
<file path=[Content_Types].xml><?xml version="1.0" encoding="utf-8"?>
<Types xmlns="http://schemas.openxmlformats.org/package/2006/content-types">
  <Default Extension="fntdata" ContentType="application/x-fontdata"/>
  <Default Extension="glb" ContentType="model/gltf.binary"/>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62"/>
  </p:notesMasterIdLst>
  <p:handoutMasterIdLst>
    <p:handoutMasterId r:id="rId63"/>
  </p:handoutMasterIdLst>
  <p:sldIdLst>
    <p:sldId id="256" r:id="rId2"/>
    <p:sldId id="258" r:id="rId3"/>
    <p:sldId id="282" r:id="rId4"/>
    <p:sldId id="572" r:id="rId5"/>
    <p:sldId id="599" r:id="rId6"/>
    <p:sldId id="531" r:id="rId7"/>
    <p:sldId id="587" r:id="rId8"/>
    <p:sldId id="600" r:id="rId9"/>
    <p:sldId id="601" r:id="rId10"/>
    <p:sldId id="602" r:id="rId11"/>
    <p:sldId id="603" r:id="rId12"/>
    <p:sldId id="604" r:id="rId13"/>
    <p:sldId id="605" r:id="rId14"/>
    <p:sldId id="606" r:id="rId15"/>
    <p:sldId id="607" r:id="rId16"/>
    <p:sldId id="608" r:id="rId17"/>
    <p:sldId id="609" r:id="rId18"/>
    <p:sldId id="610" r:id="rId19"/>
    <p:sldId id="611" r:id="rId20"/>
    <p:sldId id="612" r:id="rId21"/>
    <p:sldId id="621" r:id="rId22"/>
    <p:sldId id="622" r:id="rId23"/>
    <p:sldId id="623" r:id="rId24"/>
    <p:sldId id="624" r:id="rId25"/>
    <p:sldId id="614" r:id="rId26"/>
    <p:sldId id="615" r:id="rId27"/>
    <p:sldId id="617" r:id="rId28"/>
    <p:sldId id="618" r:id="rId29"/>
    <p:sldId id="619" r:id="rId30"/>
    <p:sldId id="620" r:id="rId31"/>
    <p:sldId id="590" r:id="rId32"/>
    <p:sldId id="573" r:id="rId33"/>
    <p:sldId id="592" r:id="rId34"/>
    <p:sldId id="574" r:id="rId35"/>
    <p:sldId id="625" r:id="rId36"/>
    <p:sldId id="626" r:id="rId37"/>
    <p:sldId id="627" r:id="rId38"/>
    <p:sldId id="628" r:id="rId39"/>
    <p:sldId id="629" r:id="rId40"/>
    <p:sldId id="630" r:id="rId41"/>
    <p:sldId id="631" r:id="rId42"/>
    <p:sldId id="632" r:id="rId43"/>
    <p:sldId id="633" r:id="rId44"/>
    <p:sldId id="634" r:id="rId45"/>
    <p:sldId id="635" r:id="rId46"/>
    <p:sldId id="636" r:id="rId47"/>
    <p:sldId id="637" r:id="rId48"/>
    <p:sldId id="638" r:id="rId49"/>
    <p:sldId id="639" r:id="rId50"/>
    <p:sldId id="640" r:id="rId51"/>
    <p:sldId id="641" r:id="rId52"/>
    <p:sldId id="642" r:id="rId53"/>
    <p:sldId id="643" r:id="rId54"/>
    <p:sldId id="645" r:id="rId55"/>
    <p:sldId id="649" r:id="rId56"/>
    <p:sldId id="646" r:id="rId57"/>
    <p:sldId id="647" r:id="rId58"/>
    <p:sldId id="644" r:id="rId59"/>
    <p:sldId id="648" r:id="rId60"/>
    <p:sldId id="276" r:id="rId61"/>
  </p:sldIdLst>
  <p:sldSz cx="18288000" cy="10287000"/>
  <p:notesSz cx="6858000" cy="9144000"/>
  <p:embeddedFontLst>
    <p:embeddedFont>
      <p:font typeface="Lato" panose="020F0502020204030203" pitchFamily="34" charset="0"/>
      <p:regular r:id="rId64"/>
      <p:bold r:id="rId65"/>
      <p:italic r:id="rId66"/>
      <p:boldItalic r:id="rId67"/>
    </p:embeddedFont>
    <p:embeddedFont>
      <p:font typeface="Paytone One" panose="020B0604020202020204" charset="-94"/>
      <p:regular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04"/>
    <a:srgbClr val="1C3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41" autoAdjust="0"/>
  </p:normalViewPr>
  <p:slideViewPr>
    <p:cSldViewPr snapToGrid="0">
      <p:cViewPr>
        <p:scale>
          <a:sx n="33" d="100"/>
          <a:sy n="33" d="100"/>
        </p:scale>
        <p:origin x="1838" y="307"/>
      </p:cViewPr>
      <p:guideLst>
        <p:guide orient="horz" pos="2160"/>
        <p:guide pos="2880"/>
      </p:guideLst>
    </p:cSldViewPr>
  </p:slideViewPr>
  <p:outlineViewPr>
    <p:cViewPr>
      <p:scale>
        <a:sx n="75" d="100"/>
        <a:sy n="75" d="100"/>
      </p:scale>
      <p:origin x="0" y="-4853"/>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7D55694-9D68-7524-A31C-6DA03C00CA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A9CDD305-186F-099E-A407-2AE2956E6C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C888B4-01AC-4FDB-92EC-50D7512A9ABA}" type="datetimeFigureOut">
              <a:rPr lang="tr-TR" smtClean="0"/>
              <a:t>3.12.2025</a:t>
            </a:fld>
            <a:endParaRPr lang="tr-TR"/>
          </a:p>
        </p:txBody>
      </p:sp>
      <p:sp>
        <p:nvSpPr>
          <p:cNvPr id="4" name="Alt Bilgi Yer Tutucusu 3">
            <a:extLst>
              <a:ext uri="{FF2B5EF4-FFF2-40B4-BE49-F238E27FC236}">
                <a16:creationId xmlns:a16="http://schemas.microsoft.com/office/drawing/2014/main" id="{868B1128-17DB-26D2-563D-50F4A4FB8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6F0402E0-657D-D34F-6C5E-875F4C6A65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BED86F-B5B1-4FE2-A9F4-3148E0450F27}" type="slidenum">
              <a:rPr lang="tr-TR" smtClean="0"/>
              <a:t>‹#›</a:t>
            </a:fld>
            <a:endParaRPr lang="tr-TR"/>
          </a:p>
        </p:txBody>
      </p:sp>
    </p:spTree>
    <p:extLst>
      <p:ext uri="{BB962C8B-B14F-4D97-AF65-F5344CB8AC3E}">
        <p14:creationId xmlns:p14="http://schemas.microsoft.com/office/powerpoint/2010/main" val="413613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tr-TR"/>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3682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3824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602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4210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584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819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05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813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83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24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545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66676E1A-D96D-AFE5-A88D-FA3770F50359}"/>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ABC702DF-BDE4-5891-54BE-D09DF46016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BC77FB0E-B66F-E3A1-6040-FE3F7040DF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50208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15CF7AA-B691-3F83-6DF7-BB507A9D50F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DB88ACD-968F-795F-AAD0-82DAA93B82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EC73C1E-E892-7802-2266-474FDCBABC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42003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E287BAC1-8F0F-D7C4-EF66-128D8F2F4FD4}"/>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FA25765B-9EEC-BEA2-678F-D3AD854823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0B75F7F5-2220-957A-CBF4-B67F25EBA7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22638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D10B42C-33D6-2397-F8FE-4C46060F6C1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4881F34-554D-A292-750C-F23FB56EA8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F8E86BD-7DD4-C4B5-F340-209292BE44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32850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DDA7028-14B4-A803-113F-07E94A3101F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E0D1AD4A-8AE0-1032-95DE-A16137D3C6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B9062B5-E65C-F289-BAED-69CED52D64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981080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620F885B-8235-5790-347F-EED7C482DF7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2A18116C-020E-CBA0-2293-A73EF5CF84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0711114-C8FC-7564-ECE1-47D400BFAC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474326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817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5879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79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C039F825-BAC4-F8C7-72DB-3B8CF6DBF2C8}"/>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2297EEF0-1655-4B38-743C-8414A4E5A9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1D1FB613-850E-A6A9-DD14-108FE05C28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01616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7487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9B13288F-7B13-FE59-187C-28CEEB86F901}"/>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5E84DC09-FB8E-CB69-79DB-3A7C331B36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03E76EB9-17A8-23EE-1A7D-A4B7DF68E0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49165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1237011-E886-132C-5179-08F86ED39E9A}"/>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CDBE53B-049A-7859-4B57-0DDA439D2F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0F657F3-33E3-991B-79CD-0564A457EC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810192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152F2431-B666-BC63-4097-A7F315E1ADB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51C316D-7DF1-DE1D-ABE0-0F74F475F9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7A9BB5E-A1E8-1E7F-41C4-F9FEB1640F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41983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FCA6F4B-4212-2A66-B3F7-1CAB2E577036}"/>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808FECD-BC02-AEF9-029A-53859432D8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428A77F-04AD-9000-1D69-DF6F016E09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192870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9328AD17-71AF-57C3-297D-B10AD2C4AAF0}"/>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BFE236D-64D5-05A5-B79E-C4B120B8E9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EE32A14-74C3-32AC-6CA2-E5E4B21EC6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57969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7468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772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643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363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32953AD0-DDCC-5A90-36DF-3633AC0F39C4}"/>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D72D5F5D-10A4-2FD9-65A4-D88E9D1232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EAC28CB8-EF70-19B8-B698-8755E406A7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764771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6181CB34-1473-E916-6F36-54DAA3C7F7C2}"/>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98315A73-4E70-4F71-D97C-C1F6AF90D1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4EA809EB-4224-5AC2-0CA3-A6CBBEB446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853500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58BF2A8E-AB8B-4FDB-AC0D-90467EACE440}"/>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B53455F-BED8-C962-D3A5-57AE61484C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68AC28D7-F843-FE0F-191A-13873ECFB6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604938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2A0E8955-AB22-8DB4-8878-2D3EAAB24CB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1EF956E6-2CA4-1BB8-2E7F-2B0AEE6799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DD035421-75CF-B085-EA4A-F5EBC2E497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503163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1F5BE202-028A-BEFE-B768-C0BD011E629A}"/>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2EE6BFCD-9771-C689-432D-C7935A5A7D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878BEFE8-9E01-C5DE-8927-E2AB3DA65E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569921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EB18012F-4EA0-48AB-135C-71D52978A199}"/>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2A3F321-A503-DCBD-0F6C-BE3BF02A60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EC4D8F3-82B6-D948-757A-15F637E71C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6144669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F78818D-A6E3-166D-6A8D-DDAF0D66885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E516BF4-0B12-A568-D607-8449DC3FF5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08DFE08-D0E0-FC1A-D747-F3175B7283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8155894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2573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1910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04384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49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794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5923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8514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3239854F-9D4C-BF2E-BF26-36F9F417D299}"/>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61E6AF64-9BF5-08F2-7830-72944B4232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82E77839-6CAE-1D38-A734-8DA251A2EC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491027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9389BEEF-CE87-4885-DAEC-AE2F3B462E7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3135B896-05FF-4C09-59A2-2490C4AE7A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D3937834-8FBD-239A-E1DA-B0C3673569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504872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33086B8-EC46-5E03-2322-ACC1BB823FD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BFBFF5B-B2AE-70E3-59F9-F29780BD13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62D545B4-7280-8218-C563-CDF80DD432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8380161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EC229400-A46B-953D-CA90-84459824D405}"/>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1B91639-C97D-2B3B-646D-150BF6E937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7151271F-A406-74EB-D6FB-30AB8F63FE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5008197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56287B5-A502-9984-D6C5-863BE3D1D349}"/>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15EC086-B6C4-FA96-C76C-1451D814D1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8E3EE5DB-7D0A-5260-0EA5-6777F63D88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2941334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62503B7-FDBD-C821-4E4A-530BD8AEA7F4}"/>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1AE4306-2955-7FDD-2396-9E45265D6B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77B0AAB-709B-D972-8EA5-0B298D7D16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9678603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552C5529-B96F-80C9-DFFF-539EE4EF6E76}"/>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1AE2B7EB-C0C2-BE63-8EA8-24C253268E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4145E13-7121-29FC-90C6-E055ACE3D2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8282840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1E14BFB5-6AAB-AD85-6C3F-15001754510A}"/>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1F31245A-65BF-6D11-3F71-5BB536C2BE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7A48BCA9-C3A1-E569-AE6A-9D68C35541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162757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0325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68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240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155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 name="Dikdörtgen: Köşeleri Yuvarlatılmış 1">
            <a:extLst>
              <a:ext uri="{FF2B5EF4-FFF2-40B4-BE49-F238E27FC236}">
                <a16:creationId xmlns:a16="http://schemas.microsoft.com/office/drawing/2014/main" id="{40210303-3055-8DAF-5BBE-662BF1D99FEB}"/>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5888336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 name="Dikdörtgen: Köşeleri Yuvarlatılmış 2">
            <a:extLst>
              <a:ext uri="{FF2B5EF4-FFF2-40B4-BE49-F238E27FC236}">
                <a16:creationId xmlns:a16="http://schemas.microsoft.com/office/drawing/2014/main" id="{90FEEB1E-C7B3-73FF-3BE6-3F0C58F0650D}"/>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
        <p:nvSpPr>
          <p:cNvPr id="2" name="Google Shape;14;p2">
            <a:extLst>
              <a:ext uri="{FF2B5EF4-FFF2-40B4-BE49-F238E27FC236}">
                <a16:creationId xmlns:a16="http://schemas.microsoft.com/office/drawing/2014/main" id="{517C0183-1912-1A0B-5C07-E82641F3CDB0}"/>
              </a:ext>
            </a:extLst>
          </p:cNvPr>
          <p:cNvSpPr txBox="1">
            <a:spLocks/>
          </p:cNvSpPr>
          <p:nvPr userDrawn="1"/>
        </p:nvSpPr>
        <p:spPr>
          <a:xfrm>
            <a:off x="16011099" y="9727347"/>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2800" b="1" i="0" u="none" strike="noStrike" cap="none">
                <a:solidFill>
                  <a:srgbClr val="FFCA04"/>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50663518"/>
      </p:ext>
    </p:extLst>
  </p:cSld>
  <p:clrMap bg1="lt1" tx1="dk1" bg2="dk2" tx2="lt2" accent1="accent1" accent2="accent2" accent3="accent3" accent4="accent4" accent5="accent5" accent6="accent6" hlink="hlink" folHlink="folHlink"/>
  <p:sldLayoutIdLst>
    <p:sldLayoutId id="214748372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17/06/relationships/model3d" Target="../media/model3d1.glb"/><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17/06/relationships/model3d" Target="../media/model3d1.glb"/><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17/06/relationships/model3d" Target="../media/model3d1.glb"/><Relationship Id="rId4" Type="http://schemas.openxmlformats.org/officeDocument/2006/relationships/image" Target="../media/image15.jp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17/06/relationships/model3d" Target="../media/model3d1.glb"/><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17/06/relationships/model3d" Target="../media/model3d1.glb"/><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17/06/relationships/model3d" Target="../media/model3d1.glb"/><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17/06/relationships/model3d" Target="../media/model3d1.glb"/><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9077167" y="7652680"/>
            <a:ext cx="3633717" cy="4747851"/>
          </a:xfrm>
          <a:prstGeom prst="rect">
            <a:avLst/>
          </a:prstGeom>
          <a:noFill/>
          <a:ln>
            <a:noFill/>
          </a:ln>
        </p:spPr>
      </p:pic>
      <p:pic>
        <p:nvPicPr>
          <p:cNvPr id="85" name="Google Shape;85;p13"/>
          <p:cNvPicPr preferRelativeResize="0"/>
          <p:nvPr/>
        </p:nvPicPr>
        <p:blipFill>
          <a:blip r:embed="rId4">
            <a:alphaModFix/>
          </a:blip>
          <a:stretch>
            <a:fillRect/>
          </a:stretch>
        </p:blipFill>
        <p:spPr>
          <a:xfrm>
            <a:off x="-10403800" y="3631750"/>
            <a:ext cx="13622835" cy="1609775"/>
          </a:xfrm>
          <a:prstGeom prst="rect">
            <a:avLst/>
          </a:prstGeom>
          <a:noFill/>
          <a:ln>
            <a:noFill/>
          </a:ln>
        </p:spPr>
      </p:pic>
      <p:pic>
        <p:nvPicPr>
          <p:cNvPr id="86" name="Google Shape;86;p13"/>
          <p:cNvPicPr preferRelativeResize="0"/>
          <p:nvPr/>
        </p:nvPicPr>
        <p:blipFill>
          <a:blip r:embed="rId5">
            <a:alphaModFix/>
          </a:blip>
          <a:stretch>
            <a:fillRect/>
          </a:stretch>
        </p:blipFill>
        <p:spPr>
          <a:xfrm>
            <a:off x="6199475" y="-11657525"/>
            <a:ext cx="3600025" cy="14260787"/>
          </a:xfrm>
          <a:prstGeom prst="rect">
            <a:avLst/>
          </a:prstGeom>
          <a:noFill/>
          <a:ln>
            <a:noFill/>
          </a:ln>
        </p:spPr>
      </p:pic>
      <p:sp>
        <p:nvSpPr>
          <p:cNvPr id="87" name="Google Shape;87;p13"/>
          <p:cNvSpPr/>
          <p:nvPr/>
        </p:nvSpPr>
        <p:spPr>
          <a:xfrm>
            <a:off x="13017706" y="194528"/>
            <a:ext cx="8439362" cy="6030308"/>
          </a:xfrm>
          <a:custGeom>
            <a:avLst/>
            <a:gdLst/>
            <a:ahLst/>
            <a:cxnLst/>
            <a:rect l="l" t="t" r="r" b="b"/>
            <a:pathLst>
              <a:path w="8439362" h="6030308" extrusionOk="0">
                <a:moveTo>
                  <a:pt x="0" y="0"/>
                </a:moveTo>
                <a:lnTo>
                  <a:pt x="8439362" y="0"/>
                </a:lnTo>
                <a:lnTo>
                  <a:pt x="8439362" y="6030308"/>
                </a:lnTo>
                <a:lnTo>
                  <a:pt x="0" y="6030308"/>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8" name="Google Shape;88;p13"/>
          <p:cNvSpPr/>
          <p:nvPr/>
        </p:nvSpPr>
        <p:spPr>
          <a:xfrm rot="10800000" flipH="1">
            <a:off x="-3303437" y="7652673"/>
            <a:ext cx="8439362" cy="6030308"/>
          </a:xfrm>
          <a:custGeom>
            <a:avLst/>
            <a:gdLst/>
            <a:ahLst/>
            <a:cxnLst/>
            <a:rect l="l" t="t" r="r" b="b"/>
            <a:pathLst>
              <a:path w="8439362" h="6030308" extrusionOk="0">
                <a:moveTo>
                  <a:pt x="8439361" y="0"/>
                </a:moveTo>
                <a:lnTo>
                  <a:pt x="0" y="0"/>
                </a:lnTo>
                <a:lnTo>
                  <a:pt x="0" y="6030307"/>
                </a:lnTo>
                <a:lnTo>
                  <a:pt x="8439361" y="6030307"/>
                </a:lnTo>
                <a:lnTo>
                  <a:pt x="8439361"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13"/>
          <p:cNvSpPr/>
          <p:nvPr/>
        </p:nvSpPr>
        <p:spPr>
          <a:xfrm>
            <a:off x="13152076" y="7652673"/>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13"/>
          <p:cNvSpPr/>
          <p:nvPr/>
        </p:nvSpPr>
        <p:spPr>
          <a:xfrm>
            <a:off x="-3034699" y="-5461944"/>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13"/>
          <p:cNvSpPr txBox="1"/>
          <p:nvPr/>
        </p:nvSpPr>
        <p:spPr>
          <a:xfrm>
            <a:off x="2359199" y="2781820"/>
            <a:ext cx="13569600" cy="49019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0618"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Tabanı Yönetim Sistemleri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2" name="Google Shape;92;p13"/>
          <p:cNvSpPr txBox="1"/>
          <p:nvPr/>
        </p:nvSpPr>
        <p:spPr>
          <a:xfrm>
            <a:off x="4338844" y="6736002"/>
            <a:ext cx="9610311" cy="83465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55015"/>
              </a:lnSpc>
              <a:spcBef>
                <a:spcPts val="0"/>
              </a:spcBef>
              <a:spcAft>
                <a:spcPts val="0"/>
              </a:spcAft>
              <a:buClr>
                <a:srgbClr val="000000"/>
              </a:buClr>
              <a:buSzTx/>
              <a:buFont typeface="Arial"/>
              <a:buNone/>
              <a:tabLst/>
              <a:defRPr/>
            </a:pPr>
            <a:r>
              <a:rPr kumimoji="0" lang="tr-TR" sz="3499" b="0" i="0" u="none" strike="noStrike" kern="0" cap="none" spc="0" normalizeH="0" baseline="0" noProof="0" dirty="0">
                <a:ln>
                  <a:noFill/>
                </a:ln>
                <a:solidFill>
                  <a:srgbClr val="FFD7F3"/>
                </a:solidFill>
                <a:effectLst/>
                <a:uLnTx/>
                <a:uFillTx/>
                <a:latin typeface="Arial"/>
                <a:cs typeface="Arial"/>
                <a:sym typeface="Lato"/>
              </a:rPr>
              <a:t>Öğr. Gör. Furkan DURMUŞ</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615827"/>
          </a:xfrm>
          <a:prstGeom prst="rect">
            <a:avLst/>
          </a:prstGeom>
          <a:noFill/>
          <a:ln>
            <a:noFill/>
          </a:ln>
        </p:spPr>
        <p:txBody>
          <a:bodyPr spcFirstLastPara="1" wrap="square" lIns="0" tIns="0" rIns="0" bIns="0" anchor="t" anchorCtr="0">
            <a:spAutoFit/>
          </a:bodyPr>
          <a:lstStyle/>
          <a:p>
            <a:pPr algn="just">
              <a:buClr>
                <a:srgbClr val="1C3A8F"/>
              </a:buClr>
            </a:pPr>
            <a:r>
              <a:rPr lang="tr-TR" sz="3500" b="1" dirty="0">
                <a:solidFill>
                  <a:srgbClr val="1C3A8F"/>
                </a:solidFill>
                <a:latin typeface="Lato"/>
                <a:ea typeface="Lato"/>
                <a:cs typeface="Lato"/>
              </a:rPr>
              <a:t>Notlar</a:t>
            </a:r>
            <a:r>
              <a:rPr lang="tr-TR" sz="3500" dirty="0">
                <a:solidFill>
                  <a:srgbClr val="1C3A8F"/>
                </a:solidFill>
                <a:latin typeface="Lato"/>
                <a:ea typeface="Lato"/>
                <a:cs typeface="Lato"/>
              </a:rPr>
              <a:t> tablosunda </a:t>
            </a:r>
            <a:r>
              <a:rPr lang="tr-TR" sz="3500" b="1" dirty="0" err="1">
                <a:solidFill>
                  <a:srgbClr val="1C3A8F"/>
                </a:solidFill>
                <a:latin typeface="Lato"/>
                <a:ea typeface="Lato"/>
                <a:cs typeface="Lato"/>
              </a:rPr>
              <a:t>OgrenciNo</a:t>
            </a:r>
            <a:r>
              <a:rPr lang="tr-TR" sz="3500" dirty="0">
                <a:solidFill>
                  <a:srgbClr val="1C3A8F"/>
                </a:solidFill>
                <a:latin typeface="Lato"/>
                <a:ea typeface="Lato"/>
                <a:cs typeface="Lato"/>
              </a:rPr>
              <a:t> ve </a:t>
            </a:r>
            <a:r>
              <a:rPr lang="tr-TR" sz="3500" b="1" dirty="0">
                <a:solidFill>
                  <a:srgbClr val="1C3A8F"/>
                </a:solidFill>
                <a:latin typeface="Lato"/>
                <a:ea typeface="Lato"/>
                <a:cs typeface="Lato"/>
              </a:rPr>
              <a:t>Puan</a:t>
            </a:r>
            <a:r>
              <a:rPr lang="tr-TR" sz="3500" dirty="0">
                <a:solidFill>
                  <a:srgbClr val="1C3A8F"/>
                </a:solidFill>
                <a:latin typeface="Lato"/>
                <a:ea typeface="Lato"/>
                <a:cs typeface="Lato"/>
              </a:rPr>
              <a:t> kolonlarını, </a:t>
            </a:r>
            <a:r>
              <a:rPr lang="tr-TR" sz="3500" b="1" dirty="0">
                <a:solidFill>
                  <a:srgbClr val="1C3A8F"/>
                </a:solidFill>
                <a:latin typeface="Lato"/>
                <a:ea typeface="Lato"/>
                <a:cs typeface="Lato"/>
              </a:rPr>
              <a:t>Puanı</a:t>
            </a:r>
            <a:r>
              <a:rPr lang="tr-TR" sz="3500" dirty="0">
                <a:solidFill>
                  <a:srgbClr val="1C3A8F"/>
                </a:solidFill>
                <a:latin typeface="Lato"/>
                <a:ea typeface="Lato"/>
                <a:cs typeface="Lato"/>
              </a:rPr>
              <a:t> 85'ten büyük olan </a:t>
            </a:r>
            <a:r>
              <a:rPr lang="tr-TR" sz="3500" b="1" dirty="0">
                <a:solidFill>
                  <a:srgbClr val="1C3A8F"/>
                </a:solidFill>
                <a:latin typeface="Lato"/>
                <a:ea typeface="Lato"/>
                <a:cs typeface="Lato"/>
              </a:rPr>
              <a:t>VEYA</a:t>
            </a:r>
            <a:r>
              <a:rPr lang="tr-TR" sz="3500" dirty="0">
                <a:solidFill>
                  <a:srgbClr val="1C3A8F"/>
                </a:solidFill>
                <a:latin typeface="Lato"/>
                <a:ea typeface="Lato"/>
                <a:cs typeface="Lato"/>
              </a:rPr>
              <a:t> </a:t>
            </a:r>
            <a:r>
              <a:rPr lang="tr-TR" sz="3500" b="1" dirty="0">
                <a:solidFill>
                  <a:srgbClr val="1C3A8F"/>
                </a:solidFill>
                <a:latin typeface="Lato"/>
                <a:ea typeface="Lato"/>
                <a:cs typeface="Lato"/>
              </a:rPr>
              <a:t>Puanı</a:t>
            </a:r>
            <a:r>
              <a:rPr lang="tr-TR" sz="3500" dirty="0">
                <a:solidFill>
                  <a:srgbClr val="1C3A8F"/>
                </a:solidFill>
                <a:latin typeface="Lato"/>
                <a:ea typeface="Lato"/>
                <a:cs typeface="Lato"/>
              </a:rPr>
              <a:t> 65'ten küçük olan kayıtları </a:t>
            </a:r>
            <a:r>
              <a:rPr lang="tr-TR" sz="3500" b="1" dirty="0" err="1">
                <a:solidFill>
                  <a:srgbClr val="1C3A8F"/>
                </a:solidFill>
                <a:latin typeface="Lato"/>
                <a:ea typeface="Lato"/>
                <a:cs typeface="Lato"/>
              </a:rPr>
              <a:t>Puan'a</a:t>
            </a:r>
            <a:r>
              <a:rPr lang="tr-TR" sz="3500" dirty="0">
                <a:solidFill>
                  <a:srgbClr val="1C3A8F"/>
                </a:solidFill>
                <a:latin typeface="Lato"/>
                <a:ea typeface="Lato"/>
                <a:cs typeface="Lato"/>
              </a:rPr>
              <a:t> göre en yüksekten en düşüğe sıralayınız.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Resim 3">
            <a:extLst>
              <a:ext uri="{FF2B5EF4-FFF2-40B4-BE49-F238E27FC236}">
                <a16:creationId xmlns:a16="http://schemas.microsoft.com/office/drawing/2014/main" id="{AC9D5EF4-80D4-BE5F-3C86-77FAE717E4F8}"/>
              </a:ext>
            </a:extLst>
          </p:cNvPr>
          <p:cNvPicPr>
            <a:picLocks noChangeAspect="1"/>
          </p:cNvPicPr>
          <p:nvPr/>
        </p:nvPicPr>
        <p:blipFill>
          <a:blip r:embed="rId8"/>
          <a:stretch>
            <a:fillRect/>
          </a:stretch>
        </p:blipFill>
        <p:spPr>
          <a:xfrm>
            <a:off x="5249106" y="4460627"/>
            <a:ext cx="10766693" cy="5166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ikdörtgen: Köşeleri Yuvarlatılmış 5">
            <a:extLst>
              <a:ext uri="{FF2B5EF4-FFF2-40B4-BE49-F238E27FC236}">
                <a16:creationId xmlns:a16="http://schemas.microsoft.com/office/drawing/2014/main" id="{B8BCE53C-C16D-23E8-A98E-4257DBFC9998}"/>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892606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077218"/>
          </a:xfrm>
          <a:prstGeom prst="rect">
            <a:avLst/>
          </a:prstGeom>
          <a:noFill/>
          <a:ln>
            <a:noFill/>
          </a:ln>
        </p:spPr>
        <p:txBody>
          <a:bodyPr spcFirstLastPara="1" wrap="square" lIns="0" tIns="0" rIns="0" bIns="0" anchor="t" anchorCtr="0">
            <a:spAutoFit/>
          </a:bodyPr>
          <a:lstStyle/>
          <a:p>
            <a:pPr algn="just">
              <a:buClr>
                <a:srgbClr val="1C3A8F"/>
              </a:buClr>
            </a:pPr>
            <a:r>
              <a:rPr lang="tr-TR" sz="3500" b="1" dirty="0" err="1">
                <a:solidFill>
                  <a:srgbClr val="1C3A8F"/>
                </a:solidFill>
                <a:latin typeface="Lato"/>
                <a:ea typeface="Lato"/>
                <a:cs typeface="Lato"/>
              </a:rPr>
              <a:t>Ogretmenler</a:t>
            </a:r>
            <a:r>
              <a:rPr lang="tr-TR" sz="3500" dirty="0">
                <a:solidFill>
                  <a:srgbClr val="1C3A8F"/>
                </a:solidFill>
                <a:latin typeface="Lato"/>
                <a:ea typeface="Lato"/>
                <a:cs typeface="Lato"/>
              </a:rPr>
              <a:t> tablosunda </a:t>
            </a:r>
            <a:r>
              <a:rPr lang="tr-TR" sz="3500" b="1" dirty="0" err="1">
                <a:solidFill>
                  <a:srgbClr val="1C3A8F"/>
                </a:solidFill>
                <a:latin typeface="Lato"/>
                <a:ea typeface="Lato"/>
                <a:cs typeface="Lato"/>
              </a:rPr>
              <a:t>BolumID'si</a:t>
            </a:r>
            <a:r>
              <a:rPr lang="tr-TR" sz="3500" dirty="0">
                <a:solidFill>
                  <a:srgbClr val="1C3A8F"/>
                </a:solidFill>
                <a:latin typeface="Lato"/>
                <a:ea typeface="Lato"/>
                <a:cs typeface="Lato"/>
              </a:rPr>
              <a:t> 2'ye eşit olmayan öğretmenlerin </a:t>
            </a:r>
            <a:r>
              <a:rPr lang="tr-TR" sz="3500" b="1" dirty="0">
                <a:solidFill>
                  <a:srgbClr val="1C3A8F"/>
                </a:solidFill>
                <a:latin typeface="Lato"/>
                <a:ea typeface="Lato"/>
                <a:cs typeface="Lato"/>
              </a:rPr>
              <a:t>Ad, </a:t>
            </a:r>
            <a:r>
              <a:rPr lang="tr-TR" sz="3500" b="1" dirty="0" err="1">
                <a:solidFill>
                  <a:srgbClr val="1C3A8F"/>
                </a:solidFill>
                <a:latin typeface="Lato"/>
                <a:ea typeface="Lato"/>
                <a:cs typeface="Lato"/>
              </a:rPr>
              <a:t>Soyad</a:t>
            </a:r>
            <a:r>
              <a:rPr lang="tr-TR" sz="3500" b="1" dirty="0">
                <a:solidFill>
                  <a:srgbClr val="1C3A8F"/>
                </a:solidFill>
                <a:latin typeface="Lato"/>
                <a:ea typeface="Lato"/>
                <a:cs typeface="Lato"/>
              </a:rPr>
              <a:t> ve </a:t>
            </a:r>
            <a:r>
              <a:rPr lang="tr-TR" sz="3500" b="1" dirty="0" err="1">
                <a:solidFill>
                  <a:srgbClr val="1C3A8F"/>
                </a:solidFill>
                <a:latin typeface="Lato"/>
                <a:ea typeface="Lato"/>
                <a:cs typeface="Lato"/>
              </a:rPr>
              <a:t>BolumID</a:t>
            </a:r>
            <a:r>
              <a:rPr lang="tr-TR" sz="3500" b="1" dirty="0">
                <a:solidFill>
                  <a:srgbClr val="1C3A8F"/>
                </a:solidFill>
                <a:latin typeface="Lato"/>
                <a:ea typeface="Lato"/>
                <a:cs typeface="Lato"/>
              </a:rPr>
              <a:t> </a:t>
            </a:r>
            <a:r>
              <a:rPr lang="tr-TR" sz="3500" dirty="0">
                <a:solidFill>
                  <a:srgbClr val="1C3A8F"/>
                </a:solidFill>
                <a:latin typeface="Lato"/>
                <a:ea typeface="Lato"/>
                <a:cs typeface="Lato"/>
              </a:rPr>
              <a:t>kolonlarını listeleyiniz.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5CCE889D-3E37-5ED1-3CD0-A10AD6AC69A9}"/>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162920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077218"/>
          </a:xfrm>
          <a:prstGeom prst="rect">
            <a:avLst/>
          </a:prstGeom>
          <a:noFill/>
          <a:ln>
            <a:noFill/>
          </a:ln>
        </p:spPr>
        <p:txBody>
          <a:bodyPr spcFirstLastPara="1" wrap="square" lIns="0" tIns="0" rIns="0" bIns="0" anchor="t" anchorCtr="0">
            <a:spAutoFit/>
          </a:bodyPr>
          <a:lstStyle/>
          <a:p>
            <a:pPr algn="just">
              <a:buClr>
                <a:srgbClr val="1C3A8F"/>
              </a:buClr>
            </a:pPr>
            <a:r>
              <a:rPr lang="tr-TR" sz="3500" b="1" dirty="0" err="1">
                <a:solidFill>
                  <a:srgbClr val="1C3A8F"/>
                </a:solidFill>
                <a:latin typeface="Lato"/>
                <a:ea typeface="Lato"/>
                <a:cs typeface="Lato"/>
              </a:rPr>
              <a:t>Ogretmenler</a:t>
            </a:r>
            <a:r>
              <a:rPr lang="tr-TR" sz="3500" dirty="0">
                <a:solidFill>
                  <a:srgbClr val="1C3A8F"/>
                </a:solidFill>
                <a:latin typeface="Lato"/>
                <a:ea typeface="Lato"/>
                <a:cs typeface="Lato"/>
              </a:rPr>
              <a:t> tablosunda </a:t>
            </a:r>
            <a:r>
              <a:rPr lang="tr-TR" sz="3500" b="1" dirty="0" err="1">
                <a:solidFill>
                  <a:srgbClr val="1C3A8F"/>
                </a:solidFill>
                <a:latin typeface="Lato"/>
                <a:ea typeface="Lato"/>
                <a:cs typeface="Lato"/>
              </a:rPr>
              <a:t>BolumID'si</a:t>
            </a:r>
            <a:r>
              <a:rPr lang="tr-TR" sz="3500" dirty="0">
                <a:solidFill>
                  <a:srgbClr val="1C3A8F"/>
                </a:solidFill>
                <a:latin typeface="Lato"/>
                <a:ea typeface="Lato"/>
                <a:cs typeface="Lato"/>
              </a:rPr>
              <a:t> 2'ye eşit olmayan öğretmenlerin </a:t>
            </a:r>
            <a:r>
              <a:rPr lang="tr-TR" sz="3500" b="1" dirty="0">
                <a:solidFill>
                  <a:srgbClr val="1C3A8F"/>
                </a:solidFill>
                <a:latin typeface="Lato"/>
                <a:ea typeface="Lato"/>
                <a:cs typeface="Lato"/>
              </a:rPr>
              <a:t>Ad, </a:t>
            </a:r>
            <a:r>
              <a:rPr lang="tr-TR" sz="3500" b="1" dirty="0" err="1">
                <a:solidFill>
                  <a:srgbClr val="1C3A8F"/>
                </a:solidFill>
                <a:latin typeface="Lato"/>
                <a:ea typeface="Lato"/>
                <a:cs typeface="Lato"/>
              </a:rPr>
              <a:t>Soyad</a:t>
            </a:r>
            <a:r>
              <a:rPr lang="tr-TR" sz="3500" b="1" dirty="0">
                <a:solidFill>
                  <a:srgbClr val="1C3A8F"/>
                </a:solidFill>
                <a:latin typeface="Lato"/>
                <a:ea typeface="Lato"/>
                <a:cs typeface="Lato"/>
              </a:rPr>
              <a:t> ve </a:t>
            </a:r>
            <a:r>
              <a:rPr lang="tr-TR" sz="3500" b="1" dirty="0" err="1">
                <a:solidFill>
                  <a:srgbClr val="1C3A8F"/>
                </a:solidFill>
                <a:latin typeface="Lato"/>
                <a:ea typeface="Lato"/>
                <a:cs typeface="Lato"/>
              </a:rPr>
              <a:t>BolumID</a:t>
            </a:r>
            <a:r>
              <a:rPr lang="tr-TR" sz="3500" b="1" dirty="0">
                <a:solidFill>
                  <a:srgbClr val="1C3A8F"/>
                </a:solidFill>
                <a:latin typeface="Lato"/>
                <a:ea typeface="Lato"/>
                <a:cs typeface="Lato"/>
              </a:rPr>
              <a:t> </a:t>
            </a:r>
            <a:r>
              <a:rPr lang="tr-TR" sz="3500" dirty="0">
                <a:solidFill>
                  <a:srgbClr val="1C3A8F"/>
                </a:solidFill>
                <a:latin typeface="Lato"/>
                <a:ea typeface="Lato"/>
                <a:cs typeface="Lato"/>
              </a:rPr>
              <a:t>kolonlarını listeleyiniz.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9" name="Resim 8">
            <a:extLst>
              <a:ext uri="{FF2B5EF4-FFF2-40B4-BE49-F238E27FC236}">
                <a16:creationId xmlns:a16="http://schemas.microsoft.com/office/drawing/2014/main" id="{B16D7E11-4E8A-F6F8-9E55-47B7C4AED0BA}"/>
              </a:ext>
            </a:extLst>
          </p:cNvPr>
          <p:cNvPicPr>
            <a:picLocks noChangeAspect="1"/>
          </p:cNvPicPr>
          <p:nvPr/>
        </p:nvPicPr>
        <p:blipFill>
          <a:blip r:embed="rId8"/>
          <a:stretch>
            <a:fillRect/>
          </a:stretch>
        </p:blipFill>
        <p:spPr>
          <a:xfrm>
            <a:off x="6464972" y="3908353"/>
            <a:ext cx="7423071" cy="5814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Dikdörtgen: Köşeleri Yuvarlatılmış 9">
            <a:extLst>
              <a:ext uri="{FF2B5EF4-FFF2-40B4-BE49-F238E27FC236}">
                <a16:creationId xmlns:a16="http://schemas.microsoft.com/office/drawing/2014/main" id="{67F1EF7E-5C56-C393-72B5-8D4E92334406}"/>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988353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661993"/>
          </a:xfrm>
          <a:prstGeom prst="rect">
            <a:avLst/>
          </a:prstGeom>
          <a:noFill/>
          <a:ln>
            <a:noFill/>
          </a:ln>
        </p:spPr>
        <p:txBody>
          <a:bodyPr spcFirstLastPara="1" wrap="square" lIns="0" tIns="0" rIns="0" bIns="0" anchor="t" anchorCtr="0">
            <a:spAutoFit/>
          </a:bodyPr>
          <a:lstStyle/>
          <a:p>
            <a:pPr algn="just">
              <a:buClr>
                <a:srgbClr val="1C3A8F"/>
              </a:buClr>
            </a:pPr>
            <a:r>
              <a:rPr lang="tr-TR" sz="3600" b="1" dirty="0" err="1">
                <a:solidFill>
                  <a:srgbClr val="1C3A8F"/>
                </a:solidFill>
              </a:rPr>
              <a:t>Ogrenciler</a:t>
            </a:r>
            <a:r>
              <a:rPr lang="tr-TR" sz="3600" dirty="0">
                <a:solidFill>
                  <a:srgbClr val="1C3A8F"/>
                </a:solidFill>
              </a:rPr>
              <a:t> tablosunda </a:t>
            </a:r>
            <a:r>
              <a:rPr lang="tr-TR" sz="3600" b="1" dirty="0">
                <a:solidFill>
                  <a:srgbClr val="1C3A8F"/>
                </a:solidFill>
              </a:rPr>
              <a:t>Ad</a:t>
            </a:r>
            <a:r>
              <a:rPr lang="tr-TR" sz="3600" dirty="0">
                <a:solidFill>
                  <a:srgbClr val="1C3A8F"/>
                </a:solidFill>
              </a:rPr>
              <a:t> ve </a:t>
            </a:r>
            <a:r>
              <a:rPr lang="tr-TR" sz="3600" b="1" dirty="0" err="1">
                <a:solidFill>
                  <a:srgbClr val="1C3A8F"/>
                </a:solidFill>
              </a:rPr>
              <a:t>DogumTarihi</a:t>
            </a:r>
            <a:r>
              <a:rPr lang="tr-TR" sz="3600" dirty="0">
                <a:solidFill>
                  <a:srgbClr val="1C3A8F"/>
                </a:solidFill>
              </a:rPr>
              <a:t> kolonlarını, </a:t>
            </a:r>
            <a:r>
              <a:rPr lang="tr-TR" sz="3600" b="1" dirty="0">
                <a:solidFill>
                  <a:srgbClr val="1C3A8F"/>
                </a:solidFill>
              </a:rPr>
              <a:t>2002 yılı içinde doğan</a:t>
            </a:r>
            <a:r>
              <a:rPr lang="tr-TR" sz="3600" dirty="0">
                <a:solidFill>
                  <a:srgbClr val="1C3A8F"/>
                </a:solidFill>
              </a:rPr>
              <a:t> ve </a:t>
            </a:r>
            <a:r>
              <a:rPr lang="tr-TR" sz="3600" b="1" dirty="0" err="1">
                <a:solidFill>
                  <a:srgbClr val="1C3A8F"/>
                </a:solidFill>
              </a:rPr>
              <a:t>AktifOgrencilik</a:t>
            </a:r>
            <a:r>
              <a:rPr lang="tr-TR" sz="3600" dirty="0">
                <a:solidFill>
                  <a:srgbClr val="1C3A8F"/>
                </a:solidFill>
              </a:rPr>
              <a:t> durumu </a:t>
            </a:r>
            <a:r>
              <a:rPr lang="tr-TR" sz="3600" b="1" dirty="0">
                <a:solidFill>
                  <a:srgbClr val="1C3A8F"/>
                </a:solidFill>
              </a:rPr>
              <a:t>1 olan</a:t>
            </a:r>
            <a:r>
              <a:rPr lang="tr-TR" sz="3600" dirty="0">
                <a:solidFill>
                  <a:srgbClr val="1C3A8F"/>
                </a:solidFill>
              </a:rPr>
              <a:t> öğrencileri </a:t>
            </a:r>
            <a:r>
              <a:rPr lang="tr-TR" sz="3600" b="1" dirty="0">
                <a:solidFill>
                  <a:srgbClr val="1C3A8F"/>
                </a:solidFill>
              </a:rPr>
              <a:t>doğum tarihine göre en yaşlıdan en gence</a:t>
            </a:r>
            <a:r>
              <a:rPr lang="tr-TR" sz="3600" dirty="0">
                <a:solidFill>
                  <a:srgbClr val="1C3A8F"/>
                </a:solidFill>
              </a:rPr>
              <a:t> sıralayınız.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0FB91FF7-47BE-53C7-91CC-31F4207C4D9C}"/>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692595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661993"/>
          </a:xfrm>
          <a:prstGeom prst="rect">
            <a:avLst/>
          </a:prstGeom>
          <a:noFill/>
          <a:ln>
            <a:noFill/>
          </a:ln>
        </p:spPr>
        <p:txBody>
          <a:bodyPr spcFirstLastPara="1" wrap="square" lIns="0" tIns="0" rIns="0" bIns="0" anchor="t" anchorCtr="0">
            <a:spAutoFit/>
          </a:bodyPr>
          <a:lstStyle/>
          <a:p>
            <a:pPr algn="just">
              <a:buClr>
                <a:srgbClr val="1C3A8F"/>
              </a:buClr>
            </a:pPr>
            <a:r>
              <a:rPr lang="tr-TR" sz="3600" b="1" dirty="0" err="1">
                <a:solidFill>
                  <a:srgbClr val="1C3A8F"/>
                </a:solidFill>
              </a:rPr>
              <a:t>Ogrenciler</a:t>
            </a:r>
            <a:r>
              <a:rPr lang="tr-TR" sz="3600" dirty="0">
                <a:solidFill>
                  <a:srgbClr val="1C3A8F"/>
                </a:solidFill>
              </a:rPr>
              <a:t> tablosunda </a:t>
            </a:r>
            <a:r>
              <a:rPr lang="tr-TR" sz="3600" b="1" dirty="0">
                <a:solidFill>
                  <a:srgbClr val="1C3A8F"/>
                </a:solidFill>
              </a:rPr>
              <a:t>Ad</a:t>
            </a:r>
            <a:r>
              <a:rPr lang="tr-TR" sz="3600" dirty="0">
                <a:solidFill>
                  <a:srgbClr val="1C3A8F"/>
                </a:solidFill>
              </a:rPr>
              <a:t> ve </a:t>
            </a:r>
            <a:r>
              <a:rPr lang="tr-TR" sz="3600" b="1" dirty="0" err="1">
                <a:solidFill>
                  <a:srgbClr val="1C3A8F"/>
                </a:solidFill>
              </a:rPr>
              <a:t>DogumTarihi</a:t>
            </a:r>
            <a:r>
              <a:rPr lang="tr-TR" sz="3600" dirty="0">
                <a:solidFill>
                  <a:srgbClr val="1C3A8F"/>
                </a:solidFill>
              </a:rPr>
              <a:t> kolonlarını, </a:t>
            </a:r>
            <a:r>
              <a:rPr lang="tr-TR" sz="3600" b="1" dirty="0">
                <a:solidFill>
                  <a:srgbClr val="1C3A8F"/>
                </a:solidFill>
              </a:rPr>
              <a:t>2002 yılı içinde doğan</a:t>
            </a:r>
            <a:r>
              <a:rPr lang="tr-TR" sz="3600" dirty="0">
                <a:solidFill>
                  <a:srgbClr val="1C3A8F"/>
                </a:solidFill>
              </a:rPr>
              <a:t> ve </a:t>
            </a:r>
            <a:r>
              <a:rPr lang="tr-TR" sz="3600" b="1" dirty="0" err="1">
                <a:solidFill>
                  <a:srgbClr val="1C3A8F"/>
                </a:solidFill>
              </a:rPr>
              <a:t>AktifOgrencilik</a:t>
            </a:r>
            <a:r>
              <a:rPr lang="tr-TR" sz="3600" dirty="0">
                <a:solidFill>
                  <a:srgbClr val="1C3A8F"/>
                </a:solidFill>
              </a:rPr>
              <a:t> durumu </a:t>
            </a:r>
            <a:r>
              <a:rPr lang="tr-TR" sz="3600" b="1" dirty="0">
                <a:solidFill>
                  <a:srgbClr val="1C3A8F"/>
                </a:solidFill>
              </a:rPr>
              <a:t>1 olan</a:t>
            </a:r>
            <a:r>
              <a:rPr lang="tr-TR" sz="3600" dirty="0">
                <a:solidFill>
                  <a:srgbClr val="1C3A8F"/>
                </a:solidFill>
              </a:rPr>
              <a:t> öğrencileri </a:t>
            </a:r>
            <a:r>
              <a:rPr lang="tr-TR" sz="3600" b="1" dirty="0">
                <a:solidFill>
                  <a:srgbClr val="1C3A8F"/>
                </a:solidFill>
              </a:rPr>
              <a:t>doğum tarihine göre en yaşlıdan en gence</a:t>
            </a:r>
            <a:r>
              <a:rPr lang="tr-TR" sz="3600" dirty="0">
                <a:solidFill>
                  <a:srgbClr val="1C3A8F"/>
                </a:solidFill>
              </a:rPr>
              <a:t> sıralayınız.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Resim 3">
            <a:extLst>
              <a:ext uri="{FF2B5EF4-FFF2-40B4-BE49-F238E27FC236}">
                <a16:creationId xmlns:a16="http://schemas.microsoft.com/office/drawing/2014/main" id="{F9402259-759A-3043-733F-45301732A66B}"/>
              </a:ext>
            </a:extLst>
          </p:cNvPr>
          <p:cNvPicPr>
            <a:picLocks noChangeAspect="1"/>
          </p:cNvPicPr>
          <p:nvPr/>
        </p:nvPicPr>
        <p:blipFill>
          <a:blip r:embed="rId8"/>
          <a:stretch>
            <a:fillRect/>
          </a:stretch>
        </p:blipFill>
        <p:spPr>
          <a:xfrm>
            <a:off x="4806237" y="4709338"/>
            <a:ext cx="10830004" cy="4800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ikdörtgen: Köşeleri Yuvarlatılmış 5">
            <a:extLst>
              <a:ext uri="{FF2B5EF4-FFF2-40B4-BE49-F238E27FC236}">
                <a16:creationId xmlns:a16="http://schemas.microsoft.com/office/drawing/2014/main" id="{6AA4A595-ADC4-C3C7-3B8D-1B0AD71FEEF4}"/>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994486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a:t>
            </a:r>
            <a:r>
              <a:rPr lang="tr-TR" sz="3600" b="1" dirty="0" err="1">
                <a:solidFill>
                  <a:srgbClr val="1C3A8F"/>
                </a:solidFill>
              </a:rPr>
              <a:t>DersAdi</a:t>
            </a:r>
            <a:r>
              <a:rPr lang="tr-TR" sz="3600" b="1" dirty="0">
                <a:solidFill>
                  <a:srgbClr val="1C3A8F"/>
                </a:solidFill>
              </a:rPr>
              <a:t>, Kredi</a:t>
            </a:r>
            <a:r>
              <a:rPr lang="tr-TR" sz="3600" dirty="0">
                <a:solidFill>
                  <a:srgbClr val="1C3A8F"/>
                </a:solidFill>
              </a:rPr>
              <a:t> ve </a:t>
            </a:r>
            <a:r>
              <a:rPr lang="tr-TR" sz="3600" b="1" dirty="0" err="1">
                <a:solidFill>
                  <a:srgbClr val="1C3A8F"/>
                </a:solidFill>
              </a:rPr>
              <a:t>BolumID</a:t>
            </a:r>
            <a:r>
              <a:rPr lang="tr-TR" sz="3600" dirty="0">
                <a:solidFill>
                  <a:srgbClr val="1C3A8F"/>
                </a:solidFill>
              </a:rPr>
              <a:t> kolonlarını, </a:t>
            </a:r>
            <a:r>
              <a:rPr lang="tr-TR" sz="3600" b="1" dirty="0" err="1">
                <a:solidFill>
                  <a:srgbClr val="1C3A8F"/>
                </a:solidFill>
              </a:rPr>
              <a:t>BolumID'si</a:t>
            </a:r>
            <a:r>
              <a:rPr lang="tr-TR" sz="3600" b="1" dirty="0">
                <a:solidFill>
                  <a:srgbClr val="1C3A8F"/>
                </a:solidFill>
              </a:rPr>
              <a:t> 1 olan</a:t>
            </a:r>
            <a:r>
              <a:rPr lang="tr-TR" sz="3600" dirty="0">
                <a:solidFill>
                  <a:srgbClr val="1C3A8F"/>
                </a:solidFill>
              </a:rPr>
              <a:t> VEYA </a:t>
            </a:r>
            <a:r>
              <a:rPr lang="tr-TR" sz="3600" b="1" dirty="0">
                <a:solidFill>
                  <a:srgbClr val="1C3A8F"/>
                </a:solidFill>
              </a:rPr>
              <a:t>Kredisi 2 olan</a:t>
            </a:r>
            <a:r>
              <a:rPr lang="tr-TR" sz="3600" dirty="0">
                <a:solidFill>
                  <a:srgbClr val="1C3A8F"/>
                </a:solidFill>
              </a:rPr>
              <a:t> dersleri listeleyiniz.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979768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a:t>
            </a:r>
            <a:r>
              <a:rPr lang="tr-TR" sz="3600" b="1" dirty="0" err="1">
                <a:solidFill>
                  <a:srgbClr val="1C3A8F"/>
                </a:solidFill>
              </a:rPr>
              <a:t>DersAdi</a:t>
            </a:r>
            <a:r>
              <a:rPr lang="tr-TR" sz="3600" b="1" dirty="0">
                <a:solidFill>
                  <a:srgbClr val="1C3A8F"/>
                </a:solidFill>
              </a:rPr>
              <a:t>, Kredi</a:t>
            </a:r>
            <a:r>
              <a:rPr lang="tr-TR" sz="3600" dirty="0">
                <a:solidFill>
                  <a:srgbClr val="1C3A8F"/>
                </a:solidFill>
              </a:rPr>
              <a:t> ve </a:t>
            </a:r>
            <a:r>
              <a:rPr lang="tr-TR" sz="3600" b="1" dirty="0" err="1">
                <a:solidFill>
                  <a:srgbClr val="1C3A8F"/>
                </a:solidFill>
              </a:rPr>
              <a:t>BolumID</a:t>
            </a:r>
            <a:r>
              <a:rPr lang="tr-TR" sz="3600" dirty="0">
                <a:solidFill>
                  <a:srgbClr val="1C3A8F"/>
                </a:solidFill>
              </a:rPr>
              <a:t> kolonlarını, </a:t>
            </a:r>
            <a:r>
              <a:rPr lang="tr-TR" sz="3600" b="1" dirty="0" err="1">
                <a:solidFill>
                  <a:srgbClr val="1C3A8F"/>
                </a:solidFill>
              </a:rPr>
              <a:t>BolumID'si</a:t>
            </a:r>
            <a:r>
              <a:rPr lang="tr-TR" sz="3600" b="1" dirty="0">
                <a:solidFill>
                  <a:srgbClr val="1C3A8F"/>
                </a:solidFill>
              </a:rPr>
              <a:t> 1 olan</a:t>
            </a:r>
            <a:r>
              <a:rPr lang="tr-TR" sz="3600" dirty="0">
                <a:solidFill>
                  <a:srgbClr val="1C3A8F"/>
                </a:solidFill>
              </a:rPr>
              <a:t> VEYA </a:t>
            </a:r>
            <a:r>
              <a:rPr lang="tr-TR" sz="3600" b="1" dirty="0">
                <a:solidFill>
                  <a:srgbClr val="1C3A8F"/>
                </a:solidFill>
              </a:rPr>
              <a:t>Kredisi 2 olan</a:t>
            </a:r>
            <a:r>
              <a:rPr lang="tr-TR" sz="3600" dirty="0">
                <a:solidFill>
                  <a:srgbClr val="1C3A8F"/>
                </a:solidFill>
              </a:rPr>
              <a:t> dersleri listeleyiniz.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a:extLst>
              <a:ext uri="{FF2B5EF4-FFF2-40B4-BE49-F238E27FC236}">
                <a16:creationId xmlns:a16="http://schemas.microsoft.com/office/drawing/2014/main" id="{501EFF24-516D-0AC3-E8B3-2047A89C7149}"/>
              </a:ext>
            </a:extLst>
          </p:cNvPr>
          <p:cNvPicPr>
            <a:picLocks noChangeAspect="1"/>
          </p:cNvPicPr>
          <p:nvPr/>
        </p:nvPicPr>
        <p:blipFill>
          <a:blip r:embed="rId8"/>
          <a:stretch>
            <a:fillRect/>
          </a:stretch>
        </p:blipFill>
        <p:spPr>
          <a:xfrm>
            <a:off x="5364977" y="4096679"/>
            <a:ext cx="9398746" cy="5245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6895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661993"/>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a:t>
            </a:r>
            <a:r>
              <a:rPr lang="tr-TR" sz="3600" b="1" dirty="0" err="1">
                <a:solidFill>
                  <a:srgbClr val="1C3A8F"/>
                </a:solidFill>
              </a:rPr>
              <a:t>OgrenciNo</a:t>
            </a:r>
            <a:r>
              <a:rPr lang="tr-TR" sz="3600" b="1" dirty="0">
                <a:solidFill>
                  <a:srgbClr val="1C3A8F"/>
                </a:solidFill>
              </a:rPr>
              <a:t> </a:t>
            </a:r>
            <a:r>
              <a:rPr lang="tr-TR" sz="3600" dirty="0">
                <a:solidFill>
                  <a:srgbClr val="1C3A8F"/>
                </a:solidFill>
              </a:rPr>
              <a:t>kolonunu </a:t>
            </a:r>
            <a:r>
              <a:rPr lang="tr-TR" sz="3600" b="1" dirty="0">
                <a:solidFill>
                  <a:srgbClr val="1C3A8F"/>
                </a:solidFill>
              </a:rPr>
              <a:t>Sınav Türü 'Vize' olmayan</a:t>
            </a:r>
            <a:r>
              <a:rPr lang="tr-TR" sz="3600" dirty="0">
                <a:solidFill>
                  <a:srgbClr val="1C3A8F"/>
                </a:solidFill>
              </a:rPr>
              <a:t> ve </a:t>
            </a:r>
            <a:r>
              <a:rPr lang="tr-TR" sz="3600" b="1" dirty="0" err="1">
                <a:solidFill>
                  <a:srgbClr val="1C3A8F"/>
                </a:solidFill>
              </a:rPr>
              <a:t>Puan’ı</a:t>
            </a:r>
            <a:r>
              <a:rPr lang="tr-TR" sz="3600" dirty="0">
                <a:solidFill>
                  <a:srgbClr val="1C3A8F"/>
                </a:solidFill>
              </a:rPr>
              <a:t> 95 üzeri olan kayıtları </a:t>
            </a:r>
            <a:r>
              <a:rPr lang="tr-TR" sz="3600" b="1" dirty="0">
                <a:solidFill>
                  <a:srgbClr val="1C3A8F"/>
                </a:solidFill>
              </a:rPr>
              <a:t>benzersiz (DISTINCT) </a:t>
            </a:r>
            <a:r>
              <a:rPr lang="tr-TR" sz="3600" dirty="0">
                <a:solidFill>
                  <a:srgbClr val="1C3A8F"/>
                </a:solidFill>
              </a:rPr>
              <a:t>olarak listeleyiniz.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687949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661993"/>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a:t>
            </a:r>
            <a:r>
              <a:rPr lang="tr-TR" sz="3600" b="1" dirty="0" err="1">
                <a:solidFill>
                  <a:srgbClr val="1C3A8F"/>
                </a:solidFill>
              </a:rPr>
              <a:t>OgrenciNo</a:t>
            </a:r>
            <a:r>
              <a:rPr lang="tr-TR" sz="3600" b="1" dirty="0">
                <a:solidFill>
                  <a:srgbClr val="1C3A8F"/>
                </a:solidFill>
              </a:rPr>
              <a:t> </a:t>
            </a:r>
            <a:r>
              <a:rPr lang="tr-TR" sz="3600" dirty="0">
                <a:solidFill>
                  <a:srgbClr val="1C3A8F"/>
                </a:solidFill>
              </a:rPr>
              <a:t>kolonunu </a:t>
            </a:r>
            <a:r>
              <a:rPr lang="tr-TR" sz="3600" b="1" dirty="0">
                <a:solidFill>
                  <a:srgbClr val="1C3A8F"/>
                </a:solidFill>
              </a:rPr>
              <a:t>Sınav Türü 'Vize' olmayan</a:t>
            </a:r>
            <a:r>
              <a:rPr lang="tr-TR" sz="3600" dirty="0">
                <a:solidFill>
                  <a:srgbClr val="1C3A8F"/>
                </a:solidFill>
              </a:rPr>
              <a:t> ve </a:t>
            </a:r>
            <a:r>
              <a:rPr lang="tr-TR" sz="3600" b="1" dirty="0" err="1">
                <a:solidFill>
                  <a:srgbClr val="1C3A8F"/>
                </a:solidFill>
              </a:rPr>
              <a:t>Puan’ı</a:t>
            </a:r>
            <a:r>
              <a:rPr lang="tr-TR" sz="3600" dirty="0">
                <a:solidFill>
                  <a:srgbClr val="1C3A8F"/>
                </a:solidFill>
              </a:rPr>
              <a:t> 95 üzeri olan kayıtları </a:t>
            </a:r>
            <a:r>
              <a:rPr lang="tr-TR" sz="3600" b="1" dirty="0">
                <a:solidFill>
                  <a:srgbClr val="1C3A8F"/>
                </a:solidFill>
              </a:rPr>
              <a:t>benzersiz (DISTINCT) </a:t>
            </a:r>
            <a:r>
              <a:rPr lang="tr-TR" sz="3600" dirty="0">
                <a:solidFill>
                  <a:srgbClr val="1C3A8F"/>
                </a:solidFill>
              </a:rPr>
              <a:t>olarak listeleyiniz.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a:extLst>
              <a:ext uri="{FF2B5EF4-FFF2-40B4-BE49-F238E27FC236}">
                <a16:creationId xmlns:a16="http://schemas.microsoft.com/office/drawing/2014/main" id="{21DDB857-3974-3350-5FFA-8BE4C219A50A}"/>
              </a:ext>
            </a:extLst>
          </p:cNvPr>
          <p:cNvPicPr>
            <a:picLocks noChangeAspect="1"/>
          </p:cNvPicPr>
          <p:nvPr/>
        </p:nvPicPr>
        <p:blipFill>
          <a:blip r:embed="rId8"/>
          <a:stretch>
            <a:fillRect/>
          </a:stretch>
        </p:blipFill>
        <p:spPr>
          <a:xfrm>
            <a:off x="3904866" y="4855878"/>
            <a:ext cx="13024140" cy="3785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2379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661993"/>
          </a:xfrm>
          <a:prstGeom prst="rect">
            <a:avLst/>
          </a:prstGeom>
          <a:noFill/>
          <a:ln>
            <a:noFill/>
          </a:ln>
        </p:spPr>
        <p:txBody>
          <a:bodyPr spcFirstLastPara="1" wrap="square" lIns="0" tIns="0" rIns="0" bIns="0" anchor="t" anchorCtr="0">
            <a:spAutoFit/>
          </a:bodyPr>
          <a:lstStyle/>
          <a:p>
            <a:pPr algn="just">
              <a:buClr>
                <a:srgbClr val="1C3A8F"/>
              </a:buClr>
            </a:pPr>
            <a:r>
              <a:rPr lang="tr-TR" sz="3600" b="1" dirty="0" err="1">
                <a:solidFill>
                  <a:srgbClr val="1C3A8F"/>
                </a:solidFill>
              </a:rPr>
              <a:t>Ogretmenler</a:t>
            </a:r>
            <a:r>
              <a:rPr lang="tr-TR" sz="3600" dirty="0">
                <a:solidFill>
                  <a:srgbClr val="1C3A8F"/>
                </a:solidFill>
              </a:rPr>
              <a:t> tablosunda </a:t>
            </a:r>
            <a:r>
              <a:rPr lang="tr-TR" sz="3600" b="1" dirty="0">
                <a:solidFill>
                  <a:srgbClr val="1C3A8F"/>
                </a:solidFill>
              </a:rPr>
              <a:t>Ad</a:t>
            </a:r>
            <a:r>
              <a:rPr lang="tr-TR" sz="3600" dirty="0">
                <a:solidFill>
                  <a:srgbClr val="1C3A8F"/>
                </a:solidFill>
              </a:rPr>
              <a:t> ve </a:t>
            </a:r>
            <a:r>
              <a:rPr lang="tr-TR" sz="3600" b="1" dirty="0" err="1">
                <a:solidFill>
                  <a:srgbClr val="1C3A8F"/>
                </a:solidFill>
              </a:rPr>
              <a:t>Soyad</a:t>
            </a:r>
            <a:r>
              <a:rPr lang="tr-TR" sz="3600" dirty="0">
                <a:solidFill>
                  <a:srgbClr val="1C3A8F"/>
                </a:solidFill>
              </a:rPr>
              <a:t> kolonlarını, </a:t>
            </a:r>
            <a:r>
              <a:rPr lang="tr-TR" sz="3600" b="1" dirty="0" err="1">
                <a:solidFill>
                  <a:srgbClr val="1C3A8F"/>
                </a:solidFill>
              </a:rPr>
              <a:t>BolumID'si</a:t>
            </a:r>
            <a:r>
              <a:rPr lang="tr-TR" sz="3600" b="1" dirty="0">
                <a:solidFill>
                  <a:srgbClr val="1C3A8F"/>
                </a:solidFill>
              </a:rPr>
              <a:t> 1'den büyük</a:t>
            </a:r>
            <a:r>
              <a:rPr lang="tr-TR" sz="3600" dirty="0">
                <a:solidFill>
                  <a:srgbClr val="1C3A8F"/>
                </a:solidFill>
              </a:rPr>
              <a:t> </a:t>
            </a:r>
            <a:r>
              <a:rPr lang="tr-TR" sz="3600" b="1" dirty="0">
                <a:solidFill>
                  <a:srgbClr val="1C3A8F"/>
                </a:solidFill>
              </a:rPr>
              <a:t>VE</a:t>
            </a:r>
            <a:r>
              <a:rPr lang="tr-TR" sz="3600" dirty="0">
                <a:solidFill>
                  <a:srgbClr val="1C3A8F"/>
                </a:solidFill>
              </a:rPr>
              <a:t> </a:t>
            </a:r>
            <a:r>
              <a:rPr lang="tr-TR" sz="3600" b="1" dirty="0" err="1">
                <a:solidFill>
                  <a:srgbClr val="1C3A8F"/>
                </a:solidFill>
              </a:rPr>
              <a:t>BolumID'si</a:t>
            </a:r>
            <a:r>
              <a:rPr lang="tr-TR" sz="3600" b="1" dirty="0">
                <a:solidFill>
                  <a:srgbClr val="1C3A8F"/>
                </a:solidFill>
              </a:rPr>
              <a:t> 3'ten küçük veya eşit</a:t>
            </a:r>
            <a:r>
              <a:rPr lang="tr-TR" sz="3600" dirty="0">
                <a:solidFill>
                  <a:srgbClr val="1C3A8F"/>
                </a:solidFill>
              </a:rPr>
              <a:t> olan öğretmenleri </a:t>
            </a:r>
            <a:r>
              <a:rPr lang="tr-TR" sz="3600" b="1" dirty="0">
                <a:solidFill>
                  <a:srgbClr val="1C3A8F"/>
                </a:solidFill>
              </a:rPr>
              <a:t>Ada göre A-Z</a:t>
            </a:r>
            <a:r>
              <a:rPr lang="tr-TR" sz="3600" dirty="0">
                <a:solidFill>
                  <a:srgbClr val="1C3A8F"/>
                </a:solidFill>
              </a:rPr>
              <a:t> sıralayarak listeleyiniz.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63284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08"/>
        <p:cNvGrpSpPr/>
        <p:nvPr/>
      </p:nvGrpSpPr>
      <p:grpSpPr>
        <a:xfrm>
          <a:off x="0" y="0"/>
          <a:ext cx="0" cy="0"/>
          <a:chOff x="0" y="0"/>
          <a:chExt cx="0" cy="0"/>
        </a:xfrm>
      </p:grpSpPr>
      <p:pic>
        <p:nvPicPr>
          <p:cNvPr id="109" name="Google Shape;109;p15"/>
          <p:cNvPicPr preferRelativeResize="0"/>
          <p:nvPr/>
        </p:nvPicPr>
        <p:blipFill rotWithShape="1">
          <a:blip r:embed="rId3">
            <a:alphaModFix amt="60000"/>
          </a:blip>
          <a:srcRect t="7812" b="7811"/>
          <a:stretch/>
        </p:blipFill>
        <p:spPr>
          <a:xfrm>
            <a:off x="0" y="0"/>
            <a:ext cx="18288000" cy="10287000"/>
          </a:xfrm>
          <a:prstGeom prst="rect">
            <a:avLst/>
          </a:prstGeom>
          <a:noFill/>
          <a:ln>
            <a:noFill/>
          </a:ln>
        </p:spPr>
      </p:pic>
      <p:sp>
        <p:nvSpPr>
          <p:cNvPr id="110" name="Google Shape;110;p15"/>
          <p:cNvSpPr/>
          <p:nvPr/>
        </p:nvSpPr>
        <p:spPr>
          <a:xfrm>
            <a:off x="0" y="6475320"/>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111" name="Google Shape;111;p15"/>
          <p:cNvPicPr preferRelativeResize="0"/>
          <p:nvPr/>
        </p:nvPicPr>
        <p:blipFill>
          <a:blip r:embed="rId5">
            <a:alphaModFix/>
          </a:blip>
          <a:stretch>
            <a:fillRect/>
          </a:stretch>
        </p:blipFill>
        <p:spPr>
          <a:xfrm>
            <a:off x="3881421" y="1373399"/>
            <a:ext cx="10775187" cy="7884901"/>
          </a:xfrm>
          <a:prstGeom prst="rect">
            <a:avLst/>
          </a:prstGeom>
          <a:noFill/>
          <a:ln>
            <a:noFill/>
          </a:ln>
        </p:spPr>
      </p:pic>
      <p:sp>
        <p:nvSpPr>
          <p:cNvPr id="112" name="Google Shape;112;p15"/>
          <p:cNvSpPr/>
          <p:nvPr/>
        </p:nvSpPr>
        <p:spPr>
          <a:xfrm>
            <a:off x="14124615" y="-60815"/>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5"/>
          <p:cNvSpPr txBox="1"/>
          <p:nvPr/>
        </p:nvSpPr>
        <p:spPr>
          <a:xfrm>
            <a:off x="6236914" y="4065517"/>
            <a:ext cx="7528157" cy="3947234"/>
          </a:xfrm>
          <a:prstGeom prst="rect">
            <a:avLst/>
          </a:prstGeom>
          <a:noFill/>
          <a:ln>
            <a:noFill/>
          </a:ln>
        </p:spPr>
        <p:txBody>
          <a:bodyPr spcFirstLastPara="1" wrap="square" lIns="0" tIns="0" rIns="0" bIns="0" anchor="t" anchorCtr="0">
            <a:spAutoFit/>
          </a:bodyPr>
          <a:lstStyle/>
          <a:p>
            <a:pPr lvl="1">
              <a:lnSpc>
                <a:spcPct val="150000"/>
              </a:lnSpc>
              <a:defRPr/>
            </a:pPr>
            <a:r>
              <a:rPr lang="tr-TR" sz="3600" dirty="0"/>
              <a:t>WHERE ÖRNEKLERİ</a:t>
            </a:r>
          </a:p>
          <a:p>
            <a:pPr lvl="1">
              <a:lnSpc>
                <a:spcPct val="150000"/>
              </a:lnSpc>
              <a:defRPr/>
            </a:pPr>
            <a:r>
              <a:rPr lang="tr-TR" sz="3600" dirty="0"/>
              <a:t>‘BETWEEN’ KAVRAMI</a:t>
            </a:r>
          </a:p>
          <a:p>
            <a:pPr lvl="1">
              <a:lnSpc>
                <a:spcPct val="150000"/>
              </a:lnSpc>
              <a:defRPr/>
            </a:pPr>
            <a:r>
              <a:rPr lang="tr-TR" sz="3500" dirty="0">
                <a:latin typeface="Lato"/>
                <a:ea typeface="Lato"/>
                <a:cs typeface="Lato"/>
                <a:sym typeface="Lato"/>
              </a:rPr>
              <a:t>‘IN’ KAVRAMI</a:t>
            </a:r>
          </a:p>
          <a:p>
            <a:pPr lvl="1">
              <a:lnSpc>
                <a:spcPct val="150000"/>
              </a:lnSpc>
              <a:defRPr/>
            </a:pPr>
            <a:r>
              <a:rPr lang="tr-TR" sz="3200" dirty="0">
                <a:latin typeface="Lato"/>
                <a:ea typeface="Lato"/>
                <a:cs typeface="Lato"/>
                <a:sym typeface="Lato"/>
              </a:rPr>
              <a:t>‘LIKE’ KAVRAMI</a:t>
            </a:r>
          </a:p>
          <a:p>
            <a:pPr lvl="1">
              <a:lnSpc>
                <a:spcPct val="150000"/>
              </a:lnSpc>
              <a:defRPr/>
            </a:pPr>
            <a:r>
              <a:rPr lang="tr-TR" sz="3200" dirty="0">
                <a:latin typeface="Lato"/>
                <a:ea typeface="Lato"/>
                <a:cs typeface="Lato"/>
                <a:sym typeface="Lato"/>
              </a:rPr>
              <a:t>TARİH FONKSİYONLARI</a:t>
            </a:r>
            <a:endParaRPr lang="tr-TR" sz="3200" dirty="0"/>
          </a:p>
        </p:txBody>
      </p:sp>
      <p:sp>
        <p:nvSpPr>
          <p:cNvPr id="114" name="Google Shape;114;p15"/>
          <p:cNvSpPr txBox="1"/>
          <p:nvPr/>
        </p:nvSpPr>
        <p:spPr>
          <a:xfrm>
            <a:off x="4796112" y="2563171"/>
            <a:ext cx="8709900" cy="171957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8998"/>
              </a:lnSpc>
              <a:spcBef>
                <a:spcPts val="0"/>
              </a:spcBef>
              <a:spcAft>
                <a:spcPts val="0"/>
              </a:spcAft>
              <a:buClr>
                <a:srgbClr val="000000"/>
              </a:buClr>
              <a:buSzTx/>
              <a:buFont typeface="Arial"/>
              <a:buNone/>
              <a:tabLst/>
              <a:defRPr/>
            </a:pPr>
            <a:r>
              <a:rPr kumimoji="0" lang="tr-TR" sz="9390" b="0" i="0" u="none" strike="noStrike" kern="0" cap="none" spc="0" normalizeH="0" baseline="0" noProof="0" dirty="0">
                <a:ln>
                  <a:noFill/>
                </a:ln>
                <a:solidFill>
                  <a:srgbClr val="182F70"/>
                </a:solidFill>
                <a:effectLst/>
                <a:uLnTx/>
                <a:uFillTx/>
                <a:latin typeface="Paytone One"/>
                <a:ea typeface="Paytone One"/>
                <a:cs typeface="Paytone One"/>
                <a:sym typeface="Paytone One"/>
              </a:rPr>
              <a:t>Kazanımlar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115;p15"/>
          <p:cNvSpPr/>
          <p:nvPr/>
        </p:nvSpPr>
        <p:spPr>
          <a:xfrm>
            <a:off x="13765071" y="7464678"/>
            <a:ext cx="1738799" cy="2771998"/>
          </a:xfrm>
          <a:custGeom>
            <a:avLst/>
            <a:gdLst/>
            <a:ahLst/>
            <a:cxnLst/>
            <a:rect l="l" t="t" r="r" b="b"/>
            <a:pathLst>
              <a:path w="1138596" h="1815153" extrusionOk="0">
                <a:moveTo>
                  <a:pt x="0" y="0"/>
                </a:moveTo>
                <a:lnTo>
                  <a:pt x="1138597" y="0"/>
                </a:lnTo>
                <a:lnTo>
                  <a:pt x="1138597" y="1815154"/>
                </a:lnTo>
                <a:lnTo>
                  <a:pt x="0" y="1815154"/>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5"/>
          <p:cNvSpPr txBox="1"/>
          <p:nvPr/>
        </p:nvSpPr>
        <p:spPr>
          <a:xfrm>
            <a:off x="4876911" y="4133547"/>
            <a:ext cx="1738800" cy="650024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01</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02</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03</a:t>
            </a: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tr-TR" sz="4400" dirty="0">
                <a:solidFill>
                  <a:srgbClr val="7797ED"/>
                </a:solidFill>
                <a:latin typeface="Paytone One"/>
                <a:ea typeface="Paytone One"/>
                <a:cs typeface="Paytone One"/>
                <a:sym typeface="Paytone One"/>
              </a:rPr>
              <a:t>04</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tr-TR" sz="4400" dirty="0">
                <a:solidFill>
                  <a:srgbClr val="7797ED"/>
                </a:solidFill>
                <a:latin typeface="Paytone One"/>
                <a:ea typeface="Paytone One"/>
                <a:cs typeface="Paytone One"/>
                <a:sym typeface="Paytone One"/>
              </a:rPr>
              <a:t>05</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lang="tr-TR" sz="4400" dirty="0">
              <a:solidFill>
                <a:srgbClr val="7797ED"/>
              </a:solidFill>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cs typeface="Arial"/>
              <a:sym typeface="Paytone One"/>
            </a:endParaRPr>
          </a:p>
        </p:txBody>
      </p:sp>
      <p:sp>
        <p:nvSpPr>
          <p:cNvPr id="2" name="Dikdörtgen: Köşeleri Yuvarlatılmış 1">
            <a:extLst>
              <a:ext uri="{FF2B5EF4-FFF2-40B4-BE49-F238E27FC236}">
                <a16:creationId xmlns:a16="http://schemas.microsoft.com/office/drawing/2014/main" id="{3A28CE6B-94B2-000B-36EC-E1BF54A8273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661993"/>
          </a:xfrm>
          <a:prstGeom prst="rect">
            <a:avLst/>
          </a:prstGeom>
          <a:noFill/>
          <a:ln>
            <a:noFill/>
          </a:ln>
        </p:spPr>
        <p:txBody>
          <a:bodyPr spcFirstLastPara="1" wrap="square" lIns="0" tIns="0" rIns="0" bIns="0" anchor="t" anchorCtr="0">
            <a:spAutoFit/>
          </a:bodyPr>
          <a:lstStyle/>
          <a:p>
            <a:pPr algn="just">
              <a:buClr>
                <a:srgbClr val="1C3A8F"/>
              </a:buClr>
            </a:pPr>
            <a:r>
              <a:rPr lang="tr-TR" sz="3600" b="1" dirty="0" err="1">
                <a:solidFill>
                  <a:srgbClr val="1C3A8F"/>
                </a:solidFill>
              </a:rPr>
              <a:t>Ogretmenler</a:t>
            </a:r>
            <a:r>
              <a:rPr lang="tr-TR" sz="3600" dirty="0">
                <a:solidFill>
                  <a:srgbClr val="1C3A8F"/>
                </a:solidFill>
              </a:rPr>
              <a:t> tablosunda </a:t>
            </a:r>
            <a:r>
              <a:rPr lang="tr-TR" sz="3600" b="1" dirty="0">
                <a:solidFill>
                  <a:srgbClr val="1C3A8F"/>
                </a:solidFill>
              </a:rPr>
              <a:t>Ad</a:t>
            </a:r>
            <a:r>
              <a:rPr lang="tr-TR" sz="3600" dirty="0">
                <a:solidFill>
                  <a:srgbClr val="1C3A8F"/>
                </a:solidFill>
              </a:rPr>
              <a:t> ve </a:t>
            </a:r>
            <a:r>
              <a:rPr lang="tr-TR" sz="3600" b="1" dirty="0" err="1">
                <a:solidFill>
                  <a:srgbClr val="1C3A8F"/>
                </a:solidFill>
              </a:rPr>
              <a:t>Soyad</a:t>
            </a:r>
            <a:r>
              <a:rPr lang="tr-TR" sz="3600" dirty="0">
                <a:solidFill>
                  <a:srgbClr val="1C3A8F"/>
                </a:solidFill>
              </a:rPr>
              <a:t> kolonlarını, </a:t>
            </a:r>
            <a:r>
              <a:rPr lang="tr-TR" sz="3600" b="1" dirty="0" err="1">
                <a:solidFill>
                  <a:srgbClr val="1C3A8F"/>
                </a:solidFill>
              </a:rPr>
              <a:t>BolumID'si</a:t>
            </a:r>
            <a:r>
              <a:rPr lang="tr-TR" sz="3600" b="1" dirty="0">
                <a:solidFill>
                  <a:srgbClr val="1C3A8F"/>
                </a:solidFill>
              </a:rPr>
              <a:t> 1'den büyük</a:t>
            </a:r>
            <a:r>
              <a:rPr lang="tr-TR" sz="3600" dirty="0">
                <a:solidFill>
                  <a:srgbClr val="1C3A8F"/>
                </a:solidFill>
              </a:rPr>
              <a:t> </a:t>
            </a:r>
            <a:r>
              <a:rPr lang="tr-TR" sz="3600" b="1" dirty="0">
                <a:solidFill>
                  <a:srgbClr val="1C3A8F"/>
                </a:solidFill>
              </a:rPr>
              <a:t>VE</a:t>
            </a:r>
            <a:r>
              <a:rPr lang="tr-TR" sz="3600" dirty="0">
                <a:solidFill>
                  <a:srgbClr val="1C3A8F"/>
                </a:solidFill>
              </a:rPr>
              <a:t> </a:t>
            </a:r>
            <a:r>
              <a:rPr lang="tr-TR" sz="3600" b="1" dirty="0" err="1">
                <a:solidFill>
                  <a:srgbClr val="1C3A8F"/>
                </a:solidFill>
              </a:rPr>
              <a:t>BolumID'si</a:t>
            </a:r>
            <a:r>
              <a:rPr lang="tr-TR" sz="3600" b="1" dirty="0">
                <a:solidFill>
                  <a:srgbClr val="1C3A8F"/>
                </a:solidFill>
              </a:rPr>
              <a:t> 3'ten küçük veya eşit</a:t>
            </a:r>
            <a:r>
              <a:rPr lang="tr-TR" sz="3600" dirty="0">
                <a:solidFill>
                  <a:srgbClr val="1C3A8F"/>
                </a:solidFill>
              </a:rPr>
              <a:t> olan öğretmenleri </a:t>
            </a:r>
            <a:r>
              <a:rPr lang="tr-TR" sz="3600" b="1" dirty="0">
                <a:solidFill>
                  <a:srgbClr val="1C3A8F"/>
                </a:solidFill>
              </a:rPr>
              <a:t>Ada göre A-Z</a:t>
            </a:r>
            <a:r>
              <a:rPr lang="tr-TR" sz="3600" dirty="0">
                <a:solidFill>
                  <a:srgbClr val="1C3A8F"/>
                </a:solidFill>
              </a:rPr>
              <a:t> sıralayarak listeleyiniz.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a:extLst>
              <a:ext uri="{FF2B5EF4-FFF2-40B4-BE49-F238E27FC236}">
                <a16:creationId xmlns:a16="http://schemas.microsoft.com/office/drawing/2014/main" id="{3A618754-E8EB-19D1-E39E-C96644AB778E}"/>
              </a:ext>
            </a:extLst>
          </p:cNvPr>
          <p:cNvPicPr>
            <a:picLocks noChangeAspect="1"/>
          </p:cNvPicPr>
          <p:nvPr/>
        </p:nvPicPr>
        <p:blipFill>
          <a:blip r:embed="rId8"/>
          <a:stretch>
            <a:fillRect/>
          </a:stretch>
        </p:blipFill>
        <p:spPr>
          <a:xfrm>
            <a:off x="3651729" y="4850219"/>
            <a:ext cx="12556160" cy="4366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1381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5D9259D-5EC9-6294-3244-7D6305A44026}"/>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C7B3C48F-5327-39C0-09BF-7F1891C0F484}"/>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BETWEEN  </a:t>
            </a:r>
            <a:br>
              <a:rPr lang="tr-TR" sz="6300" dirty="0">
                <a:solidFill>
                  <a:srgbClr val="FFCA04"/>
                </a:solidFill>
                <a:latin typeface="Paytone One"/>
                <a:sym typeface="Paytone One"/>
              </a:rPr>
            </a:br>
            <a:r>
              <a:rPr lang="tr-TR" sz="6300" dirty="0">
                <a:solidFill>
                  <a:srgbClr val="FFCA04"/>
                </a:solidFill>
                <a:latin typeface="Paytone One"/>
                <a:sym typeface="Paytone One"/>
              </a:rPr>
              <a:t>İfadesi</a:t>
            </a:r>
            <a:endParaRPr lang="fi-FI" sz="6300" dirty="0">
              <a:solidFill>
                <a:srgbClr val="FFCA04"/>
              </a:solidFill>
              <a:latin typeface="Paytone One"/>
              <a:sym typeface="Paytone One"/>
            </a:endParaRPr>
          </a:p>
        </p:txBody>
      </p:sp>
      <p:sp>
        <p:nvSpPr>
          <p:cNvPr id="184" name="Google Shape;184;p20">
            <a:extLst>
              <a:ext uri="{FF2B5EF4-FFF2-40B4-BE49-F238E27FC236}">
                <a16:creationId xmlns:a16="http://schemas.microsoft.com/office/drawing/2014/main" id="{BBADD56C-A248-70DB-4F36-FAD18A246520}"/>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67D13FB5-BA11-2386-B49B-127BC1DDA6DD}"/>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22AEBB94-C154-621C-782E-88D44D43F83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615FFEE4-23B5-C4A5-D572-5AD3B96C23E1}"/>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45097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450374F5-3A88-51D4-7382-139B758FA54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22FCEDA1-2FF1-4B9E-3064-4D73D10AB06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075CAAFA-BAEF-BD66-57F0-6322780D0E2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768C653F-F931-FAD2-654E-F094CEFADEB4}"/>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BETWEEN İfadesi</a:t>
            </a:r>
          </a:p>
        </p:txBody>
      </p:sp>
      <p:sp>
        <p:nvSpPr>
          <p:cNvPr id="4" name="Google Shape;366;p29">
            <a:extLst>
              <a:ext uri="{FF2B5EF4-FFF2-40B4-BE49-F238E27FC236}">
                <a16:creationId xmlns:a16="http://schemas.microsoft.com/office/drawing/2014/main" id="{77AC35C1-2448-BC7A-0A74-941409DF3C3C}"/>
              </a:ext>
            </a:extLst>
          </p:cNvPr>
          <p:cNvSpPr txBox="1"/>
          <p:nvPr/>
        </p:nvSpPr>
        <p:spPr>
          <a:xfrm>
            <a:off x="4011637" y="4174004"/>
            <a:ext cx="13392443" cy="193899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b="1" dirty="0">
                <a:solidFill>
                  <a:srgbClr val="FFCA04"/>
                </a:solidFill>
                <a:latin typeface="Lato"/>
                <a:ea typeface="Lato"/>
                <a:cs typeface="Lato"/>
                <a:sym typeface="Lato"/>
              </a:rPr>
              <a:t>BETWEEN</a:t>
            </a:r>
            <a:r>
              <a:rPr lang="tr-TR" sz="3500" dirty="0">
                <a:solidFill>
                  <a:srgbClr val="FFFFFF"/>
                </a:solidFill>
                <a:latin typeface="Lato"/>
                <a:ea typeface="Lato"/>
                <a:cs typeface="Lato"/>
                <a:sym typeface="Lato"/>
              </a:rPr>
              <a:t> operatörü, bir ifadenin (genellikle sayısal, tarihsel veya alfabetik bir değer) belirtilen iki değer aralığında olup olmadığını kontrol etmek için kullanılan mantıksal bir operatördür.</a:t>
            </a:r>
          </a:p>
        </p:txBody>
      </p:sp>
    </p:spTree>
    <p:extLst>
      <p:ext uri="{BB962C8B-B14F-4D97-AF65-F5344CB8AC3E}">
        <p14:creationId xmlns:p14="http://schemas.microsoft.com/office/powerpoint/2010/main" val="587993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160094F1-D316-FEA4-6660-81D42ACD7EE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2E421D03-4207-2DB6-D1C4-2E6B43EC2A1B}"/>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10D16B1-E1E2-BB7D-9159-BA86AE5055CE}"/>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2A65C45F-11D9-3FF5-7924-98906DBCADFB}"/>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BETWEEN İfadesi</a:t>
            </a:r>
          </a:p>
        </p:txBody>
      </p:sp>
      <p:sp>
        <p:nvSpPr>
          <p:cNvPr id="4" name="Google Shape;366;p29">
            <a:extLst>
              <a:ext uri="{FF2B5EF4-FFF2-40B4-BE49-F238E27FC236}">
                <a16:creationId xmlns:a16="http://schemas.microsoft.com/office/drawing/2014/main" id="{6E7519C1-EC97-7938-FFAE-31FF24F4F074}"/>
              </a:ext>
            </a:extLst>
          </p:cNvPr>
          <p:cNvSpPr txBox="1"/>
          <p:nvPr/>
        </p:nvSpPr>
        <p:spPr>
          <a:xfrm>
            <a:off x="3760763" y="1629986"/>
            <a:ext cx="13822679" cy="90486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sutun_adi_1, sutun_adi_2, ...</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 </a:t>
            </a:r>
            <a:r>
              <a:rPr lang="tr-TR" sz="3500" b="1" dirty="0">
                <a:solidFill>
                  <a:srgbClr val="FFCA04"/>
                </a:solidFill>
                <a:latin typeface="Lato"/>
                <a:ea typeface="Lato"/>
                <a:cs typeface="Lato"/>
                <a:sym typeface="Lato"/>
              </a:rPr>
              <a:t>BETWEEN</a:t>
            </a:r>
            <a:r>
              <a:rPr lang="tr-TR" sz="3500" dirty="0">
                <a:solidFill>
                  <a:schemeClr val="bg1"/>
                </a:solidFill>
                <a:latin typeface="Lato"/>
                <a:ea typeface="Lato"/>
                <a:cs typeface="Lato"/>
                <a:sym typeface="Lato"/>
              </a:rPr>
              <a:t> </a:t>
            </a:r>
            <a:r>
              <a:rPr lang="tr-TR" sz="3500" dirty="0" err="1">
                <a:solidFill>
                  <a:schemeClr val="bg1"/>
                </a:solidFill>
                <a:latin typeface="Lato"/>
                <a:ea typeface="Lato"/>
                <a:cs typeface="Lato"/>
                <a:sym typeface="Lato"/>
              </a:rPr>
              <a:t>baslangic_degeri</a:t>
            </a:r>
            <a:r>
              <a:rPr lang="tr-TR" sz="3500" dirty="0">
                <a:solidFill>
                  <a:schemeClr val="bg1"/>
                </a:solidFill>
                <a:latin typeface="Lato"/>
                <a:ea typeface="Lato"/>
                <a:cs typeface="Lato"/>
                <a:sym typeface="Lato"/>
              </a:rPr>
              <a:t> </a:t>
            </a:r>
            <a:r>
              <a:rPr lang="tr-TR" sz="3500" b="1" dirty="0">
                <a:solidFill>
                  <a:srgbClr val="FFCA04"/>
                </a:solidFill>
                <a:latin typeface="Lato"/>
                <a:ea typeface="Lato"/>
                <a:cs typeface="Lato"/>
                <a:sym typeface="Lato"/>
              </a:rPr>
              <a:t>AND</a:t>
            </a:r>
            <a:r>
              <a:rPr lang="tr-TR" sz="3500" dirty="0">
                <a:solidFill>
                  <a:schemeClr val="bg1"/>
                </a:solidFill>
                <a:latin typeface="Lato"/>
                <a:ea typeface="Lato"/>
                <a:cs typeface="Lato"/>
                <a:sym typeface="Lato"/>
              </a:rPr>
              <a:t> </a:t>
            </a:r>
            <a:r>
              <a:rPr lang="tr-TR" sz="3500" dirty="0" err="1">
                <a:solidFill>
                  <a:schemeClr val="bg1"/>
                </a:solidFill>
                <a:latin typeface="Lato"/>
                <a:ea typeface="Lato"/>
                <a:cs typeface="Lato"/>
                <a:sym typeface="Lato"/>
              </a:rPr>
              <a:t>bitis_degeri</a:t>
            </a:r>
            <a:r>
              <a:rPr lang="tr-TR" sz="3500" dirty="0">
                <a:solidFill>
                  <a:schemeClr val="bg1"/>
                </a:solidFill>
                <a:latin typeface="Lato"/>
                <a:ea typeface="Lato"/>
                <a:cs typeface="Lato"/>
                <a:sym typeface="Lato"/>
              </a:rPr>
              <a:t>;</a:t>
            </a:r>
          </a:p>
          <a:p>
            <a:pPr lvl="1" algn="just">
              <a:lnSpc>
                <a:spcPct val="120000"/>
              </a:lnSpc>
              <a:defRPr/>
            </a:pPr>
            <a:endParaRPr lang="tr-TR" sz="3500" b="1" dirty="0">
              <a:solidFill>
                <a:schemeClr val="bg1"/>
              </a:solidFill>
              <a:latin typeface="Lato"/>
              <a:ea typeface="Lato"/>
              <a:cs typeface="Lato"/>
              <a:sym typeface="Lato"/>
            </a:endParaRPr>
          </a:p>
          <a:p>
            <a:pPr lvl="1" algn="just">
              <a:lnSpc>
                <a:spcPct val="120000"/>
              </a:lnSpc>
              <a:defRPr/>
            </a:pPr>
            <a:endParaRPr lang="tr-TR" sz="3500" b="1" dirty="0">
              <a:solidFill>
                <a:schemeClr val="bg1"/>
              </a:solidFill>
              <a:latin typeface="Lato"/>
              <a:ea typeface="Lato"/>
              <a:cs typeface="Lato"/>
              <a:sym typeface="Lato"/>
            </a:endParaRPr>
          </a:p>
          <a:p>
            <a:pPr lvl="1" algn="just">
              <a:lnSpc>
                <a:spcPct val="120000"/>
              </a:lnSpc>
              <a:defRPr/>
            </a:pPr>
            <a:endParaRPr lang="tr-TR" sz="3500" b="1" dirty="0">
              <a:solidFill>
                <a:schemeClr val="bg1"/>
              </a:solidFill>
              <a:latin typeface="Lato"/>
              <a:ea typeface="Lato"/>
              <a:cs typeface="Lato"/>
              <a:sym typeface="Lato"/>
            </a:endParaRPr>
          </a:p>
          <a:p>
            <a:pPr lvl="1" algn="just">
              <a:lnSpc>
                <a:spcPct val="120000"/>
              </a:lnSpc>
              <a:defRPr/>
            </a:pPr>
            <a:r>
              <a:rPr lang="tr-TR" sz="3500" b="1" dirty="0">
                <a:solidFill>
                  <a:schemeClr val="bg1"/>
                </a:solidFill>
                <a:latin typeface="Lato"/>
                <a:ea typeface="Lato"/>
                <a:cs typeface="Lato"/>
                <a:sym typeface="Lato"/>
              </a:rPr>
              <a:t>  	</a:t>
            </a:r>
            <a:r>
              <a:rPr lang="tr-TR" sz="3500" dirty="0">
                <a:solidFill>
                  <a:schemeClr val="bg1"/>
                </a:solidFill>
                <a:latin typeface="Lato"/>
                <a:ea typeface="Lato"/>
                <a:cs typeface="Lato"/>
                <a:sym typeface="Lato"/>
              </a:rPr>
              <a:t>   Sorgu sonucuna </a:t>
            </a:r>
            <a:r>
              <a:rPr lang="tr-TR" sz="3500" i="1" dirty="0" err="1">
                <a:solidFill>
                  <a:schemeClr val="bg1"/>
                </a:solidFill>
                <a:latin typeface="Lato"/>
                <a:ea typeface="Lato"/>
                <a:cs typeface="Lato"/>
                <a:sym typeface="Lato"/>
              </a:rPr>
              <a:t>baslangic_degeri</a:t>
            </a:r>
            <a:r>
              <a:rPr lang="tr-TR" sz="3500" i="1" dirty="0">
                <a:solidFill>
                  <a:schemeClr val="bg1"/>
                </a:solidFill>
                <a:latin typeface="Lato"/>
                <a:ea typeface="Lato"/>
                <a:cs typeface="Lato"/>
                <a:sym typeface="Lato"/>
              </a:rPr>
              <a:t> </a:t>
            </a:r>
            <a:r>
              <a:rPr lang="tr-TR" sz="3500" b="1" dirty="0">
                <a:solidFill>
                  <a:srgbClr val="FFCA04"/>
                </a:solidFill>
                <a:latin typeface="Lato"/>
                <a:ea typeface="Lato"/>
                <a:cs typeface="Lato"/>
                <a:sym typeface="Lato"/>
              </a:rPr>
              <a:t>ve</a:t>
            </a:r>
            <a:r>
              <a:rPr lang="tr-TR" sz="3500" b="1" dirty="0">
                <a:solidFill>
                  <a:schemeClr val="bg1"/>
                </a:solidFill>
                <a:latin typeface="Lato"/>
                <a:ea typeface="Lato"/>
                <a:cs typeface="Lato"/>
                <a:sym typeface="Lato"/>
              </a:rPr>
              <a:t> </a:t>
            </a:r>
            <a:r>
              <a:rPr lang="tr-TR" sz="3500" i="1" dirty="0" err="1">
                <a:solidFill>
                  <a:schemeClr val="bg1"/>
                </a:solidFill>
                <a:latin typeface="Lato"/>
                <a:ea typeface="Lato"/>
                <a:cs typeface="Lato"/>
                <a:sym typeface="Lato"/>
              </a:rPr>
              <a:t>bitiş_degeri</a:t>
            </a:r>
            <a:r>
              <a:rPr lang="tr-TR" sz="3500" i="1" dirty="0">
                <a:solidFill>
                  <a:schemeClr val="bg1"/>
                </a:solidFill>
                <a:latin typeface="Lato"/>
                <a:ea typeface="Lato"/>
                <a:cs typeface="Lato"/>
                <a:sym typeface="Lato"/>
              </a:rPr>
              <a:t> </a:t>
            </a:r>
            <a:r>
              <a:rPr lang="tr-TR" sz="3500" b="1" dirty="0">
                <a:solidFill>
                  <a:srgbClr val="FFCA04"/>
                </a:solidFill>
                <a:latin typeface="Lato"/>
                <a:ea typeface="Lato"/>
                <a:cs typeface="Lato"/>
                <a:sym typeface="Lato"/>
              </a:rPr>
              <a:t>dahildir</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dirty="0">
                <a:solidFill>
                  <a:schemeClr val="bg1"/>
                </a:solidFill>
                <a:latin typeface="Lato"/>
                <a:ea typeface="Lato"/>
                <a:cs typeface="Lato"/>
                <a:sym typeface="Lato"/>
              </a:rPr>
              <a:t>                              </a:t>
            </a:r>
          </a:p>
          <a:p>
            <a:pPr lvl="1" algn="just">
              <a:lnSpc>
                <a:spcPct val="120000"/>
              </a:lnSpc>
              <a:defRPr/>
            </a:pPr>
            <a:r>
              <a:rPr lang="tr-TR" sz="3500" dirty="0">
                <a:solidFill>
                  <a:srgbClr val="FFFFFF"/>
                </a:solidFill>
                <a:latin typeface="Lato"/>
                <a:ea typeface="Lato"/>
                <a:cs typeface="Lato"/>
                <a:sym typeface="Lato"/>
              </a:rPr>
              <a:t>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F6519C99-C006-BDD3-FDC2-BD27DE7658FE}"/>
                  </a:ext>
                </a:extLst>
              </p:cNvPr>
              <p:cNvGraphicFramePr>
                <a:graphicFrameLocks noChangeAspect="1"/>
              </p:cNvGraphicFramePr>
              <p:nvPr/>
            </p:nvGraphicFramePr>
            <p:xfrm rot="20368717">
              <a:off x="3502684" y="7085094"/>
              <a:ext cx="1004095" cy="3091244"/>
            </p:xfrm>
            <a:graphic>
              <a:graphicData uri="http://schemas.microsoft.com/office/drawing/2017/model3d">
                <am3d:model3d r:embed="rId5">
                  <am3d:spPr>
                    <a:xfrm rot="20368717">
                      <a:off x="0" y="0"/>
                      <a:ext cx="1004095" cy="309124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34714" ay="270305" az="-10587"/>
                    <am3d:postTrans dx="0" dy="0" dz="0"/>
                  </am3d:trans>
                  <am3d:raster rName="Office3DRenderer" rVer="16.0.8326">
                    <am3d:blip r:embed="rId6"/>
                  </am3d:raster>
                  <am3d:objViewport viewportSz="32168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F6519C99-C006-BDD3-FDC2-BD27DE7658FE}"/>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3502684" y="7085094"/>
                <a:ext cx="1004095" cy="3091244"/>
              </a:xfrm>
              <a:prstGeom prst="rect">
                <a:avLst/>
              </a:prstGeom>
            </p:spPr>
          </p:pic>
        </mc:Fallback>
      </mc:AlternateContent>
    </p:spTree>
    <p:extLst>
      <p:ext uri="{BB962C8B-B14F-4D97-AF65-F5344CB8AC3E}">
        <p14:creationId xmlns:p14="http://schemas.microsoft.com/office/powerpoint/2010/main" val="3568011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6DC97E1-FC3A-82C9-AB2E-49435D549B8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46967E7A-7658-BFF9-9DED-4A085E73A062}"/>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F8A395F-D6B9-7160-809D-A03B0B1E7E27}"/>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26D10DE-9370-DE76-BB2F-D1631DCB6C6D}"/>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BETWEEN İfadesi</a:t>
            </a:r>
          </a:p>
        </p:txBody>
      </p:sp>
      <p:sp>
        <p:nvSpPr>
          <p:cNvPr id="4" name="Google Shape;366;p29">
            <a:extLst>
              <a:ext uri="{FF2B5EF4-FFF2-40B4-BE49-F238E27FC236}">
                <a16:creationId xmlns:a16="http://schemas.microsoft.com/office/drawing/2014/main" id="{33E25EF9-0974-7056-42FA-26AC7E00A76F}"/>
              </a:ext>
            </a:extLst>
          </p:cNvPr>
          <p:cNvSpPr txBox="1"/>
          <p:nvPr/>
        </p:nvSpPr>
        <p:spPr>
          <a:xfrm>
            <a:off x="3325837" y="2173395"/>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Notlar tablosunda 80 ile 90 arası </a:t>
            </a:r>
            <a:r>
              <a:rPr lang="tr-TR" sz="3500" dirty="0" err="1">
                <a:solidFill>
                  <a:srgbClr val="FFFFFF"/>
                </a:solidFill>
                <a:latin typeface="Lato"/>
                <a:ea typeface="Lato"/>
                <a:cs typeface="Lato"/>
                <a:sym typeface="Lato"/>
              </a:rPr>
              <a:t>Puan’a</a:t>
            </a:r>
            <a:r>
              <a:rPr lang="tr-TR" sz="3500" dirty="0">
                <a:solidFill>
                  <a:srgbClr val="FFFFFF"/>
                </a:solidFill>
                <a:latin typeface="Lato"/>
                <a:ea typeface="Lato"/>
                <a:cs typeface="Lato"/>
                <a:sym typeface="Lato"/>
              </a:rPr>
              <a:t> sahip verileri listeleyiniz. </a:t>
            </a:r>
          </a:p>
        </p:txBody>
      </p:sp>
      <p:pic>
        <p:nvPicPr>
          <p:cNvPr id="3" name="Resim 2">
            <a:extLst>
              <a:ext uri="{FF2B5EF4-FFF2-40B4-BE49-F238E27FC236}">
                <a16:creationId xmlns:a16="http://schemas.microsoft.com/office/drawing/2014/main" id="{3D10A74A-2096-B259-4CA3-C4207568F90D}"/>
              </a:ext>
            </a:extLst>
          </p:cNvPr>
          <p:cNvPicPr>
            <a:picLocks noChangeAspect="1"/>
          </p:cNvPicPr>
          <p:nvPr/>
        </p:nvPicPr>
        <p:blipFill>
          <a:blip r:embed="rId5"/>
          <a:stretch>
            <a:fillRect/>
          </a:stretch>
        </p:blipFill>
        <p:spPr>
          <a:xfrm>
            <a:off x="3325837" y="3503979"/>
            <a:ext cx="14492084" cy="5533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088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44DA4F91-FC09-386D-E17D-299E0B39A3DF}"/>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36197C2-8618-C85E-ED83-AD3507E74A32}"/>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0244B98F-9F73-4BBC-FE16-C2ADD39A9B2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80F1CBE5-473E-77A2-C2ED-423421D0A1BC}"/>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BETWEEN İfadesi</a:t>
            </a:r>
          </a:p>
        </p:txBody>
      </p:sp>
      <p:sp>
        <p:nvSpPr>
          <p:cNvPr id="4" name="Google Shape;366;p29">
            <a:extLst>
              <a:ext uri="{FF2B5EF4-FFF2-40B4-BE49-F238E27FC236}">
                <a16:creationId xmlns:a16="http://schemas.microsoft.com/office/drawing/2014/main" id="{710BD9AC-0648-1DC5-94D5-DCC77C3DD45F}"/>
              </a:ext>
            </a:extLst>
          </p:cNvPr>
          <p:cNvSpPr txBox="1"/>
          <p:nvPr/>
        </p:nvSpPr>
        <p:spPr>
          <a:xfrm>
            <a:off x="3417277" y="4497169"/>
            <a:ext cx="15593532" cy="129266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Notlar tablosunda 80 ile 90 arası </a:t>
            </a:r>
            <a:r>
              <a:rPr lang="tr-TR" sz="3500" dirty="0" err="1">
                <a:solidFill>
                  <a:srgbClr val="FFFFFF"/>
                </a:solidFill>
                <a:latin typeface="Lato"/>
                <a:ea typeface="Lato"/>
                <a:cs typeface="Lato"/>
                <a:sym typeface="Lato"/>
              </a:rPr>
              <a:t>Puan’a</a:t>
            </a:r>
            <a:r>
              <a:rPr lang="tr-TR" sz="3500" dirty="0">
                <a:solidFill>
                  <a:srgbClr val="FFFFFF"/>
                </a:solidFill>
                <a:latin typeface="Lato"/>
                <a:ea typeface="Lato"/>
                <a:cs typeface="Lato"/>
                <a:sym typeface="Lato"/>
              </a:rPr>
              <a:t> sahip verileri listeleyiniz. </a:t>
            </a:r>
          </a:p>
          <a:p>
            <a:pPr lvl="1" algn="just">
              <a:lnSpc>
                <a:spcPct val="120000"/>
              </a:lnSpc>
              <a:defRPr/>
            </a:pPr>
            <a:r>
              <a:rPr lang="tr-TR" sz="3500" dirty="0">
                <a:solidFill>
                  <a:srgbClr val="FFFFFF"/>
                </a:solidFill>
                <a:latin typeface="Lato"/>
                <a:ea typeface="Lato"/>
                <a:cs typeface="Lato"/>
                <a:sym typeface="Lato"/>
              </a:rPr>
              <a:t>Aynı sorguyu BETWEEN kullanmadan nasıl yazardık ?</a:t>
            </a:r>
          </a:p>
        </p:txBody>
      </p:sp>
    </p:spTree>
    <p:extLst>
      <p:ext uri="{BB962C8B-B14F-4D97-AF65-F5344CB8AC3E}">
        <p14:creationId xmlns:p14="http://schemas.microsoft.com/office/powerpoint/2010/main" val="2912030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23FBBF43-215A-A1D6-677A-FE785056A52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A2FFB32-A42C-7819-061F-267A58222D39}"/>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9FABB130-D9D8-871C-B965-8FE1BC911A71}"/>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63E9AE50-6728-52AB-FCE1-2B7BCDB4C6EB}"/>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BETWEEN İfadesi</a:t>
            </a:r>
          </a:p>
        </p:txBody>
      </p:sp>
      <p:sp>
        <p:nvSpPr>
          <p:cNvPr id="4" name="Google Shape;366;p29">
            <a:extLst>
              <a:ext uri="{FF2B5EF4-FFF2-40B4-BE49-F238E27FC236}">
                <a16:creationId xmlns:a16="http://schemas.microsoft.com/office/drawing/2014/main" id="{6716E034-5511-6132-5B5A-158AD5FBF469}"/>
              </a:ext>
            </a:extLst>
          </p:cNvPr>
          <p:cNvSpPr txBox="1"/>
          <p:nvPr/>
        </p:nvSpPr>
        <p:spPr>
          <a:xfrm>
            <a:off x="3325837" y="2173395"/>
            <a:ext cx="15593532" cy="7109639"/>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Notlar tablosunda 80 ile 90 arası </a:t>
            </a:r>
            <a:r>
              <a:rPr lang="tr-TR" sz="3500" dirty="0" err="1">
                <a:solidFill>
                  <a:srgbClr val="FFFFFF"/>
                </a:solidFill>
                <a:latin typeface="Lato"/>
                <a:ea typeface="Lato"/>
                <a:cs typeface="Lato"/>
                <a:sym typeface="Lato"/>
              </a:rPr>
              <a:t>Puan’a</a:t>
            </a:r>
            <a:r>
              <a:rPr lang="tr-TR" sz="3500" dirty="0">
                <a:solidFill>
                  <a:srgbClr val="FFFFFF"/>
                </a:solidFill>
                <a:latin typeface="Lato"/>
                <a:ea typeface="Lato"/>
                <a:cs typeface="Lato"/>
                <a:sym typeface="Lato"/>
              </a:rPr>
              <a:t> sahip verileri listeleyiniz. </a:t>
            </a:r>
          </a:p>
          <a:p>
            <a:pPr lvl="1" algn="just">
              <a:lnSpc>
                <a:spcPct val="120000"/>
              </a:lnSpc>
              <a:defRPr/>
            </a:pPr>
            <a:r>
              <a:rPr lang="tr-TR" sz="3500" dirty="0">
                <a:solidFill>
                  <a:srgbClr val="FFFFFF"/>
                </a:solidFill>
                <a:latin typeface="Lato"/>
                <a:ea typeface="Lato"/>
                <a:cs typeface="Lato"/>
                <a:sym typeface="Lato"/>
              </a:rPr>
              <a:t>Aynı sorguyu BETWEEN kullanmadan nasıl yazardık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BETWEEN ifadesi; &gt;= AND &lt;= yerine kullanılan bir kısayol ifadesidir.  </a:t>
            </a:r>
          </a:p>
        </p:txBody>
      </p:sp>
      <p:pic>
        <p:nvPicPr>
          <p:cNvPr id="5" name="Resim 4">
            <a:extLst>
              <a:ext uri="{FF2B5EF4-FFF2-40B4-BE49-F238E27FC236}">
                <a16:creationId xmlns:a16="http://schemas.microsoft.com/office/drawing/2014/main" id="{91109FA4-0BC1-BDEC-06AC-4F8DE31812AE}"/>
              </a:ext>
            </a:extLst>
          </p:cNvPr>
          <p:cNvPicPr>
            <a:picLocks noChangeAspect="1"/>
          </p:cNvPicPr>
          <p:nvPr/>
        </p:nvPicPr>
        <p:blipFill>
          <a:blip r:embed="rId5"/>
          <a:stretch>
            <a:fillRect/>
          </a:stretch>
        </p:blipFill>
        <p:spPr>
          <a:xfrm>
            <a:off x="6309015" y="3905638"/>
            <a:ext cx="8356527" cy="40953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44743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BETWEEN İfadesi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2003 yılında doğan</a:t>
            </a:r>
            <a:r>
              <a:rPr lang="tr-TR" sz="3600" dirty="0">
                <a:solidFill>
                  <a:srgbClr val="1C3A8F"/>
                </a:solidFill>
              </a:rPr>
              <a:t> tüm öğrencileri, </a:t>
            </a:r>
            <a:r>
              <a:rPr lang="tr-TR" sz="3600" b="1" dirty="0" err="1">
                <a:solidFill>
                  <a:srgbClr val="1C3A8F"/>
                </a:solidFill>
              </a:rPr>
              <a:t>DogumTarihi'ne</a:t>
            </a:r>
            <a:r>
              <a:rPr lang="tr-TR" sz="3600" b="1" dirty="0">
                <a:solidFill>
                  <a:srgbClr val="1C3A8F"/>
                </a:solidFill>
              </a:rPr>
              <a:t> göre en gençten en yaşlıya</a:t>
            </a:r>
            <a:r>
              <a:rPr lang="tr-TR" sz="3600" dirty="0">
                <a:solidFill>
                  <a:srgbClr val="1C3A8F"/>
                </a:solidFill>
              </a:rPr>
              <a:t> doğru (azalan tarih) sıralayınız.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50276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BETWEEN İfadesi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2003 yılında doğan</a:t>
            </a:r>
            <a:r>
              <a:rPr lang="tr-TR" sz="3600" dirty="0">
                <a:solidFill>
                  <a:srgbClr val="1C3A8F"/>
                </a:solidFill>
              </a:rPr>
              <a:t> tüm öğrencileri, </a:t>
            </a:r>
            <a:r>
              <a:rPr lang="tr-TR" sz="3600" b="1" dirty="0" err="1">
                <a:solidFill>
                  <a:srgbClr val="1C3A8F"/>
                </a:solidFill>
              </a:rPr>
              <a:t>DogumTarihi'ne</a:t>
            </a:r>
            <a:r>
              <a:rPr lang="tr-TR" sz="3600" b="1" dirty="0">
                <a:solidFill>
                  <a:srgbClr val="1C3A8F"/>
                </a:solidFill>
              </a:rPr>
              <a:t> göre en gençten en yaşlıya</a:t>
            </a:r>
            <a:r>
              <a:rPr lang="tr-TR" sz="3600" dirty="0">
                <a:solidFill>
                  <a:srgbClr val="1C3A8F"/>
                </a:solidFill>
              </a:rPr>
              <a:t> doğru (azalan tarih) sıralayınız.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a:extLst>
              <a:ext uri="{FF2B5EF4-FFF2-40B4-BE49-F238E27FC236}">
                <a16:creationId xmlns:a16="http://schemas.microsoft.com/office/drawing/2014/main" id="{5F043733-BBF5-FCB8-8BF7-6CE3EFF17C79}"/>
              </a:ext>
            </a:extLst>
          </p:cNvPr>
          <p:cNvPicPr>
            <a:picLocks noChangeAspect="1"/>
          </p:cNvPicPr>
          <p:nvPr/>
        </p:nvPicPr>
        <p:blipFill>
          <a:blip r:embed="rId8"/>
          <a:stretch>
            <a:fillRect/>
          </a:stretch>
        </p:blipFill>
        <p:spPr>
          <a:xfrm>
            <a:off x="4267708" y="4043414"/>
            <a:ext cx="11608366" cy="5209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48909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BETWEEN İfadesi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Puanı </a:t>
            </a:r>
            <a:r>
              <a:rPr lang="tr-TR" sz="3600" b="1" dirty="0">
                <a:solidFill>
                  <a:srgbClr val="1C3A8F"/>
                </a:solidFill>
              </a:rPr>
              <a:t>60 ile 70 arasında (dahil)</a:t>
            </a:r>
            <a:r>
              <a:rPr lang="tr-TR" sz="3600" dirty="0">
                <a:solidFill>
                  <a:srgbClr val="1C3A8F"/>
                </a:solidFill>
              </a:rPr>
              <a:t> olan </a:t>
            </a:r>
            <a:r>
              <a:rPr lang="tr-TR" sz="3600" b="1" dirty="0">
                <a:solidFill>
                  <a:srgbClr val="1C3A8F"/>
                </a:solidFill>
              </a:rPr>
              <a:t>VEYA</a:t>
            </a:r>
            <a:r>
              <a:rPr lang="tr-TR" sz="3600" dirty="0">
                <a:solidFill>
                  <a:srgbClr val="1C3A8F"/>
                </a:solidFill>
              </a:rPr>
              <a:t> </a:t>
            </a:r>
            <a:r>
              <a:rPr lang="tr-TR" sz="3600" b="1" dirty="0">
                <a:solidFill>
                  <a:srgbClr val="1C3A8F"/>
                </a:solidFill>
              </a:rPr>
              <a:t>90 ile 100 arasında (dahil)</a:t>
            </a:r>
            <a:r>
              <a:rPr lang="tr-TR" sz="3600" dirty="0">
                <a:solidFill>
                  <a:srgbClr val="1C3A8F"/>
                </a:solidFill>
              </a:rPr>
              <a:t> olan tüm not kayıtlarını listeleyiniz.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684430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BFBE00A-0B7B-E568-DE7A-AC9C24E6188E}"/>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A9058A58-07D3-C5A8-AC8C-6FF05368A923}"/>
              </a:ext>
            </a:extLst>
          </p:cNvPr>
          <p:cNvSpPr txBox="1"/>
          <p:nvPr/>
        </p:nvSpPr>
        <p:spPr>
          <a:xfrm>
            <a:off x="8275992" y="3989786"/>
            <a:ext cx="10012008" cy="115371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WHERE Örnekleri</a:t>
            </a:r>
          </a:p>
        </p:txBody>
      </p:sp>
      <p:pic>
        <p:nvPicPr>
          <p:cNvPr id="183" name="Google Shape;183;p20">
            <a:extLst>
              <a:ext uri="{FF2B5EF4-FFF2-40B4-BE49-F238E27FC236}">
                <a16:creationId xmlns:a16="http://schemas.microsoft.com/office/drawing/2014/main" id="{D966DEFF-6506-3E5C-2EAA-EADDFA59447E}"/>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3BC7A7FA-9C42-67A5-9943-C41860BB0931}"/>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DFFE1E81-86C0-F345-6C10-C9EDE49A6796}"/>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0758DA0A-0986-DC76-493C-2ED2F68E3546}"/>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6929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BETWEEN İfadesi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Puanı </a:t>
            </a:r>
            <a:r>
              <a:rPr lang="tr-TR" sz="3600" b="1" dirty="0">
                <a:solidFill>
                  <a:srgbClr val="1C3A8F"/>
                </a:solidFill>
              </a:rPr>
              <a:t>60 ile 70 arasında (dahil)</a:t>
            </a:r>
            <a:r>
              <a:rPr lang="tr-TR" sz="3600" dirty="0">
                <a:solidFill>
                  <a:srgbClr val="1C3A8F"/>
                </a:solidFill>
              </a:rPr>
              <a:t> olan </a:t>
            </a:r>
            <a:r>
              <a:rPr lang="tr-TR" sz="3600" b="1" dirty="0">
                <a:solidFill>
                  <a:srgbClr val="1C3A8F"/>
                </a:solidFill>
              </a:rPr>
              <a:t>VEYA</a:t>
            </a:r>
            <a:r>
              <a:rPr lang="tr-TR" sz="3600" dirty="0">
                <a:solidFill>
                  <a:srgbClr val="1C3A8F"/>
                </a:solidFill>
              </a:rPr>
              <a:t> </a:t>
            </a:r>
            <a:r>
              <a:rPr lang="tr-TR" sz="3600" b="1" dirty="0">
                <a:solidFill>
                  <a:srgbClr val="1C3A8F"/>
                </a:solidFill>
              </a:rPr>
              <a:t>90 ile 100 arasında (dahil)</a:t>
            </a:r>
            <a:r>
              <a:rPr lang="tr-TR" sz="3600" dirty="0">
                <a:solidFill>
                  <a:srgbClr val="1C3A8F"/>
                </a:solidFill>
              </a:rPr>
              <a:t> olan tüm not kayıtlarını listeleyiniz.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a:extLst>
              <a:ext uri="{FF2B5EF4-FFF2-40B4-BE49-F238E27FC236}">
                <a16:creationId xmlns:a16="http://schemas.microsoft.com/office/drawing/2014/main" id="{3E1BFD1C-D846-B3DC-A69E-75D20A1F0C55}"/>
              </a:ext>
            </a:extLst>
          </p:cNvPr>
          <p:cNvPicPr>
            <a:picLocks noChangeAspect="1"/>
          </p:cNvPicPr>
          <p:nvPr/>
        </p:nvPicPr>
        <p:blipFill>
          <a:blip r:embed="rId8"/>
          <a:stretch>
            <a:fillRect/>
          </a:stretch>
        </p:blipFill>
        <p:spPr>
          <a:xfrm>
            <a:off x="3706839" y="4439713"/>
            <a:ext cx="13141707" cy="4463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89981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68B69407-047D-4CCE-3BEC-253333C708DB}"/>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B95AE7BF-2EFC-73E2-F480-C79A1F4DBA28}"/>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IN  </a:t>
            </a:r>
            <a:br>
              <a:rPr lang="tr-TR" sz="6300" dirty="0">
                <a:solidFill>
                  <a:srgbClr val="FFCA04"/>
                </a:solidFill>
                <a:latin typeface="Paytone One"/>
                <a:sym typeface="Paytone One"/>
              </a:rPr>
            </a:br>
            <a:r>
              <a:rPr lang="tr-TR" sz="6300" dirty="0">
                <a:solidFill>
                  <a:srgbClr val="FFCA04"/>
                </a:solidFill>
                <a:latin typeface="Paytone One"/>
                <a:sym typeface="Paytone One"/>
              </a:rPr>
              <a:t>İfadesi</a:t>
            </a:r>
            <a:endParaRPr lang="fi-FI" sz="6300" dirty="0">
              <a:solidFill>
                <a:srgbClr val="FFCA04"/>
              </a:solidFill>
              <a:latin typeface="Paytone One"/>
              <a:sym typeface="Paytone One"/>
            </a:endParaRPr>
          </a:p>
        </p:txBody>
      </p:sp>
      <p:sp>
        <p:nvSpPr>
          <p:cNvPr id="184" name="Google Shape;184;p20">
            <a:extLst>
              <a:ext uri="{FF2B5EF4-FFF2-40B4-BE49-F238E27FC236}">
                <a16:creationId xmlns:a16="http://schemas.microsoft.com/office/drawing/2014/main" id="{ADECC6AD-52E6-7CBA-220B-53CE1424E0B4}"/>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612490BC-C3E8-92E6-59FB-4BEA56206B48}"/>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126D309F-25D7-0AA9-087E-149A9EB64C7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9EFDD6B9-742E-73ED-38B6-001648CD3DB7}"/>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45185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9185C349-FD64-444C-8B4A-A30F751DE34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4224E1FC-7CDD-4CC6-4004-9E8FA3FFDB05}"/>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432DB5E6-E45B-F034-FE7A-127173116B28}"/>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EBBE19F-D6C4-EBA7-0213-99083A2AECE2}"/>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IN İfadesi</a:t>
            </a:r>
          </a:p>
        </p:txBody>
      </p:sp>
      <p:sp>
        <p:nvSpPr>
          <p:cNvPr id="4" name="Google Shape;366;p29">
            <a:extLst>
              <a:ext uri="{FF2B5EF4-FFF2-40B4-BE49-F238E27FC236}">
                <a16:creationId xmlns:a16="http://schemas.microsoft.com/office/drawing/2014/main" id="{8F082C2C-34E3-9822-319E-746CA415267C}"/>
              </a:ext>
            </a:extLst>
          </p:cNvPr>
          <p:cNvSpPr txBox="1"/>
          <p:nvPr/>
        </p:nvSpPr>
        <p:spPr>
          <a:xfrm>
            <a:off x="3874477" y="3533924"/>
            <a:ext cx="13392443" cy="3988784"/>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rgbClr val="FFCA04"/>
                </a:solidFill>
              </a:rPr>
              <a:t>IN</a:t>
            </a:r>
            <a:r>
              <a:rPr lang="tr-TR" sz="3600" dirty="0">
                <a:solidFill>
                  <a:schemeClr val="bg1"/>
                </a:solidFill>
              </a:rPr>
              <a:t> operatörü, bir sütundaki değerin, bizim sağladığımız </a:t>
            </a:r>
            <a:r>
              <a:rPr lang="tr-TR" sz="3600" b="1" dirty="0">
                <a:solidFill>
                  <a:srgbClr val="FFCA04"/>
                </a:solidFill>
              </a:rPr>
              <a:t>değer</a:t>
            </a:r>
            <a:r>
              <a:rPr lang="tr-TR" sz="3600" b="1" dirty="0">
                <a:solidFill>
                  <a:schemeClr val="bg1"/>
                </a:solidFill>
              </a:rPr>
              <a:t> </a:t>
            </a:r>
            <a:r>
              <a:rPr lang="tr-TR" sz="3600" b="1" dirty="0">
                <a:solidFill>
                  <a:srgbClr val="FFCA04"/>
                </a:solidFill>
              </a:rPr>
              <a:t>listesi</a:t>
            </a:r>
            <a:r>
              <a:rPr lang="tr-TR" sz="3600" dirty="0">
                <a:solidFill>
                  <a:schemeClr val="bg1"/>
                </a:solidFill>
              </a:rPr>
              <a:t> içindeki herhangi bir değere eşit olup olmadığını kontrol etmek için kullanılır. </a:t>
            </a:r>
          </a:p>
          <a:p>
            <a:pPr lvl="1" algn="just">
              <a:lnSpc>
                <a:spcPct val="120000"/>
              </a:lnSpc>
              <a:defRPr/>
            </a:pPr>
            <a:endParaRPr lang="tr-TR" sz="3600" dirty="0">
              <a:solidFill>
                <a:schemeClr val="bg1"/>
              </a:solidFill>
            </a:endParaRPr>
          </a:p>
          <a:p>
            <a:pPr lvl="1" algn="just">
              <a:lnSpc>
                <a:spcPct val="120000"/>
              </a:lnSpc>
              <a:defRPr/>
            </a:pPr>
            <a:r>
              <a:rPr lang="tr-TR" sz="3600" dirty="0">
                <a:solidFill>
                  <a:schemeClr val="bg1"/>
                </a:solidFill>
              </a:rPr>
              <a:t>Temelde, birden fazla </a:t>
            </a:r>
            <a:r>
              <a:rPr lang="tr-TR" sz="3600" b="1" dirty="0">
                <a:solidFill>
                  <a:srgbClr val="FFCA04"/>
                </a:solidFill>
              </a:rPr>
              <a:t>OR</a:t>
            </a:r>
            <a:r>
              <a:rPr lang="tr-TR" sz="3600" dirty="0">
                <a:solidFill>
                  <a:schemeClr val="bg1"/>
                </a:solidFill>
              </a:rPr>
              <a:t> koşulunun temiz ve kompakt bir yazım şeklidir.</a:t>
            </a:r>
            <a:endParaRPr lang="tr-TR" sz="3500" dirty="0">
              <a:solidFill>
                <a:schemeClr val="bg1"/>
              </a:solidFill>
              <a:latin typeface="Lato"/>
              <a:ea typeface="Lato"/>
              <a:cs typeface="Lato"/>
              <a:sym typeface="Lato"/>
            </a:endParaRPr>
          </a:p>
        </p:txBody>
      </p:sp>
    </p:spTree>
    <p:extLst>
      <p:ext uri="{BB962C8B-B14F-4D97-AF65-F5344CB8AC3E}">
        <p14:creationId xmlns:p14="http://schemas.microsoft.com/office/powerpoint/2010/main" val="1065548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C70D0062-69DE-C896-3439-BD284AFF40DF}"/>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EE82C18-7496-C4A1-6C67-ABFE5EFD8BC7}"/>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8654EDF6-FE16-4E65-0E35-5455E4412C2D}"/>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283E12C0-BEF0-6188-3929-1C83D22928C9}"/>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IN İfadesi</a:t>
            </a:r>
          </a:p>
        </p:txBody>
      </p:sp>
      <p:sp>
        <p:nvSpPr>
          <p:cNvPr id="4" name="Google Shape;366;p29">
            <a:extLst>
              <a:ext uri="{FF2B5EF4-FFF2-40B4-BE49-F238E27FC236}">
                <a16:creationId xmlns:a16="http://schemas.microsoft.com/office/drawing/2014/main" id="{4D90BB47-DA8B-2A49-B447-FA962D11649C}"/>
              </a:ext>
            </a:extLst>
          </p:cNvPr>
          <p:cNvSpPr txBox="1"/>
          <p:nvPr/>
        </p:nvSpPr>
        <p:spPr>
          <a:xfrm>
            <a:off x="3760763" y="1629986"/>
            <a:ext cx="13822679" cy="90486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sutun_adi_1, sutun_adi_2, ...</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 </a:t>
            </a:r>
            <a:r>
              <a:rPr lang="tr-TR" sz="3500" b="1" dirty="0">
                <a:solidFill>
                  <a:srgbClr val="FFCA04"/>
                </a:solidFill>
                <a:latin typeface="Lato"/>
                <a:ea typeface="Lato"/>
                <a:cs typeface="Lato"/>
                <a:sym typeface="Lato"/>
              </a:rPr>
              <a:t>IN</a:t>
            </a:r>
            <a:r>
              <a:rPr lang="tr-TR" sz="3500" dirty="0">
                <a:solidFill>
                  <a:schemeClr val="bg1"/>
                </a:solidFill>
                <a:latin typeface="Lato"/>
                <a:ea typeface="Lato"/>
                <a:cs typeface="Lato"/>
                <a:sym typeface="Lato"/>
              </a:rPr>
              <a:t> (deger1, deger2, deger3);</a:t>
            </a:r>
          </a:p>
          <a:p>
            <a:pPr lvl="1" algn="just">
              <a:lnSpc>
                <a:spcPct val="120000"/>
              </a:lnSpc>
              <a:defRPr/>
            </a:pPr>
            <a:endParaRPr lang="tr-TR" sz="3500" b="1" dirty="0">
              <a:solidFill>
                <a:schemeClr val="bg1"/>
              </a:solidFill>
              <a:latin typeface="Lato"/>
              <a:ea typeface="Lato"/>
              <a:cs typeface="Lato"/>
              <a:sym typeface="Lato"/>
            </a:endParaRPr>
          </a:p>
          <a:p>
            <a:pPr lvl="1" algn="just">
              <a:lnSpc>
                <a:spcPct val="120000"/>
              </a:lnSpc>
              <a:defRPr/>
            </a:pPr>
            <a:endParaRPr lang="tr-TR" sz="3500" b="1" dirty="0">
              <a:solidFill>
                <a:schemeClr val="bg1"/>
              </a:solidFill>
              <a:latin typeface="Lato"/>
              <a:ea typeface="Lato"/>
              <a:cs typeface="Lato"/>
              <a:sym typeface="Lato"/>
            </a:endParaRPr>
          </a:p>
          <a:p>
            <a:pPr lvl="1" algn="just">
              <a:lnSpc>
                <a:spcPct val="120000"/>
              </a:lnSpc>
              <a:defRPr/>
            </a:pPr>
            <a:r>
              <a:rPr lang="tr-TR" sz="3500" b="1" dirty="0">
                <a:solidFill>
                  <a:schemeClr val="bg1"/>
                </a:solidFill>
                <a:latin typeface="Lato"/>
                <a:ea typeface="Lato"/>
                <a:cs typeface="Lato"/>
                <a:sym typeface="Lato"/>
              </a:rPr>
              <a:t>	Temel Kural : </a:t>
            </a:r>
            <a:r>
              <a:rPr lang="tr-TR" sz="3500" dirty="0">
                <a:solidFill>
                  <a:schemeClr val="bg1"/>
                </a:solidFill>
                <a:latin typeface="Lato"/>
                <a:ea typeface="Lato"/>
                <a:cs typeface="Lato"/>
                <a:sym typeface="Lato"/>
              </a:rPr>
              <a:t>Bir sütunun, liste içindeki herhangi bir değere sahip</a:t>
            </a:r>
            <a:br>
              <a:rPr lang="tr-TR" sz="3500" dirty="0">
                <a:solidFill>
                  <a:schemeClr val="bg1"/>
                </a:solidFill>
                <a:latin typeface="Lato"/>
                <a:ea typeface="Lato"/>
                <a:cs typeface="Lato"/>
                <a:sym typeface="Lato"/>
              </a:rPr>
            </a:br>
            <a:r>
              <a:rPr lang="tr-TR" sz="3500" dirty="0">
                <a:solidFill>
                  <a:schemeClr val="bg1"/>
                </a:solidFill>
                <a:latin typeface="Lato"/>
                <a:ea typeface="Lato"/>
                <a:cs typeface="Lato"/>
                <a:sym typeface="Lato"/>
              </a:rPr>
              <a:t>        olup olmadığını kontrol eder.</a:t>
            </a:r>
            <a:endParaRPr lang="tr-TR" sz="3500" dirty="0">
              <a:solidFill>
                <a:srgbClr val="FFCA04"/>
              </a:solidFill>
              <a:latin typeface="Lato"/>
              <a:ea typeface="Lato"/>
              <a:cs typeface="Lato"/>
              <a:sym typeface="Lato"/>
            </a:endParaRPr>
          </a:p>
          <a:p>
            <a:pPr lvl="1" algn="just">
              <a:lnSpc>
                <a:spcPct val="120000"/>
              </a:lnSpc>
              <a:defRPr/>
            </a:pPr>
            <a:r>
              <a:rPr lang="tr-TR" sz="3500" dirty="0">
                <a:solidFill>
                  <a:schemeClr val="bg1"/>
                </a:solidFill>
                <a:latin typeface="Lato"/>
                <a:ea typeface="Lato"/>
                <a:cs typeface="Lato"/>
                <a:sym typeface="Lato"/>
              </a:rPr>
              <a:t>                              </a:t>
            </a:r>
          </a:p>
          <a:p>
            <a:pPr lvl="1" algn="just">
              <a:lnSpc>
                <a:spcPct val="120000"/>
              </a:lnSpc>
              <a:defRPr/>
            </a:pPr>
            <a:r>
              <a:rPr lang="tr-TR" sz="3500" dirty="0">
                <a:solidFill>
                  <a:srgbClr val="FFFFFF"/>
                </a:solidFill>
                <a:latin typeface="Lato"/>
                <a:ea typeface="Lato"/>
                <a:cs typeface="Lato"/>
                <a:sym typeface="Lato"/>
              </a:rPr>
              <a:t>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37ADFBF8-C323-7098-C1FA-632077C48074}"/>
                  </a:ext>
                </a:extLst>
              </p:cNvPr>
              <p:cNvGraphicFramePr>
                <a:graphicFrameLocks noChangeAspect="1"/>
              </p:cNvGraphicFramePr>
              <p:nvPr>
                <p:extLst>
                  <p:ext uri="{D42A27DB-BD31-4B8C-83A1-F6EECF244321}">
                    <p14:modId xmlns:p14="http://schemas.microsoft.com/office/powerpoint/2010/main" val="3211196293"/>
                  </p:ext>
                </p:extLst>
              </p:nvPr>
            </p:nvGraphicFramePr>
            <p:xfrm rot="20368717">
              <a:off x="3502684" y="7085094"/>
              <a:ext cx="1004095" cy="3091244"/>
            </p:xfrm>
            <a:graphic>
              <a:graphicData uri="http://schemas.microsoft.com/office/drawing/2017/model3d">
                <am3d:model3d r:embed="rId5">
                  <am3d:spPr>
                    <a:xfrm rot="20368717">
                      <a:off x="0" y="0"/>
                      <a:ext cx="1004095" cy="309124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34714" ay="270305" az="-10587"/>
                    <am3d:postTrans dx="0" dy="0" dz="0"/>
                  </am3d:trans>
                  <am3d:raster rName="Office3DRenderer" rVer="16.0.8326">
                    <am3d:blip r:embed="rId6"/>
                  </am3d:raster>
                  <am3d:objViewport viewportSz="32168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37ADFBF8-C323-7098-C1FA-632077C48074}"/>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3502684" y="7085094"/>
                <a:ext cx="1004095" cy="3091244"/>
              </a:xfrm>
              <a:prstGeom prst="rect">
                <a:avLst/>
              </a:prstGeom>
            </p:spPr>
          </p:pic>
        </mc:Fallback>
      </mc:AlternateContent>
    </p:spTree>
    <p:extLst>
      <p:ext uri="{BB962C8B-B14F-4D97-AF65-F5344CB8AC3E}">
        <p14:creationId xmlns:p14="http://schemas.microsoft.com/office/powerpoint/2010/main" val="2057629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27A537AB-FD70-092F-4255-E1D906992B35}"/>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10D8886F-DAD0-E056-166F-235287091143}"/>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DBA6F4F8-E77C-DE0B-BD68-7C683C72B00E}"/>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EA0343BC-0B9C-64FF-B38C-66FE2B4FA66D}"/>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IN İfadesi</a:t>
            </a:r>
          </a:p>
        </p:txBody>
      </p:sp>
      <p:sp>
        <p:nvSpPr>
          <p:cNvPr id="4" name="Google Shape;366;p29">
            <a:extLst>
              <a:ext uri="{FF2B5EF4-FFF2-40B4-BE49-F238E27FC236}">
                <a16:creationId xmlns:a16="http://schemas.microsoft.com/office/drawing/2014/main" id="{199104AE-65EB-CBAB-44B4-A90D6F01A044}"/>
              </a:ext>
            </a:extLst>
          </p:cNvPr>
          <p:cNvSpPr txBox="1"/>
          <p:nvPr/>
        </p:nvSpPr>
        <p:spPr>
          <a:xfrm>
            <a:off x="3325837" y="2173395"/>
            <a:ext cx="15593532" cy="7109639"/>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Dersler tablosunda </a:t>
            </a:r>
            <a:r>
              <a:rPr lang="tr-TR" sz="3500" dirty="0" err="1">
                <a:solidFill>
                  <a:srgbClr val="FFFFFF"/>
                </a:solidFill>
                <a:latin typeface="Lato"/>
                <a:ea typeface="Lato"/>
                <a:cs typeface="Lato"/>
                <a:sym typeface="Lato"/>
              </a:rPr>
              <a:t>BolumID’si</a:t>
            </a:r>
            <a:r>
              <a:rPr lang="tr-TR" sz="3500" dirty="0">
                <a:solidFill>
                  <a:srgbClr val="FFFFFF"/>
                </a:solidFill>
                <a:latin typeface="Lato"/>
                <a:ea typeface="Lato"/>
                <a:cs typeface="Lato"/>
                <a:sym typeface="Lato"/>
              </a:rPr>
              <a:t> 1 veya 2 veya 3 olan verileri listeleyiniz.</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Aynı ifadeyi </a:t>
            </a:r>
            <a:r>
              <a:rPr lang="tr-TR" sz="3500" dirty="0" err="1">
                <a:solidFill>
                  <a:srgbClr val="FFFFFF"/>
                </a:solidFill>
                <a:latin typeface="Lato"/>
                <a:ea typeface="Lato"/>
                <a:cs typeface="Lato"/>
                <a:sym typeface="Lato"/>
              </a:rPr>
              <a:t>In</a:t>
            </a:r>
            <a:r>
              <a:rPr lang="tr-TR" sz="3500" dirty="0">
                <a:solidFill>
                  <a:srgbClr val="FFFFFF"/>
                </a:solidFill>
                <a:latin typeface="Lato"/>
                <a:ea typeface="Lato"/>
                <a:cs typeface="Lato"/>
                <a:sym typeface="Lato"/>
              </a:rPr>
              <a:t> kullanarak yazınız.     </a:t>
            </a:r>
          </a:p>
        </p:txBody>
      </p:sp>
      <p:pic>
        <p:nvPicPr>
          <p:cNvPr id="5" name="Resim 4">
            <a:extLst>
              <a:ext uri="{FF2B5EF4-FFF2-40B4-BE49-F238E27FC236}">
                <a16:creationId xmlns:a16="http://schemas.microsoft.com/office/drawing/2014/main" id="{C96D5328-9D6E-32F3-C330-0627577CC51C}"/>
              </a:ext>
            </a:extLst>
          </p:cNvPr>
          <p:cNvPicPr>
            <a:picLocks noChangeAspect="1"/>
          </p:cNvPicPr>
          <p:nvPr/>
        </p:nvPicPr>
        <p:blipFill>
          <a:blip r:embed="rId5"/>
          <a:stretch>
            <a:fillRect/>
          </a:stretch>
        </p:blipFill>
        <p:spPr>
          <a:xfrm>
            <a:off x="6191873" y="3166625"/>
            <a:ext cx="7958842" cy="4731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2325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0AF60D3B-0231-9D00-1167-37483B3A3F3E}"/>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C7A844E-6524-77AA-68DB-3B490D8207D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4230E010-D977-4AB7-D450-2FCCF0AE409F}"/>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ECC619FF-013C-5114-CBA5-8DE4C2A40436}"/>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IN İfadesi</a:t>
            </a:r>
          </a:p>
        </p:txBody>
      </p:sp>
      <p:sp>
        <p:nvSpPr>
          <p:cNvPr id="4" name="Google Shape;366;p29">
            <a:extLst>
              <a:ext uri="{FF2B5EF4-FFF2-40B4-BE49-F238E27FC236}">
                <a16:creationId xmlns:a16="http://schemas.microsoft.com/office/drawing/2014/main" id="{ADD7964C-70C7-28CD-B72D-7220E6DDCE9A}"/>
              </a:ext>
            </a:extLst>
          </p:cNvPr>
          <p:cNvSpPr txBox="1"/>
          <p:nvPr/>
        </p:nvSpPr>
        <p:spPr>
          <a:xfrm>
            <a:off x="3325837" y="2173395"/>
            <a:ext cx="15593532" cy="6463308"/>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Dersler tablosunda </a:t>
            </a:r>
            <a:r>
              <a:rPr lang="tr-TR" sz="3500" dirty="0" err="1">
                <a:solidFill>
                  <a:srgbClr val="FFFFFF"/>
                </a:solidFill>
                <a:latin typeface="Lato"/>
                <a:ea typeface="Lato"/>
                <a:cs typeface="Lato"/>
                <a:sym typeface="Lato"/>
              </a:rPr>
              <a:t>BolumID’si</a:t>
            </a:r>
            <a:r>
              <a:rPr lang="tr-TR" sz="3500" dirty="0">
                <a:solidFill>
                  <a:srgbClr val="FFFFFF"/>
                </a:solidFill>
                <a:latin typeface="Lato"/>
                <a:ea typeface="Lato"/>
                <a:cs typeface="Lato"/>
                <a:sym typeface="Lato"/>
              </a:rPr>
              <a:t> 1 veya 2 veya 3 olan verileri listeleyiniz.</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p:txBody>
      </p:sp>
      <p:pic>
        <p:nvPicPr>
          <p:cNvPr id="5" name="Resim 4">
            <a:extLst>
              <a:ext uri="{FF2B5EF4-FFF2-40B4-BE49-F238E27FC236}">
                <a16:creationId xmlns:a16="http://schemas.microsoft.com/office/drawing/2014/main" id="{6029A018-938D-8BEB-AA90-B2AADEA8B3F9}"/>
              </a:ext>
            </a:extLst>
          </p:cNvPr>
          <p:cNvPicPr>
            <a:picLocks noChangeAspect="1"/>
          </p:cNvPicPr>
          <p:nvPr/>
        </p:nvPicPr>
        <p:blipFill>
          <a:blip r:embed="rId5"/>
          <a:stretch>
            <a:fillRect/>
          </a:stretch>
        </p:blipFill>
        <p:spPr>
          <a:xfrm>
            <a:off x="3159277" y="4057784"/>
            <a:ext cx="5199352" cy="30910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Resim 2">
            <a:extLst>
              <a:ext uri="{FF2B5EF4-FFF2-40B4-BE49-F238E27FC236}">
                <a16:creationId xmlns:a16="http://schemas.microsoft.com/office/drawing/2014/main" id="{59C748A0-C924-DBAE-514C-EBA6241C3B5F}"/>
              </a:ext>
            </a:extLst>
          </p:cNvPr>
          <p:cNvPicPr>
            <a:picLocks noChangeAspect="1"/>
          </p:cNvPicPr>
          <p:nvPr/>
        </p:nvPicPr>
        <p:blipFill>
          <a:blip r:embed="rId6"/>
          <a:stretch>
            <a:fillRect/>
          </a:stretch>
        </p:blipFill>
        <p:spPr>
          <a:xfrm>
            <a:off x="8691750" y="3138126"/>
            <a:ext cx="9003862" cy="59091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068785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IN İfadesi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661993"/>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tablosundan </a:t>
            </a:r>
            <a:r>
              <a:rPr lang="tr-TR" sz="3600" b="1" dirty="0" err="1">
                <a:solidFill>
                  <a:srgbClr val="1C3A8F"/>
                </a:solidFill>
              </a:rPr>
              <a:t>DersAdi</a:t>
            </a:r>
            <a:r>
              <a:rPr lang="tr-TR" sz="3600" dirty="0">
                <a:solidFill>
                  <a:srgbClr val="1C3A8F"/>
                </a:solidFill>
              </a:rPr>
              <a:t> ve </a:t>
            </a:r>
            <a:r>
              <a:rPr lang="tr-TR" sz="3600" b="1" dirty="0">
                <a:solidFill>
                  <a:srgbClr val="1C3A8F"/>
                </a:solidFill>
              </a:rPr>
              <a:t>Kredi</a:t>
            </a:r>
            <a:r>
              <a:rPr lang="tr-TR" sz="3600" dirty="0">
                <a:solidFill>
                  <a:srgbClr val="1C3A8F"/>
                </a:solidFill>
              </a:rPr>
              <a:t> kolonlarını seçiniz. Kredisi </a:t>
            </a:r>
            <a:r>
              <a:rPr lang="tr-TR" sz="3600" b="1" dirty="0">
                <a:solidFill>
                  <a:srgbClr val="1C3A8F"/>
                </a:solidFill>
              </a:rPr>
              <a:t>2 veya 4</a:t>
            </a:r>
            <a:r>
              <a:rPr lang="tr-TR" sz="3600" dirty="0">
                <a:solidFill>
                  <a:srgbClr val="1C3A8F"/>
                </a:solidFill>
              </a:rPr>
              <a:t> olanları filtreleyiniz ve sonuçları </a:t>
            </a:r>
            <a:r>
              <a:rPr lang="tr-TR" sz="3600" b="1" dirty="0">
                <a:solidFill>
                  <a:srgbClr val="1C3A8F"/>
                </a:solidFill>
              </a:rPr>
              <a:t>krediye göre büyükten küçüğe</a:t>
            </a:r>
            <a:r>
              <a:rPr lang="tr-TR" sz="3600" dirty="0">
                <a:solidFill>
                  <a:srgbClr val="1C3A8F"/>
                </a:solidFill>
              </a:rPr>
              <a:t> sıralayınız.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1502073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IN İfadesi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661993"/>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tablosundan </a:t>
            </a:r>
            <a:r>
              <a:rPr lang="tr-TR" sz="3600" b="1" dirty="0" err="1">
                <a:solidFill>
                  <a:srgbClr val="1C3A8F"/>
                </a:solidFill>
              </a:rPr>
              <a:t>DersAdi</a:t>
            </a:r>
            <a:r>
              <a:rPr lang="tr-TR" sz="3600" dirty="0">
                <a:solidFill>
                  <a:srgbClr val="1C3A8F"/>
                </a:solidFill>
              </a:rPr>
              <a:t> ve </a:t>
            </a:r>
            <a:r>
              <a:rPr lang="tr-TR" sz="3600" b="1" dirty="0">
                <a:solidFill>
                  <a:srgbClr val="1C3A8F"/>
                </a:solidFill>
              </a:rPr>
              <a:t>Kredi</a:t>
            </a:r>
            <a:r>
              <a:rPr lang="tr-TR" sz="3600" dirty="0">
                <a:solidFill>
                  <a:srgbClr val="1C3A8F"/>
                </a:solidFill>
              </a:rPr>
              <a:t> kolonlarını seçiniz. Kredisi </a:t>
            </a:r>
            <a:r>
              <a:rPr lang="tr-TR" sz="3600" b="1" dirty="0">
                <a:solidFill>
                  <a:srgbClr val="1C3A8F"/>
                </a:solidFill>
              </a:rPr>
              <a:t>2 veya 4</a:t>
            </a:r>
            <a:r>
              <a:rPr lang="tr-TR" sz="3600" dirty="0">
                <a:solidFill>
                  <a:srgbClr val="1C3A8F"/>
                </a:solidFill>
              </a:rPr>
              <a:t> olanları filtreleyiniz ve sonuçları </a:t>
            </a:r>
            <a:r>
              <a:rPr lang="tr-TR" sz="3600" b="1" dirty="0">
                <a:solidFill>
                  <a:srgbClr val="1C3A8F"/>
                </a:solidFill>
              </a:rPr>
              <a:t>krediye göre büyükten küçüğe</a:t>
            </a:r>
            <a:r>
              <a:rPr lang="tr-TR" sz="3600" dirty="0">
                <a:solidFill>
                  <a:srgbClr val="1C3A8F"/>
                </a:solidFill>
              </a:rPr>
              <a:t> sıralayınız.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a:extLst>
              <a:ext uri="{FF2B5EF4-FFF2-40B4-BE49-F238E27FC236}">
                <a16:creationId xmlns:a16="http://schemas.microsoft.com/office/drawing/2014/main" id="{33D33AF0-0BE3-9414-538F-EE2DF37DF4CA}"/>
              </a:ext>
            </a:extLst>
          </p:cNvPr>
          <p:cNvPicPr>
            <a:picLocks noChangeAspect="1"/>
          </p:cNvPicPr>
          <p:nvPr/>
        </p:nvPicPr>
        <p:blipFill>
          <a:blip r:embed="rId8"/>
          <a:stretch>
            <a:fillRect/>
          </a:stretch>
        </p:blipFill>
        <p:spPr>
          <a:xfrm>
            <a:off x="6019282" y="4506793"/>
            <a:ext cx="8438001" cy="4955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11193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IN İfadesi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661993"/>
          </a:xfrm>
          <a:prstGeom prst="rect">
            <a:avLst/>
          </a:prstGeom>
          <a:noFill/>
          <a:ln>
            <a:noFill/>
          </a:ln>
        </p:spPr>
        <p:txBody>
          <a:bodyPr spcFirstLastPara="1" wrap="square" lIns="0" tIns="0" rIns="0" bIns="0" anchor="t" anchorCtr="0">
            <a:spAutoFit/>
          </a:bodyPr>
          <a:lstStyle/>
          <a:p>
            <a:pPr algn="just">
              <a:buClr>
                <a:srgbClr val="1C3A8F"/>
              </a:buClr>
            </a:pPr>
            <a:r>
              <a:rPr lang="tr-TR" sz="3600" b="1" dirty="0" err="1">
                <a:solidFill>
                  <a:srgbClr val="1C3A8F"/>
                </a:solidFill>
              </a:rPr>
              <a:t>Ogrenciler</a:t>
            </a:r>
            <a:r>
              <a:rPr lang="tr-TR" sz="3600" dirty="0">
                <a:solidFill>
                  <a:srgbClr val="1C3A8F"/>
                </a:solidFill>
              </a:rPr>
              <a:t> tablosundan </a:t>
            </a:r>
            <a:r>
              <a:rPr lang="tr-TR" sz="3600" b="1" dirty="0">
                <a:solidFill>
                  <a:srgbClr val="1C3A8F"/>
                </a:solidFill>
              </a:rPr>
              <a:t>Ad</a:t>
            </a:r>
            <a:r>
              <a:rPr lang="tr-TR" sz="3600" dirty="0">
                <a:solidFill>
                  <a:srgbClr val="1C3A8F"/>
                </a:solidFill>
              </a:rPr>
              <a:t>, </a:t>
            </a:r>
            <a:r>
              <a:rPr lang="tr-TR" sz="3600" b="1" dirty="0" err="1">
                <a:solidFill>
                  <a:srgbClr val="1C3A8F"/>
                </a:solidFill>
              </a:rPr>
              <a:t>Soyad</a:t>
            </a:r>
            <a:r>
              <a:rPr lang="tr-TR" sz="3600" dirty="0">
                <a:solidFill>
                  <a:srgbClr val="1C3A8F"/>
                </a:solidFill>
              </a:rPr>
              <a:t> ve </a:t>
            </a:r>
            <a:r>
              <a:rPr lang="tr-TR" sz="3600" b="1" dirty="0" err="1">
                <a:solidFill>
                  <a:srgbClr val="1C3A8F"/>
                </a:solidFill>
              </a:rPr>
              <a:t>Sinif</a:t>
            </a:r>
            <a:r>
              <a:rPr lang="tr-TR" sz="3600" dirty="0">
                <a:solidFill>
                  <a:srgbClr val="1C3A8F"/>
                </a:solidFill>
              </a:rPr>
              <a:t> kolonlarını seçiniz. </a:t>
            </a:r>
            <a:r>
              <a:rPr lang="tr-TR" sz="3600" b="1" dirty="0">
                <a:solidFill>
                  <a:srgbClr val="1C3A8F"/>
                </a:solidFill>
              </a:rPr>
              <a:t>2. Sınıfta olmayan</a:t>
            </a:r>
            <a:r>
              <a:rPr lang="tr-TR" sz="3600" dirty="0">
                <a:solidFill>
                  <a:srgbClr val="1C3A8F"/>
                </a:solidFill>
              </a:rPr>
              <a:t> öğrencileri filtreleyiniz ve sonuçları </a:t>
            </a:r>
            <a:r>
              <a:rPr lang="tr-TR" sz="3600" b="1" dirty="0">
                <a:solidFill>
                  <a:srgbClr val="1C3A8F"/>
                </a:solidFill>
              </a:rPr>
              <a:t>Ada göre A-Z</a:t>
            </a:r>
            <a:r>
              <a:rPr lang="tr-TR" sz="3600" dirty="0">
                <a:solidFill>
                  <a:srgbClr val="1C3A8F"/>
                </a:solidFill>
              </a:rPr>
              <a:t> sıralayınız.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090277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IN İfadesi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661993"/>
          </a:xfrm>
          <a:prstGeom prst="rect">
            <a:avLst/>
          </a:prstGeom>
          <a:noFill/>
          <a:ln>
            <a:noFill/>
          </a:ln>
        </p:spPr>
        <p:txBody>
          <a:bodyPr spcFirstLastPara="1" wrap="square" lIns="0" tIns="0" rIns="0" bIns="0" anchor="t" anchorCtr="0">
            <a:spAutoFit/>
          </a:bodyPr>
          <a:lstStyle/>
          <a:p>
            <a:pPr algn="just">
              <a:buClr>
                <a:srgbClr val="1C3A8F"/>
              </a:buClr>
            </a:pPr>
            <a:r>
              <a:rPr lang="tr-TR" sz="3600" b="1" dirty="0" err="1">
                <a:solidFill>
                  <a:srgbClr val="1C3A8F"/>
                </a:solidFill>
              </a:rPr>
              <a:t>Ogrenciler</a:t>
            </a:r>
            <a:r>
              <a:rPr lang="tr-TR" sz="3600" dirty="0">
                <a:solidFill>
                  <a:srgbClr val="1C3A8F"/>
                </a:solidFill>
              </a:rPr>
              <a:t> tablosundan </a:t>
            </a:r>
            <a:r>
              <a:rPr lang="tr-TR" sz="3600" b="1" dirty="0">
                <a:solidFill>
                  <a:srgbClr val="1C3A8F"/>
                </a:solidFill>
              </a:rPr>
              <a:t>Ad</a:t>
            </a:r>
            <a:r>
              <a:rPr lang="tr-TR" sz="3600" dirty="0">
                <a:solidFill>
                  <a:srgbClr val="1C3A8F"/>
                </a:solidFill>
              </a:rPr>
              <a:t>, </a:t>
            </a:r>
            <a:r>
              <a:rPr lang="tr-TR" sz="3600" b="1" dirty="0" err="1">
                <a:solidFill>
                  <a:srgbClr val="1C3A8F"/>
                </a:solidFill>
              </a:rPr>
              <a:t>Soyad</a:t>
            </a:r>
            <a:r>
              <a:rPr lang="tr-TR" sz="3600" dirty="0">
                <a:solidFill>
                  <a:srgbClr val="1C3A8F"/>
                </a:solidFill>
              </a:rPr>
              <a:t> ve </a:t>
            </a:r>
            <a:r>
              <a:rPr lang="tr-TR" sz="3600" b="1" dirty="0" err="1">
                <a:solidFill>
                  <a:srgbClr val="1C3A8F"/>
                </a:solidFill>
              </a:rPr>
              <a:t>Sinif</a:t>
            </a:r>
            <a:r>
              <a:rPr lang="tr-TR" sz="3600" dirty="0">
                <a:solidFill>
                  <a:srgbClr val="1C3A8F"/>
                </a:solidFill>
              </a:rPr>
              <a:t> kolonlarını seçiniz. </a:t>
            </a:r>
            <a:r>
              <a:rPr lang="tr-TR" sz="3600" b="1" dirty="0">
                <a:solidFill>
                  <a:srgbClr val="1C3A8F"/>
                </a:solidFill>
              </a:rPr>
              <a:t>2. Sınıfta olmayan</a:t>
            </a:r>
            <a:r>
              <a:rPr lang="tr-TR" sz="3600" dirty="0">
                <a:solidFill>
                  <a:srgbClr val="1C3A8F"/>
                </a:solidFill>
              </a:rPr>
              <a:t> öğrencileri filtreleyiniz ve sonuçları </a:t>
            </a:r>
            <a:r>
              <a:rPr lang="tr-TR" sz="3600" b="1" dirty="0">
                <a:solidFill>
                  <a:srgbClr val="1C3A8F"/>
                </a:solidFill>
              </a:rPr>
              <a:t>Ada göre A-Z</a:t>
            </a:r>
            <a:r>
              <a:rPr lang="tr-TR" sz="3600" dirty="0">
                <a:solidFill>
                  <a:srgbClr val="1C3A8F"/>
                </a:solidFill>
              </a:rPr>
              <a:t> sıralayınız.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a:extLst>
              <a:ext uri="{FF2B5EF4-FFF2-40B4-BE49-F238E27FC236}">
                <a16:creationId xmlns:a16="http://schemas.microsoft.com/office/drawing/2014/main" id="{944CA1CC-879D-E661-54D3-E57846862041}"/>
              </a:ext>
            </a:extLst>
          </p:cNvPr>
          <p:cNvPicPr>
            <a:picLocks noChangeAspect="1"/>
          </p:cNvPicPr>
          <p:nvPr/>
        </p:nvPicPr>
        <p:blipFill>
          <a:blip r:embed="rId8"/>
          <a:stretch>
            <a:fillRect/>
          </a:stretch>
        </p:blipFill>
        <p:spPr>
          <a:xfrm>
            <a:off x="5648748" y="4138914"/>
            <a:ext cx="10101981" cy="5018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71339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C27720CF-D6D0-EDFE-8199-9B8763C8B4D4}"/>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3D86A9C9-29DB-329D-574F-7929C3B41EB6}"/>
              </a:ext>
            </a:extLst>
          </p:cNvPr>
          <p:cNvSpPr/>
          <p:nvPr/>
        </p:nvSpPr>
        <p:spPr>
          <a:xfrm>
            <a:off x="16413480" y="-4478333"/>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6BE79EFD-6F60-1D24-4C26-72D111D62B4A}"/>
              </a:ext>
            </a:extLst>
          </p:cNvPr>
          <p:cNvPicPr preferRelativeResize="0"/>
          <p:nvPr/>
        </p:nvPicPr>
        <p:blipFill rotWithShape="1">
          <a:blip r:embed="rId4">
            <a:alphaModFix amt="47000"/>
          </a:blip>
          <a:srcRect t="40613" b="40613"/>
          <a:stretch/>
        </p:blipFill>
        <p:spPr>
          <a:xfrm>
            <a:off x="0" y="8934450"/>
            <a:ext cx="18288000" cy="5143500"/>
          </a:xfrm>
          <a:prstGeom prst="rect">
            <a:avLst/>
          </a:prstGeom>
          <a:noFill/>
          <a:ln>
            <a:noFill/>
          </a:ln>
        </p:spPr>
      </p:pic>
      <p:sp>
        <p:nvSpPr>
          <p:cNvPr id="2" name="Google Shape;104;p14">
            <a:extLst>
              <a:ext uri="{FF2B5EF4-FFF2-40B4-BE49-F238E27FC236}">
                <a16:creationId xmlns:a16="http://schemas.microsoft.com/office/drawing/2014/main" id="{70B004BB-2BF4-9997-2CD1-7513FEDEB6F5}"/>
              </a:ext>
            </a:extLst>
          </p:cNvPr>
          <p:cNvSpPr txBox="1"/>
          <p:nvPr/>
        </p:nvSpPr>
        <p:spPr>
          <a:xfrm>
            <a:off x="0" y="418728"/>
            <a:ext cx="18288000" cy="1098762"/>
          </a:xfrm>
          <a:prstGeom prst="rect">
            <a:avLst/>
          </a:prstGeom>
          <a:noFill/>
          <a:ln>
            <a:noFill/>
          </a:ln>
        </p:spPr>
        <p:txBody>
          <a:bodyPr spcFirstLastPara="1" wrap="square" lIns="0" tIns="0" rIns="0" bIns="0" anchor="t" anchorCtr="0">
            <a:spAutoFit/>
          </a:bodyPr>
          <a:lstStyle/>
          <a:p>
            <a:pPr lvl="0" algn="ctr">
              <a:lnSpc>
                <a:spcPct val="119001"/>
              </a:lnSpc>
              <a:defRPr/>
            </a:pPr>
            <a:r>
              <a:rPr lang="tr-TR" sz="6000" dirty="0">
                <a:solidFill>
                  <a:srgbClr val="FFCA04"/>
                </a:solidFill>
                <a:latin typeface="Paytone One"/>
                <a:sym typeface="Paytone One"/>
              </a:rPr>
              <a:t>WHERE Örnekleri</a:t>
            </a:r>
          </a:p>
        </p:txBody>
      </p:sp>
      <p:sp>
        <p:nvSpPr>
          <p:cNvPr id="3" name="Google Shape;366;p29">
            <a:extLst>
              <a:ext uri="{FF2B5EF4-FFF2-40B4-BE49-F238E27FC236}">
                <a16:creationId xmlns:a16="http://schemas.microsoft.com/office/drawing/2014/main" id="{C363E38F-2ECB-24F7-088C-9C84D4ACA581}"/>
              </a:ext>
            </a:extLst>
          </p:cNvPr>
          <p:cNvSpPr txBox="1"/>
          <p:nvPr/>
        </p:nvSpPr>
        <p:spPr>
          <a:xfrm>
            <a:off x="1347234" y="2616253"/>
            <a:ext cx="15593532" cy="5170646"/>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r>
              <a:rPr lang="tr-TR" sz="3500" dirty="0">
                <a:solidFill>
                  <a:srgbClr val="FFCA04"/>
                </a:solidFill>
                <a:latin typeface="Lato"/>
                <a:ea typeface="Lato"/>
                <a:cs typeface="Lato"/>
                <a:sym typeface="Lato"/>
              </a:rPr>
              <a:t>SELECT </a:t>
            </a:r>
            <a:r>
              <a:rPr lang="tr-TR" sz="3500" dirty="0">
                <a:solidFill>
                  <a:schemeClr val="bg1"/>
                </a:solidFill>
                <a:latin typeface="Lato"/>
                <a:ea typeface="Lato"/>
                <a:cs typeface="Lato"/>
                <a:sym typeface="Lato"/>
              </a:rPr>
              <a:t>sutun_adi_1, sutun_adi_2, ...</a:t>
            </a:r>
          </a:p>
          <a:p>
            <a:pPr lvl="1" algn="just">
              <a:lnSpc>
                <a:spcPct val="120000"/>
              </a:lnSpc>
              <a:defRPr/>
            </a:pPr>
            <a:r>
              <a:rPr lang="tr-TR" sz="3500" dirty="0">
                <a:solidFill>
                  <a:srgbClr val="FFCA04"/>
                </a:solidFill>
                <a:latin typeface="Lato"/>
                <a:ea typeface="Lato"/>
                <a:cs typeface="Lato"/>
                <a:sym typeface="Lato"/>
              </a:rPr>
              <a:t>FROM  </a:t>
            </a:r>
            <a:r>
              <a:rPr lang="tr-TR" sz="3500" dirty="0" err="1">
                <a:solidFill>
                  <a:schemeClr val="bg1"/>
                </a:solidFill>
                <a:latin typeface="Lato"/>
                <a:ea typeface="Lato"/>
                <a:cs typeface="Lato"/>
                <a:sym typeface="Lato"/>
              </a:rPr>
              <a:t>tablo_adi</a:t>
            </a:r>
            <a:endParaRPr lang="tr-TR" sz="3500" dirty="0">
              <a:solidFill>
                <a:schemeClr val="bg1"/>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r>
              <a:rPr lang="tr-TR" sz="3500" dirty="0">
                <a:solidFill>
                  <a:schemeClr val="bg1"/>
                </a:solidFill>
                <a:latin typeface="Lato"/>
                <a:ea typeface="Lato"/>
                <a:cs typeface="Lato"/>
                <a:sym typeface="Lato"/>
              </a:rPr>
              <a:t>koşul;</a:t>
            </a:r>
          </a:p>
          <a:p>
            <a:pPr lvl="1" algn="just">
              <a:lnSpc>
                <a:spcPct val="120000"/>
              </a:lnSpc>
              <a:defRPr/>
            </a:pPr>
            <a:endParaRPr lang="tr-TR" sz="3500" dirty="0">
              <a:solidFill>
                <a:schemeClr val="bg1"/>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	</a:t>
            </a:r>
          </a:p>
          <a:p>
            <a:pPr lvl="1" algn="just">
              <a:lnSpc>
                <a:spcPct val="120000"/>
              </a:lnSpc>
              <a:defRPr/>
            </a:pPr>
            <a:r>
              <a:rPr lang="tr-TR" sz="3500" dirty="0">
                <a:solidFill>
                  <a:srgbClr val="FFFFFF"/>
                </a:solidFill>
                <a:latin typeface="Lato"/>
                <a:ea typeface="Lato"/>
                <a:cs typeface="Lato"/>
                <a:sym typeface="Lato"/>
              </a:rPr>
              <a:t>	Koşulları karşılaştırma yada mantıksal operatörler aracılığı ile yaparız. </a:t>
            </a:r>
          </a:p>
          <a:p>
            <a:pPr lvl="1" algn="just">
              <a:lnSpc>
                <a:spcPct val="120000"/>
              </a:lnSpc>
              <a:defRPr/>
            </a:pPr>
            <a:endParaRPr lang="tr-TR" sz="3500" dirty="0">
              <a:solidFill>
                <a:schemeClr val="bg1"/>
              </a:solidFill>
              <a:latin typeface="Lato"/>
              <a:ea typeface="Lato"/>
              <a:cs typeface="Lato"/>
              <a:sym typeface="Lato"/>
            </a:endParaRPr>
          </a:p>
        </p:txBody>
      </p:sp>
      <mc:AlternateContent xmlns:mc="http://schemas.openxmlformats.org/markup-compatibility/2006">
        <mc:Choice xmlns:am3d="http://schemas.microsoft.com/office/drawing/2017/model3d" Requires="am3d">
          <p:graphicFrame>
            <p:nvGraphicFramePr>
              <p:cNvPr id="4" name="3B Model 3" descr="Exclamation Mark">
                <a:extLst>
                  <a:ext uri="{FF2B5EF4-FFF2-40B4-BE49-F238E27FC236}">
                    <a16:creationId xmlns:a16="http://schemas.microsoft.com/office/drawing/2014/main" id="{6515E2B6-84EC-C689-872F-DAE4AC9EB674}"/>
                  </a:ext>
                </a:extLst>
              </p:cNvPr>
              <p:cNvGraphicFramePr>
                <a:graphicFrameLocks noChangeAspect="1"/>
              </p:cNvGraphicFramePr>
              <p:nvPr/>
            </p:nvGraphicFramePr>
            <p:xfrm rot="20368717">
              <a:off x="1079647" y="5669396"/>
              <a:ext cx="1004095" cy="3091244"/>
            </p:xfrm>
            <a:graphic>
              <a:graphicData uri="http://schemas.microsoft.com/office/drawing/2017/model3d">
                <am3d:model3d r:embed="rId5">
                  <am3d:spPr>
                    <a:xfrm rot="20368717">
                      <a:off x="0" y="0"/>
                      <a:ext cx="1004095" cy="309124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34714" ay="270305" az="-10587"/>
                    <am3d:postTrans dx="0" dy="0" dz="0"/>
                  </am3d:trans>
                  <am3d:raster rName="Office3DRenderer" rVer="16.0.8326">
                    <am3d:blip r:embed="rId6"/>
                  </am3d:raster>
                  <am3d:objViewport viewportSz="32168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B Model 3" descr="Exclamation Mark">
                <a:extLst>
                  <a:ext uri="{FF2B5EF4-FFF2-40B4-BE49-F238E27FC236}">
                    <a16:creationId xmlns:a16="http://schemas.microsoft.com/office/drawing/2014/main" id="{6515E2B6-84EC-C689-872F-DAE4AC9EB674}"/>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1079647" y="5669396"/>
                <a:ext cx="1004095" cy="3091244"/>
              </a:xfrm>
              <a:prstGeom prst="rect">
                <a:avLst/>
              </a:prstGeom>
            </p:spPr>
          </p:pic>
        </mc:Fallback>
      </mc:AlternateContent>
    </p:spTree>
    <p:extLst>
      <p:ext uri="{BB962C8B-B14F-4D97-AF65-F5344CB8AC3E}">
        <p14:creationId xmlns:p14="http://schemas.microsoft.com/office/powerpoint/2010/main" val="895649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583DDF33-E1E2-6905-F624-1CE38C40825B}"/>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0338F2C3-E84F-9AE7-65E2-7A467A61DF3D}"/>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LIKE  </a:t>
            </a:r>
            <a:br>
              <a:rPr lang="tr-TR" sz="6300" dirty="0">
                <a:solidFill>
                  <a:srgbClr val="FFCA04"/>
                </a:solidFill>
                <a:latin typeface="Paytone One"/>
                <a:sym typeface="Paytone One"/>
              </a:rPr>
            </a:br>
            <a:r>
              <a:rPr lang="tr-TR" sz="6300" dirty="0">
                <a:solidFill>
                  <a:srgbClr val="FFCA04"/>
                </a:solidFill>
                <a:latin typeface="Paytone One"/>
                <a:sym typeface="Paytone One"/>
              </a:rPr>
              <a:t>İfadesi</a:t>
            </a:r>
            <a:endParaRPr lang="fi-FI" sz="6300" dirty="0">
              <a:solidFill>
                <a:srgbClr val="FFCA04"/>
              </a:solidFill>
              <a:latin typeface="Paytone One"/>
              <a:sym typeface="Paytone One"/>
            </a:endParaRPr>
          </a:p>
        </p:txBody>
      </p:sp>
      <p:sp>
        <p:nvSpPr>
          <p:cNvPr id="184" name="Google Shape;184;p20">
            <a:extLst>
              <a:ext uri="{FF2B5EF4-FFF2-40B4-BE49-F238E27FC236}">
                <a16:creationId xmlns:a16="http://schemas.microsoft.com/office/drawing/2014/main" id="{61989C5C-DF4E-9BEC-8BA7-EDC201AB1114}"/>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EFE85FB9-0F5A-F327-369D-563836ED960B}"/>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7C7383D3-4623-31E5-6224-5CCD5F1315F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D07466F2-88CF-ECFD-652B-D7BF377ADD45}"/>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803972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CAE3BBC2-A6AD-6836-C611-98914861B1FE}"/>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D93F829-EF2F-B6C6-5A82-6AB90FE6F6EB}"/>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E7F79488-8712-A752-E2CB-F391C6123BA5}"/>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C4F076AD-E20D-C769-56EB-E912AA28BBE5}"/>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LIKE İfadesi</a:t>
            </a:r>
          </a:p>
        </p:txBody>
      </p:sp>
      <p:sp>
        <p:nvSpPr>
          <p:cNvPr id="4" name="Google Shape;366;p29">
            <a:extLst>
              <a:ext uri="{FF2B5EF4-FFF2-40B4-BE49-F238E27FC236}">
                <a16:creationId xmlns:a16="http://schemas.microsoft.com/office/drawing/2014/main" id="{D008234A-10D6-4199-CA58-30C9B76923EC}"/>
              </a:ext>
            </a:extLst>
          </p:cNvPr>
          <p:cNvSpPr txBox="1"/>
          <p:nvPr/>
        </p:nvSpPr>
        <p:spPr>
          <a:xfrm>
            <a:off x="3874477" y="3533924"/>
            <a:ext cx="13392443" cy="4653582"/>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rgbClr val="FFCA04"/>
                </a:solidFill>
              </a:rPr>
              <a:t>LIKE</a:t>
            </a:r>
            <a:r>
              <a:rPr lang="tr-TR" sz="3600" dirty="0">
                <a:solidFill>
                  <a:schemeClr val="bg1"/>
                </a:solidFill>
              </a:rPr>
              <a:t> operatörü, SQL'de </a:t>
            </a:r>
            <a:r>
              <a:rPr lang="tr-TR" sz="3600" b="1" dirty="0">
                <a:solidFill>
                  <a:srgbClr val="FFCA04"/>
                </a:solidFill>
              </a:rPr>
              <a:t>WHERE</a:t>
            </a:r>
            <a:r>
              <a:rPr lang="tr-TR" sz="3600" dirty="0">
                <a:solidFill>
                  <a:schemeClr val="bg1"/>
                </a:solidFill>
              </a:rPr>
              <a:t> koşulu içinde kullanılan, bir metin sütunundaki değerin belirli bir karakter deseniyle eşleşip eşleşmediğini kontrol eden mantıksal bir operatördür.</a:t>
            </a:r>
          </a:p>
          <a:p>
            <a:pPr lvl="1" algn="just">
              <a:lnSpc>
                <a:spcPct val="120000"/>
              </a:lnSpc>
              <a:defRPr/>
            </a:pPr>
            <a:endParaRPr lang="tr-TR" sz="3600" dirty="0">
              <a:solidFill>
                <a:schemeClr val="bg1"/>
              </a:solidFill>
            </a:endParaRPr>
          </a:p>
          <a:p>
            <a:pPr lvl="1" algn="just">
              <a:lnSpc>
                <a:spcPct val="120000"/>
              </a:lnSpc>
              <a:defRPr/>
            </a:pPr>
            <a:r>
              <a:rPr lang="tr-TR" sz="3600" dirty="0">
                <a:solidFill>
                  <a:schemeClr val="bg1"/>
                </a:solidFill>
              </a:rPr>
              <a:t>Diğer karşılaştırma operatörlerinin (=, !=) tam ve birebir eşleşme aradığı durumlarda, </a:t>
            </a:r>
            <a:r>
              <a:rPr lang="tr-TR" sz="3600" b="1" dirty="0">
                <a:solidFill>
                  <a:srgbClr val="FFCA04"/>
                </a:solidFill>
              </a:rPr>
              <a:t>LIKE</a:t>
            </a:r>
            <a:r>
              <a:rPr lang="tr-TR" sz="3600" dirty="0">
                <a:solidFill>
                  <a:schemeClr val="bg1"/>
                </a:solidFill>
              </a:rPr>
              <a:t> operatörü </a:t>
            </a:r>
            <a:r>
              <a:rPr lang="tr-TR" sz="3600" b="1" dirty="0">
                <a:solidFill>
                  <a:srgbClr val="FFCA04"/>
                </a:solidFill>
              </a:rPr>
              <a:t>kısmi eşleşme </a:t>
            </a:r>
            <a:r>
              <a:rPr lang="tr-TR" sz="3600" dirty="0">
                <a:solidFill>
                  <a:schemeClr val="bg1"/>
                </a:solidFill>
              </a:rPr>
              <a:t>veya </a:t>
            </a:r>
            <a:r>
              <a:rPr lang="tr-TR" sz="3600" b="1" dirty="0">
                <a:solidFill>
                  <a:srgbClr val="FFCA04"/>
                </a:solidFill>
              </a:rPr>
              <a:t>yaklaşık arama </a:t>
            </a:r>
            <a:r>
              <a:rPr lang="tr-TR" sz="3600" dirty="0">
                <a:solidFill>
                  <a:schemeClr val="bg1"/>
                </a:solidFill>
              </a:rPr>
              <a:t>yapmanızı sağlar.</a:t>
            </a:r>
            <a:endParaRPr lang="tr-TR" sz="3500" dirty="0">
              <a:solidFill>
                <a:schemeClr val="bg1"/>
              </a:solidFill>
              <a:latin typeface="Lato"/>
              <a:ea typeface="Lato"/>
              <a:cs typeface="Lato"/>
              <a:sym typeface="Lato"/>
            </a:endParaRPr>
          </a:p>
        </p:txBody>
      </p:sp>
    </p:spTree>
    <p:extLst>
      <p:ext uri="{BB962C8B-B14F-4D97-AF65-F5344CB8AC3E}">
        <p14:creationId xmlns:p14="http://schemas.microsoft.com/office/powerpoint/2010/main" val="605652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5A556E2F-CCAF-FF3C-0825-76D11AF4C77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71871C8C-2E03-B0E0-F53D-18E7B9C2FF72}"/>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769BD205-53B6-9D7D-883D-930FB0E09490}"/>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7CDC4B62-053F-C91D-DB11-E3A59FF9AEFF}"/>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LIKE İfadesi</a:t>
            </a:r>
          </a:p>
        </p:txBody>
      </p:sp>
      <p:sp>
        <p:nvSpPr>
          <p:cNvPr id="4" name="Google Shape;366;p29">
            <a:extLst>
              <a:ext uri="{FF2B5EF4-FFF2-40B4-BE49-F238E27FC236}">
                <a16:creationId xmlns:a16="http://schemas.microsoft.com/office/drawing/2014/main" id="{F6AF6241-2ED4-EBE9-5AB1-DF37ECE5F3EA}"/>
              </a:ext>
            </a:extLst>
          </p:cNvPr>
          <p:cNvSpPr txBox="1"/>
          <p:nvPr/>
        </p:nvSpPr>
        <p:spPr>
          <a:xfrm>
            <a:off x="3760763" y="1629986"/>
            <a:ext cx="13822679" cy="7755969"/>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sutun_adi_1, sutun_adi_2, ...</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 </a:t>
            </a:r>
            <a:r>
              <a:rPr lang="tr-TR" sz="3500" b="1" dirty="0">
                <a:solidFill>
                  <a:srgbClr val="FFCA04"/>
                </a:solidFill>
                <a:latin typeface="Lato"/>
                <a:ea typeface="Lato"/>
                <a:cs typeface="Lato"/>
                <a:sym typeface="Lato"/>
              </a:rPr>
              <a:t>LIKE</a:t>
            </a:r>
            <a:r>
              <a:rPr lang="tr-TR" sz="3500" dirty="0">
                <a:solidFill>
                  <a:schemeClr val="bg1"/>
                </a:solidFill>
                <a:latin typeface="Lato"/>
                <a:ea typeface="Lato"/>
                <a:cs typeface="Lato"/>
                <a:sym typeface="Lato"/>
              </a:rPr>
              <a:t>  ‘</a:t>
            </a:r>
            <a:r>
              <a:rPr lang="tr-TR" sz="3500" dirty="0" err="1">
                <a:solidFill>
                  <a:schemeClr val="bg1"/>
                </a:solidFill>
                <a:latin typeface="Lato"/>
                <a:ea typeface="Lato"/>
                <a:cs typeface="Lato"/>
                <a:sym typeface="Lato"/>
              </a:rPr>
              <a:t>arama_kelimesi</a:t>
            </a:r>
            <a:r>
              <a:rPr lang="tr-TR" sz="3500" dirty="0">
                <a:solidFill>
                  <a:schemeClr val="bg1"/>
                </a:solidFill>
                <a:latin typeface="Lato"/>
                <a:ea typeface="Lato"/>
                <a:cs typeface="Lato"/>
                <a:sym typeface="Lato"/>
              </a:rPr>
              <a:t>’ ;</a:t>
            </a:r>
          </a:p>
          <a:p>
            <a:pPr lvl="1" algn="just">
              <a:lnSpc>
                <a:spcPct val="120000"/>
              </a:lnSpc>
              <a:defRPr/>
            </a:pPr>
            <a:endParaRPr lang="tr-TR" sz="3500" b="1" dirty="0">
              <a:solidFill>
                <a:schemeClr val="bg1"/>
              </a:solidFill>
              <a:latin typeface="Lato"/>
              <a:ea typeface="Lato"/>
              <a:cs typeface="Lato"/>
              <a:sym typeface="Lato"/>
            </a:endParaRPr>
          </a:p>
          <a:p>
            <a:pPr lvl="1" algn="just">
              <a:lnSpc>
                <a:spcPct val="120000"/>
              </a:lnSpc>
              <a:defRPr/>
            </a:pPr>
            <a:endParaRPr lang="tr-TR" sz="3500" b="1" dirty="0">
              <a:solidFill>
                <a:schemeClr val="bg1"/>
              </a:solidFill>
              <a:latin typeface="Lato"/>
              <a:ea typeface="Lato"/>
              <a:cs typeface="Lato"/>
              <a:sym typeface="Lato"/>
            </a:endParaRPr>
          </a:p>
          <a:p>
            <a:pPr lvl="1" algn="just">
              <a:lnSpc>
                <a:spcPct val="120000"/>
              </a:lnSpc>
              <a:defRPr/>
            </a:pPr>
            <a:r>
              <a:rPr lang="tr-TR" sz="3500" b="1" dirty="0">
                <a:solidFill>
                  <a:schemeClr val="bg1"/>
                </a:solidFill>
                <a:latin typeface="Lato"/>
                <a:ea typeface="Lato"/>
                <a:cs typeface="Lato"/>
                <a:sym typeface="Lato"/>
              </a:rPr>
              <a:t>	LIKE ifadesi ile ilgili aramaya benzeyen sonuçlar listelenir.</a:t>
            </a:r>
            <a:endParaRPr lang="tr-TR" sz="3500" dirty="0">
              <a:solidFill>
                <a:schemeClr val="bg1"/>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B09E5055-E60A-7153-3E93-5EE1441E38E0}"/>
                  </a:ext>
                </a:extLst>
              </p:cNvPr>
              <p:cNvGraphicFramePr>
                <a:graphicFrameLocks noChangeAspect="1"/>
              </p:cNvGraphicFramePr>
              <p:nvPr/>
            </p:nvGraphicFramePr>
            <p:xfrm rot="20368717">
              <a:off x="3502684" y="7085094"/>
              <a:ext cx="1004095" cy="3091244"/>
            </p:xfrm>
            <a:graphic>
              <a:graphicData uri="http://schemas.microsoft.com/office/drawing/2017/model3d">
                <am3d:model3d r:embed="rId5">
                  <am3d:spPr>
                    <a:xfrm rot="20368717">
                      <a:off x="0" y="0"/>
                      <a:ext cx="1004095" cy="309124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34714" ay="270305" az="-10587"/>
                    <am3d:postTrans dx="0" dy="0" dz="0"/>
                  </am3d:trans>
                  <am3d:raster rName="Office3DRenderer" rVer="16.0.8326">
                    <am3d:blip r:embed="rId6"/>
                  </am3d:raster>
                  <am3d:objViewport viewportSz="32168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B09E5055-E60A-7153-3E93-5EE1441E38E0}"/>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3502684" y="7085094"/>
                <a:ext cx="1004095" cy="3091244"/>
              </a:xfrm>
              <a:prstGeom prst="rect">
                <a:avLst/>
              </a:prstGeom>
            </p:spPr>
          </p:pic>
        </mc:Fallback>
      </mc:AlternateContent>
    </p:spTree>
    <p:extLst>
      <p:ext uri="{BB962C8B-B14F-4D97-AF65-F5344CB8AC3E}">
        <p14:creationId xmlns:p14="http://schemas.microsoft.com/office/powerpoint/2010/main" val="40075604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07F78B7-D1BE-AC97-3CB3-F8CDF1BEAD4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42A95B9-6134-EE1C-ACD8-1190BE5D4504}"/>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8196771A-BCBC-5590-4734-EACAAA7775E8}"/>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84D076D0-01C7-CAB4-F392-6801993B47BA}"/>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LIKE İfadesi</a:t>
            </a:r>
          </a:p>
        </p:txBody>
      </p:sp>
      <p:sp>
        <p:nvSpPr>
          <p:cNvPr id="4" name="Google Shape;366;p29">
            <a:extLst>
              <a:ext uri="{FF2B5EF4-FFF2-40B4-BE49-F238E27FC236}">
                <a16:creationId xmlns:a16="http://schemas.microsoft.com/office/drawing/2014/main" id="{5ABD72BD-D1C0-CC8D-CDE2-721DD73E97F9}"/>
              </a:ext>
            </a:extLst>
          </p:cNvPr>
          <p:cNvSpPr txBox="1"/>
          <p:nvPr/>
        </p:nvSpPr>
        <p:spPr>
          <a:xfrm>
            <a:off x="3760763" y="1629986"/>
            <a:ext cx="13822679" cy="8125301"/>
          </a:xfrm>
          <a:prstGeom prst="rect">
            <a:avLst/>
          </a:prstGeom>
          <a:noFill/>
          <a:ln>
            <a:noFill/>
          </a:ln>
        </p:spPr>
        <p:txBody>
          <a:bodyPr spcFirstLastPara="1" wrap="square" lIns="0" tIns="0" rIns="0" bIns="0" anchor="t" anchorCtr="0">
            <a:spAutoFit/>
          </a:bodyPr>
          <a:lstStyle/>
          <a:p>
            <a:pPr lvl="1" algn="just">
              <a:lnSpc>
                <a:spcPct val="120000"/>
              </a:lnSpc>
              <a:defRPr/>
            </a:pPr>
            <a:r>
              <a:rPr lang="tr-TR" sz="4500" b="1" dirty="0">
                <a:solidFill>
                  <a:srgbClr val="FFCA04"/>
                </a:solidFill>
                <a:latin typeface="Lato"/>
                <a:ea typeface="Lato"/>
                <a:cs typeface="Lato"/>
                <a:sym typeface="Lato"/>
              </a:rPr>
              <a:t>% İfadesi</a:t>
            </a:r>
          </a:p>
          <a:p>
            <a:pPr lvl="1" algn="just">
              <a:lnSpc>
                <a:spcPct val="120000"/>
              </a:lnSpc>
              <a:defRPr/>
            </a:pPr>
            <a:r>
              <a:rPr lang="tr-TR" sz="4500" b="1" dirty="0">
                <a:solidFill>
                  <a:srgbClr val="FFCA04"/>
                </a:solidFill>
                <a:latin typeface="Lato"/>
                <a:ea typeface="Lato"/>
                <a:cs typeface="Lato"/>
                <a:sym typeface="Lato"/>
              </a:rPr>
              <a:t> </a:t>
            </a:r>
          </a:p>
          <a:p>
            <a:pPr lvl="1" algn="just">
              <a:lnSpc>
                <a:spcPct val="120000"/>
              </a:lnSpc>
              <a:defRPr/>
            </a:pPr>
            <a:r>
              <a:rPr lang="tr-TR" sz="3500" dirty="0">
                <a:solidFill>
                  <a:srgbClr val="FFFFFF"/>
                </a:solidFill>
                <a:latin typeface="Lato"/>
                <a:ea typeface="Lato"/>
                <a:cs typeface="Lato"/>
                <a:sym typeface="Lato"/>
              </a:rPr>
              <a:t>SELECT * FROM </a:t>
            </a: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a:t>
            </a:r>
            <a:r>
              <a:rPr lang="en-US" sz="3500" dirty="0">
                <a:solidFill>
                  <a:srgbClr val="FFFFFF"/>
                </a:solidFill>
                <a:latin typeface="Lato"/>
                <a:ea typeface="Lato"/>
                <a:cs typeface="Lato"/>
                <a:sym typeface="Lato"/>
              </a:rPr>
              <a:t>WHERE </a:t>
            </a:r>
            <a:r>
              <a:rPr lang="tr-TR" sz="3500" dirty="0">
                <a:solidFill>
                  <a:srgbClr val="FFFFFF"/>
                </a:solidFill>
                <a:latin typeface="Lato"/>
                <a:ea typeface="Lato"/>
                <a:cs typeface="Lato"/>
                <a:sym typeface="Lato"/>
              </a:rPr>
              <a:t>ad</a:t>
            </a:r>
            <a:r>
              <a:rPr lang="en-US" sz="3500" dirty="0">
                <a:solidFill>
                  <a:srgbClr val="FFFFFF"/>
                </a:solidFill>
                <a:latin typeface="Lato"/>
                <a:ea typeface="Lato"/>
                <a:cs typeface="Lato"/>
                <a:sym typeface="Lato"/>
              </a:rPr>
              <a:t> LIKE</a:t>
            </a:r>
            <a:r>
              <a:rPr lang="tr-TR" sz="3500" dirty="0">
                <a:solidFill>
                  <a:srgbClr val="FFFFFF"/>
                </a:solidFill>
                <a:latin typeface="Lato"/>
                <a:ea typeface="Lato"/>
                <a:cs typeface="Lato"/>
                <a:sym typeface="Lato"/>
              </a:rPr>
              <a:t> </a:t>
            </a:r>
            <a:r>
              <a:rPr lang="tr-TR" sz="3500" b="1" dirty="0">
                <a:solidFill>
                  <a:srgbClr val="FFCA04"/>
                </a:solidFill>
                <a:latin typeface="Lato"/>
                <a:ea typeface="Lato"/>
                <a:cs typeface="Lato"/>
                <a:sym typeface="Lato"/>
              </a:rPr>
              <a:t>‘%</a:t>
            </a:r>
            <a:r>
              <a:rPr lang="tr-TR" sz="3500" b="1" dirty="0" err="1">
                <a:solidFill>
                  <a:srgbClr val="FFCA04"/>
                </a:solidFill>
                <a:latin typeface="Lato"/>
                <a:ea typeface="Lato"/>
                <a:cs typeface="Lato"/>
                <a:sym typeface="Lato"/>
              </a:rPr>
              <a:t>maz</a:t>
            </a:r>
            <a:r>
              <a:rPr lang="tr-TR" sz="3500" b="1" dirty="0">
                <a:solidFill>
                  <a:srgbClr val="FFCA04"/>
                </a:solidFill>
                <a:latin typeface="Lato"/>
                <a:ea typeface="Lato"/>
                <a:cs typeface="Lato"/>
                <a:sym typeface="Lato"/>
              </a:rPr>
              <a:t>’ </a:t>
            </a: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a:t>
            </a:r>
            <a:r>
              <a:rPr lang="tr-TR" sz="3500" b="1" dirty="0" err="1">
                <a:solidFill>
                  <a:srgbClr val="FFCA04"/>
                </a:solidFill>
                <a:latin typeface="Lato"/>
                <a:ea typeface="Lato"/>
                <a:cs typeface="Lato"/>
                <a:sym typeface="Lato"/>
              </a:rPr>
              <a:t>maz</a:t>
            </a:r>
            <a:r>
              <a:rPr lang="tr-TR" sz="3500" b="1" dirty="0">
                <a:solidFill>
                  <a:srgbClr val="FFCA04"/>
                </a:solidFill>
                <a:latin typeface="Lato"/>
                <a:ea typeface="Lato"/>
                <a:cs typeface="Lato"/>
                <a:sym typeface="Lato"/>
              </a:rPr>
              <a:t>’ </a:t>
            </a:r>
            <a:r>
              <a:rPr lang="tr-TR" sz="3500" dirty="0">
                <a:solidFill>
                  <a:srgbClr val="FFFFFF"/>
                </a:solidFill>
                <a:latin typeface="Lato"/>
                <a:ea typeface="Lato"/>
                <a:cs typeface="Lato"/>
                <a:sym typeface="Lato"/>
              </a:rPr>
              <a:t>	-&gt;	Yıl</a:t>
            </a:r>
            <a:r>
              <a:rPr lang="tr-TR" sz="3500" dirty="0">
                <a:solidFill>
                  <a:srgbClr val="FFCA04"/>
                </a:solidFill>
                <a:latin typeface="Lato"/>
                <a:ea typeface="Lato"/>
                <a:cs typeface="Lato"/>
                <a:sym typeface="Lato"/>
              </a:rPr>
              <a:t>maz</a:t>
            </a:r>
            <a:r>
              <a:rPr lang="tr-TR" sz="3500" dirty="0">
                <a:solidFill>
                  <a:srgbClr val="FFFFFF"/>
                </a:solidFill>
                <a:latin typeface="Lato"/>
                <a:ea typeface="Lato"/>
                <a:cs typeface="Lato"/>
                <a:sym typeface="Lato"/>
              </a:rPr>
              <a:t>			</a:t>
            </a:r>
            <a:r>
              <a:rPr lang="tr-TR" sz="3500" b="1" dirty="0">
                <a:solidFill>
                  <a:srgbClr val="FFCA04"/>
                </a:solidFill>
                <a:latin typeface="Lato"/>
                <a:ea typeface="Lato"/>
                <a:cs typeface="Lato"/>
                <a:sym typeface="Lato"/>
              </a:rPr>
              <a:t>‘ah%’ </a:t>
            </a:r>
            <a:r>
              <a:rPr lang="tr-TR" sz="3500" dirty="0">
                <a:solidFill>
                  <a:srgbClr val="FFFFFF"/>
                </a:solidFill>
                <a:latin typeface="Lato"/>
                <a:ea typeface="Lato"/>
                <a:cs typeface="Lato"/>
                <a:sym typeface="Lato"/>
              </a:rPr>
              <a:t>	-&gt;	</a:t>
            </a:r>
            <a:r>
              <a:rPr lang="tr-TR" sz="3500" dirty="0">
                <a:solidFill>
                  <a:srgbClr val="FFCA04"/>
                </a:solidFill>
                <a:latin typeface="Lato"/>
                <a:ea typeface="Lato"/>
                <a:cs typeface="Lato"/>
                <a:sym typeface="Lato"/>
              </a:rPr>
              <a:t>Ah</a:t>
            </a:r>
            <a:r>
              <a:rPr lang="tr-TR" sz="3500" dirty="0">
                <a:solidFill>
                  <a:srgbClr val="FFFFFF"/>
                </a:solidFill>
                <a:latin typeface="Lato"/>
                <a:ea typeface="Lato"/>
                <a:cs typeface="Lato"/>
                <a:sym typeface="Lato"/>
              </a:rPr>
              <a:t>met	</a:t>
            </a:r>
          </a:p>
          <a:p>
            <a:pPr lvl="1" algn="just">
              <a:lnSpc>
                <a:spcPct val="120000"/>
              </a:lnSpc>
              <a:defRPr/>
            </a:pPr>
            <a:r>
              <a:rPr lang="tr-TR" sz="3500" dirty="0">
                <a:solidFill>
                  <a:srgbClr val="FFFFFF"/>
                </a:solidFill>
                <a:latin typeface="Lato"/>
                <a:ea typeface="Lato"/>
                <a:cs typeface="Lato"/>
                <a:sym typeface="Lato"/>
              </a:rPr>
              <a:t>                 	Al</a:t>
            </a:r>
            <a:r>
              <a:rPr lang="tr-TR" sz="3500" dirty="0">
                <a:solidFill>
                  <a:srgbClr val="FFCA04"/>
                </a:solidFill>
                <a:latin typeface="Lato"/>
                <a:ea typeface="Lato"/>
                <a:cs typeface="Lato"/>
                <a:sym typeface="Lato"/>
              </a:rPr>
              <a:t>maz</a:t>
            </a:r>
            <a:r>
              <a:rPr lang="tr-TR" sz="3500" dirty="0">
                <a:solidFill>
                  <a:srgbClr val="FFFFFF"/>
                </a:solidFill>
                <a:latin typeface="Lato"/>
                <a:ea typeface="Lato"/>
                <a:cs typeface="Lato"/>
                <a:sym typeface="Lato"/>
              </a:rPr>
              <a:t>						</a:t>
            </a:r>
            <a:r>
              <a:rPr lang="tr-TR" sz="3500" dirty="0">
                <a:solidFill>
                  <a:srgbClr val="FFCA04"/>
                </a:solidFill>
                <a:latin typeface="Lato"/>
                <a:ea typeface="Lato"/>
                <a:cs typeface="Lato"/>
                <a:sym typeface="Lato"/>
              </a:rPr>
              <a:t>Ah</a:t>
            </a:r>
            <a:r>
              <a:rPr lang="tr-TR" sz="3500" dirty="0">
                <a:solidFill>
                  <a:srgbClr val="FFFFFF"/>
                </a:solidFill>
                <a:latin typeface="Lato"/>
                <a:ea typeface="Lato"/>
                <a:cs typeface="Lato"/>
                <a:sym typeface="Lato"/>
              </a:rPr>
              <a:t>sen</a:t>
            </a:r>
          </a:p>
          <a:p>
            <a:pPr lvl="1" algn="just">
              <a:lnSpc>
                <a:spcPct val="120000"/>
              </a:lnSpc>
              <a:defRPr/>
            </a:pPr>
            <a:r>
              <a:rPr lang="tr-TR" sz="3500" dirty="0">
                <a:solidFill>
                  <a:srgbClr val="FFFFFF"/>
                </a:solidFill>
                <a:latin typeface="Lato"/>
                <a:ea typeface="Lato"/>
                <a:cs typeface="Lato"/>
                <a:sym typeface="Lato"/>
              </a:rPr>
              <a:t>		 	Bak</a:t>
            </a:r>
            <a:r>
              <a:rPr lang="tr-TR" sz="3500" dirty="0">
                <a:solidFill>
                  <a:srgbClr val="FFCA04"/>
                </a:solidFill>
                <a:latin typeface="Lato"/>
                <a:ea typeface="Lato"/>
                <a:cs typeface="Lato"/>
                <a:sym typeface="Lato"/>
              </a:rPr>
              <a:t>maz</a:t>
            </a:r>
            <a:r>
              <a:rPr lang="tr-TR" sz="3500" dirty="0">
                <a:solidFill>
                  <a:srgbClr val="FFFFFF"/>
                </a:solidFill>
                <a:latin typeface="Lato"/>
                <a:ea typeface="Lato"/>
                <a:cs typeface="Lato"/>
                <a:sym typeface="Lato"/>
              </a:rPr>
              <a:t>						</a:t>
            </a:r>
            <a:r>
              <a:rPr lang="tr-TR" sz="3500" dirty="0">
                <a:solidFill>
                  <a:srgbClr val="FFCA04"/>
                </a:solidFill>
                <a:latin typeface="Lato"/>
                <a:ea typeface="Lato"/>
                <a:cs typeface="Lato"/>
                <a:sym typeface="Lato"/>
              </a:rPr>
              <a:t>Ah</a:t>
            </a:r>
            <a:r>
              <a:rPr lang="tr-TR" sz="3500" dirty="0">
                <a:solidFill>
                  <a:srgbClr val="FFFFFF"/>
                </a:solidFill>
                <a:latin typeface="Lato"/>
                <a:ea typeface="Lato"/>
                <a:cs typeface="Lato"/>
                <a:sym typeface="Lato"/>
              </a:rPr>
              <a:t>u</a:t>
            </a:r>
          </a:p>
          <a:p>
            <a:pPr lvl="1" algn="just">
              <a:lnSpc>
                <a:spcPct val="120000"/>
              </a:lnSpc>
              <a:defRPr/>
            </a:pPr>
            <a:r>
              <a:rPr lang="tr-TR" sz="3500" dirty="0">
                <a:solidFill>
                  <a:srgbClr val="FFFFFF"/>
                </a:solidFill>
                <a:latin typeface="Lato"/>
                <a:ea typeface="Lato"/>
                <a:cs typeface="Lato"/>
                <a:sym typeface="Lato"/>
              </a:rPr>
              <a:t>			Kon</a:t>
            </a:r>
            <a:r>
              <a:rPr lang="tr-TR" sz="3500" dirty="0">
                <a:solidFill>
                  <a:srgbClr val="FFCA04"/>
                </a:solidFill>
                <a:latin typeface="Lato"/>
                <a:ea typeface="Lato"/>
                <a:cs typeface="Lato"/>
                <a:sym typeface="Lato"/>
              </a:rPr>
              <a:t>maz</a:t>
            </a:r>
          </a:p>
          <a:p>
            <a:pPr lvl="1" algn="just">
              <a:lnSpc>
                <a:spcPct val="120000"/>
              </a:lnSpc>
              <a:defRPr/>
            </a:pPr>
            <a:r>
              <a:rPr lang="tr-TR" sz="3500" dirty="0">
                <a:solidFill>
                  <a:srgbClr val="FFFFFF"/>
                </a:solidFill>
                <a:latin typeface="Lato"/>
                <a:ea typeface="Lato"/>
                <a:cs typeface="Lato"/>
                <a:sym typeface="Lato"/>
              </a:rPr>
              <a:t>			</a:t>
            </a:r>
          </a:p>
          <a:p>
            <a:pPr lvl="1" algn="just">
              <a:lnSpc>
                <a:spcPct val="120000"/>
              </a:lnSpc>
              <a:defRPr/>
            </a:pPr>
            <a:r>
              <a:rPr lang="tr-TR" sz="3500" b="1" dirty="0">
                <a:solidFill>
                  <a:srgbClr val="FFCA04"/>
                </a:solidFill>
                <a:latin typeface="Lato"/>
                <a:ea typeface="Lato"/>
                <a:cs typeface="Lato"/>
                <a:sym typeface="Lato"/>
              </a:rPr>
              <a:t>‘%ak%’ </a:t>
            </a:r>
            <a:r>
              <a:rPr lang="tr-TR" sz="3500" dirty="0">
                <a:solidFill>
                  <a:srgbClr val="FFFFFF"/>
                </a:solidFill>
                <a:latin typeface="Lato"/>
                <a:ea typeface="Lato"/>
                <a:cs typeface="Lato"/>
                <a:sym typeface="Lato"/>
              </a:rPr>
              <a:t>	-&gt;	H</a:t>
            </a:r>
            <a:r>
              <a:rPr lang="tr-TR" sz="3500" dirty="0">
                <a:solidFill>
                  <a:srgbClr val="FFCA04"/>
                </a:solidFill>
                <a:latin typeface="Lato"/>
                <a:ea typeface="Lato"/>
                <a:cs typeface="Lato"/>
                <a:sym typeface="Lato"/>
              </a:rPr>
              <a:t>ak</a:t>
            </a:r>
            <a:r>
              <a:rPr lang="tr-TR" sz="3500" dirty="0">
                <a:solidFill>
                  <a:srgbClr val="FFFFFF"/>
                </a:solidFill>
                <a:latin typeface="Lato"/>
                <a:ea typeface="Lato"/>
                <a:cs typeface="Lato"/>
                <a:sym typeface="Lato"/>
              </a:rPr>
              <a:t>an			</a:t>
            </a:r>
            <a:r>
              <a:rPr lang="tr-TR" sz="3500" b="1" dirty="0">
                <a:solidFill>
                  <a:srgbClr val="FFCA04"/>
                </a:solidFill>
                <a:latin typeface="Lato"/>
                <a:ea typeface="Lato"/>
                <a:cs typeface="Lato"/>
                <a:sym typeface="Lato"/>
              </a:rPr>
              <a:t>‘%18’</a:t>
            </a:r>
            <a:r>
              <a:rPr lang="tr-TR" sz="3500" dirty="0">
                <a:solidFill>
                  <a:srgbClr val="FFFFFF"/>
                </a:solidFill>
                <a:latin typeface="Lato"/>
                <a:ea typeface="Lato"/>
                <a:cs typeface="Lato"/>
                <a:sym typeface="Lato"/>
              </a:rPr>
              <a:t>	-&gt;	</a:t>
            </a:r>
            <a:r>
              <a:rPr lang="tr-TR" sz="3500" dirty="0">
                <a:solidFill>
                  <a:srgbClr val="FFCA04"/>
                </a:solidFill>
                <a:latin typeface="Lato"/>
                <a:ea typeface="Lato"/>
                <a:cs typeface="Lato"/>
                <a:sym typeface="Lato"/>
              </a:rPr>
              <a:t>18</a:t>
            </a:r>
          </a:p>
          <a:p>
            <a:pPr lvl="1" algn="just">
              <a:lnSpc>
                <a:spcPct val="120000"/>
              </a:lnSpc>
              <a:defRPr/>
            </a:pPr>
            <a:r>
              <a:rPr lang="tr-TR" sz="3500" dirty="0">
                <a:solidFill>
                  <a:srgbClr val="FFFFFF"/>
                </a:solidFill>
                <a:latin typeface="Lato"/>
                <a:ea typeface="Lato"/>
                <a:cs typeface="Lato"/>
                <a:sym typeface="Lato"/>
              </a:rPr>
              <a:t>			Bur</a:t>
            </a:r>
            <a:r>
              <a:rPr lang="tr-TR" sz="3500" dirty="0">
                <a:solidFill>
                  <a:srgbClr val="FFCA04"/>
                </a:solidFill>
                <a:latin typeface="Lato"/>
                <a:ea typeface="Lato"/>
                <a:cs typeface="Lato"/>
                <a:sym typeface="Lato"/>
              </a:rPr>
              <a:t>ak</a:t>
            </a:r>
            <a:r>
              <a:rPr lang="tr-TR" sz="3500" dirty="0">
                <a:solidFill>
                  <a:srgbClr val="FFFFFF"/>
                </a:solidFill>
                <a:latin typeface="Lato"/>
                <a:ea typeface="Lato"/>
                <a:cs typeface="Lato"/>
                <a:sym typeface="Lato"/>
              </a:rPr>
              <a:t>						2025-11-</a:t>
            </a:r>
            <a:r>
              <a:rPr lang="tr-TR" sz="3500" dirty="0">
                <a:solidFill>
                  <a:srgbClr val="FFCA04"/>
                </a:solidFill>
                <a:latin typeface="Lato"/>
                <a:ea typeface="Lato"/>
                <a:cs typeface="Lato"/>
                <a:sym typeface="Lato"/>
              </a:rPr>
              <a:t>18</a:t>
            </a:r>
          </a:p>
          <a:p>
            <a:pPr lvl="1" algn="just">
              <a:lnSpc>
                <a:spcPct val="120000"/>
              </a:lnSpc>
              <a:defRPr/>
            </a:pPr>
            <a:r>
              <a:rPr lang="tr-TR" sz="3500" dirty="0">
                <a:solidFill>
                  <a:srgbClr val="FFFFFF"/>
                </a:solidFill>
                <a:latin typeface="Lato"/>
                <a:ea typeface="Lato"/>
                <a:cs typeface="Lato"/>
                <a:sym typeface="Lato"/>
              </a:rPr>
              <a:t>										33</a:t>
            </a:r>
            <a:r>
              <a:rPr lang="tr-TR" sz="3500" dirty="0">
                <a:solidFill>
                  <a:srgbClr val="FFCA04"/>
                </a:solidFill>
                <a:latin typeface="Lato"/>
                <a:ea typeface="Lato"/>
                <a:cs typeface="Lato"/>
                <a:sym typeface="Lato"/>
              </a:rPr>
              <a:t>18</a:t>
            </a:r>
          </a:p>
        </p:txBody>
      </p:sp>
    </p:spTree>
    <p:extLst>
      <p:ext uri="{BB962C8B-B14F-4D97-AF65-F5344CB8AC3E}">
        <p14:creationId xmlns:p14="http://schemas.microsoft.com/office/powerpoint/2010/main" val="15156133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385B1342-DB74-3D82-4BA5-0E56E0D7BAD8}"/>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A9915B1E-6FE6-D86D-203D-948F62A63FAE}"/>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7E631252-1517-9CFD-39B9-305BBB8A24A1}"/>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3197E5D0-1D19-CE51-5277-BE836B913A20}"/>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LIKE İfadesi</a:t>
            </a:r>
          </a:p>
        </p:txBody>
      </p:sp>
      <p:sp>
        <p:nvSpPr>
          <p:cNvPr id="4" name="Google Shape;366;p29">
            <a:extLst>
              <a:ext uri="{FF2B5EF4-FFF2-40B4-BE49-F238E27FC236}">
                <a16:creationId xmlns:a16="http://schemas.microsoft.com/office/drawing/2014/main" id="{9D9104C6-FFF6-CAE1-61B9-56F3CABDA85B}"/>
              </a:ext>
            </a:extLst>
          </p:cNvPr>
          <p:cNvSpPr txBox="1"/>
          <p:nvPr/>
        </p:nvSpPr>
        <p:spPr>
          <a:xfrm>
            <a:off x="3557955" y="2191699"/>
            <a:ext cx="13822679" cy="4247317"/>
          </a:xfrm>
          <a:prstGeom prst="rect">
            <a:avLst/>
          </a:prstGeom>
          <a:noFill/>
          <a:ln>
            <a:noFill/>
          </a:ln>
        </p:spPr>
        <p:txBody>
          <a:bodyPr spcFirstLastPara="1" wrap="square" lIns="0" tIns="0" rIns="0" bIns="0" anchor="t" anchorCtr="0">
            <a:spAutoFit/>
          </a:bodyPr>
          <a:lstStyle/>
          <a:p>
            <a:pPr lvl="1" algn="just">
              <a:lnSpc>
                <a:spcPct val="120000"/>
              </a:lnSpc>
              <a:defRPr/>
            </a:pPr>
            <a:r>
              <a:rPr lang="tr-TR" sz="4500" b="1" dirty="0">
                <a:solidFill>
                  <a:srgbClr val="FFCA04"/>
                </a:solidFill>
                <a:latin typeface="Lato"/>
                <a:ea typeface="Lato"/>
                <a:cs typeface="Lato"/>
                <a:sym typeface="Lato"/>
              </a:rPr>
              <a:t>_ İfadesi </a:t>
            </a:r>
          </a:p>
          <a:p>
            <a:pPr lvl="1" algn="just">
              <a:lnSpc>
                <a:spcPct val="120000"/>
              </a:lnSpc>
              <a:defRPr/>
            </a:pPr>
            <a:endParaRPr lang="tr-TR" sz="4500" b="1" dirty="0">
              <a:solidFill>
                <a:srgbClr val="FFCA04"/>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SELECT * FROM </a:t>
            </a: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a:t>
            </a:r>
            <a:r>
              <a:rPr lang="en-US" sz="3500" dirty="0">
                <a:solidFill>
                  <a:srgbClr val="FFFFFF"/>
                </a:solidFill>
                <a:latin typeface="Lato"/>
                <a:ea typeface="Lato"/>
                <a:cs typeface="Lato"/>
                <a:sym typeface="Lato"/>
              </a:rPr>
              <a:t>WHERE </a:t>
            </a:r>
            <a:r>
              <a:rPr lang="tr-TR" sz="3500" dirty="0">
                <a:solidFill>
                  <a:srgbClr val="FFFFFF"/>
                </a:solidFill>
                <a:latin typeface="Lato"/>
                <a:ea typeface="Lato"/>
                <a:cs typeface="Lato"/>
                <a:sym typeface="Lato"/>
              </a:rPr>
              <a:t>ad</a:t>
            </a:r>
            <a:r>
              <a:rPr lang="en-US" sz="3500" dirty="0">
                <a:solidFill>
                  <a:srgbClr val="FFFFFF"/>
                </a:solidFill>
                <a:latin typeface="Lato"/>
                <a:ea typeface="Lato"/>
                <a:cs typeface="Lato"/>
                <a:sym typeface="Lato"/>
              </a:rPr>
              <a:t> LIKE</a:t>
            </a:r>
            <a:r>
              <a:rPr lang="tr-TR" sz="3500" dirty="0">
                <a:solidFill>
                  <a:srgbClr val="FFFFFF"/>
                </a:solidFill>
                <a:latin typeface="Lato"/>
                <a:ea typeface="Lato"/>
                <a:cs typeface="Lato"/>
                <a:sym typeface="Lato"/>
              </a:rPr>
              <a:t> </a:t>
            </a:r>
            <a:r>
              <a:rPr lang="tr-TR" sz="3500" b="1" dirty="0">
                <a:solidFill>
                  <a:srgbClr val="FFCA04"/>
                </a:solidFill>
                <a:latin typeface="Lato"/>
                <a:ea typeface="Lato"/>
                <a:cs typeface="Lato"/>
                <a:sym typeface="Lato"/>
              </a:rPr>
              <a:t>‘</a:t>
            </a:r>
            <a:r>
              <a:rPr lang="tr-TR" sz="3500" b="1" dirty="0" err="1">
                <a:solidFill>
                  <a:srgbClr val="FFCA04"/>
                </a:solidFill>
                <a:latin typeface="Lato"/>
                <a:ea typeface="Lato"/>
                <a:cs typeface="Lato"/>
                <a:sym typeface="Lato"/>
              </a:rPr>
              <a:t>a_i</a:t>
            </a:r>
            <a:r>
              <a:rPr lang="tr-TR" sz="3500" b="1" dirty="0">
                <a:solidFill>
                  <a:srgbClr val="FFCA04"/>
                </a:solidFill>
                <a:latin typeface="Lato"/>
                <a:ea typeface="Lato"/>
                <a:cs typeface="Lato"/>
                <a:sym typeface="Lato"/>
              </a:rPr>
              <a:t>’ </a:t>
            </a:r>
            <a:r>
              <a:rPr lang="tr-TR" sz="3500" dirty="0">
                <a:solidFill>
                  <a:srgbClr val="FFFFFF"/>
                </a:solidFill>
                <a:latin typeface="Lato"/>
                <a:ea typeface="Lato"/>
                <a:cs typeface="Lato"/>
                <a:sym typeface="Lato"/>
              </a:rPr>
              <a:t>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a:t>
            </a:r>
            <a:r>
              <a:rPr lang="tr-TR" sz="3500" b="1" dirty="0" err="1">
                <a:solidFill>
                  <a:srgbClr val="FFCA04"/>
                </a:solidFill>
                <a:latin typeface="Lato"/>
                <a:ea typeface="Lato"/>
                <a:cs typeface="Lato"/>
                <a:sym typeface="Lato"/>
              </a:rPr>
              <a:t>a_i</a:t>
            </a:r>
            <a:r>
              <a:rPr lang="tr-TR" sz="3500" b="1" dirty="0">
                <a:solidFill>
                  <a:srgbClr val="FFCA04"/>
                </a:solidFill>
                <a:latin typeface="Lato"/>
                <a:ea typeface="Lato"/>
                <a:cs typeface="Lato"/>
                <a:sym typeface="Lato"/>
              </a:rPr>
              <a:t>’ </a:t>
            </a:r>
            <a:r>
              <a:rPr lang="tr-TR" sz="3500" dirty="0">
                <a:solidFill>
                  <a:srgbClr val="FFFFFF"/>
                </a:solidFill>
                <a:latin typeface="Lato"/>
                <a:ea typeface="Lato"/>
                <a:cs typeface="Lato"/>
                <a:sym typeface="Lato"/>
              </a:rPr>
              <a:t>		-&gt;	a</a:t>
            </a:r>
            <a:r>
              <a:rPr lang="tr-TR" sz="3500" dirty="0">
                <a:solidFill>
                  <a:srgbClr val="FFCA04"/>
                </a:solidFill>
                <a:latin typeface="Lato"/>
                <a:ea typeface="Lato"/>
                <a:cs typeface="Lato"/>
                <a:sym typeface="Lato"/>
              </a:rPr>
              <a:t>l</a:t>
            </a:r>
            <a:r>
              <a:rPr lang="tr-TR" sz="3500" dirty="0">
                <a:solidFill>
                  <a:srgbClr val="FFFFFF"/>
                </a:solidFill>
                <a:latin typeface="Lato"/>
                <a:ea typeface="Lato"/>
                <a:cs typeface="Lato"/>
                <a:sym typeface="Lato"/>
              </a:rPr>
              <a:t>i			</a:t>
            </a:r>
            <a:r>
              <a:rPr lang="tr-TR" sz="3500" b="1" dirty="0">
                <a:solidFill>
                  <a:srgbClr val="FFCA04"/>
                </a:solidFill>
                <a:latin typeface="Lato"/>
                <a:ea typeface="Lato"/>
                <a:cs typeface="Lato"/>
                <a:sym typeface="Lato"/>
              </a:rPr>
              <a:t>‘202_1001’ </a:t>
            </a:r>
            <a:r>
              <a:rPr lang="tr-TR" sz="3500" dirty="0">
                <a:solidFill>
                  <a:srgbClr val="FFFFFF"/>
                </a:solidFill>
                <a:latin typeface="Lato"/>
                <a:ea typeface="Lato"/>
                <a:cs typeface="Lato"/>
                <a:sym typeface="Lato"/>
              </a:rPr>
              <a:t>	-&gt;	202</a:t>
            </a:r>
            <a:r>
              <a:rPr lang="tr-TR" sz="3500" dirty="0">
                <a:solidFill>
                  <a:srgbClr val="FFCA04"/>
                </a:solidFill>
                <a:latin typeface="Lato"/>
                <a:ea typeface="Lato"/>
                <a:cs typeface="Lato"/>
                <a:sym typeface="Lato"/>
              </a:rPr>
              <a:t>5</a:t>
            </a:r>
            <a:r>
              <a:rPr lang="tr-TR" sz="3500" dirty="0">
                <a:solidFill>
                  <a:srgbClr val="FFFFFF"/>
                </a:solidFill>
                <a:latin typeface="Lato"/>
                <a:ea typeface="Lato"/>
                <a:cs typeface="Lato"/>
                <a:sym typeface="Lato"/>
              </a:rPr>
              <a:t>1001	</a:t>
            </a:r>
          </a:p>
          <a:p>
            <a:pPr lvl="1" algn="just">
              <a:lnSpc>
                <a:spcPct val="120000"/>
              </a:lnSpc>
              <a:defRPr/>
            </a:pPr>
            <a:r>
              <a:rPr lang="tr-TR" sz="3500" dirty="0">
                <a:solidFill>
                  <a:srgbClr val="FFFFFF"/>
                </a:solidFill>
                <a:latin typeface="Lato"/>
                <a:ea typeface="Lato"/>
                <a:cs typeface="Lato"/>
                <a:sym typeface="Lato"/>
              </a:rPr>
              <a:t>                 	a</a:t>
            </a:r>
            <a:r>
              <a:rPr lang="tr-TR" sz="3500" dirty="0">
                <a:solidFill>
                  <a:srgbClr val="FFCA04"/>
                </a:solidFill>
                <a:latin typeface="Lato"/>
                <a:ea typeface="Lato"/>
                <a:cs typeface="Lato"/>
                <a:sym typeface="Lato"/>
              </a:rPr>
              <a:t>n</a:t>
            </a:r>
            <a:r>
              <a:rPr lang="tr-TR" sz="3500" dirty="0">
                <a:solidFill>
                  <a:srgbClr val="FFFFFF"/>
                </a:solidFill>
                <a:latin typeface="Lato"/>
                <a:ea typeface="Lato"/>
                <a:cs typeface="Lato"/>
                <a:sym typeface="Lato"/>
              </a:rPr>
              <a:t>i							202</a:t>
            </a:r>
            <a:r>
              <a:rPr lang="tr-TR" sz="3500" dirty="0">
                <a:solidFill>
                  <a:srgbClr val="FFCA04"/>
                </a:solidFill>
                <a:latin typeface="Lato"/>
                <a:ea typeface="Lato"/>
                <a:cs typeface="Lato"/>
                <a:sym typeface="Lato"/>
              </a:rPr>
              <a:t>4</a:t>
            </a:r>
            <a:r>
              <a:rPr lang="tr-TR" sz="3500" dirty="0">
                <a:solidFill>
                  <a:srgbClr val="FFFFFF"/>
                </a:solidFill>
                <a:latin typeface="Lato"/>
                <a:ea typeface="Lato"/>
                <a:cs typeface="Lato"/>
                <a:sym typeface="Lato"/>
              </a:rPr>
              <a:t>1001</a:t>
            </a:r>
            <a:endParaRPr lang="tr-TR" sz="3500" dirty="0">
              <a:solidFill>
                <a:srgbClr val="FFCA04"/>
              </a:solidFill>
              <a:latin typeface="Lato"/>
              <a:ea typeface="Lato"/>
              <a:cs typeface="Lato"/>
              <a:sym typeface="Lato"/>
            </a:endParaRPr>
          </a:p>
        </p:txBody>
      </p:sp>
    </p:spTree>
    <p:extLst>
      <p:ext uri="{BB962C8B-B14F-4D97-AF65-F5344CB8AC3E}">
        <p14:creationId xmlns:p14="http://schemas.microsoft.com/office/powerpoint/2010/main" val="31494691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1AAB3DB-CFDF-18FB-037C-442BA50287B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3E2FD152-8A90-4426-E26E-DC2E89218D5A}"/>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049B77B0-EC4C-9AD0-714B-396AD9BCC64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B3762010-A2D4-8B8D-D8CD-44D4C4471981}"/>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LIKE İfadesi</a:t>
            </a:r>
          </a:p>
        </p:txBody>
      </p:sp>
      <p:sp>
        <p:nvSpPr>
          <p:cNvPr id="4" name="Google Shape;366;p29">
            <a:extLst>
              <a:ext uri="{FF2B5EF4-FFF2-40B4-BE49-F238E27FC236}">
                <a16:creationId xmlns:a16="http://schemas.microsoft.com/office/drawing/2014/main" id="{FDA7B144-35E6-D43A-ED26-128811745EB4}"/>
              </a:ext>
            </a:extLst>
          </p:cNvPr>
          <p:cNvSpPr txBox="1"/>
          <p:nvPr/>
        </p:nvSpPr>
        <p:spPr>
          <a:xfrm>
            <a:off x="3557955" y="2281752"/>
            <a:ext cx="13822679" cy="4708981"/>
          </a:xfrm>
          <a:prstGeom prst="rect">
            <a:avLst/>
          </a:prstGeom>
          <a:noFill/>
          <a:ln>
            <a:noFill/>
          </a:ln>
        </p:spPr>
        <p:txBody>
          <a:bodyPr spcFirstLastPara="1" wrap="square" lIns="0" tIns="0" rIns="0" bIns="0" anchor="t" anchorCtr="0">
            <a:spAutoFit/>
          </a:bodyPr>
          <a:lstStyle/>
          <a:p>
            <a:pPr lvl="1" algn="just">
              <a:lnSpc>
                <a:spcPct val="120000"/>
              </a:lnSpc>
              <a:defRPr/>
            </a:pPr>
            <a:r>
              <a:rPr lang="tr-TR" sz="4500" b="1" dirty="0">
                <a:solidFill>
                  <a:srgbClr val="FFCA04"/>
                </a:solidFill>
                <a:latin typeface="Lato"/>
                <a:ea typeface="Lato"/>
                <a:cs typeface="Lato"/>
                <a:sym typeface="Lato"/>
              </a:rPr>
              <a:t>NOT LIKE ifadesi</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SELECT * FROM </a:t>
            </a: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a:t>
            </a:r>
            <a:r>
              <a:rPr lang="en-US" sz="3500" dirty="0">
                <a:solidFill>
                  <a:srgbClr val="FFFFFF"/>
                </a:solidFill>
                <a:latin typeface="Lato"/>
                <a:ea typeface="Lato"/>
                <a:cs typeface="Lato"/>
                <a:sym typeface="Lato"/>
              </a:rPr>
              <a:t>WHERE </a:t>
            </a:r>
            <a:r>
              <a:rPr lang="en-US" sz="3500" dirty="0" err="1">
                <a:solidFill>
                  <a:srgbClr val="FFFFFF"/>
                </a:solidFill>
                <a:latin typeface="Lato"/>
                <a:ea typeface="Lato"/>
                <a:cs typeface="Lato"/>
                <a:sym typeface="Lato"/>
              </a:rPr>
              <a:t>Soyad</a:t>
            </a:r>
            <a:r>
              <a:rPr lang="en-US" sz="3500" dirty="0">
                <a:solidFill>
                  <a:srgbClr val="FFFFFF"/>
                </a:solidFill>
                <a:latin typeface="Lato"/>
                <a:ea typeface="Lato"/>
                <a:cs typeface="Lato"/>
                <a:sym typeface="Lato"/>
              </a:rPr>
              <a:t> </a:t>
            </a:r>
            <a:r>
              <a:rPr lang="en-US" sz="3500" b="1" dirty="0">
                <a:solidFill>
                  <a:srgbClr val="FFCA04"/>
                </a:solidFill>
                <a:latin typeface="Lato"/>
                <a:ea typeface="Lato"/>
                <a:cs typeface="Lato"/>
                <a:sym typeface="Lato"/>
              </a:rPr>
              <a:t>NOT LIKE 'A%’</a:t>
            </a:r>
            <a:endParaRPr lang="tr-TR" sz="3500" b="1" dirty="0">
              <a:solidFill>
                <a:srgbClr val="FFCA04"/>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Soyadı 'A' ile başlamayanlar</a:t>
            </a:r>
          </a:p>
          <a:p>
            <a:pPr lvl="1" algn="just">
              <a:lnSpc>
                <a:spcPct val="120000"/>
              </a:lnSpc>
              <a:defRPr/>
            </a:pPr>
            <a:r>
              <a:rPr lang="tr-TR" sz="3500" dirty="0">
                <a:solidFill>
                  <a:srgbClr val="FFFFFF"/>
                </a:solidFill>
                <a:latin typeface="Lato"/>
                <a:ea typeface="Lato"/>
                <a:cs typeface="Lato"/>
                <a:sym typeface="Lato"/>
              </a:rPr>
              <a:t>                 	</a:t>
            </a:r>
            <a:endParaRPr lang="tr-TR" sz="3500" dirty="0">
              <a:solidFill>
                <a:srgbClr val="FFCA04"/>
              </a:solidFill>
              <a:latin typeface="Lato"/>
              <a:ea typeface="Lato"/>
              <a:cs typeface="Lato"/>
              <a:sym typeface="Lato"/>
            </a:endParaRPr>
          </a:p>
        </p:txBody>
      </p:sp>
    </p:spTree>
    <p:extLst>
      <p:ext uri="{BB962C8B-B14F-4D97-AF65-F5344CB8AC3E}">
        <p14:creationId xmlns:p14="http://schemas.microsoft.com/office/powerpoint/2010/main" val="31858819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LIKE İfadesi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err="1">
                <a:solidFill>
                  <a:srgbClr val="1C3A8F"/>
                </a:solidFill>
              </a:rPr>
              <a:t>Ogrenciler</a:t>
            </a:r>
            <a:r>
              <a:rPr lang="tr-TR" sz="3600" dirty="0">
                <a:solidFill>
                  <a:srgbClr val="1C3A8F"/>
                </a:solidFill>
              </a:rPr>
              <a:t> tablosunda numarası 2023’ile başlayan öğrencileri listeleyiniz.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872193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LIKE İfadesi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err="1">
                <a:solidFill>
                  <a:srgbClr val="1C3A8F"/>
                </a:solidFill>
              </a:rPr>
              <a:t>Ogrenciler</a:t>
            </a:r>
            <a:r>
              <a:rPr lang="tr-TR" sz="3600" dirty="0">
                <a:solidFill>
                  <a:srgbClr val="1C3A8F"/>
                </a:solidFill>
              </a:rPr>
              <a:t> tablosunda numarası 2023’ile başlayan öğrencileri listeleyiniz.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a:extLst>
              <a:ext uri="{FF2B5EF4-FFF2-40B4-BE49-F238E27FC236}">
                <a16:creationId xmlns:a16="http://schemas.microsoft.com/office/drawing/2014/main" id="{042FC1B3-FF68-9086-4C23-1D311EAC1832}"/>
              </a:ext>
            </a:extLst>
          </p:cNvPr>
          <p:cNvPicPr>
            <a:picLocks noChangeAspect="1"/>
          </p:cNvPicPr>
          <p:nvPr/>
        </p:nvPicPr>
        <p:blipFill>
          <a:blip r:embed="rId8"/>
          <a:stretch>
            <a:fillRect/>
          </a:stretch>
        </p:blipFill>
        <p:spPr>
          <a:xfrm>
            <a:off x="4093031" y="4071257"/>
            <a:ext cx="12369324" cy="5153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0716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LIKE İfadesi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algn="just">
              <a:buClr>
                <a:srgbClr val="1C3A8F"/>
              </a:buClr>
            </a:pPr>
            <a:r>
              <a:rPr lang="tr-TR" sz="3600" b="1" dirty="0" err="1">
                <a:solidFill>
                  <a:srgbClr val="1C3A8F"/>
                </a:solidFill>
              </a:rPr>
              <a:t>Ogrenciler</a:t>
            </a:r>
            <a:r>
              <a:rPr lang="tr-TR" sz="3600" dirty="0">
                <a:solidFill>
                  <a:srgbClr val="1C3A8F"/>
                </a:solidFill>
              </a:rPr>
              <a:t> tablosunda 3’üncü ayda doğan öğrencileri listeleyiniz.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1855615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LIKE İfadesi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algn="just">
              <a:buClr>
                <a:srgbClr val="1C3A8F"/>
              </a:buClr>
            </a:pPr>
            <a:r>
              <a:rPr lang="tr-TR" sz="3600" b="1" dirty="0" err="1">
                <a:solidFill>
                  <a:srgbClr val="1C3A8F"/>
                </a:solidFill>
              </a:rPr>
              <a:t>Ogrenciler</a:t>
            </a:r>
            <a:r>
              <a:rPr lang="tr-TR" sz="3600" dirty="0">
                <a:solidFill>
                  <a:srgbClr val="1C3A8F"/>
                </a:solidFill>
              </a:rPr>
              <a:t> tablosunda 3’üncü ayda doğan öğrencileri listeleyiniz.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a:extLst>
              <a:ext uri="{FF2B5EF4-FFF2-40B4-BE49-F238E27FC236}">
                <a16:creationId xmlns:a16="http://schemas.microsoft.com/office/drawing/2014/main" id="{52ECEE45-5D69-DDE2-2155-20819CBBADCF}"/>
              </a:ext>
            </a:extLst>
          </p:cNvPr>
          <p:cNvPicPr>
            <a:picLocks noChangeAspect="1"/>
          </p:cNvPicPr>
          <p:nvPr/>
        </p:nvPicPr>
        <p:blipFill>
          <a:blip r:embed="rId8"/>
          <a:stretch>
            <a:fillRect/>
          </a:stretch>
        </p:blipFill>
        <p:spPr>
          <a:xfrm>
            <a:off x="3204520" y="4279270"/>
            <a:ext cx="13734741" cy="4151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78806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892039" y="3629371"/>
            <a:ext cx="12115801" cy="1615827"/>
          </a:xfrm>
          <a:prstGeom prst="rect">
            <a:avLst/>
          </a:prstGeom>
          <a:noFill/>
          <a:ln>
            <a:noFill/>
          </a:ln>
        </p:spPr>
        <p:txBody>
          <a:bodyPr spcFirstLastPara="1" wrap="square" lIns="0" tIns="0" rIns="0" bIns="0" anchor="t" anchorCtr="0">
            <a:spAutoFit/>
          </a:bodyPr>
          <a:lstStyle/>
          <a:p>
            <a:pPr algn="just">
              <a:buClr>
                <a:srgbClr val="1C3A8F"/>
              </a:buClr>
            </a:pPr>
            <a:r>
              <a:rPr lang="tr-TR" sz="3500" b="1" dirty="0">
                <a:solidFill>
                  <a:srgbClr val="1C3A8F"/>
                </a:solidFill>
                <a:latin typeface="Lato"/>
                <a:ea typeface="Lato"/>
                <a:cs typeface="Lato"/>
              </a:rPr>
              <a:t>Dersler</a:t>
            </a:r>
            <a:r>
              <a:rPr lang="tr-TR" sz="3500" dirty="0">
                <a:solidFill>
                  <a:srgbClr val="1C3A8F"/>
                </a:solidFill>
                <a:latin typeface="Lato"/>
                <a:ea typeface="Lato"/>
                <a:cs typeface="Lato"/>
              </a:rPr>
              <a:t> tablosunda </a:t>
            </a:r>
            <a:r>
              <a:rPr lang="tr-TR" sz="3500" b="1" dirty="0" err="1">
                <a:solidFill>
                  <a:srgbClr val="1C3A8F"/>
                </a:solidFill>
                <a:latin typeface="Lato"/>
                <a:ea typeface="Lato"/>
                <a:cs typeface="Lato"/>
              </a:rPr>
              <a:t>DersAdi</a:t>
            </a:r>
            <a:r>
              <a:rPr lang="tr-TR" sz="3500" dirty="0">
                <a:solidFill>
                  <a:srgbClr val="1C3A8F"/>
                </a:solidFill>
                <a:latin typeface="Lato"/>
                <a:ea typeface="Lato"/>
                <a:cs typeface="Lato"/>
              </a:rPr>
              <a:t> ve </a:t>
            </a:r>
            <a:r>
              <a:rPr lang="tr-TR" sz="3500" b="1" dirty="0">
                <a:solidFill>
                  <a:srgbClr val="1C3A8F"/>
                </a:solidFill>
                <a:latin typeface="Lato"/>
                <a:ea typeface="Lato"/>
                <a:cs typeface="Lato"/>
              </a:rPr>
              <a:t>Kredi</a:t>
            </a:r>
            <a:r>
              <a:rPr lang="tr-TR" sz="3500" dirty="0">
                <a:solidFill>
                  <a:srgbClr val="1C3A8F"/>
                </a:solidFill>
                <a:latin typeface="Lato"/>
                <a:ea typeface="Lato"/>
                <a:cs typeface="Lato"/>
              </a:rPr>
              <a:t> kolonlarını, </a:t>
            </a:r>
            <a:r>
              <a:rPr lang="tr-TR" sz="3500" b="1" dirty="0" err="1">
                <a:solidFill>
                  <a:srgbClr val="1C3A8F"/>
                </a:solidFill>
                <a:latin typeface="Lato"/>
                <a:ea typeface="Lato"/>
                <a:cs typeface="Lato"/>
              </a:rPr>
              <a:t>BolumID'si</a:t>
            </a:r>
            <a:r>
              <a:rPr lang="tr-TR" sz="3500" dirty="0">
                <a:solidFill>
                  <a:srgbClr val="1C3A8F"/>
                </a:solidFill>
                <a:latin typeface="Lato"/>
                <a:ea typeface="Lato"/>
                <a:cs typeface="Lato"/>
              </a:rPr>
              <a:t> 1 olan ve </a:t>
            </a:r>
            <a:r>
              <a:rPr lang="tr-TR" sz="3500" b="1" dirty="0">
                <a:solidFill>
                  <a:srgbClr val="1C3A8F"/>
                </a:solidFill>
                <a:latin typeface="Lato"/>
                <a:ea typeface="Lato"/>
                <a:cs typeface="Lato"/>
              </a:rPr>
              <a:t>Kredi'si</a:t>
            </a:r>
            <a:r>
              <a:rPr lang="tr-TR" sz="3500" dirty="0">
                <a:solidFill>
                  <a:srgbClr val="1C3A8F"/>
                </a:solidFill>
                <a:latin typeface="Lato"/>
                <a:ea typeface="Lato"/>
                <a:cs typeface="Lato"/>
              </a:rPr>
              <a:t> 4'ten küçük olan dersleri krediye göre </a:t>
            </a:r>
            <a:r>
              <a:rPr lang="tr-TR" sz="3500" b="1" dirty="0">
                <a:solidFill>
                  <a:srgbClr val="1C3A8F"/>
                </a:solidFill>
                <a:latin typeface="Lato"/>
                <a:ea typeface="Lato"/>
                <a:cs typeface="Lato"/>
              </a:rPr>
              <a:t>küçükten büyüğe</a:t>
            </a:r>
            <a:r>
              <a:rPr lang="tr-TR" sz="3500" dirty="0">
                <a:solidFill>
                  <a:srgbClr val="1C3A8F"/>
                </a:solidFill>
                <a:latin typeface="Lato"/>
                <a:ea typeface="Lato"/>
                <a:cs typeface="Lato"/>
              </a:rPr>
              <a:t> sıralayınız.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Dikdörtgen: Köşeleri Yuvarlatılmış 3">
            <a:extLst>
              <a:ext uri="{FF2B5EF4-FFF2-40B4-BE49-F238E27FC236}">
                <a16:creationId xmlns:a16="http://schemas.microsoft.com/office/drawing/2014/main" id="{4EF3AC77-555C-7177-5B87-DF372B1EDC24}"/>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842515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LIKE İfadesi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‘programlama’ kelimesi içeren ve kredisi 4 olan  dersleri listeleyiniz.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1493378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LIKE İfadesi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‘programlama’ kelimesi içeren ve kredisi 4 olan  dersleri listeleyiniz.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8" name="Resim 7">
            <a:extLst>
              <a:ext uri="{FF2B5EF4-FFF2-40B4-BE49-F238E27FC236}">
                <a16:creationId xmlns:a16="http://schemas.microsoft.com/office/drawing/2014/main" id="{FD4A9829-D331-F96A-85D0-1404316DDC24}"/>
              </a:ext>
            </a:extLst>
          </p:cNvPr>
          <p:cNvPicPr>
            <a:picLocks noChangeAspect="1"/>
          </p:cNvPicPr>
          <p:nvPr/>
        </p:nvPicPr>
        <p:blipFill>
          <a:blip r:embed="rId8"/>
          <a:stretch>
            <a:fillRect/>
          </a:stretch>
        </p:blipFill>
        <p:spPr>
          <a:xfrm>
            <a:off x="3651728" y="4676698"/>
            <a:ext cx="13144035" cy="3904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63821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B74875C-DBC9-7308-6FC4-7F94B285650B}"/>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354621F6-57C8-9355-21A3-FEE95FB6EB9A}"/>
              </a:ext>
            </a:extLst>
          </p:cNvPr>
          <p:cNvSpPr txBox="1"/>
          <p:nvPr/>
        </p:nvSpPr>
        <p:spPr>
          <a:xfrm>
            <a:off x="8275992" y="3989786"/>
            <a:ext cx="10012008" cy="115371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Tarih Fonksiyonları</a:t>
            </a:r>
            <a:endParaRPr lang="fi-FI" sz="6300" dirty="0">
              <a:solidFill>
                <a:srgbClr val="FFCA04"/>
              </a:solidFill>
              <a:latin typeface="Paytone One"/>
              <a:sym typeface="Paytone One"/>
            </a:endParaRPr>
          </a:p>
        </p:txBody>
      </p:sp>
      <p:sp>
        <p:nvSpPr>
          <p:cNvPr id="184" name="Google Shape;184;p20">
            <a:extLst>
              <a:ext uri="{FF2B5EF4-FFF2-40B4-BE49-F238E27FC236}">
                <a16:creationId xmlns:a16="http://schemas.microsoft.com/office/drawing/2014/main" id="{9A73F278-5B57-967C-D77F-C1D9B725E69B}"/>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C5E4253D-F861-828B-42ED-5085A2579CA8}"/>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FD32570A-5032-A3F6-F19F-23A13EE9160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05292476-55A5-FC56-0991-1184007705E9}"/>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207353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CED0E2F8-01F1-F7A8-2B3A-8EA3CDA1994F}"/>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0EEAF69-6338-E1FF-A942-3170BD734CEE}"/>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189E46B9-2304-6A4A-91C9-97C1156073A9}"/>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CB64BC29-270A-E486-7E19-B415B5E647B5}"/>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Tarih Fonksiyonları</a:t>
            </a:r>
            <a:endParaRPr lang="fi-FI" sz="6300" dirty="0">
              <a:solidFill>
                <a:srgbClr val="FFCA04"/>
              </a:solidFill>
              <a:latin typeface="Paytone One"/>
              <a:sym typeface="Paytone One"/>
            </a:endParaRPr>
          </a:p>
        </p:txBody>
      </p:sp>
      <p:sp>
        <p:nvSpPr>
          <p:cNvPr id="4" name="Google Shape;366;p29">
            <a:extLst>
              <a:ext uri="{FF2B5EF4-FFF2-40B4-BE49-F238E27FC236}">
                <a16:creationId xmlns:a16="http://schemas.microsoft.com/office/drawing/2014/main" id="{0D4BCC99-CA32-491C-D7C6-BE2973CF97FC}"/>
              </a:ext>
            </a:extLst>
          </p:cNvPr>
          <p:cNvSpPr txBox="1"/>
          <p:nvPr/>
        </p:nvSpPr>
        <p:spPr>
          <a:xfrm>
            <a:off x="3874477" y="3533924"/>
            <a:ext cx="13392443" cy="6647974"/>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dirty="0">
                <a:solidFill>
                  <a:schemeClr val="bg1"/>
                </a:solidFill>
              </a:rPr>
              <a:t>Select </a:t>
            </a:r>
            <a:r>
              <a:rPr lang="tr-TR" sz="3600" b="1" dirty="0" err="1">
                <a:solidFill>
                  <a:srgbClr val="FFCA04"/>
                </a:solidFill>
              </a:rPr>
              <a:t>getdate</a:t>
            </a:r>
            <a:r>
              <a:rPr lang="tr-TR" sz="3600" b="1" dirty="0">
                <a:solidFill>
                  <a:srgbClr val="FFCA04"/>
                </a:solidFill>
              </a:rPr>
              <a:t>() </a:t>
            </a:r>
            <a:r>
              <a:rPr lang="tr-TR" sz="3600" dirty="0">
                <a:solidFill>
                  <a:schemeClr val="bg1"/>
                </a:solidFill>
              </a:rPr>
              <a:t>: Anlık tarih ve saati verir.</a:t>
            </a:r>
          </a:p>
          <a:p>
            <a:pPr lvl="1" algn="just">
              <a:lnSpc>
                <a:spcPct val="120000"/>
              </a:lnSpc>
              <a:defRPr/>
            </a:pPr>
            <a:endParaRPr lang="tr-TR" sz="3600" dirty="0">
              <a:solidFill>
                <a:schemeClr val="bg1"/>
              </a:solidFill>
            </a:endParaRPr>
          </a:p>
          <a:p>
            <a:pPr lvl="1" algn="just">
              <a:lnSpc>
                <a:spcPct val="120000"/>
              </a:lnSpc>
              <a:defRPr/>
            </a:pPr>
            <a:r>
              <a:rPr lang="tr-TR" sz="3600" dirty="0">
                <a:solidFill>
                  <a:schemeClr val="bg1"/>
                </a:solidFill>
              </a:rPr>
              <a:t>Select	 </a:t>
            </a:r>
            <a:r>
              <a:rPr lang="tr-TR" sz="3600" dirty="0" err="1">
                <a:solidFill>
                  <a:schemeClr val="bg1"/>
                </a:solidFill>
              </a:rPr>
              <a:t>datepart</a:t>
            </a:r>
            <a:r>
              <a:rPr lang="tr-TR" sz="3600" dirty="0">
                <a:solidFill>
                  <a:schemeClr val="bg1"/>
                </a:solidFill>
              </a:rPr>
              <a:t>(YEAR,GETDATE()) as ‘Yıl’,</a:t>
            </a:r>
          </a:p>
          <a:p>
            <a:pPr lvl="1" algn="just">
              <a:lnSpc>
                <a:spcPct val="120000"/>
              </a:lnSpc>
              <a:defRPr/>
            </a:pPr>
            <a:r>
              <a:rPr lang="tr-TR" sz="3600" dirty="0">
                <a:solidFill>
                  <a:schemeClr val="bg1"/>
                </a:solidFill>
              </a:rPr>
              <a:t>Select 	 </a:t>
            </a:r>
            <a:r>
              <a:rPr lang="tr-TR" sz="3600" dirty="0" err="1">
                <a:solidFill>
                  <a:schemeClr val="bg1"/>
                </a:solidFill>
              </a:rPr>
              <a:t>datepart</a:t>
            </a:r>
            <a:r>
              <a:rPr lang="tr-TR" sz="3600" dirty="0">
                <a:solidFill>
                  <a:schemeClr val="bg1"/>
                </a:solidFill>
              </a:rPr>
              <a:t>(MONTH,GETDATE()) as ‘Ay’,</a:t>
            </a:r>
          </a:p>
          <a:p>
            <a:pPr lvl="1" algn="just">
              <a:lnSpc>
                <a:spcPct val="120000"/>
              </a:lnSpc>
              <a:defRPr/>
            </a:pPr>
            <a:r>
              <a:rPr lang="tr-TR" sz="3600" dirty="0">
                <a:solidFill>
                  <a:schemeClr val="bg1"/>
                </a:solidFill>
              </a:rPr>
              <a:t>Select 	 </a:t>
            </a:r>
            <a:r>
              <a:rPr lang="tr-TR" sz="3600" dirty="0" err="1">
                <a:solidFill>
                  <a:schemeClr val="bg1"/>
                </a:solidFill>
              </a:rPr>
              <a:t>datepart</a:t>
            </a:r>
            <a:r>
              <a:rPr lang="tr-TR" sz="3600" dirty="0">
                <a:solidFill>
                  <a:schemeClr val="bg1"/>
                </a:solidFill>
              </a:rPr>
              <a:t>(DAY,GETDATE()) as ‘Gün’,</a:t>
            </a:r>
          </a:p>
          <a:p>
            <a:pPr lvl="1" algn="just">
              <a:lnSpc>
                <a:spcPct val="120000"/>
              </a:lnSpc>
              <a:defRPr/>
            </a:pPr>
            <a:r>
              <a:rPr lang="tr-TR" sz="3600" dirty="0">
                <a:solidFill>
                  <a:schemeClr val="bg1"/>
                </a:solidFill>
              </a:rPr>
              <a:t>Select 	 </a:t>
            </a:r>
            <a:r>
              <a:rPr lang="tr-TR" sz="3600" dirty="0" err="1">
                <a:solidFill>
                  <a:schemeClr val="bg1"/>
                </a:solidFill>
              </a:rPr>
              <a:t>datepart</a:t>
            </a:r>
            <a:r>
              <a:rPr lang="tr-TR" sz="3600" dirty="0">
                <a:solidFill>
                  <a:schemeClr val="bg1"/>
                </a:solidFill>
              </a:rPr>
              <a:t>(WEEK,GETDATE()) as ‘Hafta’</a:t>
            </a:r>
          </a:p>
          <a:p>
            <a:pPr lvl="1" algn="just">
              <a:lnSpc>
                <a:spcPct val="120000"/>
              </a:lnSpc>
              <a:defRPr/>
            </a:pPr>
            <a:endParaRPr lang="tr-TR" sz="3600" dirty="0">
              <a:solidFill>
                <a:schemeClr val="bg1"/>
              </a:solidFill>
            </a:endParaRPr>
          </a:p>
          <a:p>
            <a:pPr lvl="1" algn="just">
              <a:lnSpc>
                <a:spcPct val="120000"/>
              </a:lnSpc>
              <a:defRPr/>
            </a:pPr>
            <a:r>
              <a:rPr lang="tr-TR" sz="3600" dirty="0">
                <a:solidFill>
                  <a:schemeClr val="bg1"/>
                </a:solidFill>
              </a:rPr>
              <a:t>	</a:t>
            </a:r>
          </a:p>
          <a:p>
            <a:pPr lvl="1" algn="just">
              <a:lnSpc>
                <a:spcPct val="120000"/>
              </a:lnSpc>
              <a:defRPr/>
            </a:pPr>
            <a:r>
              <a:rPr lang="tr-TR" sz="3600" dirty="0">
                <a:solidFill>
                  <a:schemeClr val="bg1"/>
                </a:solidFill>
              </a:rPr>
              <a:t>	GETDATE() ifadesi anlık tarih bilgisini çeker.</a:t>
            </a:r>
          </a:p>
          <a:p>
            <a:pPr lvl="1" algn="just">
              <a:lnSpc>
                <a:spcPct val="120000"/>
              </a:lnSpc>
              <a:defRPr/>
            </a:pPr>
            <a:endParaRPr lang="tr-TR" sz="3600" dirty="0">
              <a:solidFill>
                <a:schemeClr val="bg1"/>
              </a:solidFill>
            </a:endParaRP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D7E15C5B-60EF-860A-5063-43284143F247}"/>
                  </a:ext>
                </a:extLst>
              </p:cNvPr>
              <p:cNvGraphicFramePr>
                <a:graphicFrameLocks noChangeAspect="1"/>
              </p:cNvGraphicFramePr>
              <p:nvPr/>
            </p:nvGraphicFramePr>
            <p:xfrm rot="20368717">
              <a:off x="3502684" y="7085094"/>
              <a:ext cx="1004095" cy="3091244"/>
            </p:xfrm>
            <a:graphic>
              <a:graphicData uri="http://schemas.microsoft.com/office/drawing/2017/model3d">
                <am3d:model3d r:embed="rId5">
                  <am3d:spPr>
                    <a:xfrm rot="20368717">
                      <a:off x="0" y="0"/>
                      <a:ext cx="1004095" cy="309124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34714" ay="270305" az="-10587"/>
                    <am3d:postTrans dx="0" dy="0" dz="0"/>
                  </am3d:trans>
                  <am3d:raster rName="Office3DRenderer" rVer="16.0.8326">
                    <am3d:blip r:embed="rId6"/>
                  </am3d:raster>
                  <am3d:objViewport viewportSz="32168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D7E15C5B-60EF-860A-5063-43284143F247}"/>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3502684" y="7085094"/>
                <a:ext cx="1004095" cy="3091244"/>
              </a:xfrm>
              <a:prstGeom prst="rect">
                <a:avLst/>
              </a:prstGeom>
            </p:spPr>
          </p:pic>
        </mc:Fallback>
      </mc:AlternateContent>
    </p:spTree>
    <p:extLst>
      <p:ext uri="{BB962C8B-B14F-4D97-AF65-F5344CB8AC3E}">
        <p14:creationId xmlns:p14="http://schemas.microsoft.com/office/powerpoint/2010/main" val="40677913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AAD0FFB2-9F26-A1F1-0C39-56C81626C998}"/>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3FD40A8-3BF5-1B41-3507-180C3846CE0A}"/>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D70FBFB3-E8F6-4634-1D95-73F756E5CA8B}"/>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9B5BA5CE-D018-475C-998C-37AC66C51975}"/>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Tarih Fonksiyonları</a:t>
            </a:r>
            <a:endParaRPr lang="fi-FI" sz="6300" dirty="0">
              <a:solidFill>
                <a:srgbClr val="FFCA04"/>
              </a:solidFill>
              <a:latin typeface="Paytone One"/>
              <a:sym typeface="Paytone One"/>
            </a:endParaRPr>
          </a:p>
        </p:txBody>
      </p:sp>
      <p:pic>
        <p:nvPicPr>
          <p:cNvPr id="6" name="Resim 5">
            <a:extLst>
              <a:ext uri="{FF2B5EF4-FFF2-40B4-BE49-F238E27FC236}">
                <a16:creationId xmlns:a16="http://schemas.microsoft.com/office/drawing/2014/main" id="{448D90CC-C1D7-9555-524D-464923966235}"/>
              </a:ext>
            </a:extLst>
          </p:cNvPr>
          <p:cNvPicPr>
            <a:picLocks noChangeAspect="1"/>
          </p:cNvPicPr>
          <p:nvPr/>
        </p:nvPicPr>
        <p:blipFill>
          <a:blip r:embed="rId5"/>
          <a:stretch>
            <a:fillRect/>
          </a:stretch>
        </p:blipFill>
        <p:spPr>
          <a:xfrm>
            <a:off x="4462922" y="2407188"/>
            <a:ext cx="11666911" cy="6824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44238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549B2A9E-1C73-7F92-AB43-7CA0441B179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AC91751B-F381-0C64-5967-D5F1EABD108A}"/>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36E62D1D-4D06-5272-89B8-11546781EEA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5EA231C4-1844-66DC-630E-8FD4C67507A0}"/>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Tarih Fonksiyonları</a:t>
            </a:r>
            <a:endParaRPr lang="fi-FI" sz="6300" dirty="0">
              <a:solidFill>
                <a:srgbClr val="FFCA04"/>
              </a:solidFill>
              <a:latin typeface="Paytone One"/>
              <a:sym typeface="Paytone One"/>
            </a:endParaRP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5CB13B41-F8B8-5DC0-5ED4-7C8C0FEBC9B3}"/>
                  </a:ext>
                </a:extLst>
              </p:cNvPr>
              <p:cNvGraphicFramePr>
                <a:graphicFrameLocks noChangeAspect="1"/>
              </p:cNvGraphicFramePr>
              <p:nvPr/>
            </p:nvGraphicFramePr>
            <p:xfrm rot="20368717">
              <a:off x="3502684" y="7085094"/>
              <a:ext cx="1004095" cy="3091244"/>
            </p:xfrm>
            <a:graphic>
              <a:graphicData uri="http://schemas.microsoft.com/office/drawing/2017/model3d">
                <am3d:model3d r:embed="rId5">
                  <am3d:spPr>
                    <a:xfrm rot="20368717">
                      <a:off x="0" y="0"/>
                      <a:ext cx="1004095" cy="309124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34714" ay="270305" az="-10587"/>
                    <am3d:postTrans dx="0" dy="0" dz="0"/>
                  </am3d:trans>
                  <am3d:raster rName="Office3DRenderer" rVer="16.0.8326">
                    <am3d:blip r:embed="rId6"/>
                  </am3d:raster>
                  <am3d:objViewport viewportSz="32168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5CB13B41-F8B8-5DC0-5ED4-7C8C0FEBC9B3}"/>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3502684" y="7085094"/>
                <a:ext cx="1004095" cy="3091244"/>
              </a:xfrm>
              <a:prstGeom prst="rect">
                <a:avLst/>
              </a:prstGeom>
            </p:spPr>
          </p:pic>
        </mc:Fallback>
      </mc:AlternateContent>
      <p:sp>
        <p:nvSpPr>
          <p:cNvPr id="4" name="Google Shape;366;p29">
            <a:extLst>
              <a:ext uri="{FF2B5EF4-FFF2-40B4-BE49-F238E27FC236}">
                <a16:creationId xmlns:a16="http://schemas.microsoft.com/office/drawing/2014/main" id="{620BF8AA-FA7D-BE19-B25A-016526E88739}"/>
              </a:ext>
            </a:extLst>
          </p:cNvPr>
          <p:cNvSpPr txBox="1"/>
          <p:nvPr/>
        </p:nvSpPr>
        <p:spPr>
          <a:xfrm>
            <a:off x="4421367" y="1836533"/>
            <a:ext cx="13823852" cy="10341293"/>
          </a:xfrm>
          <a:prstGeom prst="rect">
            <a:avLst/>
          </a:prstGeom>
          <a:noFill/>
          <a:ln>
            <a:noFill/>
          </a:ln>
        </p:spPr>
        <p:txBody>
          <a:bodyPr spcFirstLastPara="1" wrap="square" lIns="0" tIns="0" rIns="0" bIns="0" anchor="t" anchorCtr="0">
            <a:spAutoFit/>
          </a:bodyPr>
          <a:lstStyle/>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	Kullanılabilir ifadeler, 	YEAR			HOUR </a:t>
            </a:r>
          </a:p>
          <a:p>
            <a:pPr lvl="1" algn="just">
              <a:lnSpc>
                <a:spcPct val="120000"/>
              </a:lnSpc>
              <a:defRPr/>
            </a:pPr>
            <a:r>
              <a:rPr lang="tr-TR" sz="3500" dirty="0">
                <a:solidFill>
                  <a:srgbClr val="FFFFFF"/>
                </a:solidFill>
                <a:latin typeface="Lato"/>
                <a:ea typeface="Lato"/>
                <a:cs typeface="Lato"/>
                <a:sym typeface="Lato"/>
              </a:rPr>
              <a:t>					     	MONTH			MINUTE</a:t>
            </a:r>
          </a:p>
          <a:p>
            <a:pPr lvl="1" algn="just">
              <a:lnSpc>
                <a:spcPct val="120000"/>
              </a:lnSpc>
              <a:defRPr/>
            </a:pPr>
            <a:r>
              <a:rPr lang="tr-TR" sz="3500" dirty="0">
                <a:solidFill>
                  <a:srgbClr val="FFFFFF"/>
                </a:solidFill>
                <a:latin typeface="Lato"/>
                <a:ea typeface="Lato"/>
                <a:cs typeface="Lato"/>
                <a:sym typeface="Lato"/>
              </a:rPr>
              <a:t>					     	WEEK			SECOND </a:t>
            </a:r>
          </a:p>
          <a:p>
            <a:pPr lvl="1" algn="just">
              <a:lnSpc>
                <a:spcPct val="120000"/>
              </a:lnSpc>
              <a:defRPr/>
            </a:pPr>
            <a:r>
              <a:rPr lang="tr-TR" sz="3500" dirty="0">
                <a:solidFill>
                  <a:srgbClr val="FFFFFF"/>
                </a:solidFill>
                <a:latin typeface="Lato"/>
                <a:ea typeface="Lato"/>
                <a:cs typeface="Lato"/>
                <a:sym typeface="Lato"/>
              </a:rPr>
              <a:t>						DAY			MILLISECOND</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p:txBody>
      </p:sp>
      <p:pic>
        <p:nvPicPr>
          <p:cNvPr id="6" name="Resim 5">
            <a:extLst>
              <a:ext uri="{FF2B5EF4-FFF2-40B4-BE49-F238E27FC236}">
                <a16:creationId xmlns:a16="http://schemas.microsoft.com/office/drawing/2014/main" id="{1D906CDB-DA33-742C-F4D2-3FDA19821926}"/>
              </a:ext>
            </a:extLst>
          </p:cNvPr>
          <p:cNvPicPr>
            <a:picLocks noChangeAspect="1"/>
          </p:cNvPicPr>
          <p:nvPr/>
        </p:nvPicPr>
        <p:blipFill>
          <a:blip r:embed="rId7"/>
          <a:stretch>
            <a:fillRect/>
          </a:stretch>
        </p:blipFill>
        <p:spPr>
          <a:xfrm>
            <a:off x="4462922" y="2407189"/>
            <a:ext cx="7869755" cy="4603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96211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43AA66D3-278B-2973-BE7E-B7899B7F3C0D}"/>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3FEDA951-0CD9-9F14-46BF-BB77DDB2439C}"/>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0056AABB-D16F-BB4C-DACC-36F9F0E92A0F}"/>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937834E-04A4-600A-3342-D1729C2E8D22}"/>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Tarih Fonksiyonları</a:t>
            </a:r>
            <a:endParaRPr lang="fi-FI" sz="6300" dirty="0">
              <a:solidFill>
                <a:srgbClr val="FFCA04"/>
              </a:solidFill>
              <a:latin typeface="Paytone One"/>
              <a:sym typeface="Paytone One"/>
            </a:endParaRPr>
          </a:p>
        </p:txBody>
      </p:sp>
      <p:pic>
        <p:nvPicPr>
          <p:cNvPr id="3" name="Resim 2">
            <a:extLst>
              <a:ext uri="{FF2B5EF4-FFF2-40B4-BE49-F238E27FC236}">
                <a16:creationId xmlns:a16="http://schemas.microsoft.com/office/drawing/2014/main" id="{2E2E1229-7D38-76DC-7D0A-4B43AEB84E45}"/>
              </a:ext>
            </a:extLst>
          </p:cNvPr>
          <p:cNvPicPr>
            <a:picLocks noChangeAspect="1"/>
          </p:cNvPicPr>
          <p:nvPr/>
        </p:nvPicPr>
        <p:blipFill>
          <a:blip r:embed="rId5"/>
          <a:stretch>
            <a:fillRect/>
          </a:stretch>
        </p:blipFill>
        <p:spPr>
          <a:xfrm>
            <a:off x="3610432" y="4613416"/>
            <a:ext cx="13255979" cy="226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Google Shape;366;p29">
            <a:extLst>
              <a:ext uri="{FF2B5EF4-FFF2-40B4-BE49-F238E27FC236}">
                <a16:creationId xmlns:a16="http://schemas.microsoft.com/office/drawing/2014/main" id="{529A25CD-DB9F-796A-3DBE-DEF52B22871F}"/>
              </a:ext>
            </a:extLst>
          </p:cNvPr>
          <p:cNvSpPr txBox="1"/>
          <p:nvPr/>
        </p:nvSpPr>
        <p:spPr>
          <a:xfrm>
            <a:off x="3874477" y="3533924"/>
            <a:ext cx="13392443"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dirty="0" err="1">
                <a:solidFill>
                  <a:schemeClr val="bg1"/>
                </a:solidFill>
              </a:rPr>
              <a:t>Datepart</a:t>
            </a:r>
            <a:r>
              <a:rPr lang="tr-TR" sz="3600" dirty="0">
                <a:solidFill>
                  <a:schemeClr val="bg1"/>
                </a:solidFill>
              </a:rPr>
              <a:t> içerisine tarihi manuel verebiliriz. </a:t>
            </a:r>
          </a:p>
          <a:p>
            <a:pPr lvl="1" algn="just">
              <a:lnSpc>
                <a:spcPct val="120000"/>
              </a:lnSpc>
              <a:defRPr/>
            </a:pPr>
            <a:endParaRPr lang="tr-TR" sz="3600" dirty="0">
              <a:solidFill>
                <a:schemeClr val="bg1"/>
              </a:solidFill>
            </a:endParaRPr>
          </a:p>
        </p:txBody>
      </p:sp>
    </p:spTree>
    <p:extLst>
      <p:ext uri="{BB962C8B-B14F-4D97-AF65-F5344CB8AC3E}">
        <p14:creationId xmlns:p14="http://schemas.microsoft.com/office/powerpoint/2010/main" val="192399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3C94A93D-03D7-FFF8-9434-86E0991B6EC0}"/>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E2E65D1-E58E-CDA0-CED0-4D2D68981A00}"/>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702A4DE7-ED49-8DC8-D793-7AE280754361}"/>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957BB010-E67F-2CC6-4AE3-634A9DAB5CF1}"/>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Tarih Fonksiyonları</a:t>
            </a:r>
            <a:endParaRPr lang="fi-FI" sz="6300" dirty="0">
              <a:solidFill>
                <a:srgbClr val="FFCA04"/>
              </a:solidFill>
              <a:latin typeface="Paytone One"/>
              <a:sym typeface="Paytone One"/>
            </a:endParaRPr>
          </a:p>
        </p:txBody>
      </p:sp>
      <p:sp>
        <p:nvSpPr>
          <p:cNvPr id="4" name="Google Shape;366;p29">
            <a:extLst>
              <a:ext uri="{FF2B5EF4-FFF2-40B4-BE49-F238E27FC236}">
                <a16:creationId xmlns:a16="http://schemas.microsoft.com/office/drawing/2014/main" id="{54DED645-4A63-38BF-668F-86E110D6539F}"/>
              </a:ext>
            </a:extLst>
          </p:cNvPr>
          <p:cNvSpPr txBox="1"/>
          <p:nvPr/>
        </p:nvSpPr>
        <p:spPr>
          <a:xfrm>
            <a:off x="3874477" y="3533924"/>
            <a:ext cx="13392443" cy="1994392"/>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dirty="0">
                <a:solidFill>
                  <a:schemeClr val="bg1"/>
                </a:solidFill>
              </a:rPr>
              <a:t>Öğrenciler tablosunda doğum </a:t>
            </a:r>
            <a:r>
              <a:rPr lang="tr-TR" sz="3600">
                <a:solidFill>
                  <a:schemeClr val="bg1"/>
                </a:solidFill>
              </a:rPr>
              <a:t>tarihi 2002’den </a:t>
            </a:r>
            <a:r>
              <a:rPr lang="tr-TR" sz="3600" dirty="0">
                <a:solidFill>
                  <a:schemeClr val="bg1"/>
                </a:solidFill>
              </a:rPr>
              <a:t>küçük olan öğrencileri </a:t>
            </a:r>
            <a:r>
              <a:rPr lang="tr-TR" sz="3600" dirty="0" err="1">
                <a:solidFill>
                  <a:schemeClr val="bg1"/>
                </a:solidFill>
              </a:rPr>
              <a:t>datepart</a:t>
            </a:r>
            <a:r>
              <a:rPr lang="tr-TR" sz="3600" dirty="0">
                <a:solidFill>
                  <a:schemeClr val="bg1"/>
                </a:solidFill>
              </a:rPr>
              <a:t> kullanarak listeleyelim. </a:t>
            </a:r>
          </a:p>
          <a:p>
            <a:pPr lvl="1" algn="just">
              <a:lnSpc>
                <a:spcPct val="120000"/>
              </a:lnSpc>
              <a:defRPr/>
            </a:pPr>
            <a:endParaRPr lang="tr-TR" sz="3600" dirty="0">
              <a:solidFill>
                <a:schemeClr val="bg1"/>
              </a:solidFill>
            </a:endParaRPr>
          </a:p>
        </p:txBody>
      </p:sp>
      <p:pic>
        <p:nvPicPr>
          <p:cNvPr id="5" name="Resim 4">
            <a:extLst>
              <a:ext uri="{FF2B5EF4-FFF2-40B4-BE49-F238E27FC236}">
                <a16:creationId xmlns:a16="http://schemas.microsoft.com/office/drawing/2014/main" id="{C327567B-2333-5EE5-A786-54EDD262B184}"/>
              </a:ext>
            </a:extLst>
          </p:cNvPr>
          <p:cNvPicPr>
            <a:picLocks noChangeAspect="1"/>
          </p:cNvPicPr>
          <p:nvPr/>
        </p:nvPicPr>
        <p:blipFill>
          <a:blip r:embed="rId5"/>
          <a:stretch>
            <a:fillRect/>
          </a:stretch>
        </p:blipFill>
        <p:spPr>
          <a:xfrm>
            <a:off x="3962187" y="5044738"/>
            <a:ext cx="13441893" cy="3953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15607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186D825A-72C4-01EE-8198-842E46D3B83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A46B5129-BB3B-CBCE-2AF9-08C65606926A}"/>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EE69B390-F68B-FEA0-7BA0-63877D16A78B}"/>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62AAC0D9-787A-FD84-21E6-821AF9E58ED1}"/>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Tarih Fonksiyonları</a:t>
            </a:r>
            <a:endParaRPr lang="fi-FI" sz="6300" dirty="0">
              <a:solidFill>
                <a:srgbClr val="FFCA04"/>
              </a:solidFill>
              <a:latin typeface="Paytone One"/>
              <a:sym typeface="Paytone One"/>
            </a:endParaRPr>
          </a:p>
        </p:txBody>
      </p:sp>
      <p:sp>
        <p:nvSpPr>
          <p:cNvPr id="4" name="Google Shape;366;p29">
            <a:extLst>
              <a:ext uri="{FF2B5EF4-FFF2-40B4-BE49-F238E27FC236}">
                <a16:creationId xmlns:a16="http://schemas.microsoft.com/office/drawing/2014/main" id="{00BF5758-7BDD-85C6-E6A7-8C101D4E6656}"/>
              </a:ext>
            </a:extLst>
          </p:cNvPr>
          <p:cNvSpPr txBox="1"/>
          <p:nvPr/>
        </p:nvSpPr>
        <p:spPr>
          <a:xfrm>
            <a:off x="3760763" y="1629986"/>
            <a:ext cx="13822679" cy="969496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İki tarih arasında yıl, ay veya gün olarak farkını bulmak için </a:t>
            </a:r>
            <a:r>
              <a:rPr lang="tr-TR" sz="3500" b="1" dirty="0">
                <a:solidFill>
                  <a:srgbClr val="FFCA04"/>
                </a:solidFill>
                <a:latin typeface="Lato"/>
                <a:ea typeface="Lato"/>
                <a:cs typeface="Lato"/>
                <a:sym typeface="Lato"/>
              </a:rPr>
              <a:t>DATEDIFF()</a:t>
            </a:r>
            <a:r>
              <a:rPr lang="tr-TR" sz="3500" dirty="0">
                <a:solidFill>
                  <a:srgbClr val="FFFFFF"/>
                </a:solidFill>
                <a:latin typeface="Lato"/>
                <a:ea typeface="Lato"/>
                <a:cs typeface="Lato"/>
                <a:sym typeface="Lato"/>
              </a:rPr>
              <a:t> komutu kullanılır.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Kullanılabilir ifadeler, 	YEAR			HOUR </a:t>
            </a:r>
          </a:p>
          <a:p>
            <a:pPr lvl="1" algn="just">
              <a:lnSpc>
                <a:spcPct val="120000"/>
              </a:lnSpc>
              <a:defRPr/>
            </a:pPr>
            <a:r>
              <a:rPr lang="tr-TR" sz="3500" dirty="0">
                <a:solidFill>
                  <a:srgbClr val="FFFFFF"/>
                </a:solidFill>
                <a:latin typeface="Lato"/>
                <a:ea typeface="Lato"/>
                <a:cs typeface="Lato"/>
                <a:sym typeface="Lato"/>
              </a:rPr>
              <a:t>				     	MONTH			MINUTE</a:t>
            </a:r>
          </a:p>
          <a:p>
            <a:pPr lvl="1" algn="just">
              <a:lnSpc>
                <a:spcPct val="120000"/>
              </a:lnSpc>
              <a:defRPr/>
            </a:pPr>
            <a:r>
              <a:rPr lang="tr-TR" sz="3500" dirty="0">
                <a:solidFill>
                  <a:srgbClr val="FFFFFF"/>
                </a:solidFill>
                <a:latin typeface="Lato"/>
                <a:ea typeface="Lato"/>
                <a:cs typeface="Lato"/>
                <a:sym typeface="Lato"/>
              </a:rPr>
              <a:t>				     	WEEK			SECOND </a:t>
            </a:r>
          </a:p>
          <a:p>
            <a:pPr lvl="1" algn="just">
              <a:lnSpc>
                <a:spcPct val="120000"/>
              </a:lnSpc>
              <a:defRPr/>
            </a:pPr>
            <a:r>
              <a:rPr lang="tr-TR" sz="3500" dirty="0">
                <a:solidFill>
                  <a:srgbClr val="FFFFFF"/>
                </a:solidFill>
                <a:latin typeface="Lato"/>
                <a:ea typeface="Lato"/>
                <a:cs typeface="Lato"/>
                <a:sym typeface="Lato"/>
              </a:rPr>
              <a:t>					DAY			MILLISECOND</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FA50FA64-EB0F-F5B0-A1B8-F2F30F388573}"/>
                  </a:ext>
                </a:extLst>
              </p:cNvPr>
              <p:cNvGraphicFramePr>
                <a:graphicFrameLocks noChangeAspect="1"/>
              </p:cNvGraphicFramePr>
              <p:nvPr/>
            </p:nvGraphicFramePr>
            <p:xfrm rot="20368717">
              <a:off x="3502684" y="7085094"/>
              <a:ext cx="1004095" cy="3091244"/>
            </p:xfrm>
            <a:graphic>
              <a:graphicData uri="http://schemas.microsoft.com/office/drawing/2017/model3d">
                <am3d:model3d r:embed="rId5">
                  <am3d:spPr>
                    <a:xfrm rot="20368717">
                      <a:off x="0" y="0"/>
                      <a:ext cx="1004095" cy="309124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34714" ay="270305" az="-10587"/>
                    <am3d:postTrans dx="0" dy="0" dz="0"/>
                  </am3d:trans>
                  <am3d:raster rName="Office3DRenderer" rVer="16.0.8326">
                    <am3d:blip r:embed="rId6"/>
                  </am3d:raster>
                  <am3d:objViewport viewportSz="32168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FA50FA64-EB0F-F5B0-A1B8-F2F30F388573}"/>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3502684" y="7085094"/>
                <a:ext cx="1004095" cy="3091244"/>
              </a:xfrm>
              <a:prstGeom prst="rect">
                <a:avLst/>
              </a:prstGeom>
            </p:spPr>
          </p:pic>
        </mc:Fallback>
      </mc:AlternateContent>
      <p:pic>
        <p:nvPicPr>
          <p:cNvPr id="5" name="Resim 4">
            <a:extLst>
              <a:ext uri="{FF2B5EF4-FFF2-40B4-BE49-F238E27FC236}">
                <a16:creationId xmlns:a16="http://schemas.microsoft.com/office/drawing/2014/main" id="{0B4FAD5E-6643-E5F0-16FE-BAE4BBA9179E}"/>
              </a:ext>
            </a:extLst>
          </p:cNvPr>
          <p:cNvPicPr>
            <a:picLocks noChangeAspect="1"/>
          </p:cNvPicPr>
          <p:nvPr/>
        </p:nvPicPr>
        <p:blipFill>
          <a:blip r:embed="rId7"/>
          <a:stretch>
            <a:fillRect/>
          </a:stretch>
        </p:blipFill>
        <p:spPr>
          <a:xfrm>
            <a:off x="3760762" y="3627429"/>
            <a:ext cx="13856532" cy="1999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ağ Ayraç 5">
            <a:extLst>
              <a:ext uri="{FF2B5EF4-FFF2-40B4-BE49-F238E27FC236}">
                <a16:creationId xmlns:a16="http://schemas.microsoft.com/office/drawing/2014/main" id="{95F4AC53-43EE-1F1C-5812-25C823833565}"/>
              </a:ext>
            </a:extLst>
          </p:cNvPr>
          <p:cNvSpPr/>
          <p:nvPr/>
        </p:nvSpPr>
        <p:spPr>
          <a:xfrm rot="16200000">
            <a:off x="9066136" y="3078972"/>
            <a:ext cx="5205047" cy="7253253"/>
          </a:xfrm>
          <a:prstGeom prst="rightBrace">
            <a:avLst>
              <a:gd name="adj1" fmla="val 0"/>
              <a:gd name="adj2" fmla="val 24517"/>
            </a:avLst>
          </a:prstGeom>
          <a:ln w="76200">
            <a:solidFill>
              <a:srgbClr val="FFCA0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39818981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D5242BA-4707-FCD4-C6EA-7CBAF476972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EEEE979B-1EE7-CD1E-9B92-ECF8666BBD5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1BBA3CB1-8A90-83C6-32A3-64A45051D2EE}"/>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F0F153E0-B63F-66E0-9F79-DAD0322A18D1}"/>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Tarih Fonksiyonları</a:t>
            </a:r>
            <a:endParaRPr lang="fi-FI" sz="6300" dirty="0">
              <a:solidFill>
                <a:srgbClr val="FFCA04"/>
              </a:solidFill>
              <a:latin typeface="Paytone One"/>
              <a:sym typeface="Paytone One"/>
            </a:endParaRPr>
          </a:p>
        </p:txBody>
      </p:sp>
      <p:sp>
        <p:nvSpPr>
          <p:cNvPr id="4" name="Google Shape;366;p29">
            <a:extLst>
              <a:ext uri="{FF2B5EF4-FFF2-40B4-BE49-F238E27FC236}">
                <a16:creationId xmlns:a16="http://schemas.microsoft.com/office/drawing/2014/main" id="{91720EBD-F5A5-31BA-6770-9F1B81203793}"/>
              </a:ext>
            </a:extLst>
          </p:cNvPr>
          <p:cNvSpPr txBox="1"/>
          <p:nvPr/>
        </p:nvSpPr>
        <p:spPr>
          <a:xfrm>
            <a:off x="3708435" y="5270748"/>
            <a:ext cx="13822679" cy="129266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Doğduğunuz andan itibaren kaç saat yaşadığınızı bulunuz. </a:t>
            </a:r>
          </a:p>
          <a:p>
            <a:pPr lvl="1" algn="just">
              <a:lnSpc>
                <a:spcPct val="120000"/>
              </a:lnSpc>
              <a:defRPr/>
            </a:pPr>
            <a:endParaRPr lang="tr-TR" sz="3500" dirty="0">
              <a:solidFill>
                <a:srgbClr val="FFFFFF"/>
              </a:solidFill>
              <a:latin typeface="Lato"/>
              <a:ea typeface="Lato"/>
              <a:cs typeface="Lato"/>
              <a:sym typeface="Lato"/>
            </a:endParaRPr>
          </a:p>
        </p:txBody>
      </p:sp>
      <p:pic>
        <p:nvPicPr>
          <p:cNvPr id="3" name="Resim 2">
            <a:extLst>
              <a:ext uri="{FF2B5EF4-FFF2-40B4-BE49-F238E27FC236}">
                <a16:creationId xmlns:a16="http://schemas.microsoft.com/office/drawing/2014/main" id="{D8D76028-9550-2D38-74FD-0C5D1C40DE52}"/>
              </a:ext>
            </a:extLst>
          </p:cNvPr>
          <p:cNvPicPr>
            <a:picLocks noChangeAspect="1"/>
          </p:cNvPicPr>
          <p:nvPr/>
        </p:nvPicPr>
        <p:blipFill>
          <a:blip r:embed="rId5"/>
          <a:srcRect b="76343"/>
          <a:stretch>
            <a:fillRect/>
          </a:stretch>
        </p:blipFill>
        <p:spPr>
          <a:xfrm>
            <a:off x="3165231" y="4176338"/>
            <a:ext cx="14909088" cy="508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75978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892039" y="3629371"/>
            <a:ext cx="12115801" cy="1615827"/>
          </a:xfrm>
          <a:prstGeom prst="rect">
            <a:avLst/>
          </a:prstGeom>
          <a:noFill/>
          <a:ln>
            <a:noFill/>
          </a:ln>
        </p:spPr>
        <p:txBody>
          <a:bodyPr spcFirstLastPara="1" wrap="square" lIns="0" tIns="0" rIns="0" bIns="0" anchor="t" anchorCtr="0">
            <a:spAutoFit/>
          </a:bodyPr>
          <a:lstStyle/>
          <a:p>
            <a:pPr algn="just">
              <a:buClr>
                <a:srgbClr val="1C3A8F"/>
              </a:buClr>
            </a:pPr>
            <a:r>
              <a:rPr lang="tr-TR" sz="3500" b="1" dirty="0">
                <a:solidFill>
                  <a:srgbClr val="1C3A8F"/>
                </a:solidFill>
                <a:latin typeface="Lato"/>
                <a:ea typeface="Lato"/>
                <a:cs typeface="Lato"/>
              </a:rPr>
              <a:t>Dersler</a:t>
            </a:r>
            <a:r>
              <a:rPr lang="tr-TR" sz="3500" dirty="0">
                <a:solidFill>
                  <a:srgbClr val="1C3A8F"/>
                </a:solidFill>
                <a:latin typeface="Lato"/>
                <a:ea typeface="Lato"/>
                <a:cs typeface="Lato"/>
              </a:rPr>
              <a:t> tablosunda </a:t>
            </a:r>
            <a:r>
              <a:rPr lang="tr-TR" sz="3500" b="1" dirty="0" err="1">
                <a:solidFill>
                  <a:srgbClr val="1C3A8F"/>
                </a:solidFill>
                <a:latin typeface="Lato"/>
                <a:ea typeface="Lato"/>
                <a:cs typeface="Lato"/>
              </a:rPr>
              <a:t>DersAdi</a:t>
            </a:r>
            <a:r>
              <a:rPr lang="tr-TR" sz="3500" dirty="0">
                <a:solidFill>
                  <a:srgbClr val="1C3A8F"/>
                </a:solidFill>
                <a:latin typeface="Lato"/>
                <a:ea typeface="Lato"/>
                <a:cs typeface="Lato"/>
              </a:rPr>
              <a:t> ve </a:t>
            </a:r>
            <a:r>
              <a:rPr lang="tr-TR" sz="3500" b="1" dirty="0">
                <a:solidFill>
                  <a:srgbClr val="1C3A8F"/>
                </a:solidFill>
                <a:latin typeface="Lato"/>
                <a:ea typeface="Lato"/>
                <a:cs typeface="Lato"/>
              </a:rPr>
              <a:t>Kredi</a:t>
            </a:r>
            <a:r>
              <a:rPr lang="tr-TR" sz="3500" dirty="0">
                <a:solidFill>
                  <a:srgbClr val="1C3A8F"/>
                </a:solidFill>
                <a:latin typeface="Lato"/>
                <a:ea typeface="Lato"/>
                <a:cs typeface="Lato"/>
              </a:rPr>
              <a:t> kolonlarını, </a:t>
            </a:r>
            <a:r>
              <a:rPr lang="tr-TR" sz="3500" b="1" dirty="0" err="1">
                <a:solidFill>
                  <a:srgbClr val="1C3A8F"/>
                </a:solidFill>
                <a:latin typeface="Lato"/>
                <a:ea typeface="Lato"/>
                <a:cs typeface="Lato"/>
              </a:rPr>
              <a:t>BolumID'si</a:t>
            </a:r>
            <a:r>
              <a:rPr lang="tr-TR" sz="3500" dirty="0">
                <a:solidFill>
                  <a:srgbClr val="1C3A8F"/>
                </a:solidFill>
                <a:latin typeface="Lato"/>
                <a:ea typeface="Lato"/>
                <a:cs typeface="Lato"/>
              </a:rPr>
              <a:t> 1 olan ve </a:t>
            </a:r>
            <a:r>
              <a:rPr lang="tr-TR" sz="3500" b="1" dirty="0">
                <a:solidFill>
                  <a:srgbClr val="1C3A8F"/>
                </a:solidFill>
                <a:latin typeface="Lato"/>
                <a:ea typeface="Lato"/>
                <a:cs typeface="Lato"/>
              </a:rPr>
              <a:t>Kredi'si</a:t>
            </a:r>
            <a:r>
              <a:rPr lang="tr-TR" sz="3500" dirty="0">
                <a:solidFill>
                  <a:srgbClr val="1C3A8F"/>
                </a:solidFill>
                <a:latin typeface="Lato"/>
                <a:ea typeface="Lato"/>
                <a:cs typeface="Lato"/>
              </a:rPr>
              <a:t> 4'ten küçük olan dersleri krediye göre </a:t>
            </a:r>
            <a:r>
              <a:rPr lang="tr-TR" sz="3500" b="1" dirty="0">
                <a:solidFill>
                  <a:srgbClr val="1C3A8F"/>
                </a:solidFill>
                <a:latin typeface="Lato"/>
                <a:ea typeface="Lato"/>
                <a:cs typeface="Lato"/>
              </a:rPr>
              <a:t>küçükten büyüğe</a:t>
            </a:r>
            <a:r>
              <a:rPr lang="tr-TR" sz="3500" dirty="0">
                <a:solidFill>
                  <a:srgbClr val="1C3A8F"/>
                </a:solidFill>
                <a:latin typeface="Lato"/>
                <a:ea typeface="Lato"/>
                <a:cs typeface="Lato"/>
              </a:rPr>
              <a:t> sıralayınız.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Resim 3">
            <a:extLst>
              <a:ext uri="{FF2B5EF4-FFF2-40B4-BE49-F238E27FC236}">
                <a16:creationId xmlns:a16="http://schemas.microsoft.com/office/drawing/2014/main" id="{2F68016D-B709-EDEA-3BBE-21EBEB68D5F1}"/>
              </a:ext>
            </a:extLst>
          </p:cNvPr>
          <p:cNvPicPr>
            <a:picLocks noChangeAspect="1"/>
          </p:cNvPicPr>
          <p:nvPr/>
        </p:nvPicPr>
        <p:blipFill>
          <a:blip r:embed="rId8"/>
          <a:stretch>
            <a:fillRect/>
          </a:stretch>
        </p:blipFill>
        <p:spPr>
          <a:xfrm>
            <a:off x="4892039" y="5512790"/>
            <a:ext cx="11015788" cy="4114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ikdörtgen: Köşeleri Yuvarlatılmış 5">
            <a:extLst>
              <a:ext uri="{FF2B5EF4-FFF2-40B4-BE49-F238E27FC236}">
                <a16:creationId xmlns:a16="http://schemas.microsoft.com/office/drawing/2014/main" id="{2B9022D3-5E0A-BEBD-60AF-7D4F1F27A187}"/>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580559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419"/>
        <p:cNvGrpSpPr/>
        <p:nvPr/>
      </p:nvGrpSpPr>
      <p:grpSpPr>
        <a:xfrm>
          <a:off x="0" y="0"/>
          <a:ext cx="0" cy="0"/>
          <a:chOff x="0" y="0"/>
          <a:chExt cx="0" cy="0"/>
        </a:xfrm>
      </p:grpSpPr>
      <p:sp>
        <p:nvSpPr>
          <p:cNvPr id="420" name="Google Shape;420;p33"/>
          <p:cNvSpPr/>
          <p:nvPr/>
        </p:nvSpPr>
        <p:spPr>
          <a:xfrm>
            <a:off x="14023143" y="-876640"/>
            <a:ext cx="5071856" cy="5071856"/>
          </a:xfrm>
          <a:custGeom>
            <a:avLst/>
            <a:gdLst/>
            <a:ahLst/>
            <a:cxnLst/>
            <a:rect l="l" t="t" r="r" b="b"/>
            <a:pathLst>
              <a:path w="5071856" h="5071856" extrusionOk="0">
                <a:moveTo>
                  <a:pt x="0" y="0"/>
                </a:moveTo>
                <a:lnTo>
                  <a:pt x="5071857" y="0"/>
                </a:lnTo>
                <a:lnTo>
                  <a:pt x="5071857" y="5071856"/>
                </a:lnTo>
                <a:lnTo>
                  <a:pt x="0" y="5071856"/>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21" name="Google Shape;421;p33"/>
          <p:cNvPicPr preferRelativeResize="0"/>
          <p:nvPr/>
        </p:nvPicPr>
        <p:blipFill>
          <a:blip r:embed="rId4">
            <a:alphaModFix/>
          </a:blip>
          <a:stretch>
            <a:fillRect/>
          </a:stretch>
        </p:blipFill>
        <p:spPr>
          <a:xfrm>
            <a:off x="2721839" y="862500"/>
            <a:ext cx="13837235" cy="8553675"/>
          </a:xfrm>
          <a:prstGeom prst="rect">
            <a:avLst/>
          </a:prstGeom>
          <a:noFill/>
          <a:ln>
            <a:noFill/>
          </a:ln>
        </p:spPr>
      </p:pic>
      <p:sp>
        <p:nvSpPr>
          <p:cNvPr id="422" name="Google Shape;422;p33"/>
          <p:cNvSpPr txBox="1"/>
          <p:nvPr/>
        </p:nvSpPr>
        <p:spPr>
          <a:xfrm>
            <a:off x="6319290" y="3001906"/>
            <a:ext cx="6642331" cy="195303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10665" b="0" i="0" u="none" strike="noStrike" kern="0" cap="none" spc="0" normalizeH="0" baseline="0" noProof="0" dirty="0">
                <a:ln>
                  <a:noFill/>
                </a:ln>
                <a:solidFill>
                  <a:srgbClr val="FFCA04"/>
                </a:solidFill>
                <a:effectLst/>
                <a:uLnTx/>
                <a:uFillTx/>
                <a:latin typeface="Paytone One"/>
                <a:ea typeface="Paytone One"/>
                <a:cs typeface="Paytone One"/>
                <a:sym typeface="Paytone One"/>
              </a:rPr>
              <a:t>SON</a:t>
            </a:r>
            <a:endParaRPr kumimoji="0" b="0" i="0" u="none" strike="noStrike" kern="0" cap="none" spc="0" normalizeH="0" baseline="0" noProof="0" dirty="0">
              <a:ln>
                <a:noFill/>
              </a:ln>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482059" y="2238517"/>
            <a:ext cx="12996472"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892039" y="3629371"/>
            <a:ext cx="12115801" cy="1615827"/>
          </a:xfrm>
          <a:prstGeom prst="rect">
            <a:avLst/>
          </a:prstGeom>
          <a:noFill/>
          <a:ln>
            <a:noFill/>
          </a:ln>
        </p:spPr>
        <p:txBody>
          <a:bodyPr spcFirstLastPara="1" wrap="square" lIns="0" tIns="0" rIns="0" bIns="0" anchor="t" anchorCtr="0">
            <a:spAutoFit/>
          </a:bodyPr>
          <a:lstStyle/>
          <a:p>
            <a:pPr algn="just">
              <a:buClr>
                <a:srgbClr val="1C3A8F"/>
              </a:buClr>
            </a:pPr>
            <a:r>
              <a:rPr lang="tr-TR" sz="3500" b="1" dirty="0" err="1">
                <a:solidFill>
                  <a:srgbClr val="1C3A8F"/>
                </a:solidFill>
                <a:latin typeface="Lato"/>
                <a:ea typeface="Lato"/>
                <a:cs typeface="Lato"/>
              </a:rPr>
              <a:t>Ogrenciler</a:t>
            </a:r>
            <a:r>
              <a:rPr lang="tr-TR" sz="3500" dirty="0">
                <a:solidFill>
                  <a:srgbClr val="1C3A8F"/>
                </a:solidFill>
                <a:latin typeface="Lato"/>
                <a:ea typeface="Lato"/>
                <a:cs typeface="Lato"/>
              </a:rPr>
              <a:t> tablosunda </a:t>
            </a:r>
            <a:r>
              <a:rPr lang="tr-TR" sz="3500" b="1" dirty="0">
                <a:solidFill>
                  <a:srgbClr val="1C3A8F"/>
                </a:solidFill>
                <a:latin typeface="Lato"/>
                <a:ea typeface="Lato"/>
                <a:cs typeface="Lato"/>
              </a:rPr>
              <a:t>Ad</a:t>
            </a:r>
            <a:r>
              <a:rPr lang="tr-TR" sz="3500" dirty="0">
                <a:solidFill>
                  <a:srgbClr val="1C3A8F"/>
                </a:solidFill>
                <a:latin typeface="Lato"/>
                <a:ea typeface="Lato"/>
                <a:cs typeface="Lato"/>
              </a:rPr>
              <a:t>, </a:t>
            </a:r>
            <a:r>
              <a:rPr lang="tr-TR" sz="3500" b="1" dirty="0" err="1">
                <a:solidFill>
                  <a:srgbClr val="1C3A8F"/>
                </a:solidFill>
                <a:latin typeface="Lato"/>
                <a:ea typeface="Lato"/>
                <a:cs typeface="Lato"/>
              </a:rPr>
              <a:t>Soyad</a:t>
            </a:r>
            <a:r>
              <a:rPr lang="tr-TR" sz="3500" dirty="0">
                <a:solidFill>
                  <a:srgbClr val="1C3A8F"/>
                </a:solidFill>
                <a:latin typeface="Lato"/>
                <a:ea typeface="Lato"/>
                <a:cs typeface="Lato"/>
              </a:rPr>
              <a:t> ve </a:t>
            </a:r>
            <a:r>
              <a:rPr lang="tr-TR" sz="3500" b="1" dirty="0" err="1">
                <a:solidFill>
                  <a:srgbClr val="1C3A8F"/>
                </a:solidFill>
                <a:latin typeface="Lato"/>
                <a:ea typeface="Lato"/>
                <a:cs typeface="Lato"/>
              </a:rPr>
              <a:t>Sinif</a:t>
            </a:r>
            <a:r>
              <a:rPr lang="tr-TR" sz="3500" dirty="0">
                <a:solidFill>
                  <a:srgbClr val="1C3A8F"/>
                </a:solidFill>
                <a:latin typeface="Lato"/>
                <a:ea typeface="Lato"/>
                <a:cs typeface="Lato"/>
              </a:rPr>
              <a:t> kolonlarını, Cinsiyeti </a:t>
            </a:r>
            <a:r>
              <a:rPr lang="tr-TR" sz="3500" b="1" dirty="0">
                <a:solidFill>
                  <a:srgbClr val="1C3A8F"/>
                </a:solidFill>
                <a:latin typeface="Lato"/>
                <a:ea typeface="Lato"/>
                <a:cs typeface="Lato"/>
              </a:rPr>
              <a:t>'E' </a:t>
            </a:r>
            <a:r>
              <a:rPr lang="tr-TR" sz="3500" dirty="0">
                <a:solidFill>
                  <a:srgbClr val="1C3A8F"/>
                </a:solidFill>
                <a:latin typeface="Lato"/>
                <a:ea typeface="Lato"/>
                <a:cs typeface="Lato"/>
              </a:rPr>
              <a:t>(Erkek) olan ve </a:t>
            </a:r>
            <a:r>
              <a:rPr lang="tr-TR" sz="3500" b="1" dirty="0">
                <a:solidFill>
                  <a:srgbClr val="1C3A8F"/>
                </a:solidFill>
                <a:latin typeface="Lato"/>
                <a:ea typeface="Lato"/>
                <a:cs typeface="Lato"/>
              </a:rPr>
              <a:t>1. Sınıf </a:t>
            </a:r>
            <a:r>
              <a:rPr lang="tr-TR" sz="3500" dirty="0">
                <a:solidFill>
                  <a:srgbClr val="1C3A8F"/>
                </a:solidFill>
                <a:latin typeface="Lato"/>
                <a:ea typeface="Lato"/>
                <a:cs typeface="Lato"/>
              </a:rPr>
              <a:t>olan öğrencileri </a:t>
            </a:r>
            <a:r>
              <a:rPr lang="tr-TR" sz="3500" b="1" dirty="0">
                <a:solidFill>
                  <a:srgbClr val="1C3A8F"/>
                </a:solidFill>
                <a:latin typeface="Lato"/>
                <a:ea typeface="Lato"/>
                <a:cs typeface="Lato"/>
              </a:rPr>
              <a:t>Soyada</a:t>
            </a:r>
            <a:r>
              <a:rPr lang="tr-TR" sz="3500" dirty="0">
                <a:solidFill>
                  <a:srgbClr val="1C3A8F"/>
                </a:solidFill>
                <a:latin typeface="Lato"/>
                <a:ea typeface="Lato"/>
                <a:cs typeface="Lato"/>
              </a:rPr>
              <a:t> göre Z-A sıralayarak listeleyiniz.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Dikdörtgen: Köşeleri Yuvarlatılmış 3">
            <a:extLst>
              <a:ext uri="{FF2B5EF4-FFF2-40B4-BE49-F238E27FC236}">
                <a16:creationId xmlns:a16="http://schemas.microsoft.com/office/drawing/2014/main" id="{8DFC1956-6933-32E7-70EC-B3112FC031C5}"/>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157262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615827"/>
          </a:xfrm>
          <a:prstGeom prst="rect">
            <a:avLst/>
          </a:prstGeom>
          <a:noFill/>
          <a:ln>
            <a:noFill/>
          </a:ln>
        </p:spPr>
        <p:txBody>
          <a:bodyPr spcFirstLastPara="1" wrap="square" lIns="0" tIns="0" rIns="0" bIns="0" anchor="t" anchorCtr="0">
            <a:spAutoFit/>
          </a:bodyPr>
          <a:lstStyle/>
          <a:p>
            <a:pPr algn="just">
              <a:buClr>
                <a:srgbClr val="1C3A8F"/>
              </a:buClr>
            </a:pPr>
            <a:r>
              <a:rPr lang="tr-TR" sz="3500" b="1" dirty="0" err="1">
                <a:solidFill>
                  <a:srgbClr val="1C3A8F"/>
                </a:solidFill>
                <a:latin typeface="Lato"/>
                <a:ea typeface="Lato"/>
                <a:cs typeface="Lato"/>
              </a:rPr>
              <a:t>Ogrenciler</a:t>
            </a:r>
            <a:r>
              <a:rPr lang="tr-TR" sz="3500" dirty="0">
                <a:solidFill>
                  <a:srgbClr val="1C3A8F"/>
                </a:solidFill>
                <a:latin typeface="Lato"/>
                <a:ea typeface="Lato"/>
                <a:cs typeface="Lato"/>
              </a:rPr>
              <a:t> tablosunda </a:t>
            </a:r>
            <a:r>
              <a:rPr lang="tr-TR" sz="3500" b="1" dirty="0">
                <a:solidFill>
                  <a:srgbClr val="1C3A8F"/>
                </a:solidFill>
                <a:latin typeface="Lato"/>
                <a:ea typeface="Lato"/>
                <a:cs typeface="Lato"/>
              </a:rPr>
              <a:t>Ad</a:t>
            </a:r>
            <a:r>
              <a:rPr lang="tr-TR" sz="3500" dirty="0">
                <a:solidFill>
                  <a:srgbClr val="1C3A8F"/>
                </a:solidFill>
                <a:latin typeface="Lato"/>
                <a:ea typeface="Lato"/>
                <a:cs typeface="Lato"/>
              </a:rPr>
              <a:t>, </a:t>
            </a:r>
            <a:r>
              <a:rPr lang="tr-TR" sz="3500" b="1" dirty="0" err="1">
                <a:solidFill>
                  <a:srgbClr val="1C3A8F"/>
                </a:solidFill>
                <a:latin typeface="Lato"/>
                <a:ea typeface="Lato"/>
                <a:cs typeface="Lato"/>
              </a:rPr>
              <a:t>Soyad</a:t>
            </a:r>
            <a:r>
              <a:rPr lang="tr-TR" sz="3500" dirty="0">
                <a:solidFill>
                  <a:srgbClr val="1C3A8F"/>
                </a:solidFill>
                <a:latin typeface="Lato"/>
                <a:ea typeface="Lato"/>
                <a:cs typeface="Lato"/>
              </a:rPr>
              <a:t> ve </a:t>
            </a:r>
            <a:r>
              <a:rPr lang="tr-TR" sz="3500" b="1" dirty="0" err="1">
                <a:solidFill>
                  <a:srgbClr val="1C3A8F"/>
                </a:solidFill>
                <a:latin typeface="Lato"/>
                <a:ea typeface="Lato"/>
                <a:cs typeface="Lato"/>
              </a:rPr>
              <a:t>Sinif</a:t>
            </a:r>
            <a:r>
              <a:rPr lang="tr-TR" sz="3500" dirty="0">
                <a:solidFill>
                  <a:srgbClr val="1C3A8F"/>
                </a:solidFill>
                <a:latin typeface="Lato"/>
                <a:ea typeface="Lato"/>
                <a:cs typeface="Lato"/>
              </a:rPr>
              <a:t> kolonlarını, Cinsiyeti </a:t>
            </a:r>
            <a:r>
              <a:rPr lang="tr-TR" sz="3500" b="1" dirty="0">
                <a:solidFill>
                  <a:srgbClr val="1C3A8F"/>
                </a:solidFill>
                <a:latin typeface="Lato"/>
                <a:ea typeface="Lato"/>
                <a:cs typeface="Lato"/>
              </a:rPr>
              <a:t>'E' </a:t>
            </a:r>
            <a:r>
              <a:rPr lang="tr-TR" sz="3500" dirty="0">
                <a:solidFill>
                  <a:srgbClr val="1C3A8F"/>
                </a:solidFill>
                <a:latin typeface="Lato"/>
                <a:ea typeface="Lato"/>
                <a:cs typeface="Lato"/>
              </a:rPr>
              <a:t>(Erkek) olan ve </a:t>
            </a:r>
            <a:r>
              <a:rPr lang="tr-TR" sz="3500" b="1" dirty="0">
                <a:solidFill>
                  <a:srgbClr val="1C3A8F"/>
                </a:solidFill>
                <a:latin typeface="Lato"/>
                <a:ea typeface="Lato"/>
                <a:cs typeface="Lato"/>
              </a:rPr>
              <a:t>1. Sınıf </a:t>
            </a:r>
            <a:r>
              <a:rPr lang="tr-TR" sz="3500" dirty="0">
                <a:solidFill>
                  <a:srgbClr val="1C3A8F"/>
                </a:solidFill>
                <a:latin typeface="Lato"/>
                <a:ea typeface="Lato"/>
                <a:cs typeface="Lato"/>
              </a:rPr>
              <a:t>olan öğrencileri </a:t>
            </a:r>
            <a:r>
              <a:rPr lang="tr-TR" sz="3500" b="1" dirty="0">
                <a:solidFill>
                  <a:srgbClr val="1C3A8F"/>
                </a:solidFill>
                <a:latin typeface="Lato"/>
                <a:ea typeface="Lato"/>
                <a:cs typeface="Lato"/>
              </a:rPr>
              <a:t>Soyada</a:t>
            </a:r>
            <a:r>
              <a:rPr lang="tr-TR" sz="3500" dirty="0">
                <a:solidFill>
                  <a:srgbClr val="1C3A8F"/>
                </a:solidFill>
                <a:latin typeface="Lato"/>
                <a:ea typeface="Lato"/>
                <a:cs typeface="Lato"/>
              </a:rPr>
              <a:t> göre Z-A sıralayarak listeleyiniz.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Resim 3">
            <a:extLst>
              <a:ext uri="{FF2B5EF4-FFF2-40B4-BE49-F238E27FC236}">
                <a16:creationId xmlns:a16="http://schemas.microsoft.com/office/drawing/2014/main" id="{9C2A291E-83E4-7640-2BD5-DC1EEA0857E3}"/>
              </a:ext>
            </a:extLst>
          </p:cNvPr>
          <p:cNvPicPr>
            <a:picLocks noChangeAspect="1"/>
          </p:cNvPicPr>
          <p:nvPr/>
        </p:nvPicPr>
        <p:blipFill>
          <a:blip r:embed="rId8"/>
          <a:stretch>
            <a:fillRect/>
          </a:stretch>
        </p:blipFill>
        <p:spPr>
          <a:xfrm>
            <a:off x="5756888" y="3948312"/>
            <a:ext cx="9430836" cy="5501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ikdörtgen: Köşeleri Yuvarlatılmış 5">
            <a:extLst>
              <a:ext uri="{FF2B5EF4-FFF2-40B4-BE49-F238E27FC236}">
                <a16:creationId xmlns:a16="http://schemas.microsoft.com/office/drawing/2014/main" id="{069388C8-0912-E586-299D-64401C25C91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887045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WHERE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615827"/>
          </a:xfrm>
          <a:prstGeom prst="rect">
            <a:avLst/>
          </a:prstGeom>
          <a:noFill/>
          <a:ln>
            <a:noFill/>
          </a:ln>
        </p:spPr>
        <p:txBody>
          <a:bodyPr spcFirstLastPara="1" wrap="square" lIns="0" tIns="0" rIns="0" bIns="0" anchor="t" anchorCtr="0">
            <a:spAutoFit/>
          </a:bodyPr>
          <a:lstStyle/>
          <a:p>
            <a:pPr algn="just">
              <a:buClr>
                <a:srgbClr val="1C3A8F"/>
              </a:buClr>
            </a:pPr>
            <a:r>
              <a:rPr lang="tr-TR" sz="3500" b="1" dirty="0">
                <a:solidFill>
                  <a:srgbClr val="1C3A8F"/>
                </a:solidFill>
                <a:latin typeface="Lato"/>
                <a:ea typeface="Lato"/>
                <a:cs typeface="Lato"/>
              </a:rPr>
              <a:t>Notlar</a:t>
            </a:r>
            <a:r>
              <a:rPr lang="tr-TR" sz="3500" dirty="0">
                <a:solidFill>
                  <a:srgbClr val="1C3A8F"/>
                </a:solidFill>
                <a:latin typeface="Lato"/>
                <a:ea typeface="Lato"/>
                <a:cs typeface="Lato"/>
              </a:rPr>
              <a:t> tablosunda </a:t>
            </a:r>
            <a:r>
              <a:rPr lang="tr-TR" sz="3500" b="1" dirty="0" err="1">
                <a:solidFill>
                  <a:srgbClr val="1C3A8F"/>
                </a:solidFill>
                <a:latin typeface="Lato"/>
                <a:ea typeface="Lato"/>
                <a:cs typeface="Lato"/>
              </a:rPr>
              <a:t>OgrenciNo</a:t>
            </a:r>
            <a:r>
              <a:rPr lang="tr-TR" sz="3500" dirty="0">
                <a:solidFill>
                  <a:srgbClr val="1C3A8F"/>
                </a:solidFill>
                <a:latin typeface="Lato"/>
                <a:ea typeface="Lato"/>
                <a:cs typeface="Lato"/>
              </a:rPr>
              <a:t> ve </a:t>
            </a:r>
            <a:r>
              <a:rPr lang="tr-TR" sz="3500" b="1" dirty="0">
                <a:solidFill>
                  <a:srgbClr val="1C3A8F"/>
                </a:solidFill>
                <a:latin typeface="Lato"/>
                <a:ea typeface="Lato"/>
                <a:cs typeface="Lato"/>
              </a:rPr>
              <a:t>Puan</a:t>
            </a:r>
            <a:r>
              <a:rPr lang="tr-TR" sz="3500" dirty="0">
                <a:solidFill>
                  <a:srgbClr val="1C3A8F"/>
                </a:solidFill>
                <a:latin typeface="Lato"/>
                <a:ea typeface="Lato"/>
                <a:cs typeface="Lato"/>
              </a:rPr>
              <a:t> kolonlarını, </a:t>
            </a:r>
            <a:r>
              <a:rPr lang="tr-TR" sz="3500" b="1" dirty="0">
                <a:solidFill>
                  <a:srgbClr val="1C3A8F"/>
                </a:solidFill>
                <a:latin typeface="Lato"/>
                <a:ea typeface="Lato"/>
                <a:cs typeface="Lato"/>
              </a:rPr>
              <a:t>Puanı</a:t>
            </a:r>
            <a:r>
              <a:rPr lang="tr-TR" sz="3500" dirty="0">
                <a:solidFill>
                  <a:srgbClr val="1C3A8F"/>
                </a:solidFill>
                <a:latin typeface="Lato"/>
                <a:ea typeface="Lato"/>
                <a:cs typeface="Lato"/>
              </a:rPr>
              <a:t> 85'ten büyük olan </a:t>
            </a:r>
            <a:r>
              <a:rPr lang="tr-TR" sz="3500" b="1" dirty="0">
                <a:solidFill>
                  <a:srgbClr val="1C3A8F"/>
                </a:solidFill>
                <a:latin typeface="Lato"/>
                <a:ea typeface="Lato"/>
                <a:cs typeface="Lato"/>
              </a:rPr>
              <a:t>VEYA</a:t>
            </a:r>
            <a:r>
              <a:rPr lang="tr-TR" sz="3500" dirty="0">
                <a:solidFill>
                  <a:srgbClr val="1C3A8F"/>
                </a:solidFill>
                <a:latin typeface="Lato"/>
                <a:ea typeface="Lato"/>
                <a:cs typeface="Lato"/>
              </a:rPr>
              <a:t> </a:t>
            </a:r>
            <a:r>
              <a:rPr lang="tr-TR" sz="3500" b="1" dirty="0">
                <a:solidFill>
                  <a:srgbClr val="1C3A8F"/>
                </a:solidFill>
                <a:latin typeface="Lato"/>
                <a:ea typeface="Lato"/>
                <a:cs typeface="Lato"/>
              </a:rPr>
              <a:t>Puanı</a:t>
            </a:r>
            <a:r>
              <a:rPr lang="tr-TR" sz="3500" dirty="0">
                <a:solidFill>
                  <a:srgbClr val="1C3A8F"/>
                </a:solidFill>
                <a:latin typeface="Lato"/>
                <a:ea typeface="Lato"/>
                <a:cs typeface="Lato"/>
              </a:rPr>
              <a:t> 65'ten küçük olan kayıtları </a:t>
            </a:r>
            <a:r>
              <a:rPr lang="tr-TR" sz="3500" b="1" dirty="0" err="1">
                <a:solidFill>
                  <a:srgbClr val="1C3A8F"/>
                </a:solidFill>
                <a:latin typeface="Lato"/>
                <a:ea typeface="Lato"/>
                <a:cs typeface="Lato"/>
              </a:rPr>
              <a:t>Puan'a</a:t>
            </a:r>
            <a:r>
              <a:rPr lang="tr-TR" sz="3500" dirty="0">
                <a:solidFill>
                  <a:srgbClr val="1C3A8F"/>
                </a:solidFill>
                <a:latin typeface="Lato"/>
                <a:ea typeface="Lato"/>
                <a:cs typeface="Lato"/>
              </a:rPr>
              <a:t> göre en yüksekten en düşüğe sıralayınız.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1E1B973B-781A-A5C5-C5A3-D670463014C9}"/>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015012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2834</TotalTime>
  <Words>1700</Words>
  <Application>Microsoft Office PowerPoint</Application>
  <PresentationFormat>Özel</PresentationFormat>
  <Paragraphs>282</Paragraphs>
  <Slides>60</Slides>
  <Notes>60</Notes>
  <HiddenSlides>0</HiddenSlides>
  <MMClips>30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60</vt:i4>
      </vt:variant>
    </vt:vector>
  </HeadingPairs>
  <TitlesOfParts>
    <vt:vector size="65" baseType="lpstr">
      <vt:lpstr>Arial</vt:lpstr>
      <vt:lpstr>Paytone One</vt:lpstr>
      <vt:lpstr>Lato</vt:lpstr>
      <vt:lpstr>Calibri</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Office</cp:lastModifiedBy>
  <cp:revision>45</cp:revision>
  <dcterms:modified xsi:type="dcterms:W3CDTF">2025-12-03T18:12:44Z</dcterms:modified>
</cp:coreProperties>
</file>