
<file path=[Content_Types].xml><?xml version="1.0" encoding="utf-8"?>
<Types xmlns="http://schemas.openxmlformats.org/package/2006/content-types">
  <Default Extension="fntdata" ContentType="application/x-fontdata"/>
  <Default Extension="glb" ContentType="model/gltf.binary"/>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5"/>
  </p:notesMasterIdLst>
  <p:handoutMasterIdLst>
    <p:handoutMasterId r:id="rId76"/>
  </p:handoutMasterIdLst>
  <p:sldIdLst>
    <p:sldId id="256" r:id="rId2"/>
    <p:sldId id="258" r:id="rId3"/>
    <p:sldId id="282" r:id="rId4"/>
    <p:sldId id="487" r:id="rId5"/>
    <p:sldId id="522" r:id="rId6"/>
    <p:sldId id="305" r:id="rId7"/>
    <p:sldId id="544" r:id="rId8"/>
    <p:sldId id="545" r:id="rId9"/>
    <p:sldId id="533" r:id="rId10"/>
    <p:sldId id="546" r:id="rId11"/>
    <p:sldId id="547" r:id="rId12"/>
    <p:sldId id="548" r:id="rId13"/>
    <p:sldId id="549" r:id="rId14"/>
    <p:sldId id="550" r:id="rId15"/>
    <p:sldId id="551" r:id="rId16"/>
    <p:sldId id="552" r:id="rId17"/>
    <p:sldId id="485" r:id="rId18"/>
    <p:sldId id="521" r:id="rId19"/>
    <p:sldId id="554" r:id="rId20"/>
    <p:sldId id="553" r:id="rId21"/>
    <p:sldId id="523" r:id="rId22"/>
    <p:sldId id="555" r:id="rId23"/>
    <p:sldId id="556" r:id="rId24"/>
    <p:sldId id="557" r:id="rId25"/>
    <p:sldId id="558" r:id="rId26"/>
    <p:sldId id="559" r:id="rId27"/>
    <p:sldId id="560" r:id="rId28"/>
    <p:sldId id="561" r:id="rId29"/>
    <p:sldId id="599" r:id="rId30"/>
    <p:sldId id="562" r:id="rId31"/>
    <p:sldId id="563" r:id="rId32"/>
    <p:sldId id="564" r:id="rId33"/>
    <p:sldId id="565" r:id="rId34"/>
    <p:sldId id="566" r:id="rId35"/>
    <p:sldId id="567" r:id="rId36"/>
    <p:sldId id="482" r:id="rId37"/>
    <p:sldId id="524" r:id="rId38"/>
    <p:sldId id="568" r:id="rId39"/>
    <p:sldId id="525" r:id="rId40"/>
    <p:sldId id="569" r:id="rId41"/>
    <p:sldId id="570" r:id="rId42"/>
    <p:sldId id="571" r:id="rId43"/>
    <p:sldId id="535" r:id="rId44"/>
    <p:sldId id="572" r:id="rId45"/>
    <p:sldId id="586" r:id="rId46"/>
    <p:sldId id="527" r:id="rId47"/>
    <p:sldId id="531" r:id="rId48"/>
    <p:sldId id="575" r:id="rId49"/>
    <p:sldId id="587" r:id="rId50"/>
    <p:sldId id="588" r:id="rId51"/>
    <p:sldId id="574" r:id="rId52"/>
    <p:sldId id="576" r:id="rId53"/>
    <p:sldId id="577" r:id="rId54"/>
    <p:sldId id="578" r:id="rId55"/>
    <p:sldId id="579" r:id="rId56"/>
    <p:sldId id="580" r:id="rId57"/>
    <p:sldId id="581" r:id="rId58"/>
    <p:sldId id="582" r:id="rId59"/>
    <p:sldId id="583" r:id="rId60"/>
    <p:sldId id="584" r:id="rId61"/>
    <p:sldId id="585" r:id="rId62"/>
    <p:sldId id="590" r:id="rId63"/>
    <p:sldId id="573" r:id="rId64"/>
    <p:sldId id="591" r:id="rId65"/>
    <p:sldId id="592" r:id="rId66"/>
    <p:sldId id="528" r:id="rId67"/>
    <p:sldId id="593" r:id="rId68"/>
    <p:sldId id="594" r:id="rId69"/>
    <p:sldId id="595" r:id="rId70"/>
    <p:sldId id="596" r:id="rId71"/>
    <p:sldId id="597" r:id="rId72"/>
    <p:sldId id="598" r:id="rId73"/>
    <p:sldId id="276" r:id="rId74"/>
  </p:sldIdLst>
  <p:sldSz cx="18288000" cy="10287000"/>
  <p:notesSz cx="6858000" cy="9144000"/>
  <p:embeddedFontLst>
    <p:embeddedFont>
      <p:font typeface="Lato" panose="020F0502020204030203" pitchFamily="34" charset="0"/>
      <p:regular r:id="rId77"/>
      <p:bold r:id="rId78"/>
      <p:italic r:id="rId79"/>
      <p:boldItalic r:id="rId80"/>
    </p:embeddedFont>
    <p:embeddedFont>
      <p:font typeface="Paytone One" panose="020B0604020202020204" charset="-94"/>
      <p:regular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4"/>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41" autoAdjust="0"/>
  </p:normalViewPr>
  <p:slideViewPr>
    <p:cSldViewPr snapToGrid="0">
      <p:cViewPr>
        <p:scale>
          <a:sx n="50" d="100"/>
          <a:sy n="50" d="100"/>
        </p:scale>
        <p:origin x="725" y="187"/>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26.11.2025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56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28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09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702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63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74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98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EF51311-4579-0BA9-249A-30F6C418CBEC}"/>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09322118-6D5B-5B2E-4882-3D929CE373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5C503F61-285F-0518-162A-C4C5F2623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9158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EF7AEAB6-E3FC-7796-D3B2-76F228ED34C4}"/>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9962138F-F2DA-4458-D6CB-88AC5BBC7F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2C33DE7D-7C6E-3A92-FDE8-0282CADD8A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3858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C7543044-8BAE-7AA0-2039-3A22694F2AEB}"/>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5F072166-549C-9D3E-B4FC-6F8C665593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3AF48BDA-0F17-120D-2538-F9E334A79C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7686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AFA51AD6-BD0A-1F3F-0F7B-ECD158D5681B}"/>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A13E43A4-425F-6F62-5F76-3FD1A0B89A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7B7BAA67-EDA2-30BD-602F-AC842AC87B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4970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4D7839E-DBAA-BBA7-4D07-943E7E3E695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48DBE0A-1C52-F961-7C3B-2F82D937BC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CF1490E-08E3-9D21-C840-BF55D7BD2C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057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D33098C-4410-3442-193D-735C2FB395C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00F2DC1-BCDF-AF95-9189-C042651FB4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8C36DC7-FC50-2618-C5A0-F0726FA039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8873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AF64C9D-2763-7014-83AB-BC798D10EE9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AC3CAB-166C-BA32-7D19-2C82C4CB8D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9543E9F-4ED6-FA45-59D2-C82EACA7FD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3598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42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4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444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166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838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16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611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83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14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189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525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819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D1FF22D-B231-8064-3264-5A8D2BB1B0B2}"/>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8010E91C-EF13-F9EA-FCEA-1E078FDBD8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02790F47-613A-C025-0D14-3862C20F8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77730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2E2FA7E-2A3D-6668-5083-4C6CF784B5B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EC1B5E1-012C-427E-9141-C1FCA9E1D6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F930030-8FCA-AAF4-A5CC-594378FBBE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76253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7160A26D-9AD9-9633-E437-01F36463AF74}"/>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38C3C068-EBAD-AA5B-CFC2-F2162FF71A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B70F4014-93AF-3824-C8C2-F2DC823AEE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4188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90955A3-EB0B-CB8F-CB3A-8AE5F8FD17F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6F2EB99-274C-5B7D-74EA-60688C9E3F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4E5D190-7088-CB0E-56C8-E87771B25A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9431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E2372EC7-2D5C-F486-A668-B776E35582C8}"/>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8F81C93C-D7BB-8081-266D-FE8A41E58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AEF8C05B-BEB3-76F2-876A-4B0016922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17514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211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332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8357065E-4D64-079C-E2D0-3690107D71D1}"/>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5BF9A2B7-CBAB-127F-8310-4422F9E82F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13FBD8C-FD66-B4CD-1822-169D6F6CDA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27293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C897460A-7679-FE90-9BE1-525FF4CBDF78}"/>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E1D3C19E-1FCE-3D20-E636-9E04D44B14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60815A1F-47DC-DE7F-98AC-31C3CD79B3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26375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32953AD0-DDCC-5A90-36DF-3633AC0F39C4}"/>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D72D5F5D-10A4-2FD9-65A4-D88E9D1232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EAC28CB8-EF70-19B8-B698-8755E406A7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64771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571EBC96-FC35-996A-EFDC-BFFA16F26163}"/>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37DD193-1F4E-4513-602C-C8EF7D56A7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57BB8C22-BBE0-60AC-FF0E-2EFB43B9E8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54984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82BDC0C-6AA1-B107-BAE7-361BC491F4C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E0B44B9-87B3-1A37-A19D-7CBC140382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50C14AD-DEFE-681C-6EE7-499609CB9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68603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032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87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68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46A7F5B6-6E83-F154-73DB-D2B12E4512E0}"/>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40B771CD-6B42-B565-20E9-6038AFA389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6D8ED8DD-DE73-38BB-273C-8DEBA7CE54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73287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624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FCA6F4B-4212-2A66-B3F7-1CAB2E57703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808FECD-BC02-AEF9-029A-53859432D8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428A77F-04AD-9000-1D69-DF6F016E09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92870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766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40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75AA603-22A4-6C10-8B4F-7311A95DC96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7F44BFC-BEBE-2B2B-3F0B-C08427529C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3D14211-9FD5-FFF0-1BE8-BDF6C96C04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91308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062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520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205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598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12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074CAF-7293-2C90-1529-B090DDF0476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B96D09-E742-88DA-39B6-67821ACB82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A97AF99-5CF6-9921-CDBD-D846B07B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793710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9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2324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9B13288F-7B13-FE59-187C-28CEEB86F901}"/>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5E84DC09-FB8E-CB69-79DB-3A7C331B36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03E76EB9-17A8-23EE-1A7D-A4B7DF68E0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49165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1237011-E886-132C-5179-08F86ED39E9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CDBE53B-049A-7859-4B57-0DDA439D2F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0F657F3-33E3-991B-79CD-0564A457EC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10192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5BC88C9-7B3B-21A5-80D7-95D3C09B09E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67A436B-5D86-A38B-FBDC-C0D8AC181E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A0DA1CE-EC87-31AE-18EB-44EAEF42D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398021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52F2431-B666-BC63-4097-A7F315E1ADB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1C316D-7DF1-DE1D-ABE0-0F74F475F9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7A9BB5E-A1E8-1E7F-41C4-F9FEB1640F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19837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07657CF-4FCA-6B17-844A-900D2B9BC27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3BCBD70-17D0-58A3-5FA1-F79458374C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2A2B260-67B8-635E-1A31-3640641932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84238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3713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457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58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1B1467-1571-FC4F-C0ED-2EA16A92B84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0B22F01-FB57-A2D2-16D1-7465E78D8D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72C9662-6353-D6D4-E30C-8C5D1A2ECA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5509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1076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5078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074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3FA7905-C30D-EEBD-1827-D6608DF1E72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BD74667-16D8-9F80-77B3-98AFC9CB3A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4C94F32-C4A3-AFE1-E7C0-64371277CA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23855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19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17/06/relationships/model3d" Target="../media/model3d1.glb"/><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1.png"/><Relationship Id="rId5" Type="http://schemas.microsoft.com/office/2017/06/relationships/model3d" Target="../media/model3d1.glb"/><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17/06/relationships/model3d" Target="../media/model3d1.glb"/><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61.xml"/><Relationship Id="rId9"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788144" cy="538609"/>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tablosunda kayıtlı farklı Cinsiyet değerlerini listeleyin.</a:t>
            </a:r>
          </a:p>
        </p:txBody>
      </p:sp>
      <p:pic>
        <p:nvPicPr>
          <p:cNvPr id="4" name="Resim 3">
            <a:extLst>
              <a:ext uri="{FF2B5EF4-FFF2-40B4-BE49-F238E27FC236}">
                <a16:creationId xmlns:a16="http://schemas.microsoft.com/office/drawing/2014/main" id="{86057AD7-73D5-55E1-AB2B-44ED5F7805A3}"/>
              </a:ext>
            </a:extLst>
          </p:cNvPr>
          <p:cNvPicPr>
            <a:picLocks noChangeAspect="1"/>
          </p:cNvPicPr>
          <p:nvPr/>
        </p:nvPicPr>
        <p:blipFill>
          <a:blip r:embed="rId8"/>
          <a:stretch>
            <a:fillRect/>
          </a:stretch>
        </p:blipFill>
        <p:spPr>
          <a:xfrm>
            <a:off x="5698918" y="4779652"/>
            <a:ext cx="10323465" cy="3828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Google Shape;350;p28">
            <a:extLst>
              <a:ext uri="{FF2B5EF4-FFF2-40B4-BE49-F238E27FC236}">
                <a16:creationId xmlns:a16="http://schemas.microsoft.com/office/drawing/2014/main" id="{E6EB8C96-01C8-8387-266B-6724B9F3D91F}"/>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113949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788144" cy="538609"/>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kullanılan farklı </a:t>
            </a:r>
            <a:r>
              <a:rPr lang="tr-TR" sz="3500" dirty="0" err="1">
                <a:solidFill>
                  <a:srgbClr val="1C3A8F"/>
                </a:solidFill>
                <a:latin typeface="Lato"/>
                <a:ea typeface="Lato"/>
                <a:cs typeface="Lato"/>
              </a:rPr>
              <a:t>SinavTuru</a:t>
            </a:r>
            <a:r>
              <a:rPr lang="tr-TR" sz="3500" dirty="0">
                <a:solidFill>
                  <a:srgbClr val="1C3A8F"/>
                </a:solidFill>
                <a:latin typeface="Lato"/>
                <a:ea typeface="Lato"/>
                <a:cs typeface="Lato"/>
              </a:rPr>
              <a:t> tiplerini listeleyin.</a:t>
            </a:r>
          </a:p>
        </p:txBody>
      </p:sp>
      <p:sp>
        <p:nvSpPr>
          <p:cNvPr id="3" name="Google Shape;350;p28">
            <a:extLst>
              <a:ext uri="{FF2B5EF4-FFF2-40B4-BE49-F238E27FC236}">
                <a16:creationId xmlns:a16="http://schemas.microsoft.com/office/drawing/2014/main" id="{478660E6-1997-025D-DA20-D51D768514C9}"/>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1734469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788144" cy="538609"/>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kullanılan farklı </a:t>
            </a:r>
            <a:r>
              <a:rPr lang="tr-TR" sz="3500" dirty="0" err="1">
                <a:solidFill>
                  <a:srgbClr val="1C3A8F"/>
                </a:solidFill>
                <a:latin typeface="Lato"/>
                <a:ea typeface="Lato"/>
                <a:cs typeface="Lato"/>
              </a:rPr>
              <a:t>SinavTuru</a:t>
            </a:r>
            <a:r>
              <a:rPr lang="tr-TR" sz="3500" dirty="0">
                <a:solidFill>
                  <a:srgbClr val="1C3A8F"/>
                </a:solidFill>
                <a:latin typeface="Lato"/>
                <a:ea typeface="Lato"/>
                <a:cs typeface="Lato"/>
              </a:rPr>
              <a:t> tiplerini listeleyin.</a:t>
            </a:r>
          </a:p>
        </p:txBody>
      </p:sp>
      <p:pic>
        <p:nvPicPr>
          <p:cNvPr id="4" name="Resim 3">
            <a:extLst>
              <a:ext uri="{FF2B5EF4-FFF2-40B4-BE49-F238E27FC236}">
                <a16:creationId xmlns:a16="http://schemas.microsoft.com/office/drawing/2014/main" id="{195997FF-301E-713B-18C8-483740971826}"/>
              </a:ext>
            </a:extLst>
          </p:cNvPr>
          <p:cNvPicPr>
            <a:picLocks noChangeAspect="1"/>
          </p:cNvPicPr>
          <p:nvPr/>
        </p:nvPicPr>
        <p:blipFill>
          <a:blip r:embed="rId8"/>
          <a:stretch>
            <a:fillRect/>
          </a:stretch>
        </p:blipFill>
        <p:spPr>
          <a:xfrm>
            <a:off x="5704451" y="4776608"/>
            <a:ext cx="10004010" cy="4114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Google Shape;350;p28">
            <a:extLst>
              <a:ext uri="{FF2B5EF4-FFF2-40B4-BE49-F238E27FC236}">
                <a16:creationId xmlns:a16="http://schemas.microsoft.com/office/drawing/2014/main" id="{59C21722-5854-12F6-282D-E0F8EEF5DB37}"/>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2317446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Ogretmenler</a:t>
            </a:r>
            <a:r>
              <a:rPr lang="tr-TR" sz="3500" dirty="0">
                <a:solidFill>
                  <a:srgbClr val="1C3A8F"/>
                </a:solidFill>
                <a:latin typeface="Lato"/>
                <a:ea typeface="Lato"/>
                <a:cs typeface="Lato"/>
              </a:rPr>
              <a:t> tablosunda görev yapan farklı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değerlerini listeleyin.</a:t>
            </a:r>
          </a:p>
        </p:txBody>
      </p:sp>
      <p:sp>
        <p:nvSpPr>
          <p:cNvPr id="3" name="Google Shape;350;p28">
            <a:extLst>
              <a:ext uri="{FF2B5EF4-FFF2-40B4-BE49-F238E27FC236}">
                <a16:creationId xmlns:a16="http://schemas.microsoft.com/office/drawing/2014/main" id="{44876635-ED03-CDDB-1ACC-0C23B368BB8D}"/>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4173867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542020" y="2291356"/>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Ogretmenler</a:t>
            </a:r>
            <a:r>
              <a:rPr lang="tr-TR" sz="3500" dirty="0">
                <a:solidFill>
                  <a:srgbClr val="1C3A8F"/>
                </a:solidFill>
                <a:latin typeface="Lato"/>
                <a:ea typeface="Lato"/>
                <a:cs typeface="Lato"/>
              </a:rPr>
              <a:t> tablosunda görev yapan farklı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değerlerini listeleyin.</a:t>
            </a:r>
          </a:p>
        </p:txBody>
      </p:sp>
      <p:pic>
        <p:nvPicPr>
          <p:cNvPr id="4" name="Resim 3">
            <a:extLst>
              <a:ext uri="{FF2B5EF4-FFF2-40B4-BE49-F238E27FC236}">
                <a16:creationId xmlns:a16="http://schemas.microsoft.com/office/drawing/2014/main" id="{BFACD6EA-98E4-D3F4-B3F6-1BC19B026DA8}"/>
              </a:ext>
            </a:extLst>
          </p:cNvPr>
          <p:cNvPicPr>
            <a:picLocks noChangeAspect="1"/>
          </p:cNvPicPr>
          <p:nvPr/>
        </p:nvPicPr>
        <p:blipFill>
          <a:blip r:embed="rId8"/>
          <a:stretch>
            <a:fillRect/>
          </a:stretch>
        </p:blipFill>
        <p:spPr>
          <a:xfrm>
            <a:off x="8739473" y="4873677"/>
            <a:ext cx="5276330" cy="4364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Google Shape;350;p28">
            <a:extLst>
              <a:ext uri="{FF2B5EF4-FFF2-40B4-BE49-F238E27FC236}">
                <a16:creationId xmlns:a16="http://schemas.microsoft.com/office/drawing/2014/main" id="{9E2660EC-7CC3-BF66-A73B-6007F68EE391}"/>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2622348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Kayitlar</a:t>
            </a:r>
            <a:r>
              <a:rPr lang="tr-TR" sz="3500" dirty="0">
                <a:solidFill>
                  <a:srgbClr val="1C3A8F"/>
                </a:solidFill>
                <a:latin typeface="Lato"/>
                <a:ea typeface="Lato"/>
                <a:cs typeface="Lato"/>
              </a:rPr>
              <a:t> tablosundaki tüm benzersiz </a:t>
            </a:r>
            <a:r>
              <a:rPr lang="tr-TR" sz="3500" dirty="0" err="1">
                <a:solidFill>
                  <a:srgbClr val="1C3A8F"/>
                </a:solidFill>
                <a:latin typeface="Lato"/>
                <a:ea typeface="Lato"/>
                <a:cs typeface="Lato"/>
              </a:rPr>
              <a:t>OgrenciNo</a:t>
            </a:r>
            <a:r>
              <a:rPr lang="tr-TR" sz="3500" dirty="0">
                <a:solidFill>
                  <a:srgbClr val="1C3A8F"/>
                </a:solidFill>
                <a:latin typeface="Lato"/>
                <a:ea typeface="Lato"/>
                <a:cs typeface="Lato"/>
              </a:rPr>
              <a:t> ve </a:t>
            </a:r>
            <a:r>
              <a:rPr lang="tr-TR" sz="3500" dirty="0" err="1">
                <a:solidFill>
                  <a:srgbClr val="1C3A8F"/>
                </a:solidFill>
                <a:latin typeface="Lato"/>
                <a:ea typeface="Lato"/>
                <a:cs typeface="Lato"/>
              </a:rPr>
              <a:t>DersID</a:t>
            </a:r>
            <a:r>
              <a:rPr lang="tr-TR" sz="3500" dirty="0">
                <a:solidFill>
                  <a:srgbClr val="1C3A8F"/>
                </a:solidFill>
                <a:latin typeface="Lato"/>
                <a:ea typeface="Lato"/>
                <a:cs typeface="Lato"/>
              </a:rPr>
              <a:t> çiftlerini listeleyin. </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2457493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Kayitlar</a:t>
            </a:r>
            <a:r>
              <a:rPr lang="tr-TR" sz="3500" dirty="0">
                <a:solidFill>
                  <a:srgbClr val="1C3A8F"/>
                </a:solidFill>
                <a:latin typeface="Lato"/>
                <a:ea typeface="Lato"/>
                <a:cs typeface="Lato"/>
              </a:rPr>
              <a:t> tablosundaki tüm benzersiz </a:t>
            </a:r>
            <a:r>
              <a:rPr lang="tr-TR" sz="3500" dirty="0" err="1">
                <a:solidFill>
                  <a:srgbClr val="1C3A8F"/>
                </a:solidFill>
                <a:latin typeface="Lato"/>
                <a:ea typeface="Lato"/>
                <a:cs typeface="Lato"/>
              </a:rPr>
              <a:t>OgrenciNo</a:t>
            </a:r>
            <a:r>
              <a:rPr lang="tr-TR" sz="3500" dirty="0">
                <a:solidFill>
                  <a:srgbClr val="1C3A8F"/>
                </a:solidFill>
                <a:latin typeface="Lato"/>
                <a:ea typeface="Lato"/>
                <a:cs typeface="Lato"/>
              </a:rPr>
              <a:t> ve </a:t>
            </a:r>
            <a:r>
              <a:rPr lang="tr-TR" sz="3500" dirty="0" err="1">
                <a:solidFill>
                  <a:srgbClr val="1C3A8F"/>
                </a:solidFill>
                <a:latin typeface="Lato"/>
                <a:ea typeface="Lato"/>
                <a:cs typeface="Lato"/>
              </a:rPr>
              <a:t>DersID</a:t>
            </a:r>
            <a:r>
              <a:rPr lang="tr-TR" sz="3500" dirty="0">
                <a:solidFill>
                  <a:srgbClr val="1C3A8F"/>
                </a:solidFill>
                <a:latin typeface="Lato"/>
                <a:ea typeface="Lato"/>
                <a:cs typeface="Lato"/>
              </a:rPr>
              <a:t> çiftlerini listeleyin. </a:t>
            </a:r>
          </a:p>
        </p:txBody>
      </p:sp>
      <p:pic>
        <p:nvPicPr>
          <p:cNvPr id="4" name="Resim 3">
            <a:extLst>
              <a:ext uri="{FF2B5EF4-FFF2-40B4-BE49-F238E27FC236}">
                <a16:creationId xmlns:a16="http://schemas.microsoft.com/office/drawing/2014/main" id="{460A5391-6187-C466-22CB-F37A5E8EE8E5}"/>
              </a:ext>
            </a:extLst>
          </p:cNvPr>
          <p:cNvPicPr>
            <a:picLocks noChangeAspect="1"/>
          </p:cNvPicPr>
          <p:nvPr/>
        </p:nvPicPr>
        <p:blipFill>
          <a:blip r:embed="rId8"/>
          <a:stretch>
            <a:fillRect/>
          </a:stretch>
        </p:blipFill>
        <p:spPr>
          <a:xfrm>
            <a:off x="8336200" y="4627691"/>
            <a:ext cx="5949426" cy="4869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Google Shape;350;p28">
            <a:extLst>
              <a:ext uri="{FF2B5EF4-FFF2-40B4-BE49-F238E27FC236}">
                <a16:creationId xmlns:a16="http://schemas.microsoft.com/office/drawing/2014/main" id="{07CCF869-B061-BC65-92A0-D2FF0086CF70}"/>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268468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FD1F5C0-62EE-C361-EB29-D23DC0B591BF}"/>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7651D5D-F900-D919-FE5D-3C8E03223F13}"/>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ORDER BY</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991E5B9F-AEA7-8108-0F71-0E6A80C18257}"/>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32FA7A73-8806-E014-467C-FD08B061E67F}"/>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160D905D-1310-3D7A-AB79-90B83146A3A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C49E0809-0FDB-1A61-06F6-8AE7967DDD43}"/>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2290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99F8C06C-1AD0-72D7-CC26-E1EF54D8DD9B}"/>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6DE1489C-53C0-EA78-DED4-2A0F7CBA8444}"/>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325888AA-E435-1FDE-60F6-8A31DAD46F40}"/>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1E9CB750-F165-CDBA-C20C-BF5FDBC655D7}"/>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ORDER BY</a:t>
            </a:r>
          </a:p>
          <a:p>
            <a:pPr lvl="0" algn="ctr">
              <a:lnSpc>
                <a:spcPct val="119001"/>
              </a:lnSpc>
              <a:defRPr/>
            </a:pPr>
            <a:r>
              <a:rPr lang="tr-TR" sz="6000" dirty="0">
                <a:solidFill>
                  <a:srgbClr val="FFCA04"/>
                </a:solidFill>
                <a:latin typeface="Paytone One"/>
                <a:sym typeface="Paytone One"/>
              </a:rPr>
              <a:t>(Sonuçları Sıralama)</a:t>
            </a:r>
            <a:endParaRPr lang="fi-FI" sz="6000" dirty="0">
              <a:solidFill>
                <a:srgbClr val="FFCA04"/>
              </a:solidFill>
              <a:latin typeface="Paytone One"/>
              <a:sym typeface="Paytone One"/>
            </a:endParaRPr>
          </a:p>
        </p:txBody>
      </p:sp>
      <p:sp>
        <p:nvSpPr>
          <p:cNvPr id="3" name="Google Shape;366;p29">
            <a:extLst>
              <a:ext uri="{FF2B5EF4-FFF2-40B4-BE49-F238E27FC236}">
                <a16:creationId xmlns:a16="http://schemas.microsoft.com/office/drawing/2014/main" id="{0192F900-B773-59B4-1040-84CC7ADE3392}"/>
              </a:ext>
            </a:extLst>
          </p:cNvPr>
          <p:cNvSpPr txBox="1"/>
          <p:nvPr/>
        </p:nvSpPr>
        <p:spPr>
          <a:xfrm>
            <a:off x="1452165" y="3527673"/>
            <a:ext cx="15593532" cy="193899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Verilerinizi belirli bir düzende görmek, analiz yapmanın ve sonuçları okumanın temelidir. </a:t>
            </a:r>
            <a:r>
              <a:rPr lang="tr-TR" sz="3500" b="1" dirty="0">
                <a:solidFill>
                  <a:srgbClr val="FFCA04"/>
                </a:solidFill>
                <a:latin typeface="Lato"/>
                <a:ea typeface="Lato"/>
                <a:cs typeface="Lato"/>
                <a:sym typeface="Lato"/>
              </a:rPr>
              <a:t>ORDER BY </a:t>
            </a:r>
            <a:r>
              <a:rPr lang="tr-TR" sz="3500" dirty="0">
                <a:solidFill>
                  <a:srgbClr val="FFFFFF"/>
                </a:solidFill>
                <a:latin typeface="Lato"/>
                <a:ea typeface="Lato"/>
                <a:cs typeface="Lato"/>
                <a:sym typeface="Lato"/>
              </a:rPr>
              <a:t>komutu, sorgu sonuçlarını bir veya daha fazla sütuna göre sıralamak için kullanılır.</a:t>
            </a:r>
          </a:p>
        </p:txBody>
      </p:sp>
    </p:spTree>
    <p:extLst>
      <p:ext uri="{BB962C8B-B14F-4D97-AF65-F5344CB8AC3E}">
        <p14:creationId xmlns:p14="http://schemas.microsoft.com/office/powerpoint/2010/main" val="1402143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4DA486D2-F38B-DCB2-B379-E1E4DFCAFDA8}"/>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6EEAAD01-44F9-C9CE-FAB4-60D3409ECBAA}"/>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78E09CEF-4DEB-0ADA-BE4A-C20E37F67FDE}"/>
              </a:ext>
            </a:extLst>
          </p:cNvPr>
          <p:cNvPicPr preferRelativeResize="0"/>
          <p:nvPr/>
        </p:nvPicPr>
        <p:blipFill rotWithShape="1">
          <a:blip r:embed="rId4">
            <a:alphaModFix amt="47000"/>
          </a:blip>
          <a:srcRect t="40613" b="40613"/>
          <a:stretch/>
        </p:blipFill>
        <p:spPr>
          <a:xfrm>
            <a:off x="0" y="8454249"/>
            <a:ext cx="18288000" cy="5143500"/>
          </a:xfrm>
          <a:prstGeom prst="rect">
            <a:avLst/>
          </a:prstGeom>
          <a:noFill/>
          <a:ln>
            <a:noFill/>
          </a:ln>
        </p:spPr>
      </p:pic>
      <p:sp>
        <p:nvSpPr>
          <p:cNvPr id="2" name="Google Shape;104;p14">
            <a:extLst>
              <a:ext uri="{FF2B5EF4-FFF2-40B4-BE49-F238E27FC236}">
                <a16:creationId xmlns:a16="http://schemas.microsoft.com/office/drawing/2014/main" id="{35571967-0AC0-4DC6-DA18-0B90FB369B5A}"/>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ORDER BY</a:t>
            </a:r>
          </a:p>
          <a:p>
            <a:pPr lvl="0" algn="ctr">
              <a:lnSpc>
                <a:spcPct val="119001"/>
              </a:lnSpc>
              <a:defRPr/>
            </a:pPr>
            <a:r>
              <a:rPr lang="tr-TR" sz="6000" dirty="0">
                <a:solidFill>
                  <a:srgbClr val="FFCA04"/>
                </a:solidFill>
                <a:latin typeface="Paytone One"/>
                <a:sym typeface="Paytone One"/>
              </a:rPr>
              <a:t>(Sonuçları Sıralama)</a:t>
            </a:r>
            <a:endParaRPr lang="fi-FI" sz="6000" dirty="0">
              <a:solidFill>
                <a:srgbClr val="FFCA04"/>
              </a:solidFill>
              <a:latin typeface="Paytone One"/>
              <a:sym typeface="Paytone One"/>
            </a:endParaRPr>
          </a:p>
        </p:txBody>
      </p:sp>
      <p:sp>
        <p:nvSpPr>
          <p:cNvPr id="3" name="Google Shape;366;p29">
            <a:extLst>
              <a:ext uri="{FF2B5EF4-FFF2-40B4-BE49-F238E27FC236}">
                <a16:creationId xmlns:a16="http://schemas.microsoft.com/office/drawing/2014/main" id="{98E7FE1E-19F0-CF07-424C-49401BFBC548}"/>
              </a:ext>
            </a:extLst>
          </p:cNvPr>
          <p:cNvSpPr txBox="1"/>
          <p:nvPr/>
        </p:nvSpPr>
        <p:spPr>
          <a:xfrm>
            <a:off x="1347234" y="2949928"/>
            <a:ext cx="15593532" cy="3877985"/>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ASC (</a:t>
            </a:r>
            <a:r>
              <a:rPr lang="tr-TR" sz="3500" b="1" dirty="0" err="1">
                <a:solidFill>
                  <a:srgbClr val="FFCA04"/>
                </a:solidFill>
                <a:latin typeface="Lato"/>
                <a:ea typeface="Lato"/>
                <a:cs typeface="Lato"/>
                <a:sym typeface="Lato"/>
              </a:rPr>
              <a:t>Ascending</a:t>
            </a:r>
            <a:r>
              <a:rPr lang="tr-TR" sz="3500" b="1" dirty="0">
                <a:solidFill>
                  <a:srgbClr val="FFCA04"/>
                </a:solidFill>
                <a:latin typeface="Lato"/>
                <a:ea typeface="Lato"/>
                <a:cs typeface="Lato"/>
                <a:sym typeface="Lato"/>
              </a:rPr>
              <a:t>): </a:t>
            </a:r>
            <a:r>
              <a:rPr lang="tr-TR" sz="3500" dirty="0">
                <a:solidFill>
                  <a:srgbClr val="FFFFFF"/>
                </a:solidFill>
                <a:latin typeface="Lato"/>
                <a:ea typeface="Lato"/>
                <a:cs typeface="Lato"/>
                <a:sym typeface="Lato"/>
              </a:rPr>
              <a:t>Artan sıralama (</a:t>
            </a:r>
            <a:r>
              <a:rPr lang="tr-TR" sz="3500" dirty="0">
                <a:solidFill>
                  <a:srgbClr val="FFCA04"/>
                </a:solidFill>
                <a:latin typeface="Lato"/>
                <a:ea typeface="Lato"/>
                <a:cs typeface="Lato"/>
                <a:sym typeface="Lato"/>
              </a:rPr>
              <a:t>Varsayılan</a:t>
            </a:r>
            <a:r>
              <a:rPr lang="tr-TR" sz="3500" dirty="0">
                <a:solidFill>
                  <a:srgbClr val="FFFFFF"/>
                </a:solidFill>
                <a:latin typeface="Lato"/>
                <a:ea typeface="Lato"/>
                <a:cs typeface="Lato"/>
                <a:sym typeface="Lato"/>
              </a:rPr>
              <a:t>). Sayısal olarak küçükten büyüğe, alfabetik olarak A'dan Z’ye.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DESC (</a:t>
            </a:r>
            <a:r>
              <a:rPr lang="tr-TR" sz="3500" b="1" dirty="0" err="1">
                <a:solidFill>
                  <a:srgbClr val="FFCA04"/>
                </a:solidFill>
                <a:latin typeface="Lato"/>
                <a:ea typeface="Lato"/>
                <a:cs typeface="Lato"/>
                <a:sym typeface="Lato"/>
              </a:rPr>
              <a:t>Descending</a:t>
            </a:r>
            <a:r>
              <a:rPr lang="tr-TR" sz="3500" b="1" dirty="0">
                <a:solidFill>
                  <a:srgbClr val="FFCA04"/>
                </a:solidFill>
                <a:latin typeface="Lato"/>
                <a:ea typeface="Lato"/>
                <a:cs typeface="Lato"/>
                <a:sym typeface="Lato"/>
              </a:rPr>
              <a:t>): </a:t>
            </a:r>
            <a:r>
              <a:rPr lang="tr-TR" sz="3500" dirty="0">
                <a:solidFill>
                  <a:srgbClr val="FFFFFF"/>
                </a:solidFill>
                <a:latin typeface="Lato"/>
                <a:ea typeface="Lato"/>
                <a:cs typeface="Lato"/>
                <a:sym typeface="Lato"/>
              </a:rPr>
              <a:t>Azalan sıralama. Sayısal olarak büyükten küçüğe, alfabetik olarak Z'den A’ya.</a:t>
            </a:r>
          </a:p>
          <a:p>
            <a:pPr lvl="1" algn="just">
              <a:lnSpc>
                <a:spcPct val="120000"/>
              </a:lnSpc>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36269769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6914" y="4067051"/>
            <a:ext cx="7528157" cy="6578724"/>
          </a:xfrm>
          <a:prstGeom prst="rect">
            <a:avLst/>
          </a:prstGeom>
          <a:noFill/>
          <a:ln>
            <a:noFill/>
          </a:ln>
        </p:spPr>
        <p:txBody>
          <a:bodyPr spcFirstLastPara="1" wrap="square" lIns="0" tIns="0" rIns="0" bIns="0" anchor="t" anchorCtr="0">
            <a:spAutoFit/>
          </a:bodyPr>
          <a:lstStyle/>
          <a:p>
            <a:pPr lvl="1">
              <a:lnSpc>
                <a:spcPct val="150000"/>
              </a:lnSpc>
              <a:defRPr/>
            </a:pPr>
            <a:r>
              <a:rPr lang="tr-TR" sz="3600" dirty="0"/>
              <a:t>DISTINCT İfadesi</a:t>
            </a:r>
          </a:p>
          <a:p>
            <a:pPr lvl="1">
              <a:lnSpc>
                <a:spcPct val="150000"/>
              </a:lnSpc>
              <a:defRPr/>
            </a:pPr>
            <a:r>
              <a:rPr lang="tr-TR" sz="3600" dirty="0"/>
              <a:t>ORDER BY İfadesi</a:t>
            </a:r>
          </a:p>
          <a:p>
            <a:pPr lvl="1">
              <a:lnSpc>
                <a:spcPct val="150000"/>
              </a:lnSpc>
              <a:defRPr/>
            </a:pPr>
            <a:r>
              <a:rPr lang="tr-TR" sz="3600" dirty="0"/>
              <a:t>WHERE İfadesi</a:t>
            </a:r>
          </a:p>
          <a:p>
            <a:pPr lvl="1">
              <a:lnSpc>
                <a:spcPct val="150000"/>
              </a:lnSpc>
              <a:defRPr/>
            </a:pPr>
            <a:r>
              <a:rPr lang="tr-TR" sz="3600" dirty="0"/>
              <a:t>WHERE - Karşılaştırma Operatörleri</a:t>
            </a:r>
          </a:p>
          <a:p>
            <a:pPr lvl="1">
              <a:lnSpc>
                <a:spcPct val="150000"/>
              </a:lnSpc>
              <a:defRPr/>
            </a:pPr>
            <a:r>
              <a:rPr lang="tr-TR" sz="3600" dirty="0"/>
              <a:t>NOT – OR - AND ifadeleri</a:t>
            </a:r>
          </a:p>
          <a:p>
            <a:pPr lvl="1">
              <a:lnSpc>
                <a:spcPct val="150000"/>
              </a:lnSpc>
              <a:defRPr/>
            </a:pPr>
            <a:r>
              <a:rPr lang="tr-TR" sz="3500" dirty="0">
                <a:latin typeface="Lato"/>
                <a:ea typeface="Lato"/>
                <a:cs typeface="Lato"/>
                <a:sym typeface="Lato"/>
              </a:rPr>
              <a:t> </a:t>
            </a:r>
          </a:p>
          <a:p>
            <a:pPr lvl="1">
              <a:lnSpc>
                <a:spcPct val="150000"/>
              </a:lnSpc>
              <a:defRPr/>
            </a:pPr>
            <a:endParaRPr lang="tr-TR" sz="3500" dirty="0">
              <a:latin typeface="Lato"/>
              <a:ea typeface="Lato"/>
              <a:cs typeface="Lato"/>
              <a:sym typeface="Lato"/>
            </a:endParaRP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876911" y="4133547"/>
            <a:ext cx="1738800" cy="568771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99B5A4C9-EDFF-EDF5-4916-FFADB3C1A790}"/>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A50CC02-EC2C-D102-2EB6-AD2AC541C81E}"/>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C4DE0004-CC7F-6FFF-8139-DD80EF658E1E}"/>
              </a:ext>
            </a:extLst>
          </p:cNvPr>
          <p:cNvPicPr preferRelativeResize="0"/>
          <p:nvPr/>
        </p:nvPicPr>
        <p:blipFill rotWithShape="1">
          <a:blip r:embed="rId4">
            <a:alphaModFix amt="47000"/>
          </a:blip>
          <a:srcRect t="40613" b="40613"/>
          <a:stretch/>
        </p:blipFill>
        <p:spPr>
          <a:xfrm>
            <a:off x="0" y="8934450"/>
            <a:ext cx="18288000" cy="5143500"/>
          </a:xfrm>
          <a:prstGeom prst="rect">
            <a:avLst/>
          </a:prstGeom>
          <a:noFill/>
          <a:ln>
            <a:noFill/>
          </a:ln>
        </p:spPr>
      </p:pic>
      <p:sp>
        <p:nvSpPr>
          <p:cNvPr id="2" name="Google Shape;104;p14">
            <a:extLst>
              <a:ext uri="{FF2B5EF4-FFF2-40B4-BE49-F238E27FC236}">
                <a16:creationId xmlns:a16="http://schemas.microsoft.com/office/drawing/2014/main" id="{091B6A6C-91CB-BDB0-9323-77C848CB93FC}"/>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ORDER BY</a:t>
            </a:r>
          </a:p>
          <a:p>
            <a:pPr lvl="0" algn="ctr">
              <a:lnSpc>
                <a:spcPct val="119001"/>
              </a:lnSpc>
              <a:defRPr/>
            </a:pPr>
            <a:r>
              <a:rPr lang="tr-TR" sz="6000" dirty="0">
                <a:solidFill>
                  <a:srgbClr val="FFCA04"/>
                </a:solidFill>
                <a:latin typeface="Paytone One"/>
                <a:sym typeface="Paytone One"/>
              </a:rPr>
              <a:t>(Sonuçları Sıralama)</a:t>
            </a:r>
            <a:endParaRPr lang="fi-FI" sz="6000" dirty="0">
              <a:solidFill>
                <a:srgbClr val="FFCA04"/>
              </a:solidFill>
              <a:latin typeface="Paytone One"/>
              <a:sym typeface="Paytone One"/>
            </a:endParaRPr>
          </a:p>
        </p:txBody>
      </p:sp>
      <p:sp>
        <p:nvSpPr>
          <p:cNvPr id="3" name="Google Shape;366;p29">
            <a:extLst>
              <a:ext uri="{FF2B5EF4-FFF2-40B4-BE49-F238E27FC236}">
                <a16:creationId xmlns:a16="http://schemas.microsoft.com/office/drawing/2014/main" id="{9614F530-0725-068A-12E5-5B446E2C75E6}"/>
              </a:ext>
            </a:extLst>
          </p:cNvPr>
          <p:cNvSpPr txBox="1"/>
          <p:nvPr/>
        </p:nvSpPr>
        <p:spPr>
          <a:xfrm>
            <a:off x="1347234" y="2616253"/>
            <a:ext cx="15593532" cy="5170646"/>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r>
              <a:rPr lang="tr-TR" sz="3500" dirty="0">
                <a:solidFill>
                  <a:srgbClr val="FFCA04"/>
                </a:solidFill>
                <a:latin typeface="Lato"/>
                <a:ea typeface="Lato"/>
                <a:cs typeface="Lato"/>
                <a:sym typeface="Lato"/>
              </a:rPr>
              <a:t>SELECT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r>
              <a:rPr lang="tr-TR" sz="3500" dirty="0" err="1">
                <a:solidFill>
                  <a:schemeClr val="bg1"/>
                </a:solidFill>
                <a:latin typeface="Lato"/>
                <a:ea typeface="Lato"/>
                <a:cs typeface="Lato"/>
                <a:sym typeface="Lato"/>
              </a:rPr>
              <a:t>tablo_adi</a:t>
            </a:r>
            <a:endParaRPr lang="tr-TR" sz="3500" dirty="0">
              <a:solidFill>
                <a:schemeClr val="bg1"/>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ORDER BY 	</a:t>
            </a:r>
            <a:r>
              <a:rPr lang="tr-TR" sz="3500" dirty="0">
                <a:solidFill>
                  <a:schemeClr val="bg1"/>
                </a:solidFill>
                <a:latin typeface="Lato"/>
                <a:ea typeface="Lato"/>
                <a:cs typeface="Lato"/>
                <a:sym typeface="Lato"/>
              </a:rPr>
              <a:t>siralama_sutunu_1 , siralama_sutunu_2;</a:t>
            </a:r>
          </a:p>
          <a:p>
            <a:pPr lvl="1" algn="just">
              <a:lnSpc>
                <a:spcPct val="120000"/>
              </a:lnSpc>
              <a:defRPr/>
            </a:pPr>
            <a:endParaRPr lang="tr-TR" sz="3500" dirty="0">
              <a:solidFill>
                <a:schemeClr val="bg1"/>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ORDER BY komutunda özellikle </a:t>
            </a:r>
            <a:r>
              <a:rPr lang="tr-TR" sz="3500" dirty="0" err="1">
                <a:solidFill>
                  <a:srgbClr val="FFCA04"/>
                </a:solidFill>
                <a:latin typeface="Lato"/>
                <a:ea typeface="Lato"/>
                <a:cs typeface="Lato"/>
                <a:sym typeface="Lato"/>
              </a:rPr>
              <a:t>desc</a:t>
            </a:r>
            <a:r>
              <a:rPr lang="tr-TR" sz="3500" dirty="0">
                <a:solidFill>
                  <a:srgbClr val="FFFFFF"/>
                </a:solidFill>
                <a:latin typeface="Lato"/>
                <a:ea typeface="Lato"/>
                <a:cs typeface="Lato"/>
                <a:sym typeface="Lato"/>
              </a:rPr>
              <a:t> eklenmezse varsayılan </a:t>
            </a:r>
            <a:r>
              <a:rPr lang="tr-TR" sz="3500" dirty="0" err="1">
                <a:solidFill>
                  <a:srgbClr val="FFCA04"/>
                </a:solidFill>
                <a:latin typeface="Lato"/>
                <a:ea typeface="Lato"/>
                <a:cs typeface="Lato"/>
                <a:sym typeface="Lato"/>
              </a:rPr>
              <a:t>asc</a:t>
            </a:r>
            <a:r>
              <a:rPr lang="tr-TR" sz="3500" dirty="0">
                <a:solidFill>
                  <a:srgbClr val="FFFFFF"/>
                </a:solidFill>
                <a:latin typeface="Lato"/>
                <a:ea typeface="Lato"/>
                <a:cs typeface="Lato"/>
                <a:sym typeface="Lato"/>
              </a:rPr>
              <a:t> olarak </a:t>
            </a:r>
            <a:br>
              <a:rPr lang="tr-TR" sz="3500" dirty="0">
                <a:solidFill>
                  <a:srgbClr val="FFFFFF"/>
                </a:solidFill>
                <a:latin typeface="Lato"/>
                <a:ea typeface="Lato"/>
                <a:cs typeface="Lato"/>
                <a:sym typeface="Lato"/>
              </a:rPr>
            </a:br>
            <a:r>
              <a:rPr lang="tr-TR" sz="3500" dirty="0">
                <a:solidFill>
                  <a:srgbClr val="FFFFFF"/>
                </a:solidFill>
                <a:latin typeface="Lato"/>
                <a:ea typeface="Lato"/>
                <a:cs typeface="Lato"/>
                <a:sym typeface="Lato"/>
              </a:rPr>
              <a:t>  	sıralama yapar ! </a:t>
            </a:r>
          </a:p>
          <a:p>
            <a:pPr lvl="1" algn="just">
              <a:lnSpc>
                <a:spcPct val="120000"/>
              </a:lnSpc>
              <a:defRPr/>
            </a:pPr>
            <a:endParaRPr lang="tr-TR" sz="3500" dirty="0">
              <a:solidFill>
                <a:schemeClr val="bg1"/>
              </a:solidFill>
              <a:latin typeface="Lato"/>
              <a:ea typeface="Lato"/>
              <a:cs typeface="Lato"/>
              <a:sym typeface="Lato"/>
            </a:endParaRPr>
          </a:p>
        </p:txBody>
      </p:sp>
      <mc:AlternateContent xmlns:mc="http://schemas.openxmlformats.org/markup-compatibility/2006">
        <mc:Choice xmlns:am3d="http://schemas.microsoft.com/office/drawing/2017/model3d" Requires="am3d">
          <p:graphicFrame>
            <p:nvGraphicFramePr>
              <p:cNvPr id="4" name="3B Model 3" descr="Exclamation Mark">
                <a:extLst>
                  <a:ext uri="{FF2B5EF4-FFF2-40B4-BE49-F238E27FC236}">
                    <a16:creationId xmlns:a16="http://schemas.microsoft.com/office/drawing/2014/main" id="{8123703E-1D9A-FE9E-F171-DAFA5375AA9F}"/>
                  </a:ext>
                </a:extLst>
              </p:cNvPr>
              <p:cNvGraphicFramePr>
                <a:graphicFrameLocks noChangeAspect="1"/>
              </p:cNvGraphicFramePr>
              <p:nvPr>
                <p:extLst>
                  <p:ext uri="{D42A27DB-BD31-4B8C-83A1-F6EECF244321}">
                    <p14:modId xmlns:p14="http://schemas.microsoft.com/office/powerpoint/2010/main" val="3318719033"/>
                  </p:ext>
                </p:extLst>
              </p:nvPr>
            </p:nvGraphicFramePr>
            <p:xfrm rot="20368717">
              <a:off x="1079647" y="5669396"/>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B Model 3" descr="Exclamation Mark">
                <a:extLst>
                  <a:ext uri="{FF2B5EF4-FFF2-40B4-BE49-F238E27FC236}">
                    <a16:creationId xmlns:a16="http://schemas.microsoft.com/office/drawing/2014/main" id="{8123703E-1D9A-FE9E-F171-DAFA5375AA9F}"/>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1079647" y="5669396"/>
                <a:ext cx="1004095" cy="3091244"/>
              </a:xfrm>
              <a:prstGeom prst="rect">
                <a:avLst/>
              </a:prstGeom>
            </p:spPr>
          </p:pic>
        </mc:Fallback>
      </mc:AlternateContent>
    </p:spTree>
    <p:extLst>
      <p:ext uri="{BB962C8B-B14F-4D97-AF65-F5344CB8AC3E}">
        <p14:creationId xmlns:p14="http://schemas.microsoft.com/office/powerpoint/2010/main" val="17945774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2F2BE6E-2475-C30B-77E6-19122F8BBB0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B3EEB04-8B69-2327-7FD9-9FEFF17183B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458FFDF-33ED-0881-C889-F5594FD6A38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266D3C9-FB87-2017-320C-655D4B31562D}"/>
              </a:ext>
            </a:extLst>
          </p:cNvPr>
          <p:cNvSpPr txBox="1"/>
          <p:nvPr/>
        </p:nvSpPr>
        <p:spPr>
          <a:xfrm>
            <a:off x="3188677" y="379031"/>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773AC735-3BDD-5603-CBC5-CAE4E9CAE234}"/>
              </a:ext>
            </a:extLst>
          </p:cNvPr>
          <p:cNvSpPr txBox="1"/>
          <p:nvPr/>
        </p:nvSpPr>
        <p:spPr>
          <a:xfrm>
            <a:off x="3188677" y="4497169"/>
            <a:ext cx="15593532"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tablosunu soyadlarına </a:t>
            </a:r>
          </a:p>
          <a:p>
            <a:pPr lvl="1" algn="just">
              <a:lnSpc>
                <a:spcPct val="120000"/>
              </a:lnSpc>
              <a:defRPr/>
            </a:pPr>
            <a:r>
              <a:rPr lang="tr-TR" sz="3500" dirty="0">
                <a:solidFill>
                  <a:srgbClr val="FFFFFF"/>
                </a:solidFill>
                <a:latin typeface="Lato"/>
                <a:ea typeface="Lato"/>
                <a:cs typeface="Lato"/>
                <a:sym typeface="Lato"/>
              </a:rPr>
              <a:t>göre A'dan Z'ye sıralayalım.</a:t>
            </a:r>
          </a:p>
        </p:txBody>
      </p:sp>
      <p:pic>
        <p:nvPicPr>
          <p:cNvPr id="3" name="Resim 2">
            <a:extLst>
              <a:ext uri="{FF2B5EF4-FFF2-40B4-BE49-F238E27FC236}">
                <a16:creationId xmlns:a16="http://schemas.microsoft.com/office/drawing/2014/main" id="{34A1C75D-3CA6-3E24-D3EF-12EBA17C5487}"/>
              </a:ext>
            </a:extLst>
          </p:cNvPr>
          <p:cNvPicPr>
            <a:picLocks noChangeAspect="1"/>
          </p:cNvPicPr>
          <p:nvPr/>
        </p:nvPicPr>
        <p:blipFill>
          <a:blip r:embed="rId5"/>
          <a:stretch>
            <a:fillRect/>
          </a:stretch>
        </p:blipFill>
        <p:spPr>
          <a:xfrm>
            <a:off x="11301047" y="2686458"/>
            <a:ext cx="5704449" cy="691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6818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537E5B3-47ED-F581-5BD0-63EAEF2E695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C1793F4-354F-5386-0D48-7E429EB1612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F4A0BD4-8F23-21EB-A2C7-42148D80CE1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DB0A76A-3F94-6BE4-F5FF-3A7E4F3B4055}"/>
              </a:ext>
            </a:extLst>
          </p:cNvPr>
          <p:cNvSpPr txBox="1"/>
          <p:nvPr/>
        </p:nvSpPr>
        <p:spPr>
          <a:xfrm>
            <a:off x="3188677" y="379031"/>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3" name="Resim 2">
            <a:extLst>
              <a:ext uri="{FF2B5EF4-FFF2-40B4-BE49-F238E27FC236}">
                <a16:creationId xmlns:a16="http://schemas.microsoft.com/office/drawing/2014/main" id="{A3D2DD44-F4CE-D7F1-42D4-542CEB56FCE1}"/>
              </a:ext>
            </a:extLst>
          </p:cNvPr>
          <p:cNvPicPr>
            <a:picLocks noChangeAspect="1"/>
          </p:cNvPicPr>
          <p:nvPr/>
        </p:nvPicPr>
        <p:blipFill>
          <a:blip r:embed="rId5"/>
          <a:stretch>
            <a:fillRect/>
          </a:stretch>
        </p:blipFill>
        <p:spPr>
          <a:xfrm>
            <a:off x="11301047" y="2686458"/>
            <a:ext cx="5704449" cy="691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a:extLst>
              <a:ext uri="{FF2B5EF4-FFF2-40B4-BE49-F238E27FC236}">
                <a16:creationId xmlns:a16="http://schemas.microsoft.com/office/drawing/2014/main" id="{5FDFCF29-22AD-3891-8822-9A218C43FD3B}"/>
              </a:ext>
            </a:extLst>
          </p:cNvPr>
          <p:cNvPicPr>
            <a:picLocks noChangeAspect="1"/>
          </p:cNvPicPr>
          <p:nvPr/>
        </p:nvPicPr>
        <p:blipFill>
          <a:blip r:embed="rId6"/>
          <a:stretch>
            <a:fillRect/>
          </a:stretch>
        </p:blipFill>
        <p:spPr>
          <a:xfrm>
            <a:off x="3806393" y="2686458"/>
            <a:ext cx="5972982" cy="6875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0725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F646055-CAEF-BB47-45F6-AC809F2CC92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31515C1-98AA-963B-5F1F-D4F65F0F8B0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F0C45A4-7D65-BEE5-C589-C84AFDB2FFF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580C1FA-81C7-2B86-3275-32E8965BA356}"/>
              </a:ext>
            </a:extLst>
          </p:cNvPr>
          <p:cNvSpPr txBox="1"/>
          <p:nvPr/>
        </p:nvSpPr>
        <p:spPr>
          <a:xfrm>
            <a:off x="3188677" y="379031"/>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E8BBBC28-4F88-B7A3-962C-0AB9849CB2E5}"/>
              </a:ext>
            </a:extLst>
          </p:cNvPr>
          <p:cNvSpPr txBox="1"/>
          <p:nvPr/>
        </p:nvSpPr>
        <p:spPr>
          <a:xfrm>
            <a:off x="3188677" y="4497169"/>
            <a:ext cx="15593532"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tablosunu soyadlarına </a:t>
            </a:r>
          </a:p>
          <a:p>
            <a:pPr lvl="1" algn="just">
              <a:lnSpc>
                <a:spcPct val="120000"/>
              </a:lnSpc>
              <a:defRPr/>
            </a:pPr>
            <a:r>
              <a:rPr lang="tr-TR" sz="3500" dirty="0">
                <a:solidFill>
                  <a:srgbClr val="FFFFFF"/>
                </a:solidFill>
                <a:latin typeface="Lato"/>
                <a:ea typeface="Lato"/>
                <a:cs typeface="Lato"/>
                <a:sym typeface="Lato"/>
              </a:rPr>
              <a:t>göre Z’den A’ya sıralayalım.</a:t>
            </a:r>
          </a:p>
        </p:txBody>
      </p:sp>
      <p:pic>
        <p:nvPicPr>
          <p:cNvPr id="5" name="Resim 4">
            <a:extLst>
              <a:ext uri="{FF2B5EF4-FFF2-40B4-BE49-F238E27FC236}">
                <a16:creationId xmlns:a16="http://schemas.microsoft.com/office/drawing/2014/main" id="{BCA3615B-B420-4D96-E9B4-A12F2A9509B5}"/>
              </a:ext>
            </a:extLst>
          </p:cNvPr>
          <p:cNvPicPr>
            <a:picLocks noChangeAspect="1"/>
          </p:cNvPicPr>
          <p:nvPr/>
        </p:nvPicPr>
        <p:blipFill>
          <a:blip r:embed="rId5"/>
          <a:stretch>
            <a:fillRect/>
          </a:stretch>
        </p:blipFill>
        <p:spPr>
          <a:xfrm>
            <a:off x="10810301" y="2686458"/>
            <a:ext cx="5297207" cy="7213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816583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tablosundaki puanları en yüksekten en düşüğe sıralayalım.</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Tree>
    <p:extLst>
      <p:ext uri="{BB962C8B-B14F-4D97-AF65-F5344CB8AC3E}">
        <p14:creationId xmlns:p14="http://schemas.microsoft.com/office/powerpoint/2010/main" val="358808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529813"/>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tablosundaki puanları en yüksekten en düşüğe sıralayalım.</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5" name="Resim 4">
            <a:extLst>
              <a:ext uri="{FF2B5EF4-FFF2-40B4-BE49-F238E27FC236}">
                <a16:creationId xmlns:a16="http://schemas.microsoft.com/office/drawing/2014/main" id="{2F993678-0F02-4185-F69C-6E30FE9F4DEF}"/>
              </a:ext>
            </a:extLst>
          </p:cNvPr>
          <p:cNvPicPr>
            <a:picLocks noChangeAspect="1"/>
          </p:cNvPicPr>
          <p:nvPr/>
        </p:nvPicPr>
        <p:blipFill>
          <a:blip r:embed="rId8"/>
          <a:stretch>
            <a:fillRect/>
          </a:stretch>
        </p:blipFill>
        <p:spPr>
          <a:xfrm>
            <a:off x="8138229" y="4068422"/>
            <a:ext cx="5621073" cy="5592443"/>
          </a:xfrm>
          <a:prstGeom prst="roundRect">
            <a:avLst>
              <a:gd name="adj" fmla="val 8132"/>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6450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tablosundaki öğrenci numaralarını ve puanları düşükten yükseğe sıralayalım.</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Tree>
    <p:extLst>
      <p:ext uri="{BB962C8B-B14F-4D97-AF65-F5344CB8AC3E}">
        <p14:creationId xmlns:p14="http://schemas.microsoft.com/office/powerpoint/2010/main" val="3458440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tablosundaki öğrenci numaralarını ve puanları düşükten yükseğe sıralayalım.</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5" name="Resim 4">
            <a:extLst>
              <a:ext uri="{FF2B5EF4-FFF2-40B4-BE49-F238E27FC236}">
                <a16:creationId xmlns:a16="http://schemas.microsoft.com/office/drawing/2014/main" id="{77D48A3F-C6AE-F92F-66B8-1BD6AC7FC79A}"/>
              </a:ext>
            </a:extLst>
          </p:cNvPr>
          <p:cNvPicPr>
            <a:picLocks noChangeAspect="1"/>
          </p:cNvPicPr>
          <p:nvPr/>
        </p:nvPicPr>
        <p:blipFill>
          <a:blip r:embed="rId8"/>
          <a:srcRect b="29659"/>
          <a:stretch>
            <a:fillRect/>
          </a:stretch>
        </p:blipFill>
        <p:spPr>
          <a:xfrm>
            <a:off x="8668270" y="4545944"/>
            <a:ext cx="6477946" cy="4901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725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468726"/>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Ogretmenler</a:t>
            </a:r>
            <a:r>
              <a:rPr lang="tr-TR" sz="3500" dirty="0">
                <a:solidFill>
                  <a:srgbClr val="1C3A8F"/>
                </a:solidFill>
                <a:latin typeface="Lato"/>
                <a:ea typeface="Lato"/>
                <a:cs typeface="Lato"/>
              </a:rPr>
              <a:t> tablosunu önce </a:t>
            </a:r>
            <a:r>
              <a:rPr lang="tr-TR" sz="3500" dirty="0" err="1">
                <a:solidFill>
                  <a:srgbClr val="1C3A8F"/>
                </a:solidFill>
                <a:latin typeface="Lato"/>
                <a:ea typeface="Lato"/>
                <a:cs typeface="Lato"/>
              </a:rPr>
              <a:t>BolumID'ye</a:t>
            </a:r>
            <a:r>
              <a:rPr lang="tr-TR" sz="3500" dirty="0">
                <a:solidFill>
                  <a:srgbClr val="1C3A8F"/>
                </a:solidFill>
                <a:latin typeface="Lato"/>
                <a:ea typeface="Lato"/>
                <a:cs typeface="Lato"/>
              </a:rPr>
              <a:t> göre artan, ardından </a:t>
            </a:r>
            <a:r>
              <a:rPr lang="tr-TR" sz="3500" dirty="0" err="1">
                <a:solidFill>
                  <a:srgbClr val="1C3A8F"/>
                </a:solidFill>
                <a:latin typeface="Lato"/>
                <a:ea typeface="Lato"/>
                <a:cs typeface="Lato"/>
              </a:rPr>
              <a:t>Soyad'a</a:t>
            </a:r>
            <a:r>
              <a:rPr lang="tr-TR" sz="3500" dirty="0">
                <a:solidFill>
                  <a:srgbClr val="1C3A8F"/>
                </a:solidFill>
                <a:latin typeface="Lato"/>
                <a:ea typeface="Lato"/>
                <a:cs typeface="Lato"/>
              </a:rPr>
              <a:t> göre azalan (Z'den A'ya) sıralayalım.</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Tree>
    <p:extLst>
      <p:ext uri="{BB962C8B-B14F-4D97-AF65-F5344CB8AC3E}">
        <p14:creationId xmlns:p14="http://schemas.microsoft.com/office/powerpoint/2010/main" val="1173147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468726"/>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Ogretmenler</a:t>
            </a:r>
            <a:r>
              <a:rPr lang="tr-TR" sz="3500" dirty="0">
                <a:solidFill>
                  <a:srgbClr val="1C3A8F"/>
                </a:solidFill>
                <a:latin typeface="Lato"/>
                <a:ea typeface="Lato"/>
                <a:cs typeface="Lato"/>
              </a:rPr>
              <a:t> tablosunu önce </a:t>
            </a:r>
            <a:r>
              <a:rPr lang="tr-TR" sz="3500" dirty="0" err="1">
                <a:solidFill>
                  <a:srgbClr val="1C3A8F"/>
                </a:solidFill>
                <a:latin typeface="Lato"/>
                <a:ea typeface="Lato"/>
                <a:cs typeface="Lato"/>
              </a:rPr>
              <a:t>BolumID'ye</a:t>
            </a:r>
            <a:r>
              <a:rPr lang="tr-TR" sz="3500" dirty="0">
                <a:solidFill>
                  <a:srgbClr val="1C3A8F"/>
                </a:solidFill>
                <a:latin typeface="Lato"/>
                <a:ea typeface="Lato"/>
                <a:cs typeface="Lato"/>
              </a:rPr>
              <a:t> göre artan, ardından </a:t>
            </a:r>
            <a:r>
              <a:rPr lang="tr-TR" sz="3500" dirty="0" err="1">
                <a:solidFill>
                  <a:srgbClr val="1C3A8F"/>
                </a:solidFill>
                <a:latin typeface="Lato"/>
                <a:ea typeface="Lato"/>
                <a:cs typeface="Lato"/>
              </a:rPr>
              <a:t>Soyad'a</a:t>
            </a:r>
            <a:r>
              <a:rPr lang="tr-TR" sz="3500" dirty="0">
                <a:solidFill>
                  <a:srgbClr val="1C3A8F"/>
                </a:solidFill>
                <a:latin typeface="Lato"/>
                <a:ea typeface="Lato"/>
                <a:cs typeface="Lato"/>
              </a:rPr>
              <a:t> göre azalan (Z'den A'ya) sıralayalım.</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6" name="Resim 5">
            <a:extLst>
              <a:ext uri="{FF2B5EF4-FFF2-40B4-BE49-F238E27FC236}">
                <a16:creationId xmlns:a16="http://schemas.microsoft.com/office/drawing/2014/main" id="{F207150B-238F-6D14-F6E4-6C6E4D111298}"/>
              </a:ext>
            </a:extLst>
          </p:cNvPr>
          <p:cNvPicPr>
            <a:picLocks noChangeAspect="1"/>
          </p:cNvPicPr>
          <p:nvPr/>
        </p:nvPicPr>
        <p:blipFill>
          <a:blip r:embed="rId8"/>
          <a:stretch>
            <a:fillRect/>
          </a:stretch>
        </p:blipFill>
        <p:spPr>
          <a:xfrm>
            <a:off x="8059984" y="4828148"/>
            <a:ext cx="5316297" cy="4616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506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DISTINCT</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(Benzersiz Sonuçlar)</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468726"/>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Dersler tablosundaki dersleri kredi miktarına göre en yüksekten en düşüğe sıralayarak </a:t>
            </a:r>
            <a:r>
              <a:rPr lang="tr-TR" sz="3500" dirty="0" err="1">
                <a:solidFill>
                  <a:srgbClr val="1C3A8F"/>
                </a:solidFill>
                <a:latin typeface="Lato"/>
                <a:ea typeface="Lato"/>
                <a:cs typeface="Lato"/>
              </a:rPr>
              <a:t>DersAdi</a:t>
            </a:r>
            <a:r>
              <a:rPr lang="tr-TR" sz="3500" dirty="0">
                <a:solidFill>
                  <a:srgbClr val="1C3A8F"/>
                </a:solidFill>
                <a:latin typeface="Lato"/>
                <a:ea typeface="Lato"/>
                <a:cs typeface="Lato"/>
              </a:rPr>
              <a:t> ve Kredi sütunlarını listeleyiniz.</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Tree>
    <p:extLst>
      <p:ext uri="{BB962C8B-B14F-4D97-AF65-F5344CB8AC3E}">
        <p14:creationId xmlns:p14="http://schemas.microsoft.com/office/powerpoint/2010/main" val="160581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468726"/>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Dersler tablosundaki dersleri kredi miktarına göre en yüksekten en düşüğe sıralayarak </a:t>
            </a:r>
            <a:r>
              <a:rPr lang="tr-TR" sz="3500" dirty="0" err="1">
                <a:solidFill>
                  <a:srgbClr val="1C3A8F"/>
                </a:solidFill>
                <a:latin typeface="Lato"/>
                <a:ea typeface="Lato"/>
                <a:cs typeface="Lato"/>
              </a:rPr>
              <a:t>DersAdi</a:t>
            </a:r>
            <a:r>
              <a:rPr lang="tr-TR" sz="3500" dirty="0">
                <a:solidFill>
                  <a:srgbClr val="1C3A8F"/>
                </a:solidFill>
                <a:latin typeface="Lato"/>
                <a:ea typeface="Lato"/>
                <a:cs typeface="Lato"/>
              </a:rPr>
              <a:t> ve Kredi sütunlarını listeleyiniz.</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8" name="Resim 7">
            <a:extLst>
              <a:ext uri="{FF2B5EF4-FFF2-40B4-BE49-F238E27FC236}">
                <a16:creationId xmlns:a16="http://schemas.microsoft.com/office/drawing/2014/main" id="{2031D895-7CE1-F975-B3C1-ABCBC10A092C}"/>
              </a:ext>
            </a:extLst>
          </p:cNvPr>
          <p:cNvPicPr>
            <a:picLocks noChangeAspect="1"/>
          </p:cNvPicPr>
          <p:nvPr/>
        </p:nvPicPr>
        <p:blipFill>
          <a:blip r:embed="rId8"/>
          <a:stretch>
            <a:fillRect/>
          </a:stretch>
        </p:blipFill>
        <p:spPr>
          <a:xfrm>
            <a:off x="8138229" y="4596998"/>
            <a:ext cx="5667712" cy="4917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739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712621"/>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tablosunu </a:t>
            </a:r>
            <a:r>
              <a:rPr lang="tr-TR" sz="3500" dirty="0" err="1">
                <a:solidFill>
                  <a:srgbClr val="1C3A8F"/>
                </a:solidFill>
                <a:latin typeface="Lato"/>
                <a:ea typeface="Lato"/>
                <a:cs typeface="Lato"/>
              </a:rPr>
              <a:t>DogumTarihi'ne</a:t>
            </a:r>
            <a:r>
              <a:rPr lang="tr-TR" sz="3500" dirty="0">
                <a:solidFill>
                  <a:srgbClr val="1C3A8F"/>
                </a:solidFill>
                <a:latin typeface="Lato"/>
                <a:ea typeface="Lato"/>
                <a:cs typeface="Lato"/>
              </a:rPr>
              <a:t> göre en gençten en yaşlıya sıralayın.</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Tree>
    <p:extLst>
      <p:ext uri="{BB962C8B-B14F-4D97-AF65-F5344CB8AC3E}">
        <p14:creationId xmlns:p14="http://schemas.microsoft.com/office/powerpoint/2010/main" val="1505207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712621"/>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tablosunu </a:t>
            </a:r>
            <a:r>
              <a:rPr lang="tr-TR" sz="3500" dirty="0" err="1">
                <a:solidFill>
                  <a:srgbClr val="1C3A8F"/>
                </a:solidFill>
                <a:latin typeface="Lato"/>
                <a:ea typeface="Lato"/>
                <a:cs typeface="Lato"/>
              </a:rPr>
              <a:t>DogumTarihi'ne</a:t>
            </a:r>
            <a:r>
              <a:rPr lang="tr-TR" sz="3500" dirty="0">
                <a:solidFill>
                  <a:srgbClr val="1C3A8F"/>
                </a:solidFill>
                <a:latin typeface="Lato"/>
                <a:ea typeface="Lato"/>
                <a:cs typeface="Lato"/>
              </a:rPr>
              <a:t> göre en gençten en yaşlıya sıralayın.</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5" name="Resim 4">
            <a:extLst>
              <a:ext uri="{FF2B5EF4-FFF2-40B4-BE49-F238E27FC236}">
                <a16:creationId xmlns:a16="http://schemas.microsoft.com/office/drawing/2014/main" id="{4E646DD0-BF8C-960A-682F-90DFE9CB8531}"/>
              </a:ext>
            </a:extLst>
          </p:cNvPr>
          <p:cNvPicPr>
            <a:picLocks noChangeAspect="1"/>
          </p:cNvPicPr>
          <p:nvPr/>
        </p:nvPicPr>
        <p:blipFill>
          <a:blip r:embed="rId8"/>
          <a:stretch>
            <a:fillRect/>
          </a:stretch>
        </p:blipFill>
        <p:spPr>
          <a:xfrm>
            <a:off x="7485481" y="4789838"/>
            <a:ext cx="8151817" cy="4729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1810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712621"/>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tablosunu önce </a:t>
            </a:r>
            <a:r>
              <a:rPr lang="tr-TR" sz="3500" dirty="0" err="1">
                <a:solidFill>
                  <a:srgbClr val="1C3A8F"/>
                </a:solidFill>
                <a:latin typeface="Lato"/>
                <a:ea typeface="Lato"/>
                <a:cs typeface="Lato"/>
              </a:rPr>
              <a:t>Cinsiyet'e</a:t>
            </a:r>
            <a:r>
              <a:rPr lang="tr-TR" sz="3500" dirty="0">
                <a:solidFill>
                  <a:srgbClr val="1C3A8F"/>
                </a:solidFill>
                <a:latin typeface="Lato"/>
                <a:ea typeface="Lato"/>
                <a:cs typeface="Lato"/>
              </a:rPr>
              <a:t> göre artan, sonra </a:t>
            </a:r>
            <a:r>
              <a:rPr lang="tr-TR" sz="3500" dirty="0" err="1">
                <a:solidFill>
                  <a:srgbClr val="1C3A8F"/>
                </a:solidFill>
                <a:latin typeface="Lato"/>
                <a:ea typeface="Lato"/>
                <a:cs typeface="Lato"/>
              </a:rPr>
              <a:t>Ad'a</a:t>
            </a:r>
            <a:r>
              <a:rPr lang="tr-TR" sz="3500" dirty="0">
                <a:solidFill>
                  <a:srgbClr val="1C3A8F"/>
                </a:solidFill>
                <a:latin typeface="Lato"/>
                <a:ea typeface="Lato"/>
                <a:cs typeface="Lato"/>
              </a:rPr>
              <a:t> göre artan şekilde sıralayın.</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spTree>
    <p:extLst>
      <p:ext uri="{BB962C8B-B14F-4D97-AF65-F5344CB8AC3E}">
        <p14:creationId xmlns:p14="http://schemas.microsoft.com/office/powerpoint/2010/main" val="1053241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818570" y="3712621"/>
            <a:ext cx="1232344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tablosunu önce </a:t>
            </a:r>
            <a:r>
              <a:rPr lang="tr-TR" sz="3500" dirty="0" err="1">
                <a:solidFill>
                  <a:srgbClr val="1C3A8F"/>
                </a:solidFill>
                <a:latin typeface="Lato"/>
                <a:ea typeface="Lato"/>
                <a:cs typeface="Lato"/>
              </a:rPr>
              <a:t>Cinsiyet'e</a:t>
            </a:r>
            <a:r>
              <a:rPr lang="tr-TR" sz="3500" dirty="0">
                <a:solidFill>
                  <a:srgbClr val="1C3A8F"/>
                </a:solidFill>
                <a:latin typeface="Lato"/>
                <a:ea typeface="Lato"/>
                <a:cs typeface="Lato"/>
              </a:rPr>
              <a:t> göre artan, sonra </a:t>
            </a:r>
            <a:r>
              <a:rPr lang="tr-TR" sz="3500" dirty="0" err="1">
                <a:solidFill>
                  <a:srgbClr val="1C3A8F"/>
                </a:solidFill>
                <a:latin typeface="Lato"/>
                <a:ea typeface="Lato"/>
                <a:cs typeface="Lato"/>
              </a:rPr>
              <a:t>Ad'a</a:t>
            </a:r>
            <a:r>
              <a:rPr lang="tr-TR" sz="3500" dirty="0">
                <a:solidFill>
                  <a:srgbClr val="1C3A8F"/>
                </a:solidFill>
                <a:latin typeface="Lato"/>
                <a:ea typeface="Lato"/>
                <a:cs typeface="Lato"/>
              </a:rPr>
              <a:t> göre artan şekilde sıralayın.</a:t>
            </a: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ORDER BY</a:t>
            </a:r>
          </a:p>
          <a:p>
            <a:pPr lvl="0" algn="ctr">
              <a:lnSpc>
                <a:spcPct val="119001"/>
              </a:lnSpc>
              <a:defRPr/>
            </a:pPr>
            <a:r>
              <a:rPr lang="tr-TR" sz="6300" dirty="0">
                <a:solidFill>
                  <a:srgbClr val="FFCA04"/>
                </a:solidFill>
                <a:latin typeface="Paytone One"/>
                <a:sym typeface="Paytone One"/>
              </a:rPr>
              <a:t>(Sonuçları Sıralama)</a:t>
            </a:r>
            <a:endParaRPr lang="fi-FI" sz="6300" dirty="0">
              <a:solidFill>
                <a:srgbClr val="FFCA04"/>
              </a:solidFill>
              <a:latin typeface="Paytone One"/>
              <a:sym typeface="Paytone One"/>
            </a:endParaRPr>
          </a:p>
        </p:txBody>
      </p:sp>
      <p:pic>
        <p:nvPicPr>
          <p:cNvPr id="5" name="Resim 4">
            <a:extLst>
              <a:ext uri="{FF2B5EF4-FFF2-40B4-BE49-F238E27FC236}">
                <a16:creationId xmlns:a16="http://schemas.microsoft.com/office/drawing/2014/main" id="{566BF45E-5517-3FCA-17CF-5604AF5535A0}"/>
              </a:ext>
            </a:extLst>
          </p:cNvPr>
          <p:cNvPicPr>
            <a:picLocks noChangeAspect="1"/>
          </p:cNvPicPr>
          <p:nvPr/>
        </p:nvPicPr>
        <p:blipFill>
          <a:blip r:embed="rId8"/>
          <a:stretch>
            <a:fillRect/>
          </a:stretch>
        </p:blipFill>
        <p:spPr>
          <a:xfrm>
            <a:off x="8497909" y="4789839"/>
            <a:ext cx="4964769" cy="4643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332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72471D2A-9EB3-A86F-991A-CDBAF7FCAF2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0DD7B772-B368-0D9B-0DFF-C144E228F4DF}"/>
              </a:ext>
            </a:extLst>
          </p:cNvPr>
          <p:cNvSpPr txBox="1"/>
          <p:nvPr/>
        </p:nvSpPr>
        <p:spPr>
          <a:xfrm>
            <a:off x="7408985" y="3989786"/>
            <a:ext cx="10879015"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AS</a:t>
            </a:r>
          </a:p>
          <a:p>
            <a:pPr lvl="0" algn="ctr">
              <a:lnSpc>
                <a:spcPct val="119001"/>
              </a:lnSpc>
              <a:defRPr/>
            </a:pPr>
            <a:r>
              <a:rPr lang="tr-TR" sz="6300" dirty="0">
                <a:solidFill>
                  <a:srgbClr val="FFCA04"/>
                </a:solidFill>
                <a:latin typeface="Paytone One"/>
                <a:sym typeface="Paytone One"/>
              </a:rPr>
              <a:t>( Sütun - Tablo Takma Adı )</a:t>
            </a:r>
          </a:p>
        </p:txBody>
      </p:sp>
      <p:pic>
        <p:nvPicPr>
          <p:cNvPr id="183" name="Google Shape;183;p20">
            <a:extLst>
              <a:ext uri="{FF2B5EF4-FFF2-40B4-BE49-F238E27FC236}">
                <a16:creationId xmlns:a16="http://schemas.microsoft.com/office/drawing/2014/main" id="{C90BB518-81A7-751C-1B49-68BEA8B345DF}"/>
              </a:ext>
            </a:extLst>
          </p:cNvPr>
          <p:cNvPicPr preferRelativeResize="0"/>
          <p:nvPr/>
        </p:nvPicPr>
        <p:blipFill rotWithShape="1">
          <a:blip r:embed="rId3">
            <a:alphaModFix amt="47000"/>
          </a:blip>
          <a:srcRect t="6995" b="6994"/>
          <a:stretch/>
        </p:blipFill>
        <p:spPr>
          <a:xfrm>
            <a:off x="-820616" y="0"/>
            <a:ext cx="7973611" cy="10287000"/>
          </a:xfrm>
          <a:prstGeom prst="rect">
            <a:avLst/>
          </a:prstGeom>
          <a:noFill/>
          <a:ln>
            <a:noFill/>
          </a:ln>
        </p:spPr>
      </p:pic>
      <p:sp>
        <p:nvSpPr>
          <p:cNvPr id="184" name="Google Shape;184;p20">
            <a:extLst>
              <a:ext uri="{FF2B5EF4-FFF2-40B4-BE49-F238E27FC236}">
                <a16:creationId xmlns:a16="http://schemas.microsoft.com/office/drawing/2014/main" id="{9AADA0E2-32A9-DD7E-3E13-B16657599696}"/>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926730D8-0ABA-41F9-077C-EAD4B9466C02}"/>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4EFFFE3A-3D69-D434-1D94-6325E1AB34A1}"/>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1766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E63B26C-DFA5-EDD0-0BBB-332ADC89140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055C804-0146-2E63-16E6-34C14A1CA97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9E02DA2-BA1B-A845-0F8C-750275CF754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33B70BC-5302-134F-B5B8-BCB01C38A2EA}"/>
              </a:ext>
            </a:extLst>
          </p:cNvPr>
          <p:cNvSpPr txBox="1"/>
          <p:nvPr/>
        </p:nvSpPr>
        <p:spPr>
          <a:xfrm>
            <a:off x="3392664" y="2812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AS</a:t>
            </a:r>
          </a:p>
          <a:p>
            <a:pPr lvl="0" algn="ctr">
              <a:lnSpc>
                <a:spcPct val="119001"/>
              </a:lnSpc>
              <a:defRPr/>
            </a:pPr>
            <a:r>
              <a:rPr lang="tr-TR" sz="6300" dirty="0">
                <a:solidFill>
                  <a:srgbClr val="FFCA04"/>
                </a:solidFill>
                <a:latin typeface="Paytone One"/>
                <a:sym typeface="Paytone One"/>
              </a:rPr>
              <a:t>( Sütun - Tablo Takma Adı )</a:t>
            </a:r>
          </a:p>
        </p:txBody>
      </p:sp>
      <p:sp>
        <p:nvSpPr>
          <p:cNvPr id="4" name="Google Shape;366;p29">
            <a:extLst>
              <a:ext uri="{FF2B5EF4-FFF2-40B4-BE49-F238E27FC236}">
                <a16:creationId xmlns:a16="http://schemas.microsoft.com/office/drawing/2014/main" id="{4C225834-B8D2-8DD2-CE75-34488C4CAC98}"/>
              </a:ext>
            </a:extLst>
          </p:cNvPr>
          <p:cNvSpPr txBox="1"/>
          <p:nvPr/>
        </p:nvSpPr>
        <p:spPr>
          <a:xfrm>
            <a:off x="3759458" y="3576107"/>
            <a:ext cx="13481814" cy="5170646"/>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Bazen sorgu çıktısındaki sütun isimleri karmaşık, teknik olabilir veya kullanıcıya daha anlaşılır bir isimle sunulması gerekebilir. </a:t>
            </a:r>
          </a:p>
          <a:p>
            <a:pPr lvl="1" algn="just">
              <a:lnSpc>
                <a:spcPct val="120000"/>
              </a:lnSpc>
              <a:defRPr/>
            </a:pPr>
            <a:endParaRPr lang="tr-TR" sz="3500" b="1"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AS</a:t>
            </a:r>
            <a:r>
              <a:rPr lang="tr-TR" sz="3500" dirty="0">
                <a:solidFill>
                  <a:srgbClr val="FFFFFF"/>
                </a:solidFill>
                <a:latin typeface="Lato"/>
                <a:ea typeface="Lato"/>
                <a:cs typeface="Lato"/>
                <a:sym typeface="Lato"/>
              </a:rPr>
              <a:t> ifadesi, bir sütuna veya tabloya geçici olarak bir takma ad (</a:t>
            </a:r>
            <a:r>
              <a:rPr lang="tr-TR" sz="3500" dirty="0" err="1">
                <a:solidFill>
                  <a:srgbClr val="FFFFFF"/>
                </a:solidFill>
                <a:latin typeface="Lato"/>
                <a:ea typeface="Lato"/>
                <a:cs typeface="Lato"/>
                <a:sym typeface="Lato"/>
              </a:rPr>
              <a:t>alias</a:t>
            </a:r>
            <a:r>
              <a:rPr lang="tr-TR" sz="3500" dirty="0">
                <a:solidFill>
                  <a:srgbClr val="FFFFFF"/>
                </a:solidFill>
                <a:latin typeface="Lato"/>
                <a:ea typeface="Lato"/>
                <a:cs typeface="Lato"/>
                <a:sym typeface="Lato"/>
              </a:rPr>
              <a:t>) vermek için kullanılır. Bu takma ad, sorgunun çıktısında görünür.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AS sadece tablo adını </a:t>
            </a:r>
            <a:r>
              <a:rPr lang="tr-TR" sz="3500" dirty="0" err="1">
                <a:solidFill>
                  <a:srgbClr val="FFFFFF"/>
                </a:solidFill>
                <a:latin typeface="Lato"/>
                <a:ea typeface="Lato"/>
                <a:cs typeface="Lato"/>
                <a:sym typeface="Lato"/>
              </a:rPr>
              <a:t>select</a:t>
            </a:r>
            <a:r>
              <a:rPr lang="tr-TR" sz="3500" dirty="0">
                <a:solidFill>
                  <a:srgbClr val="FFFFFF"/>
                </a:solidFill>
                <a:latin typeface="Lato"/>
                <a:ea typeface="Lato"/>
                <a:cs typeface="Lato"/>
                <a:sym typeface="Lato"/>
              </a:rPr>
              <a:t> işlemi esnasında görsel olarak </a:t>
            </a:r>
            <a:br>
              <a:rPr lang="tr-TR" sz="3500" dirty="0">
                <a:solidFill>
                  <a:srgbClr val="FFFFFF"/>
                </a:solidFill>
                <a:latin typeface="Lato"/>
                <a:ea typeface="Lato"/>
                <a:cs typeface="Lato"/>
                <a:sym typeface="Lato"/>
              </a:rPr>
            </a:br>
            <a:r>
              <a:rPr lang="tr-TR" sz="3500" dirty="0">
                <a:solidFill>
                  <a:srgbClr val="FFFFFF"/>
                </a:solidFill>
                <a:latin typeface="Lato"/>
                <a:ea typeface="Lato"/>
                <a:cs typeface="Lato"/>
                <a:sym typeface="Lato"/>
              </a:rPr>
              <a:t>  değiştirir, tablo verisinde kalıcı bir etkisi yoktur.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99D8B194-AEE6-59A4-DCBF-64F7427F8F7E}"/>
                  </a:ext>
                </a:extLst>
              </p:cNvPr>
              <p:cNvGraphicFramePr>
                <a:graphicFrameLocks noChangeAspect="1"/>
              </p:cNvGraphicFramePr>
              <p:nvPr>
                <p:extLst>
                  <p:ext uri="{D42A27DB-BD31-4B8C-83A1-F6EECF244321}">
                    <p14:modId xmlns:p14="http://schemas.microsoft.com/office/powerpoint/2010/main" val="952554837"/>
                  </p:ext>
                </p:extLst>
              </p:nvPr>
            </p:nvGraphicFramePr>
            <p:xfrm rot="20368717">
              <a:off x="2919605" y="6842457"/>
              <a:ext cx="992692" cy="3087219"/>
            </p:xfrm>
            <a:graphic>
              <a:graphicData uri="http://schemas.microsoft.com/office/drawing/2017/model3d">
                <am3d:model3d r:embed="rId5">
                  <am3d:spPr>
                    <a:xfrm rot="20368717">
                      <a:off x="0" y="0"/>
                      <a:ext cx="992692" cy="3087219"/>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75518" ay="248377" az="-5455"/>
                    <am3d:postTrans dx="0" dy="0" dz="0"/>
                  </am3d:trans>
                  <am3d:raster rName="Office3DRenderer" rVer="16.0.8326">
                    <am3d:blip r:embed="rId6"/>
                  </am3d:raster>
                  <am3d:objViewport viewportSz="321680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99D8B194-AEE6-59A4-DCBF-64F7427F8F7E}"/>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2919605" y="6842457"/>
                <a:ext cx="992692" cy="3087219"/>
              </a:xfrm>
              <a:prstGeom prst="rect">
                <a:avLst/>
              </a:prstGeom>
            </p:spPr>
          </p:pic>
        </mc:Fallback>
      </mc:AlternateContent>
    </p:spTree>
    <p:extLst>
      <p:ext uri="{BB962C8B-B14F-4D97-AF65-F5344CB8AC3E}">
        <p14:creationId xmlns:p14="http://schemas.microsoft.com/office/powerpoint/2010/main" val="92790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BE77C212-C5E3-163E-468F-492C6014E3DF}"/>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3F8A5CE-1F21-9C87-1987-45EAC3E41F8A}"/>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60E6D065-3547-FAB6-8F0F-AC5C617B6202}"/>
              </a:ext>
            </a:extLst>
          </p:cNvPr>
          <p:cNvPicPr preferRelativeResize="0"/>
          <p:nvPr/>
        </p:nvPicPr>
        <p:blipFill rotWithShape="1">
          <a:blip r:embed="rId4">
            <a:alphaModFix amt="47000"/>
          </a:blip>
          <a:srcRect t="40613" b="40613"/>
          <a:stretch/>
        </p:blipFill>
        <p:spPr>
          <a:xfrm>
            <a:off x="0" y="6285034"/>
            <a:ext cx="18288000" cy="5143500"/>
          </a:xfrm>
          <a:prstGeom prst="rect">
            <a:avLst/>
          </a:prstGeom>
          <a:noFill/>
          <a:ln>
            <a:noFill/>
          </a:ln>
        </p:spPr>
      </p:pic>
      <p:sp>
        <p:nvSpPr>
          <p:cNvPr id="2" name="Google Shape;104;p14">
            <a:extLst>
              <a:ext uri="{FF2B5EF4-FFF2-40B4-BE49-F238E27FC236}">
                <a16:creationId xmlns:a16="http://schemas.microsoft.com/office/drawing/2014/main" id="{2A3E9E40-F731-BE74-22B3-DE682D7B29C3}"/>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AS</a:t>
            </a:r>
          </a:p>
          <a:p>
            <a:pPr lvl="0" algn="ctr">
              <a:lnSpc>
                <a:spcPct val="119001"/>
              </a:lnSpc>
              <a:defRPr/>
            </a:pPr>
            <a:r>
              <a:rPr lang="tr-TR" sz="6000" dirty="0">
                <a:solidFill>
                  <a:srgbClr val="FFCA04"/>
                </a:solidFill>
                <a:latin typeface="Paytone One"/>
                <a:sym typeface="Paytone One"/>
              </a:rPr>
              <a:t>( Sütun - Tablo Takma Adı )</a:t>
            </a:r>
          </a:p>
        </p:txBody>
      </p:sp>
      <p:sp>
        <p:nvSpPr>
          <p:cNvPr id="3" name="Google Shape;366;p29">
            <a:extLst>
              <a:ext uri="{FF2B5EF4-FFF2-40B4-BE49-F238E27FC236}">
                <a16:creationId xmlns:a16="http://schemas.microsoft.com/office/drawing/2014/main" id="{7F470847-3AC9-D132-E48A-C3D90F5425D2}"/>
              </a:ext>
            </a:extLst>
          </p:cNvPr>
          <p:cNvSpPr txBox="1"/>
          <p:nvPr/>
        </p:nvSpPr>
        <p:spPr>
          <a:xfrm>
            <a:off x="1347234" y="2616253"/>
            <a:ext cx="15593532" cy="4524315"/>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a:t>
            </a:r>
          </a:p>
          <a:p>
            <a:pPr lvl="1" algn="just">
              <a:lnSpc>
                <a:spcPct val="120000"/>
              </a:lnSpc>
              <a:defRPr/>
            </a:pPr>
            <a:br>
              <a:rPr lang="tr-TR" sz="3500" dirty="0">
                <a:solidFill>
                  <a:srgbClr val="FFFFFF"/>
                </a:solidFill>
                <a:latin typeface="Lato"/>
                <a:ea typeface="Lato"/>
                <a:cs typeface="Lato"/>
                <a:sym typeface="Lato"/>
              </a:rPr>
            </a:br>
            <a:r>
              <a:rPr lang="tr-TR" sz="3500" dirty="0">
                <a:solidFill>
                  <a:srgbClr val="FFFFFF"/>
                </a:solidFill>
                <a:latin typeface="Lato"/>
                <a:ea typeface="Lato"/>
                <a:cs typeface="Lato"/>
                <a:sym typeface="Lato"/>
              </a:rPr>
              <a:t>Sütun Takma Adı: SELECT </a:t>
            </a:r>
            <a:r>
              <a:rPr lang="tr-TR" sz="3500" dirty="0" err="1">
                <a:solidFill>
                  <a:srgbClr val="FFFFFF"/>
                </a:solidFill>
                <a:latin typeface="Lato"/>
                <a:ea typeface="Lato"/>
                <a:cs typeface="Lato"/>
                <a:sym typeface="Lato"/>
              </a:rPr>
              <a:t>sutun_adi</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AS</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yeni_ad</a:t>
            </a: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Tablo Takma Adı: FROM </a:t>
            </a:r>
            <a:r>
              <a:rPr lang="tr-TR" sz="3500" dirty="0" err="1">
                <a:solidFill>
                  <a:srgbClr val="FFFFFF"/>
                </a:solidFill>
                <a:latin typeface="Lato"/>
                <a:ea typeface="Lato"/>
                <a:cs typeface="Lato"/>
                <a:sym typeface="Lato"/>
              </a:rPr>
              <a:t>tablo_adi</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AS</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yeni_ad</a:t>
            </a: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chemeClr val="bg1"/>
              </a:solidFill>
              <a:latin typeface="Lato"/>
              <a:ea typeface="Lato"/>
              <a:cs typeface="Lato"/>
              <a:sym typeface="Lato"/>
            </a:endParaRPr>
          </a:p>
          <a:p>
            <a:pPr lvl="1" algn="just">
              <a:lnSpc>
                <a:spcPct val="120000"/>
              </a:lnSpc>
              <a:defRPr/>
            </a:pPr>
            <a:endParaRPr lang="tr-TR" sz="3500" dirty="0">
              <a:solidFill>
                <a:schemeClr val="bg1"/>
              </a:solidFill>
              <a:latin typeface="Lato"/>
              <a:ea typeface="Lato"/>
              <a:cs typeface="Lato"/>
              <a:sym typeface="Lato"/>
            </a:endParaRPr>
          </a:p>
        </p:txBody>
      </p:sp>
    </p:spTree>
    <p:extLst>
      <p:ext uri="{BB962C8B-B14F-4D97-AF65-F5344CB8AC3E}">
        <p14:creationId xmlns:p14="http://schemas.microsoft.com/office/powerpoint/2010/main" val="438408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1863C96-A726-9C06-FCFB-6219D8C6BCB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43189A-60A2-2BE5-7BAF-0DBBBC5DB8F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B29B3B7-D66B-58C6-DB14-817B0C3EA16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66;p29">
            <a:extLst>
              <a:ext uri="{FF2B5EF4-FFF2-40B4-BE49-F238E27FC236}">
                <a16:creationId xmlns:a16="http://schemas.microsoft.com/office/drawing/2014/main" id="{88279A1D-0E65-FF8D-485C-06E81B0B504D}"/>
              </a:ext>
            </a:extLst>
          </p:cNvPr>
          <p:cNvSpPr txBox="1"/>
          <p:nvPr/>
        </p:nvSpPr>
        <p:spPr>
          <a:xfrm>
            <a:off x="3179493" y="2831069"/>
            <a:ext cx="14663030"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tablosundan </a:t>
            </a:r>
            <a:r>
              <a:rPr lang="tr-TR" sz="3500" dirty="0" err="1">
                <a:solidFill>
                  <a:srgbClr val="FFFFFF"/>
                </a:solidFill>
                <a:latin typeface="Lato"/>
                <a:ea typeface="Lato"/>
                <a:cs typeface="Lato"/>
                <a:sym typeface="Lato"/>
              </a:rPr>
              <a:t>OgrenciNo’yu</a:t>
            </a:r>
            <a:r>
              <a:rPr lang="tr-TR" sz="3500" dirty="0">
                <a:solidFill>
                  <a:srgbClr val="FFFFFF"/>
                </a:solidFill>
                <a:latin typeface="Lato"/>
                <a:ea typeface="Lato"/>
                <a:cs typeface="Lato"/>
                <a:sym typeface="Lato"/>
              </a:rPr>
              <a:t> "No" ve </a:t>
            </a:r>
            <a:r>
              <a:rPr lang="tr-TR" sz="3500" dirty="0" err="1">
                <a:solidFill>
                  <a:srgbClr val="FFFFFF"/>
                </a:solidFill>
                <a:latin typeface="Lato"/>
                <a:ea typeface="Lato"/>
                <a:cs typeface="Lato"/>
                <a:sym typeface="Lato"/>
              </a:rPr>
              <a:t>DogumTarihi</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DTarihi</a:t>
            </a:r>
            <a:r>
              <a:rPr lang="tr-TR" sz="3500" dirty="0">
                <a:solidFill>
                  <a:srgbClr val="FFFFFF"/>
                </a:solidFill>
                <a:latin typeface="Lato"/>
                <a:ea typeface="Lato"/>
                <a:cs typeface="Lato"/>
                <a:sym typeface="Lato"/>
              </a:rPr>
              <a:t>" olarak listeleyelim.</a:t>
            </a:r>
          </a:p>
        </p:txBody>
      </p:sp>
      <p:sp>
        <p:nvSpPr>
          <p:cNvPr id="2" name="Google Shape;104;p14">
            <a:extLst>
              <a:ext uri="{FF2B5EF4-FFF2-40B4-BE49-F238E27FC236}">
                <a16:creationId xmlns:a16="http://schemas.microsoft.com/office/drawing/2014/main" id="{303B8EAE-364B-C3DC-6C21-7A7917DFE9EE}"/>
              </a:ext>
            </a:extLst>
          </p:cNvPr>
          <p:cNvSpPr txBox="1"/>
          <p:nvPr/>
        </p:nvSpPr>
        <p:spPr>
          <a:xfrm>
            <a:off x="2866024" y="278126"/>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AS</a:t>
            </a:r>
          </a:p>
          <a:p>
            <a:pPr lvl="0" algn="ctr">
              <a:lnSpc>
                <a:spcPct val="119001"/>
              </a:lnSpc>
              <a:defRPr/>
            </a:pPr>
            <a:r>
              <a:rPr lang="tr-TR" sz="6000" dirty="0">
                <a:solidFill>
                  <a:srgbClr val="FFCA04"/>
                </a:solidFill>
                <a:latin typeface="Paytone One"/>
                <a:sym typeface="Paytone One"/>
              </a:rPr>
              <a:t>( Sütun - Tablo Takma Adı )</a:t>
            </a:r>
          </a:p>
        </p:txBody>
      </p:sp>
      <p:pic>
        <p:nvPicPr>
          <p:cNvPr id="6" name="Resim 5">
            <a:extLst>
              <a:ext uri="{FF2B5EF4-FFF2-40B4-BE49-F238E27FC236}">
                <a16:creationId xmlns:a16="http://schemas.microsoft.com/office/drawing/2014/main" id="{13A956D8-8188-5D62-DEC0-C765E62A3794}"/>
              </a:ext>
            </a:extLst>
          </p:cNvPr>
          <p:cNvPicPr>
            <a:picLocks noChangeAspect="1"/>
          </p:cNvPicPr>
          <p:nvPr/>
        </p:nvPicPr>
        <p:blipFill>
          <a:blip r:embed="rId5"/>
          <a:stretch>
            <a:fillRect/>
          </a:stretch>
        </p:blipFill>
        <p:spPr>
          <a:xfrm>
            <a:off x="6437886" y="4123731"/>
            <a:ext cx="9136083" cy="5736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528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189C6826-F6D7-AA64-9CC5-27BEB4AD0C02}"/>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7B37C71B-2667-99BC-D949-A7C83631E3B9}"/>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A52BE99-6EE8-8233-EA68-B308FFA1A78A}"/>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3199922A-5F0D-DD56-3DF5-6B8E5DF00EAA}"/>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DISTINCT</a:t>
            </a:r>
          </a:p>
          <a:p>
            <a:pPr lvl="0" algn="ctr">
              <a:lnSpc>
                <a:spcPct val="119001"/>
              </a:lnSpc>
              <a:defRPr/>
            </a:pPr>
            <a:r>
              <a:rPr lang="tr-TR" sz="6000" dirty="0">
                <a:solidFill>
                  <a:srgbClr val="FFCA04"/>
                </a:solidFill>
                <a:latin typeface="Paytone One"/>
                <a:sym typeface="Paytone One"/>
              </a:rPr>
              <a:t>(Benzersiz Sonuçlar)</a:t>
            </a:r>
          </a:p>
        </p:txBody>
      </p:sp>
      <p:sp>
        <p:nvSpPr>
          <p:cNvPr id="3" name="Google Shape;366;p29">
            <a:extLst>
              <a:ext uri="{FF2B5EF4-FFF2-40B4-BE49-F238E27FC236}">
                <a16:creationId xmlns:a16="http://schemas.microsoft.com/office/drawing/2014/main" id="{A9B38F5C-0B1D-339B-D958-5267DF126A98}"/>
              </a:ext>
            </a:extLst>
          </p:cNvPr>
          <p:cNvSpPr txBox="1"/>
          <p:nvPr/>
        </p:nvSpPr>
        <p:spPr>
          <a:xfrm>
            <a:off x="1452165" y="2976484"/>
            <a:ext cx="15593532" cy="193899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chemeClr val="bg1"/>
                </a:solidFill>
                <a:latin typeface="Lato"/>
                <a:ea typeface="Lato"/>
                <a:cs typeface="Lato"/>
                <a:sym typeface="Lato"/>
              </a:rPr>
              <a:t>Veri tabanlarında sıkça karşılaşılan bir durum, bir sütunda birden fazla aynı değere sahip kayıtların olmasıdır. </a:t>
            </a:r>
            <a:r>
              <a:rPr lang="tr-TR" sz="3500" dirty="0">
                <a:solidFill>
                  <a:srgbClr val="FFCA04"/>
                </a:solidFill>
                <a:latin typeface="Lato"/>
                <a:ea typeface="Lato"/>
                <a:cs typeface="Lato"/>
                <a:sym typeface="Lato"/>
              </a:rPr>
              <a:t>DISTINCT</a:t>
            </a:r>
            <a:r>
              <a:rPr lang="tr-TR" sz="3500" dirty="0">
                <a:solidFill>
                  <a:schemeClr val="bg1"/>
                </a:solidFill>
                <a:latin typeface="Lato"/>
                <a:ea typeface="Lato"/>
                <a:cs typeface="Lato"/>
                <a:sym typeface="Lato"/>
              </a:rPr>
              <a:t> anahtar kelimesi, sorgu sonucunda yalnızca benzersiz (farklı) değerleri görmek istediğimizde kullanılır.</a:t>
            </a:r>
          </a:p>
        </p:txBody>
      </p:sp>
    </p:spTree>
    <p:extLst>
      <p:ext uri="{BB962C8B-B14F-4D97-AF65-F5344CB8AC3E}">
        <p14:creationId xmlns:p14="http://schemas.microsoft.com/office/powerpoint/2010/main" val="3625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585645" y="3712621"/>
            <a:ext cx="1278929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tablosundan </a:t>
            </a:r>
            <a:r>
              <a:rPr lang="tr-TR" sz="3500" dirty="0" err="1">
                <a:solidFill>
                  <a:srgbClr val="1C3A8F"/>
                </a:solidFill>
                <a:latin typeface="Lato"/>
                <a:ea typeface="Lato"/>
                <a:cs typeface="Lato"/>
              </a:rPr>
              <a:t>Puan'ı</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SınavNotu</a:t>
            </a:r>
            <a:r>
              <a:rPr lang="tr-TR" sz="3500" dirty="0">
                <a:solidFill>
                  <a:srgbClr val="1C3A8F"/>
                </a:solidFill>
                <a:latin typeface="Lato"/>
                <a:ea typeface="Lato"/>
                <a:cs typeface="Lato"/>
              </a:rPr>
              <a:t>" olarak adlandırın ve en yüksekten en düşüğe sıralayın. </a:t>
            </a:r>
            <a:r>
              <a:rPr lang="tr-TR" sz="3500" dirty="0" err="1">
                <a:solidFill>
                  <a:srgbClr val="1C3A8F"/>
                </a:solidFill>
                <a:latin typeface="Lato"/>
                <a:ea typeface="Lato"/>
                <a:cs typeface="Lato"/>
              </a:rPr>
              <a:t>OgrenciNo</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SınavTuru</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SınavNotu</a:t>
            </a:r>
            <a:endParaRPr lang="tr-TR" sz="3500" dirty="0">
              <a:solidFill>
                <a:srgbClr val="1C3A8F"/>
              </a:solidFill>
              <a:latin typeface="Lato"/>
              <a:ea typeface="Lato"/>
              <a:cs typeface="Lato"/>
            </a:endParaRP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417328"/>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AS</a:t>
            </a:r>
          </a:p>
          <a:p>
            <a:pPr lvl="0" algn="ctr">
              <a:lnSpc>
                <a:spcPct val="119001"/>
              </a:lnSpc>
              <a:defRPr/>
            </a:pPr>
            <a:r>
              <a:rPr lang="tr-TR" sz="6600" dirty="0">
                <a:solidFill>
                  <a:srgbClr val="FFCA04"/>
                </a:solidFill>
                <a:latin typeface="Paytone One"/>
                <a:sym typeface="Paytone One"/>
              </a:rPr>
              <a:t>( Sütun - Tablo Takma Adı )</a:t>
            </a:r>
          </a:p>
        </p:txBody>
      </p:sp>
    </p:spTree>
    <p:extLst>
      <p:ext uri="{BB962C8B-B14F-4D97-AF65-F5344CB8AC3E}">
        <p14:creationId xmlns:p14="http://schemas.microsoft.com/office/powerpoint/2010/main" val="2728150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350;p28">
            <a:extLst>
              <a:ext uri="{FF2B5EF4-FFF2-40B4-BE49-F238E27FC236}">
                <a16:creationId xmlns:a16="http://schemas.microsoft.com/office/drawing/2014/main" id="{522D63E9-21EC-C7E2-CF77-754A0326A2C4}"/>
              </a:ext>
            </a:extLst>
          </p:cNvPr>
          <p:cNvSpPr txBox="1"/>
          <p:nvPr/>
        </p:nvSpPr>
        <p:spPr>
          <a:xfrm>
            <a:off x="3610432" y="154983"/>
            <a:ext cx="14215403" cy="2417328"/>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AS</a:t>
            </a:r>
          </a:p>
          <a:p>
            <a:pPr lvl="0" algn="ctr">
              <a:lnSpc>
                <a:spcPct val="119001"/>
              </a:lnSpc>
              <a:defRPr/>
            </a:pPr>
            <a:r>
              <a:rPr lang="tr-TR" sz="6600" dirty="0">
                <a:solidFill>
                  <a:srgbClr val="FFCA04"/>
                </a:solidFill>
                <a:latin typeface="Paytone One"/>
                <a:sym typeface="Paytone One"/>
              </a:rPr>
              <a:t>( Sütun - Tablo Takma Adı )</a:t>
            </a:r>
          </a:p>
        </p:txBody>
      </p:sp>
      <p:pic>
        <p:nvPicPr>
          <p:cNvPr id="7" name="Resim 6">
            <a:extLst>
              <a:ext uri="{FF2B5EF4-FFF2-40B4-BE49-F238E27FC236}">
                <a16:creationId xmlns:a16="http://schemas.microsoft.com/office/drawing/2014/main" id="{3C4CFAB1-5B9D-8C29-5014-94249BE0A38D}"/>
              </a:ext>
            </a:extLst>
          </p:cNvPr>
          <p:cNvPicPr>
            <a:picLocks noChangeAspect="1"/>
          </p:cNvPicPr>
          <p:nvPr/>
        </p:nvPicPr>
        <p:blipFill>
          <a:blip r:embed="rId8"/>
          <a:stretch>
            <a:fillRect/>
          </a:stretch>
        </p:blipFill>
        <p:spPr>
          <a:xfrm>
            <a:off x="7848812" y="4789839"/>
            <a:ext cx="7039495" cy="467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Google Shape;366;p29">
            <a:extLst>
              <a:ext uri="{FF2B5EF4-FFF2-40B4-BE49-F238E27FC236}">
                <a16:creationId xmlns:a16="http://schemas.microsoft.com/office/drawing/2014/main" id="{AA010677-A9D6-79D9-FBEA-231028FB0537}"/>
              </a:ext>
            </a:extLst>
          </p:cNvPr>
          <p:cNvSpPr txBox="1"/>
          <p:nvPr/>
        </p:nvSpPr>
        <p:spPr>
          <a:xfrm>
            <a:off x="4585645" y="3712621"/>
            <a:ext cx="12789299"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tablosundan </a:t>
            </a:r>
            <a:r>
              <a:rPr lang="tr-TR" sz="3500" dirty="0" err="1">
                <a:solidFill>
                  <a:srgbClr val="1C3A8F"/>
                </a:solidFill>
                <a:latin typeface="Lato"/>
                <a:ea typeface="Lato"/>
                <a:cs typeface="Lato"/>
              </a:rPr>
              <a:t>Puan'ı</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SınavNotu</a:t>
            </a:r>
            <a:r>
              <a:rPr lang="tr-TR" sz="3500" dirty="0">
                <a:solidFill>
                  <a:srgbClr val="1C3A8F"/>
                </a:solidFill>
                <a:latin typeface="Lato"/>
                <a:ea typeface="Lato"/>
                <a:cs typeface="Lato"/>
              </a:rPr>
              <a:t>" olarak adlandırın ve en yüksekten en düşüğe sıralayın. </a:t>
            </a:r>
            <a:r>
              <a:rPr lang="tr-TR" sz="3500" dirty="0" err="1">
                <a:solidFill>
                  <a:srgbClr val="1C3A8F"/>
                </a:solidFill>
                <a:latin typeface="Lato"/>
                <a:ea typeface="Lato"/>
                <a:cs typeface="Lato"/>
              </a:rPr>
              <a:t>OgrenciNo</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SınavTuru</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SınavNotu</a:t>
            </a:r>
            <a:endParaRPr lang="tr-TR" sz="3500" dirty="0">
              <a:solidFill>
                <a:srgbClr val="1C3A8F"/>
              </a:solidFill>
              <a:latin typeface="Lato"/>
              <a:ea typeface="Lato"/>
              <a:cs typeface="Lato"/>
            </a:endParaRPr>
          </a:p>
        </p:txBody>
      </p:sp>
    </p:spTree>
    <p:extLst>
      <p:ext uri="{BB962C8B-B14F-4D97-AF65-F5344CB8AC3E}">
        <p14:creationId xmlns:p14="http://schemas.microsoft.com/office/powerpoint/2010/main" val="278847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AAB95B4A-0CD8-1B74-B49B-EBFC0C3EC5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C395843C-AF7B-09F3-DEB0-B2C200413D2A}"/>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WHERE</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 Veri Filtrelemesi )</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8F32E9D3-997E-DA81-F59F-A54E605BDB9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B03734AF-4003-14E3-D817-6A4EFB4ABF30}"/>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5F822FE8-6D99-A7A8-0C18-7412D4580F9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94395C48-EFAF-B7ED-7E74-3FC924121B7D}"/>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4363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A91EB457-A1EC-1BD8-B79D-8A6428CE26E8}"/>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5158F97-80D3-5B76-13C4-D2FBEE3AD4AA}"/>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85C1498A-F44B-C993-CB60-D2953C22D30E}"/>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A2FBA6AD-4FE2-7B08-32C8-82DE4A9079D7}"/>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WHERE</a:t>
            </a:r>
          </a:p>
          <a:p>
            <a:pPr lvl="0" algn="ctr">
              <a:lnSpc>
                <a:spcPct val="119001"/>
              </a:lnSpc>
              <a:defRPr/>
            </a:pPr>
            <a:r>
              <a:rPr lang="tr-TR" sz="6000" dirty="0">
                <a:solidFill>
                  <a:srgbClr val="FFCA04"/>
                </a:solidFill>
                <a:latin typeface="Paytone One"/>
                <a:sym typeface="Paytone One"/>
              </a:rPr>
              <a:t>( Veri Filtrelemesi )</a:t>
            </a:r>
            <a:endParaRPr lang="fi-FI" sz="6000" dirty="0">
              <a:solidFill>
                <a:srgbClr val="FFCA04"/>
              </a:solidFill>
              <a:latin typeface="Paytone One"/>
              <a:sym typeface="Paytone One"/>
            </a:endParaRPr>
          </a:p>
        </p:txBody>
      </p:sp>
      <p:sp>
        <p:nvSpPr>
          <p:cNvPr id="3" name="Google Shape;366;p29">
            <a:extLst>
              <a:ext uri="{FF2B5EF4-FFF2-40B4-BE49-F238E27FC236}">
                <a16:creationId xmlns:a16="http://schemas.microsoft.com/office/drawing/2014/main" id="{B2F1A26C-2626-9F2F-4991-0926C2804E17}"/>
              </a:ext>
            </a:extLst>
          </p:cNvPr>
          <p:cNvSpPr txBox="1"/>
          <p:nvPr/>
        </p:nvSpPr>
        <p:spPr>
          <a:xfrm>
            <a:off x="1452165" y="3527673"/>
            <a:ext cx="15593532"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WHERE</a:t>
            </a:r>
            <a:r>
              <a:rPr lang="tr-TR" sz="3500" dirty="0">
                <a:solidFill>
                  <a:schemeClr val="bg1"/>
                </a:solidFill>
                <a:latin typeface="Lato"/>
                <a:ea typeface="Lato"/>
                <a:cs typeface="Lato"/>
                <a:sym typeface="Lato"/>
              </a:rPr>
              <a:t> komutu, sorgu sonuçlarını belirli kriterlere göre filtrelemek için kullanılır. Bu komut, </a:t>
            </a:r>
            <a:r>
              <a:rPr lang="tr-TR" sz="3500" dirty="0" err="1">
                <a:solidFill>
                  <a:schemeClr val="bg1"/>
                </a:solidFill>
                <a:latin typeface="Lato"/>
                <a:ea typeface="Lato"/>
                <a:cs typeface="Lato"/>
                <a:sym typeface="Lato"/>
              </a:rPr>
              <a:t>SQL'in</a:t>
            </a:r>
            <a:r>
              <a:rPr lang="tr-TR" sz="3500" dirty="0">
                <a:solidFill>
                  <a:schemeClr val="bg1"/>
                </a:solidFill>
                <a:latin typeface="Lato"/>
                <a:ea typeface="Lato"/>
                <a:cs typeface="Lato"/>
                <a:sym typeface="Lato"/>
              </a:rPr>
              <a:t> en güçlü ve en sık kullanılan yeteneklerinden biridir.</a:t>
            </a:r>
          </a:p>
        </p:txBody>
      </p:sp>
    </p:spTree>
    <p:extLst>
      <p:ext uri="{BB962C8B-B14F-4D97-AF65-F5344CB8AC3E}">
        <p14:creationId xmlns:p14="http://schemas.microsoft.com/office/powerpoint/2010/main" val="4119367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C27720CF-D6D0-EDFE-8199-9B8763C8B4D4}"/>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D86A9C9-29DB-329D-574F-7929C3B41EB6}"/>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6BE79EFD-6F60-1D24-4C26-72D111D62B4A}"/>
              </a:ext>
            </a:extLst>
          </p:cNvPr>
          <p:cNvPicPr preferRelativeResize="0"/>
          <p:nvPr/>
        </p:nvPicPr>
        <p:blipFill rotWithShape="1">
          <a:blip r:embed="rId4">
            <a:alphaModFix amt="47000"/>
          </a:blip>
          <a:srcRect t="40613" b="40613"/>
          <a:stretch/>
        </p:blipFill>
        <p:spPr>
          <a:xfrm>
            <a:off x="0" y="8934450"/>
            <a:ext cx="18288000" cy="5143500"/>
          </a:xfrm>
          <a:prstGeom prst="rect">
            <a:avLst/>
          </a:prstGeom>
          <a:noFill/>
          <a:ln>
            <a:noFill/>
          </a:ln>
        </p:spPr>
      </p:pic>
      <p:sp>
        <p:nvSpPr>
          <p:cNvPr id="2" name="Google Shape;104;p14">
            <a:extLst>
              <a:ext uri="{FF2B5EF4-FFF2-40B4-BE49-F238E27FC236}">
                <a16:creationId xmlns:a16="http://schemas.microsoft.com/office/drawing/2014/main" id="{70B004BB-2BF4-9997-2CD1-7513FEDEB6F5}"/>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WHERE</a:t>
            </a:r>
          </a:p>
          <a:p>
            <a:pPr lvl="0" algn="ctr">
              <a:lnSpc>
                <a:spcPct val="119001"/>
              </a:lnSpc>
              <a:defRPr/>
            </a:pPr>
            <a:r>
              <a:rPr lang="tr-TR" sz="6000" dirty="0">
                <a:solidFill>
                  <a:srgbClr val="FFCA04"/>
                </a:solidFill>
                <a:latin typeface="Paytone One"/>
                <a:sym typeface="Paytone One"/>
              </a:rPr>
              <a:t>( Veri Filtrelemesi )</a:t>
            </a:r>
            <a:endParaRPr lang="fi-FI" sz="6000" dirty="0">
              <a:solidFill>
                <a:srgbClr val="FFCA04"/>
              </a:solidFill>
              <a:latin typeface="Paytone One"/>
              <a:sym typeface="Paytone One"/>
            </a:endParaRPr>
          </a:p>
        </p:txBody>
      </p:sp>
      <p:sp>
        <p:nvSpPr>
          <p:cNvPr id="3" name="Google Shape;366;p29">
            <a:extLst>
              <a:ext uri="{FF2B5EF4-FFF2-40B4-BE49-F238E27FC236}">
                <a16:creationId xmlns:a16="http://schemas.microsoft.com/office/drawing/2014/main" id="{C363E38F-2ECB-24F7-088C-9C84D4ACA581}"/>
              </a:ext>
            </a:extLst>
          </p:cNvPr>
          <p:cNvSpPr txBox="1"/>
          <p:nvPr/>
        </p:nvSpPr>
        <p:spPr>
          <a:xfrm>
            <a:off x="1347234" y="2616253"/>
            <a:ext cx="15593532" cy="5170646"/>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r>
              <a:rPr lang="tr-TR" sz="3500" dirty="0">
                <a:solidFill>
                  <a:srgbClr val="FFCA04"/>
                </a:solidFill>
                <a:latin typeface="Lato"/>
                <a:ea typeface="Lato"/>
                <a:cs typeface="Lato"/>
                <a:sym typeface="Lato"/>
              </a:rPr>
              <a:t>SELECT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r>
              <a:rPr lang="tr-TR" sz="3500" dirty="0" err="1">
                <a:solidFill>
                  <a:schemeClr val="bg1"/>
                </a:solidFill>
                <a:latin typeface="Lato"/>
                <a:ea typeface="Lato"/>
                <a:cs typeface="Lato"/>
                <a:sym typeface="Lato"/>
              </a:rPr>
              <a:t>tablo_adi</a:t>
            </a:r>
            <a:endParaRPr lang="tr-TR" sz="3500" dirty="0">
              <a:solidFill>
                <a:schemeClr val="bg1"/>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r>
              <a:rPr lang="tr-TR" sz="3500" dirty="0">
                <a:solidFill>
                  <a:schemeClr val="bg1"/>
                </a:solidFill>
                <a:latin typeface="Lato"/>
                <a:ea typeface="Lato"/>
                <a:cs typeface="Lato"/>
                <a:sym typeface="Lato"/>
              </a:rPr>
              <a:t>koşul;</a:t>
            </a:r>
          </a:p>
          <a:p>
            <a:pPr lvl="1" algn="just">
              <a:lnSpc>
                <a:spcPct val="120000"/>
              </a:lnSpc>
              <a:defRPr/>
            </a:pPr>
            <a:endParaRPr lang="tr-TR" sz="3500" dirty="0">
              <a:solidFill>
                <a:schemeClr val="bg1"/>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Koşulları karşılaştırma yada mantıksal operatörler aracılığı ile yaparız. </a:t>
            </a:r>
          </a:p>
          <a:p>
            <a:pPr lvl="1" algn="just">
              <a:lnSpc>
                <a:spcPct val="120000"/>
              </a:lnSpc>
              <a:defRPr/>
            </a:pPr>
            <a:endParaRPr lang="tr-TR" sz="3500" dirty="0">
              <a:solidFill>
                <a:schemeClr val="bg1"/>
              </a:solidFill>
              <a:latin typeface="Lato"/>
              <a:ea typeface="Lato"/>
              <a:cs typeface="Lato"/>
              <a:sym typeface="Lato"/>
            </a:endParaRPr>
          </a:p>
        </p:txBody>
      </p:sp>
      <mc:AlternateContent xmlns:mc="http://schemas.openxmlformats.org/markup-compatibility/2006">
        <mc:Choice xmlns:am3d="http://schemas.microsoft.com/office/drawing/2017/model3d" Requires="am3d">
          <p:graphicFrame>
            <p:nvGraphicFramePr>
              <p:cNvPr id="4" name="3B Model 3" descr="Exclamation Mark">
                <a:extLst>
                  <a:ext uri="{FF2B5EF4-FFF2-40B4-BE49-F238E27FC236}">
                    <a16:creationId xmlns:a16="http://schemas.microsoft.com/office/drawing/2014/main" id="{6515E2B6-84EC-C689-872F-DAE4AC9EB674}"/>
                  </a:ext>
                </a:extLst>
              </p:cNvPr>
              <p:cNvGraphicFramePr>
                <a:graphicFrameLocks noChangeAspect="1"/>
              </p:cNvGraphicFramePr>
              <p:nvPr/>
            </p:nvGraphicFramePr>
            <p:xfrm rot="20368717">
              <a:off x="1079647" y="5669396"/>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B Model 3" descr="Exclamation Mark">
                <a:extLst>
                  <a:ext uri="{FF2B5EF4-FFF2-40B4-BE49-F238E27FC236}">
                    <a16:creationId xmlns:a16="http://schemas.microsoft.com/office/drawing/2014/main" id="{6515E2B6-84EC-C689-872F-DAE4AC9EB674}"/>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1079647" y="5669396"/>
                <a:ext cx="1004095" cy="3091244"/>
              </a:xfrm>
              <a:prstGeom prst="rect">
                <a:avLst/>
              </a:prstGeom>
            </p:spPr>
          </p:pic>
        </mc:Fallback>
      </mc:AlternateContent>
    </p:spTree>
    <p:extLst>
      <p:ext uri="{BB962C8B-B14F-4D97-AF65-F5344CB8AC3E}">
        <p14:creationId xmlns:p14="http://schemas.microsoft.com/office/powerpoint/2010/main" val="895649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78BCCFAB-9C85-6C1A-527B-B4C38CE0DAAC}"/>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ADAF54E-941D-6BAB-F64E-AB25F22D21AE}"/>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err="1">
                <a:ln>
                  <a:noFill/>
                </a:ln>
                <a:solidFill>
                  <a:srgbClr val="FFCA04"/>
                </a:solidFill>
                <a:effectLst/>
                <a:uLnTx/>
                <a:uFillTx/>
                <a:latin typeface="Paytone One"/>
                <a:cs typeface="Arial"/>
                <a:sym typeface="Paytone One"/>
              </a:rPr>
              <a:t>Where</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 Karşılaştırma Operatörleri</a:t>
            </a:r>
          </a:p>
        </p:txBody>
      </p:sp>
      <p:pic>
        <p:nvPicPr>
          <p:cNvPr id="183" name="Google Shape;183;p20">
            <a:extLst>
              <a:ext uri="{FF2B5EF4-FFF2-40B4-BE49-F238E27FC236}">
                <a16:creationId xmlns:a16="http://schemas.microsoft.com/office/drawing/2014/main" id="{7422E5A6-B311-7DD7-B87D-EF9EAF25C47A}"/>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69658059-6097-543F-5510-FF299F560B0B}"/>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C80F117-C3C5-05E6-2540-D26E7030214D}"/>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11AB20BA-1F84-D9A5-C53B-9A7B08378579}"/>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1409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D8CB3F5-DFF0-45B7-86E1-CE329F0CEAA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F1D5346-8B0D-D91D-4F20-DD86367D33D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07794A7-7AA8-937F-84F1-544C27D7F37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4E03524-F483-6F82-8B85-B4888B1F8D67}"/>
              </a:ext>
            </a:extLst>
          </p:cNvPr>
          <p:cNvSpPr txBox="1"/>
          <p:nvPr/>
        </p:nvSpPr>
        <p:spPr>
          <a:xfrm>
            <a:off x="2992716" y="964731"/>
            <a:ext cx="14989126" cy="2417328"/>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err="1">
                <a:solidFill>
                  <a:srgbClr val="FFCA04"/>
                </a:solidFill>
                <a:latin typeface="Paytone One"/>
                <a:sym typeface="Paytone One"/>
              </a:rPr>
              <a:t>Where</a:t>
            </a:r>
            <a:r>
              <a:rPr lang="tr-TR" sz="6600" dirty="0">
                <a:solidFill>
                  <a:srgbClr val="FFCA04"/>
                </a:solidFill>
                <a:latin typeface="Paytone One"/>
                <a:sym typeface="Paytone One"/>
              </a:rPr>
              <a:t> - Karşılaştırma Operatörleri</a:t>
            </a:r>
          </a:p>
          <a:p>
            <a:pPr lvl="0" algn="ctr">
              <a:lnSpc>
                <a:spcPct val="119001"/>
              </a:lnSpc>
              <a:defRPr/>
            </a:pPr>
            <a:r>
              <a:rPr lang="tr-TR" sz="6600" dirty="0">
                <a:solidFill>
                  <a:srgbClr val="FFCA04"/>
                </a:solidFill>
                <a:latin typeface="Paytone One"/>
                <a:sym typeface="Paytone One"/>
              </a:rPr>
              <a:t>= ( Eşittir )</a:t>
            </a:r>
            <a:endParaRPr lang="fi-FI" sz="66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2F817B85-A649-CF04-ECAD-7C026EFCC167}"/>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Öğrenciler tablosunda 1. Sınıf öğrencilerini listeleyen </a:t>
            </a:r>
            <a:r>
              <a:rPr lang="tr-TR" sz="3500" dirty="0" err="1">
                <a:solidFill>
                  <a:srgbClr val="FFFFFF"/>
                </a:solidFill>
                <a:latin typeface="Lato"/>
                <a:ea typeface="Lato"/>
                <a:cs typeface="Lato"/>
                <a:sym typeface="Lato"/>
              </a:rPr>
              <a:t>sql</a:t>
            </a:r>
            <a:r>
              <a:rPr lang="tr-TR" sz="3500" dirty="0">
                <a:solidFill>
                  <a:srgbClr val="FFFFFF"/>
                </a:solidFill>
                <a:latin typeface="Lato"/>
                <a:ea typeface="Lato"/>
                <a:cs typeface="Lato"/>
                <a:sym typeface="Lato"/>
              </a:rPr>
              <a:t> kodu :</a:t>
            </a:r>
          </a:p>
        </p:txBody>
      </p:sp>
      <p:pic>
        <p:nvPicPr>
          <p:cNvPr id="3" name="Resim 2">
            <a:extLst>
              <a:ext uri="{FF2B5EF4-FFF2-40B4-BE49-F238E27FC236}">
                <a16:creationId xmlns:a16="http://schemas.microsoft.com/office/drawing/2014/main" id="{C4A90524-42E6-C9D2-0890-214FFAD7F798}"/>
              </a:ext>
            </a:extLst>
          </p:cNvPr>
          <p:cNvPicPr>
            <a:picLocks noChangeAspect="1"/>
          </p:cNvPicPr>
          <p:nvPr/>
        </p:nvPicPr>
        <p:blipFill>
          <a:blip r:embed="rId5"/>
          <a:stretch>
            <a:fillRect/>
          </a:stretch>
        </p:blipFill>
        <p:spPr>
          <a:xfrm>
            <a:off x="5411433" y="4346790"/>
            <a:ext cx="10151692" cy="5449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448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 ( Eşittir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892039" y="3629371"/>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Öğrenciler tablosunda kız öğrencilerini listeleyen </a:t>
            </a:r>
            <a:r>
              <a:rPr lang="tr-TR" sz="3500" dirty="0" err="1">
                <a:solidFill>
                  <a:srgbClr val="1C3A8F"/>
                </a:solidFill>
                <a:latin typeface="Lato"/>
                <a:ea typeface="Lato"/>
                <a:cs typeface="Lato"/>
              </a:rPr>
              <a:t>sql</a:t>
            </a:r>
            <a:r>
              <a:rPr lang="tr-TR" sz="3500" dirty="0">
                <a:solidFill>
                  <a:srgbClr val="1C3A8F"/>
                </a:solidFill>
                <a:latin typeface="Lato"/>
                <a:ea typeface="Lato"/>
                <a:cs typeface="Lato"/>
              </a:rPr>
              <a:t> kodunu yazınız.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80559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 ( Eşittir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Öğrenciler tablosunda kız öğrencilerini listeleyen </a:t>
            </a:r>
            <a:r>
              <a:rPr lang="tr-TR" sz="3500" dirty="0" err="1">
                <a:solidFill>
                  <a:srgbClr val="1C3A8F"/>
                </a:solidFill>
                <a:latin typeface="Lato"/>
                <a:ea typeface="Lato"/>
                <a:cs typeface="Lato"/>
              </a:rPr>
              <a:t>sql</a:t>
            </a:r>
            <a:r>
              <a:rPr lang="tr-TR" sz="3500" dirty="0">
                <a:solidFill>
                  <a:srgbClr val="1C3A8F"/>
                </a:solidFill>
                <a:latin typeface="Lato"/>
                <a:ea typeface="Lato"/>
                <a:cs typeface="Lato"/>
              </a:rPr>
              <a:t> kodunu yazınız.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2CC508DF-9FEF-F4E2-C258-0E3CED414739}"/>
              </a:ext>
            </a:extLst>
          </p:cNvPr>
          <p:cNvPicPr>
            <a:picLocks noChangeAspect="1"/>
          </p:cNvPicPr>
          <p:nvPr/>
        </p:nvPicPr>
        <p:blipFill>
          <a:blip r:embed="rId8"/>
          <a:stretch>
            <a:fillRect/>
          </a:stretch>
        </p:blipFill>
        <p:spPr>
          <a:xfrm>
            <a:off x="5702963" y="4581337"/>
            <a:ext cx="10986661" cy="4815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6057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 ( Eşittir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892039" y="3629371"/>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Vize sınavındaki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büyükten küçüğe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262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20E8DF42-BF5A-7C6E-0C54-C8406219974C}"/>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E8B0557A-BD87-5B19-DB55-F1E9C2530B69}"/>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C0CB083-45C0-7AE9-688C-8C3A3BD7890A}"/>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69101FAE-FEFA-B081-7525-BFCBE6BEFCE4}"/>
              </a:ext>
            </a:extLst>
          </p:cNvPr>
          <p:cNvSpPr txBox="1"/>
          <p:nvPr/>
        </p:nvSpPr>
        <p:spPr>
          <a:xfrm>
            <a:off x="839448" y="418728"/>
            <a:ext cx="15289967"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DISTINCT</a:t>
            </a:r>
          </a:p>
          <a:p>
            <a:pPr lvl="0" algn="ctr">
              <a:lnSpc>
                <a:spcPct val="119001"/>
              </a:lnSpc>
              <a:defRPr/>
            </a:pPr>
            <a:r>
              <a:rPr lang="tr-TR" sz="6000" dirty="0">
                <a:solidFill>
                  <a:srgbClr val="FFCA04"/>
                </a:solidFill>
                <a:latin typeface="Paytone One"/>
                <a:sym typeface="Paytone One"/>
              </a:rPr>
              <a:t>(Benzersiz Sonuçlar)</a:t>
            </a:r>
          </a:p>
        </p:txBody>
      </p:sp>
      <p:sp>
        <p:nvSpPr>
          <p:cNvPr id="3" name="Google Shape;366;p29">
            <a:extLst>
              <a:ext uri="{FF2B5EF4-FFF2-40B4-BE49-F238E27FC236}">
                <a16:creationId xmlns:a16="http://schemas.microsoft.com/office/drawing/2014/main" id="{BBCA7673-6BBD-35D1-6F12-289E08D126DE}"/>
              </a:ext>
            </a:extLst>
          </p:cNvPr>
          <p:cNvSpPr txBox="1"/>
          <p:nvPr/>
        </p:nvSpPr>
        <p:spPr>
          <a:xfrm>
            <a:off x="1467155" y="2881342"/>
            <a:ext cx="15593532" cy="3231654"/>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DISTINCT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a:t>
            </a:r>
          </a:p>
        </p:txBody>
      </p:sp>
    </p:spTree>
    <p:extLst>
      <p:ext uri="{BB962C8B-B14F-4D97-AF65-F5344CB8AC3E}">
        <p14:creationId xmlns:p14="http://schemas.microsoft.com/office/powerpoint/2010/main" val="281685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 ( Eşittir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892039" y="3629371"/>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Vize sınavındaki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büyükten küçüğe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ACFF4885-2910-C877-986F-1C9ACF8AE321}"/>
              </a:ext>
            </a:extLst>
          </p:cNvPr>
          <p:cNvPicPr>
            <a:picLocks noChangeAspect="1"/>
          </p:cNvPicPr>
          <p:nvPr/>
        </p:nvPicPr>
        <p:blipFill>
          <a:blip r:embed="rId8"/>
          <a:stretch>
            <a:fillRect/>
          </a:stretch>
        </p:blipFill>
        <p:spPr>
          <a:xfrm>
            <a:off x="7577088" y="4251230"/>
            <a:ext cx="5468352" cy="5072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1363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7A537AB-FD70-092F-4255-E1D906992B3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0D8886F-DAD0-E056-166F-23528709114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BA6F4F8-E77C-DE0B-BD68-7C683C72B00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A0343BC-0B9C-64FF-B38C-66FE2B4FA66D}"/>
              </a:ext>
            </a:extLst>
          </p:cNvPr>
          <p:cNvSpPr txBox="1"/>
          <p:nvPr/>
        </p:nvSpPr>
        <p:spPr>
          <a:xfrm>
            <a:off x="2992716" y="964731"/>
            <a:ext cx="14989126" cy="2417328"/>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err="1">
                <a:solidFill>
                  <a:srgbClr val="FFCA04"/>
                </a:solidFill>
                <a:latin typeface="Paytone One"/>
                <a:sym typeface="Paytone One"/>
              </a:rPr>
              <a:t>Where</a:t>
            </a:r>
            <a:r>
              <a:rPr lang="tr-TR" sz="6600" dirty="0">
                <a:solidFill>
                  <a:srgbClr val="FFCA04"/>
                </a:solidFill>
                <a:latin typeface="Paytone One"/>
                <a:sym typeface="Paytone One"/>
              </a:rPr>
              <a:t> - Karşılaştırma Operatörleri</a:t>
            </a:r>
          </a:p>
          <a:p>
            <a:pPr lvl="0" algn="ctr">
              <a:lnSpc>
                <a:spcPct val="119001"/>
              </a:lnSpc>
              <a:defRPr/>
            </a:pPr>
            <a:r>
              <a:rPr lang="tr-TR" sz="6600" dirty="0">
                <a:solidFill>
                  <a:srgbClr val="FFCA04"/>
                </a:solidFill>
                <a:latin typeface="Paytone One"/>
                <a:sym typeface="Paytone One"/>
              </a:rPr>
              <a:t>&lt;&gt; veya != ( Eşit Değil )</a:t>
            </a:r>
            <a:endParaRPr lang="fi-FI" sz="66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199104AE-65EB-CBAB-44B4-A90D6F01A044}"/>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Öğrenciler tablosunda aktif öğrenciliği olmayan verileri listeleyen </a:t>
            </a:r>
            <a:r>
              <a:rPr lang="tr-TR" sz="3500" dirty="0" err="1">
                <a:solidFill>
                  <a:srgbClr val="FFFFFF"/>
                </a:solidFill>
                <a:latin typeface="Lato"/>
                <a:ea typeface="Lato"/>
                <a:cs typeface="Lato"/>
                <a:sym typeface="Lato"/>
              </a:rPr>
              <a:t>sql</a:t>
            </a:r>
            <a:r>
              <a:rPr lang="tr-TR" sz="3500" dirty="0">
                <a:solidFill>
                  <a:srgbClr val="FFFFFF"/>
                </a:solidFill>
                <a:latin typeface="Lato"/>
                <a:ea typeface="Lato"/>
                <a:cs typeface="Lato"/>
                <a:sym typeface="Lato"/>
              </a:rPr>
              <a:t> kodu :</a:t>
            </a:r>
          </a:p>
        </p:txBody>
      </p:sp>
      <p:pic>
        <p:nvPicPr>
          <p:cNvPr id="5" name="Resim 4">
            <a:extLst>
              <a:ext uri="{FF2B5EF4-FFF2-40B4-BE49-F238E27FC236}">
                <a16:creationId xmlns:a16="http://schemas.microsoft.com/office/drawing/2014/main" id="{06ADFC7D-8373-BEB9-B317-96FD7AEDA002}"/>
              </a:ext>
            </a:extLst>
          </p:cNvPr>
          <p:cNvPicPr>
            <a:picLocks noChangeAspect="1"/>
          </p:cNvPicPr>
          <p:nvPr/>
        </p:nvPicPr>
        <p:blipFill>
          <a:blip r:embed="rId5"/>
          <a:stretch>
            <a:fillRect/>
          </a:stretch>
        </p:blipFill>
        <p:spPr>
          <a:xfrm>
            <a:off x="3551207" y="4612948"/>
            <a:ext cx="13872143" cy="4393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23253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&lt;&gt; veya != ( Eşit Değil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Dersler tablosunda 1 </a:t>
            </a:r>
            <a:r>
              <a:rPr lang="tr-TR" sz="3500" dirty="0" err="1">
                <a:solidFill>
                  <a:srgbClr val="1C3A8F"/>
                </a:solidFill>
                <a:latin typeface="Lato"/>
                <a:ea typeface="Lato"/>
                <a:cs typeface="Lato"/>
              </a:rPr>
              <a:t>nolu</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dışındaki dersleri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5097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&lt;&gt; veya != ( Eşit Değil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Dersler tablosunda 1 </a:t>
            </a:r>
            <a:r>
              <a:rPr lang="tr-TR" sz="3500" dirty="0" err="1">
                <a:solidFill>
                  <a:srgbClr val="1C3A8F"/>
                </a:solidFill>
                <a:latin typeface="Lato"/>
                <a:ea typeface="Lato"/>
                <a:cs typeface="Lato"/>
              </a:rPr>
              <a:t>nolu</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dışındaki dersleri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36DF526F-2E36-6884-B89D-5929F3B67EC8}"/>
              </a:ext>
            </a:extLst>
          </p:cNvPr>
          <p:cNvPicPr>
            <a:picLocks noChangeAspect="1"/>
          </p:cNvPicPr>
          <p:nvPr/>
        </p:nvPicPr>
        <p:blipFill>
          <a:blip r:embed="rId8"/>
          <a:stretch>
            <a:fillRect/>
          </a:stretch>
        </p:blipFill>
        <p:spPr>
          <a:xfrm>
            <a:off x="8019245" y="4251230"/>
            <a:ext cx="5807123" cy="5256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444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FC68019-ACE1-3FFB-5F02-26414F3AD2D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5EBF60C-16CC-036C-0B18-C09E323B9BA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B5C4747-6F4E-E9EF-B2DA-EA3F1C3409D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8200B44-A4B3-3725-D741-01D9A9BAC7DD}"/>
              </a:ext>
            </a:extLst>
          </p:cNvPr>
          <p:cNvSpPr txBox="1"/>
          <p:nvPr/>
        </p:nvSpPr>
        <p:spPr>
          <a:xfrm>
            <a:off x="2992716" y="964731"/>
            <a:ext cx="14989126" cy="2417328"/>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err="1">
                <a:solidFill>
                  <a:srgbClr val="FFCA04"/>
                </a:solidFill>
                <a:latin typeface="Paytone One"/>
                <a:sym typeface="Paytone One"/>
              </a:rPr>
              <a:t>Where</a:t>
            </a:r>
            <a:r>
              <a:rPr lang="tr-TR" sz="6600" dirty="0">
                <a:solidFill>
                  <a:srgbClr val="FFCA04"/>
                </a:solidFill>
                <a:latin typeface="Paytone One"/>
                <a:sym typeface="Paytone One"/>
              </a:rPr>
              <a:t> - Karşılaştırma Operatörleri</a:t>
            </a:r>
          </a:p>
          <a:p>
            <a:pPr lvl="0" algn="ctr">
              <a:lnSpc>
                <a:spcPct val="119001"/>
              </a:lnSpc>
              <a:defRPr/>
            </a:pPr>
            <a:r>
              <a:rPr lang="tr-TR" sz="6600" dirty="0">
                <a:solidFill>
                  <a:srgbClr val="FFCA04"/>
                </a:solidFill>
                <a:latin typeface="Paytone One"/>
                <a:sym typeface="Paytone One"/>
              </a:rPr>
              <a:t>&gt;  ( Büyüktür )</a:t>
            </a:r>
            <a:endParaRPr lang="fi-FI" sz="66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FDABAC6B-B409-E427-2364-A3FA2815DC7A}"/>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Dersler tablosunda Kredi’si 4’ten büyük derslerin listesi:</a:t>
            </a:r>
          </a:p>
        </p:txBody>
      </p:sp>
      <p:pic>
        <p:nvPicPr>
          <p:cNvPr id="3" name="Resim 2">
            <a:extLst>
              <a:ext uri="{FF2B5EF4-FFF2-40B4-BE49-F238E27FC236}">
                <a16:creationId xmlns:a16="http://schemas.microsoft.com/office/drawing/2014/main" id="{0042AC32-FA1D-552A-1DAD-68C38CE565F1}"/>
              </a:ext>
            </a:extLst>
          </p:cNvPr>
          <p:cNvPicPr>
            <a:picLocks noChangeAspect="1"/>
          </p:cNvPicPr>
          <p:nvPr/>
        </p:nvPicPr>
        <p:blipFill>
          <a:blip r:embed="rId5"/>
          <a:stretch>
            <a:fillRect/>
          </a:stretch>
        </p:blipFill>
        <p:spPr>
          <a:xfrm>
            <a:off x="5318123" y="4346790"/>
            <a:ext cx="11018102" cy="456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18581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&gt;  ( Büyüktür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538609"/>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90’dan büyük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8210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&gt;  ( Büyüktür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538609"/>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90’dan büyük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C3F11B37-9B16-6E5E-C0A2-B17F2BC3927A}"/>
              </a:ext>
            </a:extLst>
          </p:cNvPr>
          <p:cNvPicPr>
            <a:picLocks noChangeAspect="1"/>
          </p:cNvPicPr>
          <p:nvPr/>
        </p:nvPicPr>
        <p:blipFill>
          <a:blip r:embed="rId8"/>
          <a:stretch>
            <a:fillRect/>
          </a:stretch>
        </p:blipFill>
        <p:spPr>
          <a:xfrm>
            <a:off x="7523690" y="4156739"/>
            <a:ext cx="6633894" cy="5077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01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&lt;  ( Küçüktür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Bolumler</a:t>
            </a:r>
            <a:r>
              <a:rPr lang="tr-TR" sz="3500" dirty="0">
                <a:solidFill>
                  <a:srgbClr val="1C3A8F"/>
                </a:solidFill>
                <a:latin typeface="Lato"/>
                <a:ea typeface="Lato"/>
                <a:cs typeface="Lato"/>
              </a:rPr>
              <a:t> tablosunda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si 3 ten küçük bölümleri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42660C20-54AC-5DCA-7558-6B244AA27434}"/>
              </a:ext>
            </a:extLst>
          </p:cNvPr>
          <p:cNvPicPr>
            <a:picLocks noChangeAspect="1"/>
          </p:cNvPicPr>
          <p:nvPr/>
        </p:nvPicPr>
        <p:blipFill>
          <a:blip r:embed="rId8"/>
          <a:stretch>
            <a:fillRect/>
          </a:stretch>
        </p:blipFill>
        <p:spPr>
          <a:xfrm>
            <a:off x="7268834" y="4567824"/>
            <a:ext cx="8748406" cy="4512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2716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&lt;=  ( Küçük Eşittir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70’a eşit ve küçük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küçükten büyüğe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25432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&lt;=  ( Küçük Eşittir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70’a eşit ve küçük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küçükten büyüğe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6878F9F4-2E38-B966-194D-03633A76C272}"/>
              </a:ext>
            </a:extLst>
          </p:cNvPr>
          <p:cNvPicPr>
            <a:picLocks noChangeAspect="1"/>
          </p:cNvPicPr>
          <p:nvPr/>
        </p:nvPicPr>
        <p:blipFill>
          <a:blip r:embed="rId8"/>
          <a:stretch>
            <a:fillRect/>
          </a:stretch>
        </p:blipFill>
        <p:spPr>
          <a:xfrm>
            <a:off x="7808157" y="4695348"/>
            <a:ext cx="6344274" cy="4425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7814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99B59F-1A62-610C-A82F-38971E8811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2378FDD-EFE4-015E-CBCB-402160046ED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B810731-ADF8-784E-93EA-48A87336829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A83F37D-9C5A-4D34-FA28-1F29A9B27FC8}"/>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
        <p:nvSpPr>
          <p:cNvPr id="4" name="Google Shape;366;p29">
            <a:extLst>
              <a:ext uri="{FF2B5EF4-FFF2-40B4-BE49-F238E27FC236}">
                <a16:creationId xmlns:a16="http://schemas.microsoft.com/office/drawing/2014/main" id="{E119117E-B677-45AD-0ADE-5C079B888CA3}"/>
              </a:ext>
            </a:extLst>
          </p:cNvPr>
          <p:cNvSpPr txBox="1"/>
          <p:nvPr/>
        </p:nvSpPr>
        <p:spPr>
          <a:xfrm>
            <a:off x="4345266" y="2462410"/>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Öğrenciler tablosunda kaç adet sınıf olduğunu inceleyin. </a:t>
            </a:r>
          </a:p>
        </p:txBody>
      </p:sp>
      <p:pic>
        <p:nvPicPr>
          <p:cNvPr id="5" name="Resim 4">
            <a:extLst>
              <a:ext uri="{FF2B5EF4-FFF2-40B4-BE49-F238E27FC236}">
                <a16:creationId xmlns:a16="http://schemas.microsoft.com/office/drawing/2014/main" id="{CF08699E-B703-1837-00ED-E0FDBF878260}"/>
              </a:ext>
            </a:extLst>
          </p:cNvPr>
          <p:cNvPicPr>
            <a:picLocks noChangeAspect="1"/>
          </p:cNvPicPr>
          <p:nvPr/>
        </p:nvPicPr>
        <p:blipFill>
          <a:blip r:embed="rId5"/>
          <a:stretch>
            <a:fillRect/>
          </a:stretch>
        </p:blipFill>
        <p:spPr>
          <a:xfrm>
            <a:off x="7032433" y="3589039"/>
            <a:ext cx="6527890" cy="5366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8698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&gt;=  ( Büyük Eşittir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95’e eşit ve büyük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alan öğrencilerin </a:t>
            </a:r>
            <a:r>
              <a:rPr lang="tr-TR" sz="3500" dirty="0" err="1">
                <a:solidFill>
                  <a:srgbClr val="1C3A8F"/>
                </a:solidFill>
                <a:latin typeface="Lato"/>
                <a:ea typeface="Lato"/>
                <a:cs typeface="Lato"/>
              </a:rPr>
              <a:t>OgrenciNo’larını</a:t>
            </a:r>
            <a:r>
              <a:rPr lang="tr-TR" sz="3500" dirty="0">
                <a:solidFill>
                  <a:srgbClr val="1C3A8F"/>
                </a:solidFill>
                <a:latin typeface="Lato"/>
                <a:ea typeface="Lato"/>
                <a:cs typeface="Lato"/>
              </a:rPr>
              <a:t> tekrarsız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0F00808F-198A-3F07-97DB-B27758F18BE5}"/>
              </a:ext>
            </a:extLst>
          </p:cNvPr>
          <p:cNvPicPr>
            <a:picLocks noChangeAspect="1"/>
          </p:cNvPicPr>
          <p:nvPr/>
        </p:nvPicPr>
        <p:blipFill>
          <a:blip r:embed="rId8"/>
          <a:stretch>
            <a:fillRect/>
          </a:stretch>
        </p:blipFill>
        <p:spPr>
          <a:xfrm>
            <a:off x="4663807" y="5013835"/>
            <a:ext cx="5893342" cy="4281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8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1465016"/>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Where</a:t>
            </a:r>
            <a:r>
              <a:rPr lang="tr-TR" sz="4000" dirty="0">
                <a:solidFill>
                  <a:srgbClr val="FFCA04"/>
                </a:solidFill>
                <a:latin typeface="Paytone One"/>
                <a:sym typeface="Paytone One"/>
              </a:rPr>
              <a:t> - Karşılaştırma Operatörleri</a:t>
            </a:r>
          </a:p>
          <a:p>
            <a:pPr lvl="0" algn="ctr">
              <a:lnSpc>
                <a:spcPct val="119001"/>
              </a:lnSpc>
              <a:defRPr/>
            </a:pPr>
            <a:r>
              <a:rPr lang="tr-TR" sz="4000" dirty="0">
                <a:solidFill>
                  <a:srgbClr val="FFCA04"/>
                </a:solidFill>
                <a:latin typeface="Paytone One"/>
                <a:sym typeface="Paytone One"/>
              </a:rPr>
              <a:t>&gt;=  ( Büyük Eşittir )</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Notlar tablosunda 95’e eşit ve büyük </a:t>
            </a:r>
            <a:r>
              <a:rPr lang="tr-TR" sz="3500" dirty="0" err="1">
                <a:solidFill>
                  <a:srgbClr val="1C3A8F"/>
                </a:solidFill>
                <a:latin typeface="Lato"/>
                <a:ea typeface="Lato"/>
                <a:cs typeface="Lato"/>
              </a:rPr>
              <a:t>Puan’ları</a:t>
            </a:r>
            <a:r>
              <a:rPr lang="tr-TR" sz="3500" dirty="0">
                <a:solidFill>
                  <a:srgbClr val="1C3A8F"/>
                </a:solidFill>
                <a:latin typeface="Lato"/>
                <a:ea typeface="Lato"/>
                <a:cs typeface="Lato"/>
              </a:rPr>
              <a:t> alan öğrencilerin </a:t>
            </a:r>
            <a:r>
              <a:rPr lang="tr-TR" sz="3500" dirty="0" err="1">
                <a:solidFill>
                  <a:srgbClr val="1C3A8F"/>
                </a:solidFill>
                <a:latin typeface="Lato"/>
                <a:ea typeface="Lato"/>
                <a:cs typeface="Lato"/>
              </a:rPr>
              <a:t>OgrenciNo’larını</a:t>
            </a:r>
            <a:r>
              <a:rPr lang="tr-TR" sz="3500" dirty="0">
                <a:solidFill>
                  <a:srgbClr val="1C3A8F"/>
                </a:solidFill>
                <a:latin typeface="Lato"/>
                <a:ea typeface="Lato"/>
                <a:cs typeface="Lato"/>
              </a:rPr>
              <a:t> tekrarsız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0F00808F-198A-3F07-97DB-B27758F18BE5}"/>
              </a:ext>
            </a:extLst>
          </p:cNvPr>
          <p:cNvPicPr>
            <a:picLocks noChangeAspect="1"/>
          </p:cNvPicPr>
          <p:nvPr/>
        </p:nvPicPr>
        <p:blipFill>
          <a:blip r:embed="rId8"/>
          <a:stretch>
            <a:fillRect/>
          </a:stretch>
        </p:blipFill>
        <p:spPr>
          <a:xfrm>
            <a:off x="4663807" y="4954867"/>
            <a:ext cx="4327793" cy="3143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6381D4E6-7C93-6C1C-C9EC-D5C3640AA91E}"/>
              </a:ext>
            </a:extLst>
          </p:cNvPr>
          <p:cNvPicPr>
            <a:picLocks noChangeAspect="1"/>
          </p:cNvPicPr>
          <p:nvPr/>
        </p:nvPicPr>
        <p:blipFill>
          <a:blip r:embed="rId9"/>
          <a:stretch>
            <a:fillRect/>
          </a:stretch>
        </p:blipFill>
        <p:spPr>
          <a:xfrm>
            <a:off x="10096877" y="4954867"/>
            <a:ext cx="6622726" cy="4398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4064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68B69407-047D-4CCE-3BEC-253333C708DB}"/>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B95AE7BF-2EFC-73E2-F480-C79A1F4DBA28}"/>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AND – OR – NOT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İfadeleri </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ADECC6AD-52E6-7CBA-220B-53CE1424E0B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612490BC-C3E8-92E6-59FB-4BEA56206B48}"/>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126D309F-25D7-0AA9-087E-149A9EB64C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9EFDD6B9-742E-73ED-38B6-001648CD3DB7}"/>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51855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185C349-FD64-444C-8B4A-A30F751DE34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224E1FC-7CDD-4CC6-4004-9E8FA3FFDB0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32DB5E6-E45B-F034-FE7A-127173116B2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EBBE19F-D6C4-EBA7-0213-99083A2AECE2}"/>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AND – OR – NOT </a:t>
            </a:r>
          </a:p>
          <a:p>
            <a:pPr lvl="0" algn="ctr">
              <a:lnSpc>
                <a:spcPct val="119001"/>
              </a:lnSpc>
              <a:defRPr/>
            </a:pPr>
            <a:r>
              <a:rPr lang="tr-TR" sz="6300" dirty="0">
                <a:solidFill>
                  <a:srgbClr val="FFCA04"/>
                </a:solidFill>
                <a:latin typeface="Paytone One"/>
                <a:sym typeface="Paytone One"/>
              </a:rPr>
              <a:t>İfadeleri </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8F082C2C-34E3-9822-319E-746CA415267C}"/>
              </a:ext>
            </a:extLst>
          </p:cNvPr>
          <p:cNvSpPr txBox="1"/>
          <p:nvPr/>
        </p:nvSpPr>
        <p:spPr>
          <a:xfrm>
            <a:off x="4011637" y="4174004"/>
            <a:ext cx="13392443" cy="3231654"/>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Bazen tek bir koşul yeterli olmaz; aynı anda birden fazla kriteri kontrol etmemiz gerekir.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SQL'de bu amaçla </a:t>
            </a:r>
            <a:r>
              <a:rPr lang="tr-TR" sz="3500" b="1" dirty="0">
                <a:solidFill>
                  <a:srgbClr val="FFCA04"/>
                </a:solidFill>
                <a:latin typeface="Lato"/>
                <a:ea typeface="Lato"/>
                <a:cs typeface="Lato"/>
                <a:sym typeface="Lato"/>
              </a:rPr>
              <a:t>AND</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OR</a:t>
            </a:r>
            <a:r>
              <a:rPr lang="tr-TR" sz="3500" dirty="0">
                <a:solidFill>
                  <a:srgbClr val="FFFFFF"/>
                </a:solidFill>
                <a:latin typeface="Lato"/>
                <a:ea typeface="Lato"/>
                <a:cs typeface="Lato"/>
                <a:sym typeface="Lato"/>
              </a:rPr>
              <a:t> ve </a:t>
            </a:r>
            <a:r>
              <a:rPr lang="tr-TR" sz="3500" b="1" dirty="0">
                <a:solidFill>
                  <a:srgbClr val="FFCA04"/>
                </a:solidFill>
                <a:latin typeface="Lato"/>
                <a:ea typeface="Lato"/>
                <a:cs typeface="Lato"/>
                <a:sym typeface="Lato"/>
              </a:rPr>
              <a:t>NOT</a:t>
            </a:r>
            <a:r>
              <a:rPr lang="tr-TR" sz="3500" dirty="0">
                <a:solidFill>
                  <a:srgbClr val="FFFFFF"/>
                </a:solidFill>
                <a:latin typeface="Lato"/>
                <a:ea typeface="Lato"/>
                <a:cs typeface="Lato"/>
                <a:sym typeface="Lato"/>
              </a:rPr>
              <a:t> mantıksal operatörleri kullanılır.</a:t>
            </a:r>
          </a:p>
        </p:txBody>
      </p:sp>
    </p:spTree>
    <p:extLst>
      <p:ext uri="{BB962C8B-B14F-4D97-AF65-F5344CB8AC3E}">
        <p14:creationId xmlns:p14="http://schemas.microsoft.com/office/powerpoint/2010/main" val="10655487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323AC20-2A47-4934-7EB8-A148CC16CEB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5BB1C2B-189C-BE9E-9E1F-A1E612536A5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59D8C69-9B6C-EC39-BB5D-9C884EDA30C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AAE7146-3289-2B8D-B419-5C4FEC402575}"/>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AND – OR – NOT </a:t>
            </a:r>
          </a:p>
          <a:p>
            <a:pPr lvl="0" algn="ctr">
              <a:lnSpc>
                <a:spcPct val="119001"/>
              </a:lnSpc>
              <a:defRPr/>
            </a:pPr>
            <a:r>
              <a:rPr lang="tr-TR" sz="6300" dirty="0">
                <a:solidFill>
                  <a:srgbClr val="FFCA04"/>
                </a:solidFill>
                <a:latin typeface="Paytone One"/>
                <a:sym typeface="Paytone One"/>
              </a:rPr>
              <a:t>İfadeleri </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80930980-4547-CBF5-8731-E22C14464017}"/>
              </a:ext>
            </a:extLst>
          </p:cNvPr>
          <p:cNvSpPr txBox="1"/>
          <p:nvPr/>
        </p:nvSpPr>
        <p:spPr>
          <a:xfrm>
            <a:off x="3806483" y="2849186"/>
            <a:ext cx="13822679" cy="7109639"/>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AND</a:t>
            </a:r>
            <a:r>
              <a:rPr lang="tr-TR" sz="3500" dirty="0">
                <a:solidFill>
                  <a:srgbClr val="FFFFFF"/>
                </a:solidFill>
                <a:latin typeface="Lato"/>
                <a:ea typeface="Lato"/>
                <a:cs typeface="Lato"/>
                <a:sym typeface="Lato"/>
              </a:rPr>
              <a:t>: İki veya daha fazla koşulun hepsinin birden doğru (TRUE) olmasını gerektirir.</a:t>
            </a:r>
          </a:p>
          <a:p>
            <a:pPr lvl="1" algn="just">
              <a:lnSpc>
                <a:spcPct val="120000"/>
              </a:lnSpc>
              <a:defRPr/>
            </a:pPr>
            <a:r>
              <a:rPr lang="tr-TR" sz="3500" i="1" dirty="0">
                <a:solidFill>
                  <a:srgbClr val="FFFFFF"/>
                </a:solidFill>
                <a:latin typeface="Lato"/>
                <a:ea typeface="Lato"/>
                <a:cs typeface="Lato"/>
                <a:sym typeface="Lato"/>
              </a:rPr>
              <a:t>Örnek: </a:t>
            </a:r>
            <a:r>
              <a:rPr lang="tr-TR" sz="3500" dirty="0">
                <a:solidFill>
                  <a:srgbClr val="FFFFFF"/>
                </a:solidFill>
                <a:latin typeface="Lato"/>
                <a:ea typeface="Lato"/>
                <a:cs typeface="Lato"/>
                <a:sym typeface="Lato"/>
              </a:rPr>
              <a:t>Cinsiyet = 'E' AND </a:t>
            </a:r>
            <a:r>
              <a:rPr lang="tr-TR" sz="3500" dirty="0" err="1">
                <a:solidFill>
                  <a:srgbClr val="FFFFFF"/>
                </a:solidFill>
                <a:latin typeface="Lato"/>
                <a:ea typeface="Lato"/>
                <a:cs typeface="Lato"/>
                <a:sym typeface="Lato"/>
              </a:rPr>
              <a:t>Sinif</a:t>
            </a:r>
            <a:r>
              <a:rPr lang="tr-TR" sz="3500" dirty="0">
                <a:solidFill>
                  <a:srgbClr val="FFFFFF"/>
                </a:solidFill>
                <a:latin typeface="Lato"/>
                <a:ea typeface="Lato"/>
                <a:cs typeface="Lato"/>
                <a:sym typeface="Lato"/>
              </a:rPr>
              <a:t> = '1' (Hem erkek hem de 1. sınıf olmalı)</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OR</a:t>
            </a:r>
            <a:r>
              <a:rPr lang="tr-TR" sz="3500" dirty="0">
                <a:solidFill>
                  <a:srgbClr val="FFFFFF"/>
                </a:solidFill>
                <a:latin typeface="Lato"/>
                <a:ea typeface="Lato"/>
                <a:cs typeface="Lato"/>
                <a:sym typeface="Lato"/>
              </a:rPr>
              <a:t>: İki veya daha fazla koşuldan en az birinin doğru (TRUE) olmasını gerektirir.</a:t>
            </a:r>
          </a:p>
          <a:p>
            <a:pPr lvl="1" algn="just">
              <a:lnSpc>
                <a:spcPct val="120000"/>
              </a:lnSpc>
              <a:defRPr/>
            </a:pPr>
            <a:r>
              <a:rPr lang="tr-TR" sz="3500" i="1" dirty="0">
                <a:solidFill>
                  <a:srgbClr val="FFFFFF"/>
                </a:solidFill>
                <a:latin typeface="Lato"/>
                <a:ea typeface="Lato"/>
                <a:cs typeface="Lato"/>
                <a:sym typeface="Lato"/>
              </a:rPr>
              <a:t>Örnek: </a:t>
            </a:r>
            <a:r>
              <a:rPr lang="tr-TR" sz="3500" dirty="0" err="1">
                <a:solidFill>
                  <a:srgbClr val="FFFFFF"/>
                </a:solidFill>
                <a:latin typeface="Lato"/>
                <a:ea typeface="Lato"/>
                <a:cs typeface="Lato"/>
                <a:sym typeface="Lato"/>
              </a:rPr>
              <a:t>BolumID</a:t>
            </a:r>
            <a:r>
              <a:rPr lang="tr-TR" sz="3500" dirty="0">
                <a:solidFill>
                  <a:srgbClr val="FFFFFF"/>
                </a:solidFill>
                <a:latin typeface="Lato"/>
                <a:ea typeface="Lato"/>
                <a:cs typeface="Lato"/>
                <a:sym typeface="Lato"/>
              </a:rPr>
              <a:t> = 1 OR </a:t>
            </a:r>
            <a:r>
              <a:rPr lang="tr-TR" sz="3500" dirty="0" err="1">
                <a:solidFill>
                  <a:srgbClr val="FFFFFF"/>
                </a:solidFill>
                <a:latin typeface="Lato"/>
                <a:ea typeface="Lato"/>
                <a:cs typeface="Lato"/>
                <a:sym typeface="Lato"/>
              </a:rPr>
              <a:t>BolumID</a:t>
            </a:r>
            <a:r>
              <a:rPr lang="tr-TR" sz="3500" dirty="0">
                <a:solidFill>
                  <a:srgbClr val="FFFFFF"/>
                </a:solidFill>
                <a:latin typeface="Lato"/>
                <a:ea typeface="Lato"/>
                <a:cs typeface="Lato"/>
                <a:sym typeface="Lato"/>
              </a:rPr>
              <a:t> = 2 (</a:t>
            </a:r>
            <a:r>
              <a:rPr lang="tr-TR" sz="3500" dirty="0" err="1">
                <a:solidFill>
                  <a:srgbClr val="FFFFFF"/>
                </a:solidFill>
                <a:latin typeface="Lato"/>
                <a:ea typeface="Lato"/>
                <a:cs typeface="Lato"/>
                <a:sym typeface="Lato"/>
              </a:rPr>
              <a:t>BolumID</a:t>
            </a:r>
            <a:r>
              <a:rPr lang="tr-TR" sz="3500" dirty="0">
                <a:solidFill>
                  <a:srgbClr val="FFFFFF"/>
                </a:solidFill>
                <a:latin typeface="Lato"/>
                <a:ea typeface="Lato"/>
                <a:cs typeface="Lato"/>
                <a:sym typeface="Lato"/>
              </a:rPr>
              <a:t> ya 1 ya da 2 olabilir)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NOT</a:t>
            </a:r>
            <a:r>
              <a:rPr lang="tr-TR" sz="3500" dirty="0">
                <a:solidFill>
                  <a:srgbClr val="FFFFFF"/>
                </a:solidFill>
                <a:latin typeface="Lato"/>
                <a:ea typeface="Lato"/>
                <a:cs typeface="Lato"/>
                <a:sym typeface="Lato"/>
              </a:rPr>
              <a:t>: Bir koşulun tersini alır. Belirtilen koşul doğru değilse sonuç TRUE olur.</a:t>
            </a:r>
          </a:p>
          <a:p>
            <a:pPr lvl="1" algn="just">
              <a:lnSpc>
                <a:spcPct val="120000"/>
              </a:lnSpc>
              <a:defRPr/>
            </a:pPr>
            <a:r>
              <a:rPr lang="tr-TR" sz="3500" i="1" dirty="0">
                <a:solidFill>
                  <a:srgbClr val="FFFFFF"/>
                </a:solidFill>
                <a:latin typeface="Lato"/>
                <a:ea typeface="Lato"/>
                <a:cs typeface="Lato"/>
                <a:sym typeface="Lato"/>
              </a:rPr>
              <a:t>Örnek: </a:t>
            </a:r>
            <a:r>
              <a:rPr lang="tr-TR" sz="3500" dirty="0">
                <a:solidFill>
                  <a:srgbClr val="FFFFFF"/>
                </a:solidFill>
                <a:latin typeface="Lato"/>
                <a:ea typeface="Lato"/>
                <a:cs typeface="Lato"/>
                <a:sym typeface="Lato"/>
              </a:rPr>
              <a:t>NOT (</a:t>
            </a:r>
            <a:r>
              <a:rPr lang="tr-TR" sz="3500" dirty="0" err="1">
                <a:solidFill>
                  <a:srgbClr val="FFFFFF"/>
                </a:solidFill>
                <a:latin typeface="Lato"/>
                <a:ea typeface="Lato"/>
                <a:cs typeface="Lato"/>
                <a:sym typeface="Lato"/>
              </a:rPr>
              <a:t>Sinif</a:t>
            </a:r>
            <a:r>
              <a:rPr lang="tr-TR" sz="3500" dirty="0">
                <a:solidFill>
                  <a:srgbClr val="FFFFFF"/>
                </a:solidFill>
                <a:latin typeface="Lato"/>
                <a:ea typeface="Lato"/>
                <a:cs typeface="Lato"/>
                <a:sym typeface="Lato"/>
              </a:rPr>
              <a:t> = '1') (1. sınıf olmayanlar)</a:t>
            </a:r>
          </a:p>
        </p:txBody>
      </p:sp>
    </p:spTree>
    <p:extLst>
      <p:ext uri="{BB962C8B-B14F-4D97-AF65-F5344CB8AC3E}">
        <p14:creationId xmlns:p14="http://schemas.microsoft.com/office/powerpoint/2010/main" val="2319967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70D0062-69DE-C896-3439-BD284AFF40D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EE82C18-7496-C4A1-6C67-ABFE5EFD8BC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654EDF6-FE16-4E65-0E35-5455E4412C2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83E12C0-BEF0-6188-3929-1C83D22928C9}"/>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AND – OR – NOT </a:t>
            </a:r>
          </a:p>
          <a:p>
            <a:pPr lvl="0" algn="ctr">
              <a:lnSpc>
                <a:spcPct val="119001"/>
              </a:lnSpc>
              <a:defRPr/>
            </a:pPr>
            <a:r>
              <a:rPr lang="tr-TR" sz="6300" dirty="0">
                <a:solidFill>
                  <a:srgbClr val="FFCA04"/>
                </a:solidFill>
                <a:latin typeface="Paytone One"/>
                <a:sym typeface="Paytone One"/>
              </a:rPr>
              <a:t>İfadeleri </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4D90BB47-DA8B-2A49-B447-FA962D11649C}"/>
              </a:ext>
            </a:extLst>
          </p:cNvPr>
          <p:cNvSpPr txBox="1"/>
          <p:nvPr/>
        </p:nvSpPr>
        <p:spPr>
          <a:xfrm>
            <a:off x="3806483" y="2849186"/>
            <a:ext cx="13822679" cy="6463308"/>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r>
              <a:rPr lang="tr-TR" sz="3500" dirty="0">
                <a:solidFill>
                  <a:srgbClr val="FFCA04"/>
                </a:solidFill>
                <a:latin typeface="Lato"/>
                <a:ea typeface="Lato"/>
                <a:cs typeface="Lato"/>
                <a:sym typeface="Lato"/>
              </a:rPr>
              <a:t>SELECT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r>
              <a:rPr lang="tr-TR" sz="3500" dirty="0" err="1">
                <a:solidFill>
                  <a:schemeClr val="bg1"/>
                </a:solidFill>
                <a:latin typeface="Lato"/>
                <a:ea typeface="Lato"/>
                <a:cs typeface="Lato"/>
                <a:sym typeface="Lato"/>
              </a:rPr>
              <a:t>tablo_adi</a:t>
            </a:r>
            <a:endParaRPr lang="tr-TR" sz="3500" dirty="0">
              <a:solidFill>
                <a:schemeClr val="bg1"/>
              </a:solidFill>
              <a:latin typeface="Lato"/>
              <a:ea typeface="Lato"/>
              <a:cs typeface="Lato"/>
              <a:sym typeface="Lato"/>
            </a:endParaRPr>
          </a:p>
          <a:p>
            <a:pPr lvl="1" algn="just">
              <a:lnSpc>
                <a:spcPct val="120000"/>
              </a:lnSpc>
              <a:defRPr/>
            </a:pPr>
            <a:endParaRPr lang="tr-TR" sz="3500" dirty="0">
              <a:solidFill>
                <a:schemeClr val="bg1"/>
              </a:solidFill>
              <a:latin typeface="Lato"/>
              <a:ea typeface="Lato"/>
              <a:cs typeface="Lato"/>
              <a:sym typeface="Lato"/>
            </a:endParaRPr>
          </a:p>
          <a:p>
            <a:pPr lvl="1" algn="just">
              <a:lnSpc>
                <a:spcPct val="120000"/>
              </a:lnSpc>
              <a:defRPr/>
            </a:pP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OR</a:t>
            </a:r>
          </a:p>
          <a:p>
            <a:pPr lvl="1" algn="just">
              <a:lnSpc>
                <a:spcPct val="120000"/>
              </a:lnSpc>
              <a:defRPr/>
            </a:pPr>
            <a:r>
              <a:rPr lang="tr-TR" sz="3500" b="1" dirty="0">
                <a:solidFill>
                  <a:srgbClr val="FFCA04"/>
                </a:solidFill>
                <a:latin typeface="Lato"/>
                <a:ea typeface="Lato"/>
                <a:cs typeface="Lato"/>
                <a:sym typeface="Lato"/>
              </a:rPr>
              <a:t>WHERE </a:t>
            </a:r>
            <a:r>
              <a:rPr lang="tr-TR" sz="3500" dirty="0">
                <a:solidFill>
                  <a:schemeClr val="bg1"/>
                </a:solidFill>
                <a:latin typeface="Lato"/>
                <a:ea typeface="Lato"/>
                <a:cs typeface="Lato"/>
                <a:sym typeface="Lato"/>
              </a:rPr>
              <a:t>koşul_1 </a:t>
            </a:r>
            <a:r>
              <a:rPr lang="tr-TR" sz="3500" b="1" dirty="0">
                <a:solidFill>
                  <a:srgbClr val="FFCA04"/>
                </a:solidFill>
                <a:latin typeface="Lato"/>
                <a:ea typeface="Lato"/>
                <a:cs typeface="Lato"/>
                <a:sym typeface="Lato"/>
              </a:rPr>
              <a:t>AND</a:t>
            </a:r>
            <a:r>
              <a:rPr lang="tr-TR" sz="3500" dirty="0">
                <a:solidFill>
                  <a:schemeClr val="bg1"/>
                </a:solidFill>
                <a:latin typeface="Lato"/>
                <a:ea typeface="Lato"/>
                <a:cs typeface="Lato"/>
                <a:sym typeface="Lato"/>
              </a:rPr>
              <a:t> koşul_2;</a:t>
            </a:r>
          </a:p>
          <a:p>
            <a:pPr lvl="1" algn="just">
              <a:lnSpc>
                <a:spcPct val="120000"/>
              </a:lnSpc>
              <a:defRPr/>
            </a:pPr>
            <a:r>
              <a:rPr lang="tr-TR" sz="3500" dirty="0">
                <a:solidFill>
                  <a:schemeClr val="bg1"/>
                </a:solidFill>
                <a:latin typeface="Lato"/>
                <a:ea typeface="Lato"/>
                <a:cs typeface="Lato"/>
                <a:sym typeface="Lato"/>
              </a:rPr>
              <a:t>                              </a:t>
            </a:r>
          </a:p>
          <a:p>
            <a:pPr lvl="1" algn="just">
              <a:lnSpc>
                <a:spcPct val="120000"/>
              </a:lnSpc>
              <a:defRPr/>
            </a:pPr>
            <a:endParaRPr lang="tr-TR" sz="3500" dirty="0">
              <a:solidFill>
                <a:schemeClr val="bg1"/>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NOT</a:t>
            </a:r>
            <a:r>
              <a:rPr lang="tr-TR" sz="3500" dirty="0">
                <a:solidFill>
                  <a:schemeClr val="bg1"/>
                </a:solidFill>
                <a:latin typeface="Lato"/>
                <a:ea typeface="Lato"/>
                <a:cs typeface="Lato"/>
                <a:sym typeface="Lato"/>
              </a:rPr>
              <a:t>  Kullanım şekli  : WHERE </a:t>
            </a:r>
            <a:r>
              <a:rPr lang="tr-TR" sz="3500" dirty="0">
                <a:solidFill>
                  <a:srgbClr val="FFCA04"/>
                </a:solidFill>
                <a:latin typeface="Lato"/>
                <a:ea typeface="Lato"/>
                <a:cs typeface="Lato"/>
                <a:sym typeface="Lato"/>
              </a:rPr>
              <a:t>NOT</a:t>
            </a:r>
            <a:r>
              <a:rPr lang="tr-TR" sz="3500" dirty="0">
                <a:solidFill>
                  <a:schemeClr val="bg1"/>
                </a:solidFill>
                <a:latin typeface="Lato"/>
                <a:ea typeface="Lato"/>
                <a:cs typeface="Lato"/>
                <a:sym typeface="Lato"/>
              </a:rPr>
              <a:t> 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20576298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304C48B-9454-08E5-0BB6-329D8ADA287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B21224F-1350-8CFD-23CD-44A55F2E805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57345C1-5F51-817F-82F3-C191972AF8D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A639B65-90DE-C107-EB34-C5E1241352BC}"/>
              </a:ext>
            </a:extLst>
          </p:cNvPr>
          <p:cNvSpPr txBox="1"/>
          <p:nvPr/>
        </p:nvSpPr>
        <p:spPr>
          <a:xfrm>
            <a:off x="3188677" y="10550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AND – OR – NOT </a:t>
            </a:r>
          </a:p>
          <a:p>
            <a:pPr lvl="0" algn="ctr">
              <a:lnSpc>
                <a:spcPct val="119001"/>
              </a:lnSpc>
              <a:defRPr/>
            </a:pPr>
            <a:r>
              <a:rPr lang="tr-TR" sz="6300" dirty="0">
                <a:solidFill>
                  <a:srgbClr val="FFCA04"/>
                </a:solidFill>
                <a:latin typeface="Paytone One"/>
                <a:sym typeface="Paytone One"/>
              </a:rPr>
              <a:t>İfadeleri </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B152C3C2-F15F-79BC-7E56-0B5C9F81A55B}"/>
              </a:ext>
            </a:extLst>
          </p:cNvPr>
          <p:cNvSpPr txBox="1"/>
          <p:nvPr/>
        </p:nvSpPr>
        <p:spPr>
          <a:xfrm>
            <a:off x="3188677" y="3382059"/>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tablosundan 2. sınıfta olan erkek öğrencileri listeleyelim.</a:t>
            </a:r>
          </a:p>
        </p:txBody>
      </p:sp>
      <p:pic>
        <p:nvPicPr>
          <p:cNvPr id="3" name="Resim 2">
            <a:extLst>
              <a:ext uri="{FF2B5EF4-FFF2-40B4-BE49-F238E27FC236}">
                <a16:creationId xmlns:a16="http://schemas.microsoft.com/office/drawing/2014/main" id="{4FCCC4B1-A86C-D5C2-4A55-E6DF7B7462AF}"/>
              </a:ext>
            </a:extLst>
          </p:cNvPr>
          <p:cNvPicPr>
            <a:picLocks noChangeAspect="1"/>
          </p:cNvPicPr>
          <p:nvPr/>
        </p:nvPicPr>
        <p:blipFill>
          <a:blip r:embed="rId5"/>
          <a:stretch>
            <a:fillRect/>
          </a:stretch>
        </p:blipFill>
        <p:spPr>
          <a:xfrm>
            <a:off x="5191841" y="4279928"/>
            <a:ext cx="11587203" cy="5375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092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AND – OR – NOT </a:t>
            </a:r>
          </a:p>
          <a:p>
            <a:pPr lvl="0" algn="ctr">
              <a:lnSpc>
                <a:spcPct val="119001"/>
              </a:lnSpc>
              <a:defRPr/>
            </a:pPr>
            <a:r>
              <a:rPr lang="tr-TR" sz="4000" dirty="0">
                <a:solidFill>
                  <a:srgbClr val="FFCA04"/>
                </a:solidFill>
                <a:latin typeface="Paytone One"/>
                <a:sym typeface="Paytone One"/>
              </a:rPr>
              <a:t>İfadeleri</a:t>
            </a:r>
          </a:p>
          <a:p>
            <a:pPr lvl="0" algn="ctr">
              <a:lnSpc>
                <a:spcPct val="119001"/>
              </a:lnSpc>
              <a:defRPr/>
            </a:pPr>
            <a:r>
              <a:rPr lang="tr-TR" sz="4000" dirty="0">
                <a:solidFill>
                  <a:srgbClr val="FFCA04"/>
                </a:solidFill>
                <a:latin typeface="Paytone One"/>
                <a:sym typeface="Paytone One"/>
              </a:rPr>
              <a:t>( AND )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tablosundan 1. sınıfta olan kız öğrencileri yaşlarını küçükten büyüğe listeleyelim.</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2137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AND – OR – NOT </a:t>
            </a:r>
          </a:p>
          <a:p>
            <a:pPr lvl="0" algn="ctr">
              <a:lnSpc>
                <a:spcPct val="119001"/>
              </a:lnSpc>
              <a:defRPr/>
            </a:pPr>
            <a:r>
              <a:rPr lang="tr-TR" sz="4000" dirty="0">
                <a:solidFill>
                  <a:srgbClr val="FFCA04"/>
                </a:solidFill>
                <a:latin typeface="Paytone One"/>
                <a:sym typeface="Paytone One"/>
              </a:rPr>
              <a:t>İfadeleri</a:t>
            </a:r>
          </a:p>
          <a:p>
            <a:pPr lvl="0" algn="ctr">
              <a:lnSpc>
                <a:spcPct val="119001"/>
              </a:lnSpc>
              <a:defRPr/>
            </a:pPr>
            <a:r>
              <a:rPr lang="tr-TR" sz="4000" dirty="0">
                <a:solidFill>
                  <a:srgbClr val="FFCA04"/>
                </a:solidFill>
                <a:latin typeface="Paytone One"/>
                <a:sym typeface="Paytone One"/>
              </a:rPr>
              <a:t>( AND )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tablosundan 1. sınıfta olan kız öğrencileri yaşlarını küçükten büyüğe listeleyelim.</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9" name="Resim 8">
            <a:extLst>
              <a:ext uri="{FF2B5EF4-FFF2-40B4-BE49-F238E27FC236}">
                <a16:creationId xmlns:a16="http://schemas.microsoft.com/office/drawing/2014/main" id="{CFEE9865-0410-527E-F69A-8AAC7FE103D1}"/>
              </a:ext>
            </a:extLst>
          </p:cNvPr>
          <p:cNvPicPr>
            <a:picLocks noChangeAspect="1"/>
          </p:cNvPicPr>
          <p:nvPr/>
        </p:nvPicPr>
        <p:blipFill>
          <a:blip r:embed="rId8"/>
          <a:stretch>
            <a:fillRect/>
          </a:stretch>
        </p:blipFill>
        <p:spPr>
          <a:xfrm>
            <a:off x="5918383" y="4797629"/>
            <a:ext cx="10123822" cy="4713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265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AND – OR – NOT </a:t>
            </a:r>
          </a:p>
          <a:p>
            <a:pPr lvl="0" algn="ctr">
              <a:lnSpc>
                <a:spcPct val="119001"/>
              </a:lnSpc>
              <a:defRPr/>
            </a:pPr>
            <a:r>
              <a:rPr lang="tr-TR" sz="4000" dirty="0">
                <a:solidFill>
                  <a:srgbClr val="FFCA04"/>
                </a:solidFill>
                <a:latin typeface="Paytone One"/>
                <a:sym typeface="Paytone One"/>
              </a:rPr>
              <a:t>İfadeleri</a:t>
            </a:r>
          </a:p>
          <a:p>
            <a:pPr lvl="0" algn="ctr">
              <a:lnSpc>
                <a:spcPct val="119001"/>
              </a:lnSpc>
              <a:defRPr/>
            </a:pPr>
            <a:r>
              <a:rPr lang="tr-TR" sz="4000" dirty="0">
                <a:solidFill>
                  <a:srgbClr val="FFCA04"/>
                </a:solidFill>
                <a:latin typeface="Paytone One"/>
                <a:sym typeface="Paytone One"/>
              </a:rPr>
              <a:t>( OR )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Dersler tablosundan Kredisi 3’ten büyük veya </a:t>
            </a:r>
            <a:r>
              <a:rPr lang="tr-TR" sz="3500" dirty="0" err="1">
                <a:solidFill>
                  <a:srgbClr val="1C3A8F"/>
                </a:solidFill>
                <a:latin typeface="Lato"/>
                <a:ea typeface="Lato"/>
                <a:cs typeface="Lato"/>
              </a:rPr>
              <a:t>OgretmenID'si</a:t>
            </a:r>
            <a:r>
              <a:rPr lang="tr-TR" sz="3500" dirty="0">
                <a:solidFill>
                  <a:srgbClr val="1C3A8F"/>
                </a:solidFill>
                <a:latin typeface="Lato"/>
                <a:ea typeface="Lato"/>
                <a:cs typeface="Lato"/>
              </a:rPr>
              <a:t> 9 olan dersleri listeleyelim.</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4083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CCF51F6-EF55-A58B-5E3F-6A958AE543B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8C397D1-05E3-7177-6E33-1CEE1DB0D29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5C81785-94A2-46FF-DE9D-270D22A501B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66;p29">
            <a:extLst>
              <a:ext uri="{FF2B5EF4-FFF2-40B4-BE49-F238E27FC236}">
                <a16:creationId xmlns:a16="http://schemas.microsoft.com/office/drawing/2014/main" id="{AB547328-FAE0-47D0-E389-182032CC54AD}"/>
              </a:ext>
            </a:extLst>
          </p:cNvPr>
          <p:cNvSpPr txBox="1"/>
          <p:nvPr/>
        </p:nvSpPr>
        <p:spPr>
          <a:xfrm>
            <a:off x="4345266" y="2462410"/>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Benzersiz kaç adet </a:t>
            </a:r>
            <a:r>
              <a:rPr lang="tr-TR" sz="3500" dirty="0" err="1">
                <a:solidFill>
                  <a:srgbClr val="FFFFFF"/>
                </a:solidFill>
                <a:latin typeface="Lato"/>
                <a:ea typeface="Lato"/>
                <a:cs typeface="Lato"/>
                <a:sym typeface="Lato"/>
              </a:rPr>
              <a:t>Sinif</a:t>
            </a:r>
            <a:r>
              <a:rPr lang="tr-TR" sz="3500" dirty="0">
                <a:solidFill>
                  <a:srgbClr val="FFFFFF"/>
                </a:solidFill>
                <a:latin typeface="Lato"/>
                <a:ea typeface="Lato"/>
                <a:cs typeface="Lato"/>
                <a:sym typeface="Lato"/>
              </a:rPr>
              <a:t> olduğu bilgisine ulaşmak için ;</a:t>
            </a:r>
          </a:p>
        </p:txBody>
      </p:sp>
      <p:pic>
        <p:nvPicPr>
          <p:cNvPr id="3" name="Resim 2">
            <a:extLst>
              <a:ext uri="{FF2B5EF4-FFF2-40B4-BE49-F238E27FC236}">
                <a16:creationId xmlns:a16="http://schemas.microsoft.com/office/drawing/2014/main" id="{460AC8CE-8680-A9E0-D3A0-4153C271BF59}"/>
              </a:ext>
            </a:extLst>
          </p:cNvPr>
          <p:cNvPicPr>
            <a:picLocks noChangeAspect="1"/>
          </p:cNvPicPr>
          <p:nvPr/>
        </p:nvPicPr>
        <p:blipFill>
          <a:blip r:embed="rId5"/>
          <a:stretch>
            <a:fillRect/>
          </a:stretch>
        </p:blipFill>
        <p:spPr>
          <a:xfrm>
            <a:off x="5596391" y="3257500"/>
            <a:ext cx="9037271" cy="178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a:extLst>
              <a:ext uri="{FF2B5EF4-FFF2-40B4-BE49-F238E27FC236}">
                <a16:creationId xmlns:a16="http://schemas.microsoft.com/office/drawing/2014/main" id="{E7AD13BC-CF5E-1F13-DBE1-AA153B2B074B}"/>
              </a:ext>
            </a:extLst>
          </p:cNvPr>
          <p:cNvPicPr>
            <a:picLocks noChangeAspect="1"/>
          </p:cNvPicPr>
          <p:nvPr/>
        </p:nvPicPr>
        <p:blipFill>
          <a:blip r:embed="rId6"/>
          <a:stretch>
            <a:fillRect/>
          </a:stretch>
        </p:blipFill>
        <p:spPr>
          <a:xfrm>
            <a:off x="8196735" y="5248432"/>
            <a:ext cx="4199286" cy="4568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Google Shape;350;p28">
            <a:extLst>
              <a:ext uri="{FF2B5EF4-FFF2-40B4-BE49-F238E27FC236}">
                <a16:creationId xmlns:a16="http://schemas.microsoft.com/office/drawing/2014/main" id="{33CF20FF-8D4C-6C7B-1C1B-64CE7513B7C8}"/>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33581896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AND – OR – NOT </a:t>
            </a:r>
          </a:p>
          <a:p>
            <a:pPr lvl="0" algn="ctr">
              <a:lnSpc>
                <a:spcPct val="119001"/>
              </a:lnSpc>
              <a:defRPr/>
            </a:pPr>
            <a:r>
              <a:rPr lang="tr-TR" sz="4000" dirty="0">
                <a:solidFill>
                  <a:srgbClr val="FFCA04"/>
                </a:solidFill>
                <a:latin typeface="Paytone One"/>
                <a:sym typeface="Paytone One"/>
              </a:rPr>
              <a:t>İfadeleri</a:t>
            </a:r>
          </a:p>
          <a:p>
            <a:pPr lvl="0" algn="ctr">
              <a:lnSpc>
                <a:spcPct val="119001"/>
              </a:lnSpc>
              <a:defRPr/>
            </a:pPr>
            <a:r>
              <a:rPr lang="tr-TR" sz="4000" dirty="0">
                <a:solidFill>
                  <a:srgbClr val="FFCA04"/>
                </a:solidFill>
                <a:latin typeface="Paytone One"/>
                <a:sym typeface="Paytone One"/>
              </a:rPr>
              <a:t>( OR )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a:solidFill>
                  <a:srgbClr val="1C3A8F"/>
                </a:solidFill>
                <a:latin typeface="Lato"/>
                <a:ea typeface="Lato"/>
                <a:cs typeface="Lato"/>
              </a:rPr>
              <a:t>Dersler tablosundan Kredisi 3’ten büyük veya </a:t>
            </a:r>
            <a:r>
              <a:rPr lang="tr-TR" sz="3500" dirty="0" err="1">
                <a:solidFill>
                  <a:srgbClr val="1C3A8F"/>
                </a:solidFill>
                <a:latin typeface="Lato"/>
                <a:ea typeface="Lato"/>
                <a:cs typeface="Lato"/>
              </a:rPr>
              <a:t>OgretmenID'si</a:t>
            </a:r>
            <a:r>
              <a:rPr lang="tr-TR" sz="3500" dirty="0">
                <a:solidFill>
                  <a:srgbClr val="1C3A8F"/>
                </a:solidFill>
                <a:latin typeface="Lato"/>
                <a:ea typeface="Lato"/>
                <a:cs typeface="Lato"/>
              </a:rPr>
              <a:t> 9 olan dersleri listeleyelim.</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Resim 6">
            <a:extLst>
              <a:ext uri="{FF2B5EF4-FFF2-40B4-BE49-F238E27FC236}">
                <a16:creationId xmlns:a16="http://schemas.microsoft.com/office/drawing/2014/main" id="{B22DED0C-0286-1855-50BE-8D15C89DD80A}"/>
              </a:ext>
            </a:extLst>
          </p:cNvPr>
          <p:cNvPicPr>
            <a:picLocks noChangeAspect="1"/>
          </p:cNvPicPr>
          <p:nvPr/>
        </p:nvPicPr>
        <p:blipFill>
          <a:blip r:embed="rId8"/>
          <a:stretch>
            <a:fillRect/>
          </a:stretch>
        </p:blipFill>
        <p:spPr>
          <a:xfrm>
            <a:off x="7194051" y="4634928"/>
            <a:ext cx="8235766" cy="4948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3750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AND – OR – NOT </a:t>
            </a:r>
          </a:p>
          <a:p>
            <a:pPr lvl="0" algn="ctr">
              <a:lnSpc>
                <a:spcPct val="119001"/>
              </a:lnSpc>
              <a:defRPr/>
            </a:pPr>
            <a:r>
              <a:rPr lang="tr-TR" sz="4000" dirty="0">
                <a:solidFill>
                  <a:srgbClr val="FFCA04"/>
                </a:solidFill>
                <a:latin typeface="Paytone One"/>
                <a:sym typeface="Paytone One"/>
              </a:rPr>
              <a:t>İfadeleri</a:t>
            </a:r>
          </a:p>
          <a:p>
            <a:pPr lvl="0" algn="ctr">
              <a:lnSpc>
                <a:spcPct val="119001"/>
              </a:lnSpc>
              <a:defRPr/>
            </a:pPr>
            <a:r>
              <a:rPr lang="tr-TR" sz="4000" dirty="0">
                <a:solidFill>
                  <a:srgbClr val="FFCA04"/>
                </a:solidFill>
                <a:latin typeface="Paytone One"/>
                <a:sym typeface="Paytone One"/>
              </a:rPr>
              <a:t>( NOT )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Ogretmenler</a:t>
            </a:r>
            <a:r>
              <a:rPr lang="tr-TR" sz="3500" dirty="0">
                <a:solidFill>
                  <a:srgbClr val="1C3A8F"/>
                </a:solidFill>
                <a:latin typeface="Lato"/>
                <a:ea typeface="Lato"/>
                <a:cs typeface="Lato"/>
              </a:rPr>
              <a:t> tablosundan </a:t>
            </a:r>
            <a:r>
              <a:rPr lang="tr-TR" sz="3500" dirty="0" err="1">
                <a:solidFill>
                  <a:srgbClr val="1C3A8F"/>
                </a:solidFill>
                <a:latin typeface="Lato"/>
                <a:ea typeface="Lato"/>
                <a:cs typeface="Lato"/>
              </a:rPr>
              <a:t>BolumID'si</a:t>
            </a:r>
            <a:r>
              <a:rPr lang="tr-TR" sz="3500" dirty="0">
                <a:solidFill>
                  <a:srgbClr val="1C3A8F"/>
                </a:solidFill>
                <a:latin typeface="Lato"/>
                <a:ea typeface="Lato"/>
                <a:cs typeface="Lato"/>
              </a:rPr>
              <a:t> 1 olmayan öğretmenleri listeleyelim.</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1153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2197525"/>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AND – OR – NOT </a:t>
            </a:r>
          </a:p>
          <a:p>
            <a:pPr lvl="0" algn="ctr">
              <a:lnSpc>
                <a:spcPct val="119001"/>
              </a:lnSpc>
              <a:defRPr/>
            </a:pPr>
            <a:r>
              <a:rPr lang="tr-TR" sz="4000" dirty="0">
                <a:solidFill>
                  <a:srgbClr val="FFCA04"/>
                </a:solidFill>
                <a:latin typeface="Paytone One"/>
                <a:sym typeface="Paytone One"/>
              </a:rPr>
              <a:t>İfadeleri</a:t>
            </a:r>
          </a:p>
          <a:p>
            <a:pPr lvl="0" algn="ctr">
              <a:lnSpc>
                <a:spcPct val="119001"/>
              </a:lnSpc>
              <a:defRPr/>
            </a:pPr>
            <a:r>
              <a:rPr lang="tr-TR" sz="4000" dirty="0">
                <a:solidFill>
                  <a:srgbClr val="FFCA04"/>
                </a:solidFill>
                <a:latin typeface="Paytone One"/>
                <a:sym typeface="Paytone One"/>
              </a:rPr>
              <a:t>( NOT ) </a:t>
            </a:r>
            <a:endParaRPr lang="fi-FI" sz="4000" dirty="0">
              <a:solidFill>
                <a:srgbClr val="FFCA04"/>
              </a:solidFill>
              <a:latin typeface="Paytone One"/>
              <a:sym typeface="Paytone One"/>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922394" y="3504119"/>
            <a:ext cx="12115801" cy="1077218"/>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Ogretmenler</a:t>
            </a:r>
            <a:r>
              <a:rPr lang="tr-TR" sz="3500" dirty="0">
                <a:solidFill>
                  <a:srgbClr val="1C3A8F"/>
                </a:solidFill>
                <a:latin typeface="Lato"/>
                <a:ea typeface="Lato"/>
                <a:cs typeface="Lato"/>
              </a:rPr>
              <a:t> tablosundan </a:t>
            </a:r>
            <a:r>
              <a:rPr lang="tr-TR" sz="3500" dirty="0" err="1">
                <a:solidFill>
                  <a:srgbClr val="1C3A8F"/>
                </a:solidFill>
                <a:latin typeface="Lato"/>
                <a:ea typeface="Lato"/>
                <a:cs typeface="Lato"/>
              </a:rPr>
              <a:t>BolumID'si</a:t>
            </a:r>
            <a:r>
              <a:rPr lang="tr-TR" sz="3500" dirty="0">
                <a:solidFill>
                  <a:srgbClr val="1C3A8F"/>
                </a:solidFill>
                <a:latin typeface="Lato"/>
                <a:ea typeface="Lato"/>
                <a:cs typeface="Lato"/>
              </a:rPr>
              <a:t> 1 olmayan öğretmenleri listeleyelim.</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C8BA546C-F50B-E653-50A4-F648FA9DE664}"/>
              </a:ext>
            </a:extLst>
          </p:cNvPr>
          <p:cNvPicPr>
            <a:picLocks noChangeAspect="1"/>
          </p:cNvPicPr>
          <p:nvPr/>
        </p:nvPicPr>
        <p:blipFill>
          <a:blip r:embed="rId8"/>
          <a:stretch>
            <a:fillRect/>
          </a:stretch>
        </p:blipFill>
        <p:spPr>
          <a:xfrm>
            <a:off x="7722181" y="4042728"/>
            <a:ext cx="6967679" cy="5447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2650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b="0" i="0" u="none" strike="noStrike" kern="0" cap="none" spc="0" normalizeH="0" baseline="0" noProof="0" dirty="0">
              <a:ln>
                <a:noFill/>
              </a:ln>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5306013-8D2C-A998-837D-C7C47E868FE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139E1D2-C89A-8F76-76BA-7098ECF5531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3A5B876-33AF-18CA-B7D2-3811D78B69D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66;p29">
            <a:extLst>
              <a:ext uri="{FF2B5EF4-FFF2-40B4-BE49-F238E27FC236}">
                <a16:creationId xmlns:a16="http://schemas.microsoft.com/office/drawing/2014/main" id="{FDE804CA-CE5F-497D-AB0D-CB27B6DCADCA}"/>
              </a:ext>
            </a:extLst>
          </p:cNvPr>
          <p:cNvSpPr txBox="1"/>
          <p:nvPr/>
        </p:nvSpPr>
        <p:spPr>
          <a:xfrm>
            <a:off x="4345266" y="2462410"/>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Benzersiz kaç adet </a:t>
            </a:r>
            <a:r>
              <a:rPr lang="tr-TR" sz="3500" dirty="0" err="1">
                <a:solidFill>
                  <a:srgbClr val="FFFFFF"/>
                </a:solidFill>
                <a:latin typeface="Lato"/>
                <a:ea typeface="Lato"/>
                <a:cs typeface="Lato"/>
                <a:sym typeface="Lato"/>
              </a:rPr>
              <a:t>Sinif</a:t>
            </a:r>
            <a:r>
              <a:rPr lang="tr-TR" sz="3500" dirty="0">
                <a:solidFill>
                  <a:srgbClr val="FFFFFF"/>
                </a:solidFill>
                <a:latin typeface="Lato"/>
                <a:ea typeface="Lato"/>
                <a:cs typeface="Lato"/>
                <a:sym typeface="Lato"/>
              </a:rPr>
              <a:t> ve Cinsiyet olduğu bilgisine ulaşmak için ;</a:t>
            </a:r>
          </a:p>
        </p:txBody>
      </p:sp>
      <p:pic>
        <p:nvPicPr>
          <p:cNvPr id="5" name="Resim 4">
            <a:extLst>
              <a:ext uri="{FF2B5EF4-FFF2-40B4-BE49-F238E27FC236}">
                <a16:creationId xmlns:a16="http://schemas.microsoft.com/office/drawing/2014/main" id="{8DAB4F64-AF74-D90F-46F1-53D8A5987C2F}"/>
              </a:ext>
            </a:extLst>
          </p:cNvPr>
          <p:cNvPicPr>
            <a:picLocks noChangeAspect="1"/>
          </p:cNvPicPr>
          <p:nvPr/>
        </p:nvPicPr>
        <p:blipFill>
          <a:blip r:embed="rId5"/>
          <a:stretch>
            <a:fillRect/>
          </a:stretch>
        </p:blipFill>
        <p:spPr>
          <a:xfrm>
            <a:off x="4830133" y="3362431"/>
            <a:ext cx="10975442" cy="1404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a:extLst>
              <a:ext uri="{FF2B5EF4-FFF2-40B4-BE49-F238E27FC236}">
                <a16:creationId xmlns:a16="http://schemas.microsoft.com/office/drawing/2014/main" id="{03E50E02-1825-F530-5481-29CA279253F4}"/>
              </a:ext>
            </a:extLst>
          </p:cNvPr>
          <p:cNvPicPr>
            <a:picLocks noChangeAspect="1"/>
          </p:cNvPicPr>
          <p:nvPr/>
        </p:nvPicPr>
        <p:blipFill>
          <a:blip r:embed="rId6"/>
          <a:stretch>
            <a:fillRect/>
          </a:stretch>
        </p:blipFill>
        <p:spPr>
          <a:xfrm>
            <a:off x="7863452" y="5447443"/>
            <a:ext cx="4865852" cy="3784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Google Shape;350;p28">
            <a:extLst>
              <a:ext uri="{FF2B5EF4-FFF2-40B4-BE49-F238E27FC236}">
                <a16:creationId xmlns:a16="http://schemas.microsoft.com/office/drawing/2014/main" id="{6FB00710-1A8C-9FC2-A667-41FBC8DECF69}"/>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14456908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86;p31">
            <a:extLst>
              <a:ext uri="{FF2B5EF4-FFF2-40B4-BE49-F238E27FC236}">
                <a16:creationId xmlns:a16="http://schemas.microsoft.com/office/drawing/2014/main" id="{EDE1DF72-EA9D-D792-B807-A69FA3D8F875}"/>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66;p29">
            <a:extLst>
              <a:ext uri="{FF2B5EF4-FFF2-40B4-BE49-F238E27FC236}">
                <a16:creationId xmlns:a16="http://schemas.microsoft.com/office/drawing/2014/main" id="{9AE07F6F-0EBB-FFD7-425B-5D7EB33508D5}"/>
              </a:ext>
            </a:extLst>
          </p:cNvPr>
          <p:cNvSpPr txBox="1"/>
          <p:nvPr/>
        </p:nvSpPr>
        <p:spPr>
          <a:xfrm>
            <a:off x="4690387" y="3975310"/>
            <a:ext cx="12788144" cy="538609"/>
          </a:xfrm>
          <a:prstGeom prst="rect">
            <a:avLst/>
          </a:prstGeom>
          <a:noFill/>
          <a:ln>
            <a:noFill/>
          </a:ln>
        </p:spPr>
        <p:txBody>
          <a:bodyPr spcFirstLastPara="1" wrap="square" lIns="0" tIns="0" rIns="0" bIns="0" anchor="t" anchorCtr="0">
            <a:spAutoFit/>
          </a:bodyPr>
          <a:lstStyle/>
          <a:p>
            <a:pPr algn="just">
              <a:buClr>
                <a:srgbClr val="1C3A8F"/>
              </a:buClr>
            </a:pPr>
            <a:r>
              <a:rPr lang="tr-TR" sz="3500" dirty="0" err="1">
                <a:solidFill>
                  <a:srgbClr val="1C3A8F"/>
                </a:solidFill>
                <a:latin typeface="Lato"/>
                <a:ea typeface="Lato"/>
                <a:cs typeface="Lato"/>
              </a:rPr>
              <a:t>Ogrenciler</a:t>
            </a:r>
            <a:r>
              <a:rPr lang="tr-TR" sz="3500" dirty="0">
                <a:solidFill>
                  <a:srgbClr val="1C3A8F"/>
                </a:solidFill>
                <a:latin typeface="Lato"/>
                <a:ea typeface="Lato"/>
                <a:cs typeface="Lato"/>
              </a:rPr>
              <a:t> tablosunda kayıtlı farklı Cinsiyet değerlerini listeleyin.</a:t>
            </a:r>
          </a:p>
        </p:txBody>
      </p:sp>
      <p:sp>
        <p:nvSpPr>
          <p:cNvPr id="3" name="Google Shape;350;p28">
            <a:extLst>
              <a:ext uri="{FF2B5EF4-FFF2-40B4-BE49-F238E27FC236}">
                <a16:creationId xmlns:a16="http://schemas.microsoft.com/office/drawing/2014/main" id="{F4432265-4F29-23D6-B796-AB5270ED1FE2}"/>
              </a:ext>
            </a:extLst>
          </p:cNvPr>
          <p:cNvSpPr txBox="1"/>
          <p:nvPr/>
        </p:nvSpPr>
        <p:spPr>
          <a:xfrm>
            <a:off x="3610432" y="154983"/>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DISTINCT</a:t>
            </a:r>
          </a:p>
          <a:p>
            <a:pPr lvl="0" algn="ctr">
              <a:lnSpc>
                <a:spcPct val="119001"/>
              </a:lnSpc>
              <a:defRPr/>
            </a:pPr>
            <a:r>
              <a:rPr lang="tr-TR" sz="6300" dirty="0">
                <a:solidFill>
                  <a:srgbClr val="FFCA04"/>
                </a:solidFill>
                <a:latin typeface="Paytone One"/>
                <a:sym typeface="Paytone One"/>
              </a:rPr>
              <a:t>(Benzersiz Sonuçlar)</a:t>
            </a:r>
          </a:p>
        </p:txBody>
      </p:sp>
    </p:spTree>
    <p:extLst>
      <p:ext uri="{BB962C8B-B14F-4D97-AF65-F5344CB8AC3E}">
        <p14:creationId xmlns:p14="http://schemas.microsoft.com/office/powerpoint/2010/main" val="2606972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1747</TotalTime>
  <Words>1567</Words>
  <Application>Microsoft Office PowerPoint</Application>
  <PresentationFormat>Özel</PresentationFormat>
  <Paragraphs>268</Paragraphs>
  <Slides>73</Slides>
  <Notes>73</Notes>
  <HiddenSlides>0</HiddenSlides>
  <MMClips>41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73</vt:i4>
      </vt:variant>
    </vt:vector>
  </HeadingPairs>
  <TitlesOfParts>
    <vt:vector size="78" baseType="lpstr">
      <vt:lpstr>Lato</vt:lpstr>
      <vt:lpstr>Calibri</vt:lpstr>
      <vt:lpstr>Arial</vt:lpstr>
      <vt:lpstr>Paytone One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39</cp:revision>
  <dcterms:modified xsi:type="dcterms:W3CDTF">2025-11-26T20:01:00Z</dcterms:modified>
</cp:coreProperties>
</file>