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handoutMasterIdLst>
    <p:handoutMasterId r:id="rId40"/>
  </p:handoutMasterIdLst>
  <p:sldIdLst>
    <p:sldId id="256" r:id="rId2"/>
    <p:sldId id="258" r:id="rId3"/>
    <p:sldId id="282" r:id="rId4"/>
    <p:sldId id="257" r:id="rId5"/>
    <p:sldId id="520" r:id="rId6"/>
    <p:sldId id="471" r:id="rId7"/>
    <p:sldId id="485" r:id="rId8"/>
    <p:sldId id="487" r:id="rId9"/>
    <p:sldId id="521" r:id="rId10"/>
    <p:sldId id="522" r:id="rId11"/>
    <p:sldId id="305" r:id="rId12"/>
    <p:sldId id="523" r:id="rId13"/>
    <p:sldId id="524" r:id="rId14"/>
    <p:sldId id="525" r:id="rId15"/>
    <p:sldId id="527" r:id="rId16"/>
    <p:sldId id="528" r:id="rId17"/>
    <p:sldId id="529" r:id="rId18"/>
    <p:sldId id="530" r:id="rId19"/>
    <p:sldId id="287" r:id="rId20"/>
    <p:sldId id="531" r:id="rId21"/>
    <p:sldId id="532" r:id="rId22"/>
    <p:sldId id="533" r:id="rId23"/>
    <p:sldId id="534" r:id="rId24"/>
    <p:sldId id="482" r:id="rId25"/>
    <p:sldId id="535" r:id="rId26"/>
    <p:sldId id="472" r:id="rId27"/>
    <p:sldId id="473" r:id="rId28"/>
    <p:sldId id="536" r:id="rId29"/>
    <p:sldId id="537" r:id="rId30"/>
    <p:sldId id="538" r:id="rId31"/>
    <p:sldId id="539" r:id="rId32"/>
    <p:sldId id="540" r:id="rId33"/>
    <p:sldId id="541" r:id="rId34"/>
    <p:sldId id="542" r:id="rId35"/>
    <p:sldId id="543" r:id="rId36"/>
    <p:sldId id="518" r:id="rId37"/>
    <p:sldId id="276" r:id="rId38"/>
  </p:sldIdLst>
  <p:sldSz cx="18288000" cy="10287000"/>
  <p:notesSz cx="6858000" cy="9144000"/>
  <p:embeddedFontLst>
    <p:embeddedFont>
      <p:font typeface="Lato" panose="020F0502020204030203" pitchFamily="34" charset="0"/>
      <p:regular r:id="rId41"/>
      <p:bold r:id="rId42"/>
      <p:italic r:id="rId43"/>
      <p:boldItalic r:id="rId44"/>
    </p:embeddedFont>
    <p:embeddedFont>
      <p:font typeface="Paytone One" panose="020B0604020202020204" charset="-94"/>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41" autoAdjust="0"/>
  </p:normalViewPr>
  <p:slideViewPr>
    <p:cSldViewPr snapToGrid="0">
      <p:cViewPr varScale="1">
        <p:scale>
          <a:sx n="51" d="100"/>
          <a:sy n="51" d="100"/>
        </p:scale>
        <p:origin x="1166" y="34"/>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5.11.2025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46A7F5B6-6E83-F154-73DB-D2B12E4512E0}"/>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40B771CD-6B42-B565-20E9-6038AFA389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D8ED8DD-DE73-38BB-273C-8DEBA7CE54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7328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4D7839E-DBAA-BBA7-4D07-943E7E3E695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48DBE0A-1C52-F961-7C3B-2F82D937BC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CF1490E-08E3-9D21-C840-BF55D7BD2C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057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2E2FA7E-2A3D-6668-5083-4C6CF784B5B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EC1B5E1-012C-427E-9141-C1FCA9E1D6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F930030-8FCA-AAF4-A5CC-594378FBBE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7625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90955A3-EB0B-CB8F-CB3A-8AE5F8FD17F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6F2EB99-274C-5B7D-74EA-60688C9E3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4E5D190-7088-CB0E-56C8-E87771B25A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9431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82BDC0C-6AA1-B107-BAE7-361BC491F4C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E0B44B9-87B3-1A37-A19D-7CBC140382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50C14AD-DEFE-681C-6EE7-499609CB9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6860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07657CF-4FCA-6B17-844A-900D2B9BC27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3BCBD70-17D0-58A3-5FA1-F79458374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2A2B260-67B8-635E-1A31-3640641932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8423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BF43FD0-9BF9-1D38-D752-8C72911BFBE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A187B33-43BD-DB21-D5DE-D92FB2DBA1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D2ADD0D-F535-F98F-15FF-273D69E7EF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9508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A6FB868-7AEE-B739-79AA-90A82D87A3F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A014973-4E08-B788-7EC5-90E3EBC973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19E9CDA-FF4E-783C-5B95-05C16948E7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4007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88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03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CEA8875-C578-3B82-2DD9-0A337AED6D8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8C5085E-A98F-A0DA-2B0B-D273384635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A61B76A-6051-3B50-ADF0-498F84B268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47357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9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1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D1FF22D-B231-8064-3264-5A8D2BB1B0B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8010E91C-EF13-F9EA-FCEA-1E078FDBD8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02790F47-613A-C025-0D14-3862C20F8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7773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C897460A-7679-FE90-9BE1-525FF4CBDF78}"/>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E1D3C19E-1FCE-3D20-E636-9E04D44B14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0815A1F-47DC-DE7F-98AC-31C3CD79B3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26375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AD30CA4-9443-819E-325B-3D70CA20ADA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7D7B4DB-2444-F5F3-17F8-0A76097236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30D64AF-F046-ADB4-5223-24A0BBE5B9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4377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9FC6354-F880-C7EF-1B8D-87850996F0A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DFB52EC-8CB7-2744-9B23-207572A5CF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62069D21-D215-C50C-CB66-27C63DAAFD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50230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063CD0E-92EE-FFC7-48B3-037D2F63188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1BE3FA8-F08A-11D2-96EA-7A545D0B59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54188BC-6AC4-26AA-659C-29F1F67F31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5073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AF1C5F8-AECB-EFA2-F796-826EC77AE14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CB777AC-B3F2-F2F8-0E3B-FECE8932B3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9F4ED448-7708-1373-7B0F-767053B4FD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4860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7F4CC07-5587-41C1-BE00-EA55FEF18F4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FCFCB7E-57B8-DEDD-93F5-4C3D6CBABB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4BE58B6-2A6B-B833-95D8-10105A3780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0023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B9A96DE-2873-E4D5-32EB-A9840753780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E12A90C-C0FA-7820-CD51-84A11BEEF3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624B082-1B99-0D7C-63F5-C267F99107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84051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0BF8AF2-D258-0086-61C8-5208AC4DB4E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6D38D67-994B-70B9-1DF4-E36DE569F4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29C01CA-F684-405F-7025-A7A52C963D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29905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CEBF238-6B6D-CC34-2CFF-75F7E5BCBAB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15970E0-1A22-777B-F56C-1DD8023609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84DC541-31CC-CA70-053E-1F72FD0D11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41275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3CC8B29-425D-F3A1-D88C-F45C775FDB7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76E423-C3C0-ACD0-5215-353DC3C6E2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25D7118-69C6-B745-9819-4CFF1C0936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08575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61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063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FD01471-C541-A93A-5AEC-87576F4B7A1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969B394-6D8A-8DFE-391A-E5C5B0C754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3D253969-627A-5FE8-F82F-3F8E873FDB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4469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7F9E7F9-A20C-8066-84EF-D8741F497BD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D38E2AC-89D8-6E2C-6A52-5524DD6D67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4722E5AC-C096-B567-8697-96B41CABB6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4091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EF51311-4579-0BA9-249A-30F6C418CBEC}"/>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09322118-6D5B-5B2E-4882-3D929CE373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C503F61-285F-0518-162A-C4C5F2623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9158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E2372EC7-2D5C-F486-A668-B776E35582C8}"/>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8F81C93C-D7BB-8081-266D-FE8A41E58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AEF8C05B-BEB3-76F2-876A-4B0016922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1751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EF7AEAB6-E3FC-7796-D3B2-76F228ED34C4}"/>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9962138F-F2DA-4458-D6CB-88AC5BBC7F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2C33DE7D-7C6E-3A92-FDE8-0282CADD8A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3858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notesSlide" Target="../notesSlides/notesSlide35.xml"/><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notesSlide" Target="../notesSlides/notesSlide36.xm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20E8DF42-BF5A-7C6E-0C54-C8406219974C}"/>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E8B0557A-BD87-5B19-DB55-F1E9C2530B69}"/>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C0CB083-45C0-7AE9-688C-8C3A3BD7890A}"/>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69101FAE-FEFA-B081-7525-BFCBE6BEFCE4}"/>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nn-NO" sz="6000" dirty="0">
                <a:solidFill>
                  <a:srgbClr val="FFCA04"/>
                </a:solidFill>
                <a:latin typeface="Paytone One"/>
                <a:sym typeface="Paytone One"/>
              </a:rPr>
              <a:t>Veri Tabanına Eleman Ekleme </a:t>
            </a:r>
            <a:endParaRPr lang="tr-TR" sz="6000" dirty="0">
              <a:solidFill>
                <a:srgbClr val="FFCA04"/>
              </a:solidFill>
              <a:latin typeface="Paytone One"/>
              <a:sym typeface="Paytone One"/>
            </a:endParaRPr>
          </a:p>
          <a:p>
            <a:pPr lvl="0" algn="ctr">
              <a:lnSpc>
                <a:spcPct val="119001"/>
              </a:lnSpc>
              <a:defRPr/>
            </a:pPr>
            <a:r>
              <a:rPr lang="nn-NO" sz="6000" dirty="0">
                <a:solidFill>
                  <a:srgbClr val="FFCA04"/>
                </a:solidFill>
                <a:latin typeface="Paytone One"/>
                <a:sym typeface="Paytone One"/>
              </a:rPr>
              <a:t>( INSERT )</a:t>
            </a:r>
          </a:p>
        </p:txBody>
      </p:sp>
      <p:sp>
        <p:nvSpPr>
          <p:cNvPr id="3" name="Google Shape;366;p29">
            <a:extLst>
              <a:ext uri="{FF2B5EF4-FFF2-40B4-BE49-F238E27FC236}">
                <a16:creationId xmlns:a16="http://schemas.microsoft.com/office/drawing/2014/main" id="{BBCA7673-6BBD-35D1-6F12-289E08D126DE}"/>
              </a:ext>
            </a:extLst>
          </p:cNvPr>
          <p:cNvSpPr txBox="1"/>
          <p:nvPr/>
        </p:nvSpPr>
        <p:spPr>
          <a:xfrm>
            <a:off x="1467155" y="2881342"/>
            <a:ext cx="15593532"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Aynı anda birden fazla satır eklemek için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INSERT</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INTO</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TabloAdi</a:t>
            </a:r>
            <a:r>
              <a:rPr lang="tr-TR" sz="3500" dirty="0">
                <a:solidFill>
                  <a:srgbClr val="FFFFFF"/>
                </a:solidFill>
                <a:latin typeface="Lato"/>
                <a:ea typeface="Lato"/>
                <a:cs typeface="Lato"/>
                <a:sym typeface="Lato"/>
              </a:rPr>
              <a:t> (Sutun1, Sutun2)</a:t>
            </a:r>
          </a:p>
          <a:p>
            <a:pPr lvl="1" algn="just">
              <a:lnSpc>
                <a:spcPct val="120000"/>
              </a:lnSpc>
              <a:defRPr/>
            </a:pPr>
            <a:r>
              <a:rPr lang="tr-TR" sz="3500" dirty="0">
                <a:solidFill>
                  <a:srgbClr val="FFCA04"/>
                </a:solidFill>
                <a:latin typeface="Lato"/>
                <a:ea typeface="Lato"/>
                <a:cs typeface="Lato"/>
                <a:sym typeface="Lato"/>
              </a:rPr>
              <a:t>VALUES</a:t>
            </a:r>
            <a:r>
              <a:rPr lang="tr-TR" sz="3500" dirty="0">
                <a:solidFill>
                  <a:srgbClr val="FFFFFF"/>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(değer1, değer2),</a:t>
            </a:r>
          </a:p>
          <a:p>
            <a:pPr lvl="1" algn="just">
              <a:lnSpc>
                <a:spcPct val="120000"/>
              </a:lnSpc>
              <a:defRPr/>
            </a:pPr>
            <a:r>
              <a:rPr lang="tr-TR" sz="3500" dirty="0">
                <a:solidFill>
                  <a:srgbClr val="FFFFFF"/>
                </a:solidFill>
                <a:latin typeface="Lato"/>
                <a:ea typeface="Lato"/>
                <a:cs typeface="Lato"/>
                <a:sym typeface="Lato"/>
              </a:rPr>
              <a:t>(değer3, değer4),</a:t>
            </a:r>
          </a:p>
          <a:p>
            <a:pPr lvl="1" algn="just">
              <a:lnSpc>
                <a:spcPct val="120000"/>
              </a:lnSpc>
              <a:defRPr/>
            </a:pPr>
            <a:r>
              <a:rPr lang="tr-TR" sz="3500" dirty="0">
                <a:solidFill>
                  <a:srgbClr val="FFFFFF"/>
                </a:solidFill>
                <a:latin typeface="Lato"/>
                <a:ea typeface="Lato"/>
                <a:cs typeface="Lato"/>
                <a:sym typeface="Lato"/>
              </a:rPr>
              <a:t>(değer5, değer6);</a:t>
            </a:r>
          </a:p>
          <a:p>
            <a:pPr lvl="1" algn="just">
              <a:lnSpc>
                <a:spcPct val="120000"/>
              </a:lnSpc>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281685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pic>
        <p:nvPicPr>
          <p:cNvPr id="3" name="Resim 2">
            <a:extLst>
              <a:ext uri="{FF2B5EF4-FFF2-40B4-BE49-F238E27FC236}">
                <a16:creationId xmlns:a16="http://schemas.microsoft.com/office/drawing/2014/main" id="{527AA9AF-DC2C-A557-829C-55672D066560}"/>
              </a:ext>
            </a:extLst>
          </p:cNvPr>
          <p:cNvPicPr>
            <a:picLocks noChangeAspect="1"/>
          </p:cNvPicPr>
          <p:nvPr/>
        </p:nvPicPr>
        <p:blipFill>
          <a:blip r:embed="rId5"/>
          <a:stretch>
            <a:fillRect/>
          </a:stretch>
        </p:blipFill>
        <p:spPr>
          <a:xfrm>
            <a:off x="4603433" y="4377701"/>
            <a:ext cx="11406844" cy="38064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Google Shape;366;p29">
            <a:extLst>
              <a:ext uri="{FF2B5EF4-FFF2-40B4-BE49-F238E27FC236}">
                <a16:creationId xmlns:a16="http://schemas.microsoft.com/office/drawing/2014/main" id="{E119117E-B677-45AD-0ADE-5C079B888CA3}"/>
              </a:ext>
            </a:extLst>
          </p:cNvPr>
          <p:cNvSpPr txBox="1"/>
          <p:nvPr/>
        </p:nvSpPr>
        <p:spPr>
          <a:xfrm>
            <a:off x="4375247" y="3362433"/>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Bölümler tablosundaki mevcut bölümleri kontrol edelim;</a:t>
            </a:r>
          </a:p>
        </p:txBody>
      </p:sp>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2F2BE6E-2475-C30B-77E6-19122F8BBB0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B3EEB04-8B69-2327-7FD9-9FEFF17183B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458FFDF-33ED-0881-C889-F5594FD6A38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266D3C9-FB87-2017-320C-655D4B31562D}"/>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773AC735-3BDD-5603-CBC5-CAE4E9CAE234}"/>
              </a:ext>
            </a:extLst>
          </p:cNvPr>
          <p:cNvSpPr txBox="1"/>
          <p:nvPr/>
        </p:nvSpPr>
        <p:spPr>
          <a:xfrm>
            <a:off x="4375247" y="3362433"/>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Tabloda olmayan 3 adet bölüm ekleyiniz;</a:t>
            </a:r>
          </a:p>
        </p:txBody>
      </p:sp>
      <p:pic>
        <p:nvPicPr>
          <p:cNvPr id="5" name="Resim 4">
            <a:extLst>
              <a:ext uri="{FF2B5EF4-FFF2-40B4-BE49-F238E27FC236}">
                <a16:creationId xmlns:a16="http://schemas.microsoft.com/office/drawing/2014/main" id="{176B11B9-4E3E-39FD-9F5D-322152F2C682}"/>
              </a:ext>
            </a:extLst>
          </p:cNvPr>
          <p:cNvPicPr>
            <a:picLocks noChangeAspect="1"/>
          </p:cNvPicPr>
          <p:nvPr/>
        </p:nvPicPr>
        <p:blipFill>
          <a:blip r:embed="rId5"/>
          <a:stretch>
            <a:fillRect/>
          </a:stretch>
        </p:blipFill>
        <p:spPr>
          <a:xfrm>
            <a:off x="4375247" y="4750688"/>
            <a:ext cx="10889701" cy="40035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86818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E63B26C-DFA5-EDD0-0BBB-332ADC89140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055C804-0146-2E63-16E6-34C14A1CA97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9E02DA2-BA1B-A845-0F8C-750275CF754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33B70BC-5302-134F-B5B8-BCB01C38A2EA}"/>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4C225834-B8D2-8DD2-CE75-34488C4CAC98}"/>
              </a:ext>
            </a:extLst>
          </p:cNvPr>
          <p:cNvSpPr txBox="1"/>
          <p:nvPr/>
        </p:nvSpPr>
        <p:spPr>
          <a:xfrm>
            <a:off x="4375247" y="3362433"/>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Tabloda olmayan 3 adet bölüm ekleyiniz;</a:t>
            </a:r>
          </a:p>
        </p:txBody>
      </p:sp>
      <p:pic>
        <p:nvPicPr>
          <p:cNvPr id="7" name="Resim 6">
            <a:extLst>
              <a:ext uri="{FF2B5EF4-FFF2-40B4-BE49-F238E27FC236}">
                <a16:creationId xmlns:a16="http://schemas.microsoft.com/office/drawing/2014/main" id="{0FE5A03E-895E-B36D-EFF4-22BF4A1BC9E1}"/>
              </a:ext>
            </a:extLst>
          </p:cNvPr>
          <p:cNvPicPr>
            <a:picLocks noChangeAspect="1"/>
          </p:cNvPicPr>
          <p:nvPr/>
        </p:nvPicPr>
        <p:blipFill>
          <a:blip r:embed="rId5"/>
          <a:stretch>
            <a:fillRect/>
          </a:stretch>
        </p:blipFill>
        <p:spPr>
          <a:xfrm>
            <a:off x="4976439" y="4447074"/>
            <a:ext cx="11047854" cy="46669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2790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1863C96-A726-9C06-FCFB-6219D8C6BCB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43189A-60A2-2BE5-7BAF-0DBBBC5DB8F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B29B3B7-D66B-58C6-DB14-817B0C3EA16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E88567D-FA09-E4FF-1DE6-7865724D55B2}"/>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88279A1D-0E65-FF8D-485C-06E81B0B504D}"/>
              </a:ext>
            </a:extLst>
          </p:cNvPr>
          <p:cNvSpPr txBox="1"/>
          <p:nvPr/>
        </p:nvSpPr>
        <p:spPr>
          <a:xfrm>
            <a:off x="4375247" y="3362433"/>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Bölümler tablosunda eklenen yeni bölümler gözükecektir ;</a:t>
            </a:r>
          </a:p>
        </p:txBody>
      </p:sp>
      <p:pic>
        <p:nvPicPr>
          <p:cNvPr id="3" name="Resim 2">
            <a:extLst>
              <a:ext uri="{FF2B5EF4-FFF2-40B4-BE49-F238E27FC236}">
                <a16:creationId xmlns:a16="http://schemas.microsoft.com/office/drawing/2014/main" id="{BC87757F-15D3-04DE-20A9-A5AD19F69FBA}"/>
              </a:ext>
            </a:extLst>
          </p:cNvPr>
          <p:cNvPicPr>
            <a:picLocks noChangeAspect="1"/>
          </p:cNvPicPr>
          <p:nvPr/>
        </p:nvPicPr>
        <p:blipFill>
          <a:blip r:embed="rId5"/>
          <a:stretch>
            <a:fillRect/>
          </a:stretch>
        </p:blipFill>
        <p:spPr>
          <a:xfrm>
            <a:off x="7172404" y="4338548"/>
            <a:ext cx="6934262" cy="45298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7528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D8CB3F5-DFF0-45B7-86E1-CE329F0CEAA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F1D5346-8B0D-D91D-4F20-DD86367D33D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07794A7-7AA8-937F-84F1-544C27D7F37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4E03524-F483-6F82-8B85-B4888B1F8D67}"/>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2F817B85-A649-CF04-ECAD-7C026EFCC167}"/>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Öğretmenler tablosuna bu 3 yeni bölüm için birer yeni öğretmen ekleyiniz.</a:t>
            </a:r>
          </a:p>
        </p:txBody>
      </p:sp>
      <p:pic>
        <p:nvPicPr>
          <p:cNvPr id="5" name="Resim 4">
            <a:extLst>
              <a:ext uri="{FF2B5EF4-FFF2-40B4-BE49-F238E27FC236}">
                <a16:creationId xmlns:a16="http://schemas.microsoft.com/office/drawing/2014/main" id="{2DF73F1E-E5CA-22A6-A727-B5D91DAB30AA}"/>
              </a:ext>
            </a:extLst>
          </p:cNvPr>
          <p:cNvPicPr>
            <a:picLocks noChangeAspect="1"/>
          </p:cNvPicPr>
          <p:nvPr/>
        </p:nvPicPr>
        <p:blipFill>
          <a:blip r:embed="rId5"/>
          <a:stretch>
            <a:fillRect/>
          </a:stretch>
        </p:blipFill>
        <p:spPr>
          <a:xfrm>
            <a:off x="6064317" y="4578643"/>
            <a:ext cx="8250661" cy="5140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4448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304C48B-9454-08E5-0BB6-329D8ADA287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B21224F-1350-8CFD-23CD-44A55F2E805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57345C1-5F51-817F-82F3-C191972AF8D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A639B65-90DE-C107-EB34-C5E1241352BC}"/>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B152C3C2-F15F-79BC-7E56-0B5C9F81A55B}"/>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Öğretmenler tablosuna bu 3 yeni bölüm için birer yeni öğretmen ekleyiniz.</a:t>
            </a:r>
          </a:p>
        </p:txBody>
      </p:sp>
      <p:pic>
        <p:nvPicPr>
          <p:cNvPr id="7" name="Resim 6">
            <a:extLst>
              <a:ext uri="{FF2B5EF4-FFF2-40B4-BE49-F238E27FC236}">
                <a16:creationId xmlns:a16="http://schemas.microsoft.com/office/drawing/2014/main" id="{75D446AF-C0F0-A5C4-996D-F553AC4A73E5}"/>
              </a:ext>
            </a:extLst>
          </p:cNvPr>
          <p:cNvPicPr>
            <a:picLocks noChangeAspect="1"/>
          </p:cNvPicPr>
          <p:nvPr/>
        </p:nvPicPr>
        <p:blipFill>
          <a:blip r:embed="rId5"/>
          <a:stretch>
            <a:fillRect/>
          </a:stretch>
        </p:blipFill>
        <p:spPr>
          <a:xfrm>
            <a:off x="4277125" y="4869345"/>
            <a:ext cx="13126955" cy="3705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0092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56082AC-06E6-7AA3-5622-14ABACB9C67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B55B7C2-2A04-5943-0760-A6D88AA32F5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997A2E0-E8AD-6ECD-2E2E-E0C94C3E09D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AF96419-EA17-10CC-8992-09B57DF5C8FE}"/>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58A4435B-91D7-075A-7465-E6AEA2680A0B}"/>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Yeni eklenen öğretmenleri </a:t>
            </a:r>
            <a:r>
              <a:rPr lang="tr-TR" sz="3500" dirty="0" err="1">
                <a:solidFill>
                  <a:srgbClr val="FFFFFF"/>
                </a:solidFill>
                <a:latin typeface="Lato"/>
                <a:ea typeface="Lato"/>
                <a:cs typeface="Lato"/>
                <a:sym typeface="Lato"/>
              </a:rPr>
              <a:t>Ogretmenler</a:t>
            </a:r>
            <a:r>
              <a:rPr lang="tr-TR" sz="3500" dirty="0">
                <a:solidFill>
                  <a:srgbClr val="FFFFFF"/>
                </a:solidFill>
                <a:latin typeface="Lato"/>
                <a:ea typeface="Lato"/>
                <a:cs typeface="Lato"/>
                <a:sym typeface="Lato"/>
              </a:rPr>
              <a:t> tablosunda görebilirsiniz. </a:t>
            </a:r>
          </a:p>
        </p:txBody>
      </p:sp>
      <p:pic>
        <p:nvPicPr>
          <p:cNvPr id="11" name="Resim 10">
            <a:extLst>
              <a:ext uri="{FF2B5EF4-FFF2-40B4-BE49-F238E27FC236}">
                <a16:creationId xmlns:a16="http://schemas.microsoft.com/office/drawing/2014/main" id="{997CB34B-B239-8227-B378-2815CA4DD973}"/>
              </a:ext>
            </a:extLst>
          </p:cNvPr>
          <p:cNvPicPr>
            <a:picLocks noChangeAspect="1"/>
          </p:cNvPicPr>
          <p:nvPr/>
        </p:nvPicPr>
        <p:blipFill>
          <a:blip r:embed="rId5"/>
          <a:stretch>
            <a:fillRect/>
          </a:stretch>
        </p:blipFill>
        <p:spPr>
          <a:xfrm>
            <a:off x="6585728" y="4216880"/>
            <a:ext cx="7866028" cy="54068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53851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C580BC2-73EF-8745-8961-870AA6A822C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26AC256-A195-9F81-4DAB-DCE4C81A74A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8B4E9AA-15DD-6373-C299-C6172AF32FFC}"/>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FAB9922-1FDE-A9DE-3FDE-6203FC91E93F}"/>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673A99E1-21D8-17D9-6838-37E152B22F46}"/>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BolumId’si</a:t>
            </a:r>
            <a:r>
              <a:rPr lang="tr-TR" sz="3500" dirty="0">
                <a:solidFill>
                  <a:srgbClr val="FFFFFF"/>
                </a:solidFill>
                <a:latin typeface="Lato"/>
                <a:ea typeface="Lato"/>
                <a:cs typeface="Lato"/>
                <a:sym typeface="Lato"/>
              </a:rPr>
              <a:t> eşleşmeyen öğretmen eklenebilir mi, deneyiniz.  </a:t>
            </a:r>
          </a:p>
        </p:txBody>
      </p:sp>
      <p:pic>
        <p:nvPicPr>
          <p:cNvPr id="3" name="Resim 2">
            <a:extLst>
              <a:ext uri="{FF2B5EF4-FFF2-40B4-BE49-F238E27FC236}">
                <a16:creationId xmlns:a16="http://schemas.microsoft.com/office/drawing/2014/main" id="{7D4029F2-C480-F323-E656-E020A97CEF18}"/>
              </a:ext>
            </a:extLst>
          </p:cNvPr>
          <p:cNvPicPr>
            <a:picLocks noChangeAspect="1"/>
          </p:cNvPicPr>
          <p:nvPr/>
        </p:nvPicPr>
        <p:blipFill>
          <a:blip r:embed="rId5"/>
          <a:stretch>
            <a:fillRect/>
          </a:stretch>
        </p:blipFill>
        <p:spPr>
          <a:xfrm>
            <a:off x="5298062" y="4932143"/>
            <a:ext cx="10913511" cy="3748916"/>
          </a:xfrm>
          <a:prstGeom prst="rect">
            <a:avLst/>
          </a:prstGeom>
        </p:spPr>
      </p:pic>
    </p:spTree>
    <p:extLst>
      <p:ext uri="{BB962C8B-B14F-4D97-AF65-F5344CB8AC3E}">
        <p14:creationId xmlns:p14="http://schemas.microsoft.com/office/powerpoint/2010/main" val="3883088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135192" y="705940"/>
            <a:ext cx="1481327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Veri Tabanına Eleman Ekleme </a:t>
            </a:r>
          </a:p>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 INSERT )</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586223" y="3629371"/>
            <a:ext cx="12788144" cy="2154436"/>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Aşağıdaki kurallar doğrultusunda </a:t>
            </a: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tablosuna 2 adet veri ekleyiniz. </a:t>
            </a:r>
            <a:r>
              <a:rPr lang="tr-TR" sz="3500" dirty="0" err="1">
                <a:solidFill>
                  <a:srgbClr val="1C3A8F"/>
                </a:solidFill>
                <a:latin typeface="Lato"/>
                <a:ea typeface="Lato"/>
                <a:cs typeface="Lato"/>
              </a:rPr>
              <a:t>Date’e</a:t>
            </a:r>
            <a:r>
              <a:rPr lang="tr-TR" sz="3500" dirty="0">
                <a:solidFill>
                  <a:srgbClr val="1C3A8F"/>
                </a:solidFill>
                <a:latin typeface="Lato"/>
                <a:ea typeface="Lato"/>
                <a:cs typeface="Lato"/>
              </a:rPr>
              <a:t> eklenen veri formatı ‘2010-01-25’ şeklindedir.</a:t>
            </a:r>
          </a:p>
          <a:p>
            <a:pPr algn="just">
              <a:buClr>
                <a:srgbClr val="1C3A8F"/>
              </a:buClr>
            </a:pPr>
            <a:endParaRPr lang="tr-TR" sz="3500" dirty="0">
              <a:solidFill>
                <a:srgbClr val="1C3A8F"/>
              </a:solidFill>
              <a:latin typeface="Lato"/>
              <a:ea typeface="Lato"/>
              <a:cs typeface="Lato"/>
            </a:endParaRPr>
          </a:p>
          <a:p>
            <a:pPr algn="just">
              <a:buClr>
                <a:srgbClr val="1C3A8F"/>
              </a:buClr>
            </a:pPr>
            <a:endParaRPr lang="tr-TR" sz="3500" dirty="0">
              <a:solidFill>
                <a:srgbClr val="1C3A8F"/>
              </a:solidFill>
              <a:latin typeface="Lato"/>
              <a:ea typeface="Lato"/>
              <a:cs typeface="Lato"/>
            </a:endParaRPr>
          </a:p>
        </p:txBody>
      </p:sp>
      <p:pic>
        <p:nvPicPr>
          <p:cNvPr id="12" name="Resim 11">
            <a:extLst>
              <a:ext uri="{FF2B5EF4-FFF2-40B4-BE49-F238E27FC236}">
                <a16:creationId xmlns:a16="http://schemas.microsoft.com/office/drawing/2014/main" id="{8FAAB81D-A012-9082-3AE3-05D370F97DE7}"/>
              </a:ext>
            </a:extLst>
          </p:cNvPr>
          <p:cNvPicPr>
            <a:picLocks noChangeAspect="1"/>
          </p:cNvPicPr>
          <p:nvPr/>
        </p:nvPicPr>
        <p:blipFill>
          <a:blip r:embed="rId8"/>
          <a:stretch>
            <a:fillRect/>
          </a:stretch>
        </p:blipFill>
        <p:spPr>
          <a:xfrm>
            <a:off x="6663822" y="4761237"/>
            <a:ext cx="9946908" cy="4966109"/>
          </a:xfrm>
          <a:prstGeom prst="rect">
            <a:avLst/>
          </a:prstGeom>
        </p:spPr>
      </p:pic>
    </p:spTree>
    <p:extLst>
      <p:ext uri="{BB962C8B-B14F-4D97-AF65-F5344CB8AC3E}">
        <p14:creationId xmlns:p14="http://schemas.microsoft.com/office/powerpoint/2010/main" val="3116791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0259" y="4003196"/>
            <a:ext cx="8485174" cy="2423740"/>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Hazır Veri Tabanı Ekleme İşlemi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n-NO" sz="3500" b="0" i="0" u="none" strike="noStrike" kern="0" cap="none" spc="0" normalizeH="0" baseline="0" noProof="0" dirty="0">
                <a:ln>
                  <a:noFill/>
                </a:ln>
                <a:solidFill>
                  <a:srgbClr val="000000"/>
                </a:solidFill>
                <a:effectLst/>
                <a:uLnTx/>
                <a:uFillTx/>
                <a:latin typeface="Lato"/>
                <a:ea typeface="Lato"/>
                <a:cs typeface="Lato"/>
                <a:sym typeface="Lato"/>
              </a:rPr>
              <a:t>Veri Tabanına Eleman Ekleme ( INSERT )</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3500" dirty="0">
                <a:latin typeface="Lato"/>
                <a:ea typeface="Lato"/>
                <a:cs typeface="Lato"/>
                <a:sym typeface="Lato"/>
              </a:rPr>
              <a:t>Veri Okuma İşlemleri ( SELECT )</a:t>
            </a:r>
            <a:endParaRPr kumimoji="0" lang="tr-TR" sz="35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900190" y="4003196"/>
            <a:ext cx="1738800" cy="32501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135192" y="705940"/>
            <a:ext cx="1481327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Veri Tabanına Eleman Ekleme </a:t>
            </a:r>
          </a:p>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 INSERT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586223" y="3629371"/>
            <a:ext cx="12788144" cy="2154436"/>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Aşağıdaki kurallar doğrultusunda </a:t>
            </a: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tablosuna 2 adet veri ekleyiniz. </a:t>
            </a:r>
            <a:r>
              <a:rPr lang="tr-TR" sz="3500" dirty="0" err="1">
                <a:solidFill>
                  <a:srgbClr val="1C3A8F"/>
                </a:solidFill>
                <a:latin typeface="Lato"/>
                <a:ea typeface="Lato"/>
                <a:cs typeface="Lato"/>
              </a:rPr>
              <a:t>Date’e</a:t>
            </a:r>
            <a:r>
              <a:rPr lang="tr-TR" sz="3500" dirty="0">
                <a:solidFill>
                  <a:srgbClr val="1C3A8F"/>
                </a:solidFill>
                <a:latin typeface="Lato"/>
                <a:ea typeface="Lato"/>
                <a:cs typeface="Lato"/>
              </a:rPr>
              <a:t> eklenen veri formatı ‘2010-01-25’ şeklindedir.</a:t>
            </a:r>
          </a:p>
          <a:p>
            <a:pPr algn="just">
              <a:buClr>
                <a:srgbClr val="1C3A8F"/>
              </a:buClr>
            </a:pPr>
            <a:endParaRPr lang="tr-TR" sz="3500" dirty="0">
              <a:solidFill>
                <a:srgbClr val="1C3A8F"/>
              </a:solidFill>
              <a:latin typeface="Lato"/>
              <a:ea typeface="Lato"/>
              <a:cs typeface="Lato"/>
            </a:endParaRPr>
          </a:p>
          <a:p>
            <a:pPr algn="just">
              <a:buClr>
                <a:srgbClr val="1C3A8F"/>
              </a:buClr>
            </a:pP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Resim 5">
            <a:extLst>
              <a:ext uri="{FF2B5EF4-FFF2-40B4-BE49-F238E27FC236}">
                <a16:creationId xmlns:a16="http://schemas.microsoft.com/office/drawing/2014/main" id="{590728C1-A185-661A-8B39-0DE63EA00DF5}"/>
              </a:ext>
            </a:extLst>
          </p:cNvPr>
          <p:cNvPicPr>
            <a:picLocks noChangeAspect="1"/>
          </p:cNvPicPr>
          <p:nvPr/>
        </p:nvPicPr>
        <p:blipFill>
          <a:blip r:embed="rId8"/>
          <a:stretch>
            <a:fillRect/>
          </a:stretch>
        </p:blipFill>
        <p:spPr>
          <a:xfrm>
            <a:off x="4586223" y="5540338"/>
            <a:ext cx="12615853" cy="1728199"/>
          </a:xfrm>
          <a:prstGeom prst="rect">
            <a:avLst/>
          </a:prstGeom>
        </p:spPr>
      </p:pic>
    </p:spTree>
    <p:extLst>
      <p:ext uri="{BB962C8B-B14F-4D97-AF65-F5344CB8AC3E}">
        <p14:creationId xmlns:p14="http://schemas.microsoft.com/office/powerpoint/2010/main" val="258055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82ECD28-901D-D9BB-0039-02666DD28F4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A778A2C-63BD-C8D3-E71D-FBFFA4A1858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E076ED4-61E2-C7DC-D66F-9D92FF650CF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73227B4-2D8F-5ECE-D4BE-DFB90493FA85}"/>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FE35469B-751A-F92F-FC86-4431877708FA}"/>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Eklenen öğrencileri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 kontrol ediniz.</a:t>
            </a:r>
          </a:p>
        </p:txBody>
      </p:sp>
      <p:pic>
        <p:nvPicPr>
          <p:cNvPr id="5" name="Resim 4">
            <a:extLst>
              <a:ext uri="{FF2B5EF4-FFF2-40B4-BE49-F238E27FC236}">
                <a16:creationId xmlns:a16="http://schemas.microsoft.com/office/drawing/2014/main" id="{48817047-DB63-4CA9-C10A-17119739E91B}"/>
              </a:ext>
            </a:extLst>
          </p:cNvPr>
          <p:cNvPicPr>
            <a:picLocks noChangeAspect="1"/>
          </p:cNvPicPr>
          <p:nvPr/>
        </p:nvPicPr>
        <p:blipFill>
          <a:blip r:embed="rId5"/>
          <a:stretch>
            <a:fillRect/>
          </a:stretch>
        </p:blipFill>
        <p:spPr>
          <a:xfrm>
            <a:off x="5983591" y="4227897"/>
            <a:ext cx="8871662" cy="55650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47685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135192" y="705940"/>
            <a:ext cx="1481327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Veri Tabanına Eleman Ekleme </a:t>
            </a:r>
          </a:p>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 INSERT )</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586223" y="3629371"/>
            <a:ext cx="12788144" cy="1615827"/>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Aşağıdaki kurallar doğrultusunda Dersler tablosuna 2 adet veri ekleyiniz. Eklediğiniz dersler </a:t>
            </a:r>
            <a:r>
              <a:rPr lang="tr-TR" sz="3500" dirty="0" err="1">
                <a:solidFill>
                  <a:srgbClr val="1C3A8F"/>
                </a:solidFill>
                <a:latin typeface="Lato"/>
                <a:ea typeface="Lato"/>
                <a:cs typeface="Lato"/>
              </a:rPr>
              <a:t>Foreign</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Key</a:t>
            </a:r>
            <a:r>
              <a:rPr lang="tr-TR" sz="3500" dirty="0">
                <a:solidFill>
                  <a:srgbClr val="1C3A8F"/>
                </a:solidFill>
                <a:latin typeface="Lato"/>
                <a:ea typeface="Lato"/>
                <a:cs typeface="Lato"/>
              </a:rPr>
              <a:t> değerlerine uygun olmalı.</a:t>
            </a:r>
          </a:p>
        </p:txBody>
      </p:sp>
      <p:pic>
        <p:nvPicPr>
          <p:cNvPr id="4" name="Resim 3">
            <a:extLst>
              <a:ext uri="{FF2B5EF4-FFF2-40B4-BE49-F238E27FC236}">
                <a16:creationId xmlns:a16="http://schemas.microsoft.com/office/drawing/2014/main" id="{D5AA23F2-47E0-B7F2-8F8F-2C9AEE2F53FF}"/>
              </a:ext>
            </a:extLst>
          </p:cNvPr>
          <p:cNvPicPr>
            <a:picLocks noChangeAspect="1"/>
          </p:cNvPicPr>
          <p:nvPr/>
        </p:nvPicPr>
        <p:blipFill>
          <a:blip r:embed="rId8"/>
          <a:stretch>
            <a:fillRect/>
          </a:stretch>
        </p:blipFill>
        <p:spPr>
          <a:xfrm>
            <a:off x="5473638" y="5432131"/>
            <a:ext cx="11520858" cy="3768505"/>
          </a:xfrm>
          <a:prstGeom prst="rect">
            <a:avLst/>
          </a:prstGeom>
        </p:spPr>
      </p:pic>
    </p:spTree>
    <p:extLst>
      <p:ext uri="{BB962C8B-B14F-4D97-AF65-F5344CB8AC3E}">
        <p14:creationId xmlns:p14="http://schemas.microsoft.com/office/powerpoint/2010/main" val="2606972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135192" y="705940"/>
            <a:ext cx="1481327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Veri Tabanına Eleman Ekleme </a:t>
            </a:r>
          </a:p>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nn-NO" sz="5500" b="0" i="0" u="none" strike="noStrike" kern="0" cap="none" spc="0" normalizeH="0" baseline="0" noProof="0" dirty="0">
                <a:ln>
                  <a:noFill/>
                </a:ln>
                <a:solidFill>
                  <a:srgbClr val="FFCA04"/>
                </a:solidFill>
                <a:effectLst/>
                <a:uLnTx/>
                <a:uFillTx/>
                <a:latin typeface="Paytone One"/>
                <a:cs typeface="Arial"/>
                <a:sym typeface="Paytone One"/>
              </a:rPr>
              <a:t>( INSERT )</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586223" y="3629371"/>
            <a:ext cx="12788144" cy="1615827"/>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Aşağıdaki kurallar doğrultusunda Dersler tablosuna 2 adet veri ekleyiniz. Eklediğiniz dersler </a:t>
            </a:r>
            <a:r>
              <a:rPr lang="tr-TR" sz="3500" dirty="0" err="1">
                <a:solidFill>
                  <a:srgbClr val="1C3A8F"/>
                </a:solidFill>
                <a:latin typeface="Lato"/>
                <a:ea typeface="Lato"/>
                <a:cs typeface="Lato"/>
              </a:rPr>
              <a:t>Foreign</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Key</a:t>
            </a:r>
            <a:r>
              <a:rPr lang="tr-TR" sz="3500" dirty="0">
                <a:solidFill>
                  <a:srgbClr val="1C3A8F"/>
                </a:solidFill>
                <a:latin typeface="Lato"/>
                <a:ea typeface="Lato"/>
                <a:cs typeface="Lato"/>
              </a:rPr>
              <a:t> değerlerine uygun olmalı.</a:t>
            </a:r>
          </a:p>
        </p:txBody>
      </p:sp>
      <p:pic>
        <p:nvPicPr>
          <p:cNvPr id="5" name="Resim 4">
            <a:extLst>
              <a:ext uri="{FF2B5EF4-FFF2-40B4-BE49-F238E27FC236}">
                <a16:creationId xmlns:a16="http://schemas.microsoft.com/office/drawing/2014/main" id="{80813635-49EA-4909-D947-217F163BBA15}"/>
              </a:ext>
            </a:extLst>
          </p:cNvPr>
          <p:cNvPicPr>
            <a:picLocks noChangeAspect="1"/>
          </p:cNvPicPr>
          <p:nvPr/>
        </p:nvPicPr>
        <p:blipFill>
          <a:blip r:embed="rId8"/>
          <a:stretch>
            <a:fillRect/>
          </a:stretch>
        </p:blipFill>
        <p:spPr>
          <a:xfrm>
            <a:off x="4814872" y="5982931"/>
            <a:ext cx="12019415" cy="2291639"/>
          </a:xfrm>
          <a:prstGeom prst="rect">
            <a:avLst/>
          </a:prstGeom>
        </p:spPr>
      </p:pic>
    </p:spTree>
    <p:extLst>
      <p:ext uri="{BB962C8B-B14F-4D97-AF65-F5344CB8AC3E}">
        <p14:creationId xmlns:p14="http://schemas.microsoft.com/office/powerpoint/2010/main" val="154812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72471D2A-9EB3-A86F-991A-CDBAF7FCAF2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0DD7B772-B368-0D9B-0DFF-C144E228F4DF}"/>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Veri Okuma İşlemleri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 SELECT )</a:t>
            </a:r>
          </a:p>
        </p:txBody>
      </p:sp>
      <p:pic>
        <p:nvPicPr>
          <p:cNvPr id="183" name="Google Shape;183;p20">
            <a:extLst>
              <a:ext uri="{FF2B5EF4-FFF2-40B4-BE49-F238E27FC236}">
                <a16:creationId xmlns:a16="http://schemas.microsoft.com/office/drawing/2014/main" id="{C90BB518-81A7-751C-1B49-68BEA8B345DF}"/>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9AADA0E2-32A9-DD7E-3E13-B16657599696}"/>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926730D8-0ABA-41F9-077C-EAD4B9466C02}"/>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4EFFFE3A-3D69-D434-1D94-6325E1AB34A1}"/>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1766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A91EB457-A1EC-1BD8-B79D-8A6428CE26E8}"/>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5158F97-80D3-5B76-13C4-D2FBEE3AD4AA}"/>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85C1498A-F44B-C993-CB60-D2953C22D30E}"/>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A2FBA6AD-4FE2-7B08-32C8-82DE4A9079D7}"/>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nn-NO" sz="6000" dirty="0">
                <a:solidFill>
                  <a:srgbClr val="FFCA04"/>
                </a:solidFill>
                <a:latin typeface="Paytone One"/>
                <a:sym typeface="Paytone One"/>
              </a:rPr>
              <a:t>Veri Okuma İşlemleri </a:t>
            </a:r>
          </a:p>
          <a:p>
            <a:pPr lvl="0" algn="ctr">
              <a:lnSpc>
                <a:spcPct val="119001"/>
              </a:lnSpc>
              <a:defRPr/>
            </a:pPr>
            <a:r>
              <a:rPr lang="nn-NO" sz="6000" dirty="0">
                <a:solidFill>
                  <a:srgbClr val="FFCA04"/>
                </a:solidFill>
                <a:latin typeface="Paytone One"/>
                <a:sym typeface="Paytone One"/>
              </a:rPr>
              <a:t>( SELECT )</a:t>
            </a:r>
          </a:p>
        </p:txBody>
      </p:sp>
      <p:sp>
        <p:nvSpPr>
          <p:cNvPr id="3" name="Google Shape;366;p29">
            <a:extLst>
              <a:ext uri="{FF2B5EF4-FFF2-40B4-BE49-F238E27FC236}">
                <a16:creationId xmlns:a16="http://schemas.microsoft.com/office/drawing/2014/main" id="{B2F1A26C-2626-9F2F-4991-0926C2804E17}"/>
              </a:ext>
            </a:extLst>
          </p:cNvPr>
          <p:cNvSpPr txBox="1"/>
          <p:nvPr/>
        </p:nvSpPr>
        <p:spPr>
          <a:xfrm>
            <a:off x="1452165" y="3527673"/>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CA04"/>
                </a:solidFill>
                <a:latin typeface="Lato"/>
                <a:ea typeface="Lato"/>
                <a:cs typeface="Lato"/>
                <a:sym typeface="Lato"/>
              </a:rPr>
              <a:t>SELECT</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veritabanından</a:t>
            </a:r>
            <a:r>
              <a:rPr lang="tr-TR" sz="3500" dirty="0">
                <a:solidFill>
                  <a:srgbClr val="FFFFFF"/>
                </a:solidFill>
                <a:latin typeface="Lato"/>
                <a:ea typeface="Lato"/>
                <a:cs typeface="Lato"/>
                <a:sym typeface="Lato"/>
              </a:rPr>
              <a:t> veri okumak / listelemek için kullanılır.</a:t>
            </a:r>
          </a:p>
        </p:txBody>
      </p:sp>
    </p:spTree>
    <p:extLst>
      <p:ext uri="{BB962C8B-B14F-4D97-AF65-F5344CB8AC3E}">
        <p14:creationId xmlns:p14="http://schemas.microsoft.com/office/powerpoint/2010/main" val="4119367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83E3BA98-24EA-49F7-5415-8A6CFC3D4110}"/>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7FB67782-7AD8-B674-1587-4D79889D7B40}"/>
              </a:ext>
            </a:extLst>
          </p:cNvPr>
          <p:cNvSpPr/>
          <p:nvPr/>
        </p:nvSpPr>
        <p:spPr>
          <a:xfrm>
            <a:off x="16173576" y="8571161"/>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EA10D3FE-5CF4-D18C-B035-21CE5CEC0329}"/>
              </a:ext>
            </a:extLst>
          </p:cNvPr>
          <p:cNvSpPr txBox="1"/>
          <p:nvPr/>
        </p:nvSpPr>
        <p:spPr>
          <a:xfrm>
            <a:off x="506786" y="274546"/>
            <a:ext cx="1727442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Okuma İşlemleri </a:t>
            </a: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SELECT )</a:t>
            </a:r>
          </a:p>
        </p:txBody>
      </p:sp>
      <p:sp>
        <p:nvSpPr>
          <p:cNvPr id="4" name="Slayt Numarası Yer Tutucusu 3">
            <a:extLst>
              <a:ext uri="{FF2B5EF4-FFF2-40B4-BE49-F238E27FC236}">
                <a16:creationId xmlns:a16="http://schemas.microsoft.com/office/drawing/2014/main" id="{C38EF556-5B17-C53C-9496-F47CB0A1CCE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19964733-5B66-932A-BDCF-ECFD3803C523}"/>
              </a:ext>
            </a:extLst>
          </p:cNvPr>
          <p:cNvSpPr txBox="1"/>
          <p:nvPr/>
        </p:nvSpPr>
        <p:spPr>
          <a:xfrm>
            <a:off x="3159151" y="2288944"/>
            <a:ext cx="11969700"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Ogreciler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tablosundaki verileri çekiniz.</a:t>
            </a: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CBCD5B25-1BDC-958B-978E-517AE3613DCC}"/>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Resim 5">
            <a:extLst>
              <a:ext uri="{FF2B5EF4-FFF2-40B4-BE49-F238E27FC236}">
                <a16:creationId xmlns:a16="http://schemas.microsoft.com/office/drawing/2014/main" id="{BEB4FCFD-F88C-9D75-171A-07E0020DFBE5}"/>
              </a:ext>
            </a:extLst>
          </p:cNvPr>
          <p:cNvPicPr>
            <a:picLocks noChangeAspect="1"/>
          </p:cNvPicPr>
          <p:nvPr/>
        </p:nvPicPr>
        <p:blipFill>
          <a:blip r:embed="rId5"/>
          <a:stretch>
            <a:fillRect/>
          </a:stretch>
        </p:blipFill>
        <p:spPr>
          <a:xfrm>
            <a:off x="4667003" y="2919058"/>
            <a:ext cx="8599292" cy="64938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5401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435904F7-DA9E-39DC-0837-A84D3B36C12C}"/>
            </a:ext>
          </a:extLst>
        </p:cNvPr>
        <p:cNvGrpSpPr/>
        <p:nvPr/>
      </p:nvGrpSpPr>
      <p:grpSpPr>
        <a:xfrm>
          <a:off x="0" y="0"/>
          <a:ext cx="0" cy="0"/>
          <a:chOff x="0" y="0"/>
          <a:chExt cx="0" cy="0"/>
        </a:xfrm>
      </p:grpSpPr>
      <p:sp>
        <p:nvSpPr>
          <p:cNvPr id="2" name="Google Shape;366;p29">
            <a:extLst>
              <a:ext uri="{FF2B5EF4-FFF2-40B4-BE49-F238E27FC236}">
                <a16:creationId xmlns:a16="http://schemas.microsoft.com/office/drawing/2014/main" id="{4E100B92-70C4-13FA-5B80-7DFBF4F98B34}"/>
              </a:ext>
            </a:extLst>
          </p:cNvPr>
          <p:cNvSpPr txBox="1"/>
          <p:nvPr/>
        </p:nvSpPr>
        <p:spPr>
          <a:xfrm>
            <a:off x="2232296" y="4285522"/>
            <a:ext cx="12841505" cy="470898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de tablodaki verileri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listelemek için;</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500" dirty="0">
                <a:solidFill>
                  <a:srgbClr val="FFCA04"/>
                </a:solidFill>
                <a:latin typeface="Lato"/>
                <a:ea typeface="Lato"/>
                <a:cs typeface="Lato"/>
                <a:sym typeface="Lato"/>
              </a:rPr>
              <a:t>SELECT</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sutun_adi</a:t>
            </a:r>
            <a:r>
              <a:rPr lang="tr-TR" sz="4500" dirty="0">
                <a:solidFill>
                  <a:srgbClr val="FFFFFF"/>
                </a:solidFill>
                <a:latin typeface="Lato"/>
                <a:ea typeface="Lato"/>
                <a:cs typeface="Lato"/>
                <a:sym typeface="Lato"/>
              </a:rPr>
              <a:t> </a:t>
            </a:r>
            <a:r>
              <a:rPr lang="tr-TR" sz="4500" dirty="0">
                <a:solidFill>
                  <a:srgbClr val="FFCA04"/>
                </a:solidFill>
                <a:latin typeface="Lato"/>
                <a:ea typeface="Lato"/>
                <a:cs typeface="Lato"/>
                <a:sym typeface="Lato"/>
              </a:rPr>
              <a:t>FROM</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tablo_adi</a:t>
            </a:r>
            <a:r>
              <a:rPr lang="tr-TR" sz="4500" dirty="0">
                <a:solidFill>
                  <a:srgbClr val="FFFFFF"/>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Yapısı kullanılır. </a:t>
            </a: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E4ED2CD8-409A-22C9-9834-61B1117895A8}"/>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0CB48542-6E23-C649-07F5-3FDF5E12F3FE}"/>
              </a:ext>
            </a:extLst>
          </p:cNvPr>
          <p:cNvPicPr>
            <a:picLocks noChangeAspect="1"/>
          </p:cNvPicPr>
          <p:nvPr/>
        </p:nvPicPr>
        <p:blipFill>
          <a:blip r:embed="rId4"/>
          <a:srcRect b="54957"/>
          <a:stretch>
            <a:fillRect/>
          </a:stretch>
        </p:blipFill>
        <p:spPr>
          <a:xfrm>
            <a:off x="9634952" y="3145599"/>
            <a:ext cx="8473166" cy="28821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Google Shape;104;p14">
            <a:extLst>
              <a:ext uri="{FF2B5EF4-FFF2-40B4-BE49-F238E27FC236}">
                <a16:creationId xmlns:a16="http://schemas.microsoft.com/office/drawing/2014/main" id="{ECE6038E-3978-1AA5-356E-200B787C7609}"/>
              </a:ext>
            </a:extLst>
          </p:cNvPr>
          <p:cNvSpPr txBox="1"/>
          <p:nvPr/>
        </p:nvSpPr>
        <p:spPr>
          <a:xfrm>
            <a:off x="506786" y="274546"/>
            <a:ext cx="1727442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Okuma İşlemleri </a:t>
            </a: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SELECT )</a:t>
            </a:r>
          </a:p>
        </p:txBody>
      </p:sp>
    </p:spTree>
    <p:extLst>
      <p:ext uri="{BB962C8B-B14F-4D97-AF65-F5344CB8AC3E}">
        <p14:creationId xmlns:p14="http://schemas.microsoft.com/office/powerpoint/2010/main" val="386852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BFE1DF4-BAB5-6CF9-6990-0CB68A7A1B3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6482C6F-9505-FBF9-ADDD-AEEB3F0A1E9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F6AAD7E-5D37-AB37-806C-4EA143BD347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A5A6970-F44E-FB34-3690-6C779C67A5BA}"/>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3A631EEA-D253-DC21-4D31-62E21C1643D3}"/>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 sadece öğrencilerin </a:t>
            </a:r>
            <a:r>
              <a:rPr lang="tr-TR" sz="3500" dirty="0" err="1">
                <a:solidFill>
                  <a:srgbClr val="FFFFFF"/>
                </a:solidFill>
                <a:latin typeface="Lato"/>
                <a:ea typeface="Lato"/>
                <a:cs typeface="Lato"/>
                <a:sym typeface="Lato"/>
              </a:rPr>
              <a:t>ad’larını</a:t>
            </a:r>
            <a:r>
              <a:rPr lang="tr-TR" sz="3500" dirty="0">
                <a:solidFill>
                  <a:srgbClr val="FFFFFF"/>
                </a:solidFill>
                <a:latin typeface="Lato"/>
                <a:ea typeface="Lato"/>
                <a:cs typeface="Lato"/>
                <a:sym typeface="Lato"/>
              </a:rPr>
              <a:t> listeleyen SQL kodu:</a:t>
            </a:r>
          </a:p>
        </p:txBody>
      </p:sp>
      <p:pic>
        <p:nvPicPr>
          <p:cNvPr id="5" name="Resim 4">
            <a:extLst>
              <a:ext uri="{FF2B5EF4-FFF2-40B4-BE49-F238E27FC236}">
                <a16:creationId xmlns:a16="http://schemas.microsoft.com/office/drawing/2014/main" id="{09096A28-9EFF-69E6-C06D-C4F7D198AA56}"/>
              </a:ext>
            </a:extLst>
          </p:cNvPr>
          <p:cNvPicPr>
            <a:picLocks noChangeAspect="1"/>
          </p:cNvPicPr>
          <p:nvPr/>
        </p:nvPicPr>
        <p:blipFill>
          <a:blip r:embed="rId5"/>
          <a:stretch>
            <a:fillRect/>
          </a:stretch>
        </p:blipFill>
        <p:spPr>
          <a:xfrm>
            <a:off x="7390876" y="4323311"/>
            <a:ext cx="6801187" cy="49086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85214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8C4F17ED-0532-B7E7-3475-46E215A0E401}"/>
            </a:ext>
          </a:extLst>
        </p:cNvPr>
        <p:cNvGrpSpPr/>
        <p:nvPr/>
      </p:nvGrpSpPr>
      <p:grpSpPr>
        <a:xfrm>
          <a:off x="0" y="0"/>
          <a:ext cx="0" cy="0"/>
          <a:chOff x="0" y="0"/>
          <a:chExt cx="0" cy="0"/>
        </a:xfrm>
      </p:grpSpPr>
      <p:sp>
        <p:nvSpPr>
          <p:cNvPr id="2" name="Google Shape;366;p29">
            <a:extLst>
              <a:ext uri="{FF2B5EF4-FFF2-40B4-BE49-F238E27FC236}">
                <a16:creationId xmlns:a16="http://schemas.microsoft.com/office/drawing/2014/main" id="{229B5968-7593-9F23-8B43-41FC22D4AD57}"/>
              </a:ext>
            </a:extLst>
          </p:cNvPr>
          <p:cNvSpPr txBox="1"/>
          <p:nvPr/>
        </p:nvSpPr>
        <p:spPr>
          <a:xfrm>
            <a:off x="2515726" y="2288944"/>
            <a:ext cx="12841505" cy="877163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de tablodaki verileri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listelemek için;</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500" dirty="0">
                <a:solidFill>
                  <a:srgbClr val="FFCA04"/>
                </a:solidFill>
                <a:latin typeface="Lato"/>
                <a:ea typeface="Lato"/>
                <a:cs typeface="Lato"/>
                <a:sym typeface="Lato"/>
              </a:rPr>
              <a:t>SELECT</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sutun_adi</a:t>
            </a:r>
            <a:r>
              <a:rPr lang="tr-TR" sz="4500" dirty="0">
                <a:solidFill>
                  <a:srgbClr val="FFFFFF"/>
                </a:solidFill>
                <a:latin typeface="Lato"/>
                <a:ea typeface="Lato"/>
                <a:cs typeface="Lato"/>
                <a:sym typeface="Lato"/>
              </a:rPr>
              <a:t> </a:t>
            </a:r>
            <a:r>
              <a:rPr lang="tr-TR" sz="4500" dirty="0">
                <a:solidFill>
                  <a:srgbClr val="FFCA04"/>
                </a:solidFill>
                <a:latin typeface="Lato"/>
                <a:ea typeface="Lato"/>
                <a:cs typeface="Lato"/>
                <a:sym typeface="Lato"/>
              </a:rPr>
              <a:t>FROM</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tablo_adi</a:t>
            </a:r>
            <a:r>
              <a:rPr lang="tr-TR" sz="4500" dirty="0">
                <a:solidFill>
                  <a:srgbClr val="FFFFFF"/>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Yapısı kullanılır.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Birden fazla </a:t>
            </a:r>
            <a:r>
              <a:rPr lang="tr-TR" sz="3500" dirty="0" err="1">
                <a:solidFill>
                  <a:srgbClr val="FFFFFF"/>
                </a:solidFill>
                <a:latin typeface="Lato"/>
                <a:ea typeface="Lato"/>
                <a:cs typeface="Lato"/>
                <a:sym typeface="Lato"/>
              </a:rPr>
              <a:t>sutun</a:t>
            </a:r>
            <a:r>
              <a:rPr lang="tr-TR" sz="3500" dirty="0">
                <a:solidFill>
                  <a:srgbClr val="FFFFFF"/>
                </a:solidFill>
                <a:latin typeface="Lato"/>
                <a:ea typeface="Lato"/>
                <a:cs typeface="Lato"/>
                <a:sym typeface="Lato"/>
              </a:rPr>
              <a:t> listelemek istersek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lvl="1" algn="just">
              <a:lnSpc>
                <a:spcPct val="120000"/>
              </a:lnSpc>
              <a:defRPr/>
            </a:pPr>
            <a:r>
              <a:rPr lang="tr-TR" sz="4500" dirty="0">
                <a:solidFill>
                  <a:srgbClr val="FFCA04"/>
                </a:solidFill>
                <a:latin typeface="Lato"/>
                <a:ea typeface="Lato"/>
                <a:cs typeface="Lato"/>
                <a:sym typeface="Lato"/>
              </a:rPr>
              <a:t>SELECT</a:t>
            </a:r>
            <a:r>
              <a:rPr lang="tr-TR" sz="4500" dirty="0">
                <a:solidFill>
                  <a:srgbClr val="FFFFFF"/>
                </a:solidFill>
                <a:latin typeface="Lato"/>
                <a:ea typeface="Lato"/>
                <a:cs typeface="Lato"/>
                <a:sym typeface="Lato"/>
              </a:rPr>
              <a:t> sutun_adi1 </a:t>
            </a:r>
            <a:r>
              <a:rPr lang="tr-TR" sz="4500" dirty="0">
                <a:solidFill>
                  <a:srgbClr val="FFCA04"/>
                </a:solidFill>
                <a:latin typeface="Lato"/>
                <a:ea typeface="Lato"/>
                <a:cs typeface="Lato"/>
                <a:sym typeface="Lato"/>
              </a:rPr>
              <a:t>,</a:t>
            </a:r>
            <a:r>
              <a:rPr lang="tr-TR" sz="4500" dirty="0">
                <a:solidFill>
                  <a:srgbClr val="FFFFFF"/>
                </a:solidFill>
                <a:latin typeface="Lato"/>
                <a:ea typeface="Lato"/>
                <a:cs typeface="Lato"/>
                <a:sym typeface="Lato"/>
              </a:rPr>
              <a:t> sutun_adi2 </a:t>
            </a:r>
            <a:r>
              <a:rPr lang="tr-TR" sz="4500" dirty="0">
                <a:solidFill>
                  <a:srgbClr val="FFCA04"/>
                </a:solidFill>
                <a:latin typeface="Lato"/>
                <a:ea typeface="Lato"/>
                <a:cs typeface="Lato"/>
                <a:sym typeface="Lato"/>
              </a:rPr>
              <a:t>FROM</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tablo_adi</a:t>
            </a:r>
            <a:endParaRPr lang="tr-TR" sz="4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Yapısı kullanılır.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CA182BB2-7307-6AB9-B781-583F846564FE}"/>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4;p14">
            <a:extLst>
              <a:ext uri="{FF2B5EF4-FFF2-40B4-BE49-F238E27FC236}">
                <a16:creationId xmlns:a16="http://schemas.microsoft.com/office/drawing/2014/main" id="{579E3C8C-8297-D33C-94E7-2F508F8B55CC}"/>
              </a:ext>
            </a:extLst>
          </p:cNvPr>
          <p:cNvSpPr txBox="1"/>
          <p:nvPr/>
        </p:nvSpPr>
        <p:spPr>
          <a:xfrm>
            <a:off x="506786" y="274546"/>
            <a:ext cx="1727442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Okuma İşlemleri </a:t>
            </a: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SELECT )</a:t>
            </a:r>
          </a:p>
        </p:txBody>
      </p:sp>
      <p:pic>
        <p:nvPicPr>
          <p:cNvPr id="4" name="Resim 3">
            <a:extLst>
              <a:ext uri="{FF2B5EF4-FFF2-40B4-BE49-F238E27FC236}">
                <a16:creationId xmlns:a16="http://schemas.microsoft.com/office/drawing/2014/main" id="{D7A506BB-0D42-4064-2EE0-7A03FD148891}"/>
              </a:ext>
            </a:extLst>
          </p:cNvPr>
          <p:cNvPicPr>
            <a:picLocks noChangeAspect="1"/>
          </p:cNvPicPr>
          <p:nvPr/>
        </p:nvPicPr>
        <p:blipFill>
          <a:blip r:embed="rId4"/>
          <a:stretch>
            <a:fillRect/>
          </a:stretch>
        </p:blipFill>
        <p:spPr>
          <a:xfrm>
            <a:off x="11652738" y="2628928"/>
            <a:ext cx="6128476" cy="44231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065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Hazır Veri Tabanı Ekleme İşlemi</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059316B-61DE-D92F-D074-436804EC696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52B2185-2245-7636-7620-B1BB9A5F5F0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89174F7-FE78-13E6-5F81-57C8E1F42C5C}"/>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3AE17CE-6DE0-8180-0908-06A2F0F08062}"/>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F8B90866-310D-B0E0-D228-F7FC5AE3141A}"/>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 ad ve </a:t>
            </a:r>
            <a:r>
              <a:rPr lang="tr-TR" sz="3500" dirty="0" err="1">
                <a:solidFill>
                  <a:srgbClr val="FFFFFF"/>
                </a:solidFill>
                <a:latin typeface="Lato"/>
                <a:ea typeface="Lato"/>
                <a:cs typeface="Lato"/>
                <a:sym typeface="Lato"/>
              </a:rPr>
              <a:t>soyad</a:t>
            </a:r>
            <a:r>
              <a:rPr lang="tr-TR" sz="3500" dirty="0">
                <a:solidFill>
                  <a:srgbClr val="FFFFFF"/>
                </a:solidFill>
                <a:latin typeface="Lato"/>
                <a:ea typeface="Lato"/>
                <a:cs typeface="Lato"/>
                <a:sym typeface="Lato"/>
              </a:rPr>
              <a:t> sütunlarını veren SQL kodunu yazınız.</a:t>
            </a:r>
          </a:p>
        </p:txBody>
      </p:sp>
      <p:pic>
        <p:nvPicPr>
          <p:cNvPr id="3" name="Resim 2">
            <a:extLst>
              <a:ext uri="{FF2B5EF4-FFF2-40B4-BE49-F238E27FC236}">
                <a16:creationId xmlns:a16="http://schemas.microsoft.com/office/drawing/2014/main" id="{85E5B333-0279-C29A-CE19-87245E2309AD}"/>
              </a:ext>
            </a:extLst>
          </p:cNvPr>
          <p:cNvPicPr>
            <a:picLocks noChangeAspect="1"/>
          </p:cNvPicPr>
          <p:nvPr/>
        </p:nvPicPr>
        <p:blipFill>
          <a:blip r:embed="rId5"/>
          <a:stretch>
            <a:fillRect/>
          </a:stretch>
        </p:blipFill>
        <p:spPr>
          <a:xfrm>
            <a:off x="8104138" y="4048016"/>
            <a:ext cx="5307061" cy="576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509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5B7BC0A-D142-A7DC-E887-A10F7CF52DC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113F99C-BC33-B19F-71E3-1F01DEA199A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6CCFEA7-C444-607B-01CB-900965BD58A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17D4EBBC-DCCD-CCAC-1D19-187B7A60DA82}"/>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C1140C23-0F3F-0074-C780-6AD88BA4B43D}"/>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 ad ve </a:t>
            </a:r>
            <a:r>
              <a:rPr lang="tr-TR" sz="3500" dirty="0" err="1">
                <a:solidFill>
                  <a:srgbClr val="FFFFFF"/>
                </a:solidFill>
                <a:latin typeface="Lato"/>
                <a:ea typeface="Lato"/>
                <a:cs typeface="Lato"/>
                <a:sym typeface="Lato"/>
              </a:rPr>
              <a:t>soyad</a:t>
            </a:r>
            <a:r>
              <a:rPr lang="tr-TR" sz="3500" dirty="0">
                <a:solidFill>
                  <a:srgbClr val="FFFFFF"/>
                </a:solidFill>
                <a:latin typeface="Lato"/>
                <a:ea typeface="Lato"/>
                <a:cs typeface="Lato"/>
                <a:sym typeface="Lato"/>
              </a:rPr>
              <a:t> sütunlarını veren SQL kodunu yazınız.</a:t>
            </a:r>
          </a:p>
        </p:txBody>
      </p:sp>
      <p:pic>
        <p:nvPicPr>
          <p:cNvPr id="3" name="Resim 2">
            <a:extLst>
              <a:ext uri="{FF2B5EF4-FFF2-40B4-BE49-F238E27FC236}">
                <a16:creationId xmlns:a16="http://schemas.microsoft.com/office/drawing/2014/main" id="{8F4F9071-9C47-55B4-DF28-55D2006817A8}"/>
              </a:ext>
            </a:extLst>
          </p:cNvPr>
          <p:cNvPicPr>
            <a:picLocks noChangeAspect="1"/>
          </p:cNvPicPr>
          <p:nvPr/>
        </p:nvPicPr>
        <p:blipFill>
          <a:blip r:embed="rId5"/>
          <a:stretch>
            <a:fillRect/>
          </a:stretch>
        </p:blipFill>
        <p:spPr>
          <a:xfrm>
            <a:off x="12761741" y="4354498"/>
            <a:ext cx="4642339" cy="5041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a:extLst>
              <a:ext uri="{FF2B5EF4-FFF2-40B4-BE49-F238E27FC236}">
                <a16:creationId xmlns:a16="http://schemas.microsoft.com/office/drawing/2014/main" id="{80402A88-76DD-E7F8-DEC2-87B42D467E23}"/>
              </a:ext>
            </a:extLst>
          </p:cNvPr>
          <p:cNvPicPr>
            <a:picLocks noChangeAspect="1"/>
          </p:cNvPicPr>
          <p:nvPr/>
        </p:nvPicPr>
        <p:blipFill>
          <a:blip r:embed="rId6"/>
          <a:stretch>
            <a:fillRect/>
          </a:stretch>
        </p:blipFill>
        <p:spPr>
          <a:xfrm>
            <a:off x="3218971" y="6175082"/>
            <a:ext cx="8698799" cy="973745"/>
          </a:xfrm>
          <a:prstGeom prst="rect">
            <a:avLst/>
          </a:prstGeom>
        </p:spPr>
      </p:pic>
    </p:spTree>
    <p:extLst>
      <p:ext uri="{BB962C8B-B14F-4D97-AF65-F5344CB8AC3E}">
        <p14:creationId xmlns:p14="http://schemas.microsoft.com/office/powerpoint/2010/main" val="2254564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05068CB0-48B3-FBB5-971F-A85419B4929A}"/>
            </a:ext>
          </a:extLst>
        </p:cNvPr>
        <p:cNvGrpSpPr/>
        <p:nvPr/>
      </p:nvGrpSpPr>
      <p:grpSpPr>
        <a:xfrm>
          <a:off x="0" y="0"/>
          <a:ext cx="0" cy="0"/>
          <a:chOff x="0" y="0"/>
          <a:chExt cx="0" cy="0"/>
        </a:xfrm>
      </p:grpSpPr>
      <p:sp>
        <p:nvSpPr>
          <p:cNvPr id="2" name="Google Shape;366;p29">
            <a:extLst>
              <a:ext uri="{FF2B5EF4-FFF2-40B4-BE49-F238E27FC236}">
                <a16:creationId xmlns:a16="http://schemas.microsoft.com/office/drawing/2014/main" id="{7335C769-5AE0-F591-B5CB-B35018A55045}"/>
              </a:ext>
            </a:extLst>
          </p:cNvPr>
          <p:cNvSpPr txBox="1"/>
          <p:nvPr/>
        </p:nvSpPr>
        <p:spPr>
          <a:xfrm>
            <a:off x="2257819" y="2280165"/>
            <a:ext cx="12841505" cy="879009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de tablodaki verileri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listelemek için;</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500" dirty="0">
                <a:solidFill>
                  <a:srgbClr val="FFCA04"/>
                </a:solidFill>
                <a:latin typeface="Lato"/>
                <a:ea typeface="Lato"/>
                <a:cs typeface="Lato"/>
                <a:sym typeface="Lato"/>
              </a:rPr>
              <a:t>SELECT</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sutun_adi</a:t>
            </a:r>
            <a:r>
              <a:rPr lang="tr-TR" sz="4500" dirty="0">
                <a:solidFill>
                  <a:srgbClr val="FFFFFF"/>
                </a:solidFill>
                <a:latin typeface="Lato"/>
                <a:ea typeface="Lato"/>
                <a:cs typeface="Lato"/>
                <a:sym typeface="Lato"/>
              </a:rPr>
              <a:t> </a:t>
            </a:r>
            <a:r>
              <a:rPr lang="tr-TR" sz="4500" dirty="0">
                <a:solidFill>
                  <a:srgbClr val="FFCA04"/>
                </a:solidFill>
                <a:latin typeface="Lato"/>
                <a:ea typeface="Lato"/>
                <a:cs typeface="Lato"/>
                <a:sym typeface="Lato"/>
              </a:rPr>
              <a:t>FROM</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tablo_adi</a:t>
            </a:r>
            <a:r>
              <a:rPr lang="tr-TR" sz="4500" dirty="0">
                <a:solidFill>
                  <a:srgbClr val="FFFFFF"/>
                </a:solidFill>
                <a:latin typeface="Lato"/>
                <a:ea typeface="Lato"/>
                <a:cs typeface="Lato"/>
                <a:sym typeface="Lato"/>
              </a:rPr>
              <a:t> </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Birden fazla </a:t>
            </a:r>
            <a:r>
              <a:rPr lang="tr-TR" sz="3500" dirty="0" err="1">
                <a:solidFill>
                  <a:srgbClr val="FFFFFF"/>
                </a:solidFill>
                <a:latin typeface="Lato"/>
                <a:ea typeface="Lato"/>
                <a:cs typeface="Lato"/>
                <a:sym typeface="Lato"/>
              </a:rPr>
              <a:t>sutun</a:t>
            </a:r>
            <a:r>
              <a:rPr lang="tr-TR" sz="3500" dirty="0">
                <a:solidFill>
                  <a:srgbClr val="FFFFFF"/>
                </a:solidFill>
                <a:latin typeface="Lato"/>
                <a:ea typeface="Lato"/>
                <a:cs typeface="Lato"/>
                <a:sym typeface="Lato"/>
              </a:rPr>
              <a:t> listelemek istersek </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lvl="1" algn="just">
              <a:lnSpc>
                <a:spcPct val="120000"/>
              </a:lnSpc>
              <a:defRPr/>
            </a:pPr>
            <a:r>
              <a:rPr lang="tr-TR" sz="4500" dirty="0">
                <a:solidFill>
                  <a:srgbClr val="FFCA04"/>
                </a:solidFill>
                <a:latin typeface="Lato"/>
                <a:ea typeface="Lato"/>
                <a:cs typeface="Lato"/>
                <a:sym typeface="Lato"/>
              </a:rPr>
              <a:t>SELECT</a:t>
            </a:r>
            <a:r>
              <a:rPr lang="tr-TR" sz="4500" dirty="0">
                <a:solidFill>
                  <a:srgbClr val="FFFFFF"/>
                </a:solidFill>
                <a:latin typeface="Lato"/>
                <a:ea typeface="Lato"/>
                <a:cs typeface="Lato"/>
                <a:sym typeface="Lato"/>
              </a:rPr>
              <a:t> sutun_adi1 </a:t>
            </a:r>
            <a:r>
              <a:rPr lang="tr-TR" sz="4500" dirty="0">
                <a:solidFill>
                  <a:srgbClr val="FFCA04"/>
                </a:solidFill>
                <a:latin typeface="Lato"/>
                <a:ea typeface="Lato"/>
                <a:cs typeface="Lato"/>
                <a:sym typeface="Lato"/>
              </a:rPr>
              <a:t>,</a:t>
            </a:r>
            <a:r>
              <a:rPr lang="tr-TR" sz="4500" dirty="0">
                <a:solidFill>
                  <a:srgbClr val="FFFFFF"/>
                </a:solidFill>
                <a:latin typeface="Lato"/>
                <a:ea typeface="Lato"/>
                <a:cs typeface="Lato"/>
                <a:sym typeface="Lato"/>
              </a:rPr>
              <a:t> sutun_adi2 </a:t>
            </a:r>
            <a:r>
              <a:rPr lang="tr-TR" sz="4500" dirty="0">
                <a:solidFill>
                  <a:srgbClr val="FFCA04"/>
                </a:solidFill>
                <a:latin typeface="Lato"/>
                <a:ea typeface="Lato"/>
                <a:cs typeface="Lato"/>
                <a:sym typeface="Lato"/>
              </a:rPr>
              <a:t>FROM</a:t>
            </a:r>
            <a:r>
              <a:rPr lang="tr-TR" sz="4500" dirty="0">
                <a:solidFill>
                  <a:srgbClr val="FFFFFF"/>
                </a:solidFill>
                <a:latin typeface="Lato"/>
                <a:ea typeface="Lato"/>
                <a:cs typeface="Lato"/>
                <a:sym typeface="Lato"/>
              </a:rPr>
              <a:t> </a:t>
            </a:r>
            <a:r>
              <a:rPr lang="tr-TR" sz="4500" dirty="0" err="1">
                <a:solidFill>
                  <a:srgbClr val="FFFFFF"/>
                </a:solidFill>
                <a:latin typeface="Lato"/>
                <a:ea typeface="Lato"/>
                <a:cs typeface="Lato"/>
                <a:sym typeface="Lato"/>
              </a:rPr>
              <a:t>tablo_adi</a:t>
            </a:r>
            <a:endParaRPr lang="tr-TR" sz="4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Tüm sütunları yazdırmak istersek </a:t>
            </a:r>
          </a:p>
          <a:p>
            <a:pPr lvl="1" algn="just">
              <a:lnSpc>
                <a:spcPct val="120000"/>
              </a:lnSpc>
              <a:defRPr/>
            </a:pPr>
            <a:r>
              <a:rPr lang="tr-TR" sz="3600" dirty="0">
                <a:solidFill>
                  <a:srgbClr val="FFCA04"/>
                </a:solidFill>
                <a:latin typeface="Lato"/>
                <a:ea typeface="Lato"/>
                <a:cs typeface="Lato"/>
                <a:sym typeface="Lato"/>
              </a:rPr>
              <a:t>SELECT</a:t>
            </a:r>
            <a:r>
              <a:rPr lang="tr-TR" sz="3600" dirty="0">
                <a:solidFill>
                  <a:srgbClr val="FFFFFF"/>
                </a:solidFill>
                <a:latin typeface="Lato"/>
                <a:ea typeface="Lato"/>
                <a:cs typeface="Lato"/>
                <a:sym typeface="Lato"/>
              </a:rPr>
              <a:t> * </a:t>
            </a:r>
            <a:r>
              <a:rPr lang="tr-TR" sz="3600" dirty="0">
                <a:solidFill>
                  <a:srgbClr val="FFCA04"/>
                </a:solidFill>
                <a:latin typeface="Lato"/>
                <a:ea typeface="Lato"/>
                <a:cs typeface="Lato"/>
                <a:sym typeface="Lato"/>
              </a:rPr>
              <a:t>FROM</a:t>
            </a:r>
            <a:r>
              <a:rPr lang="tr-TR" sz="3600" dirty="0">
                <a:solidFill>
                  <a:srgbClr val="FFFFFF"/>
                </a:solidFill>
                <a:latin typeface="Lato"/>
                <a:ea typeface="Lato"/>
                <a:cs typeface="Lato"/>
                <a:sym typeface="Lato"/>
              </a:rPr>
              <a:t> </a:t>
            </a:r>
            <a:r>
              <a:rPr lang="tr-TR" sz="3600" dirty="0" err="1">
                <a:solidFill>
                  <a:srgbClr val="FFFFFF"/>
                </a:solidFill>
                <a:latin typeface="Lato"/>
                <a:ea typeface="Lato"/>
                <a:cs typeface="Lato"/>
                <a:sym typeface="Lato"/>
              </a:rPr>
              <a:t>tablo_adi</a:t>
            </a:r>
            <a:endParaRPr lang="tr-TR" sz="36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Yapısı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3BF62604-15F6-FF48-5478-B68277D73BAB}"/>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4;p14">
            <a:extLst>
              <a:ext uri="{FF2B5EF4-FFF2-40B4-BE49-F238E27FC236}">
                <a16:creationId xmlns:a16="http://schemas.microsoft.com/office/drawing/2014/main" id="{494E597C-DE85-DAB3-8A2D-70D1E6A98217}"/>
              </a:ext>
            </a:extLst>
          </p:cNvPr>
          <p:cNvSpPr txBox="1"/>
          <p:nvPr/>
        </p:nvSpPr>
        <p:spPr>
          <a:xfrm>
            <a:off x="506786" y="274546"/>
            <a:ext cx="1727442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Okuma İşlemleri </a:t>
            </a: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SELECT )</a:t>
            </a:r>
          </a:p>
        </p:txBody>
      </p:sp>
      <p:pic>
        <p:nvPicPr>
          <p:cNvPr id="7" name="Resim 6">
            <a:extLst>
              <a:ext uri="{FF2B5EF4-FFF2-40B4-BE49-F238E27FC236}">
                <a16:creationId xmlns:a16="http://schemas.microsoft.com/office/drawing/2014/main" id="{07618934-FF82-731B-C29D-D5D848A0FD25}"/>
              </a:ext>
            </a:extLst>
          </p:cNvPr>
          <p:cNvPicPr>
            <a:picLocks noChangeAspect="1"/>
          </p:cNvPicPr>
          <p:nvPr/>
        </p:nvPicPr>
        <p:blipFill>
          <a:blip r:embed="rId4"/>
          <a:stretch>
            <a:fillRect/>
          </a:stretch>
        </p:blipFill>
        <p:spPr>
          <a:xfrm>
            <a:off x="11325314" y="2875902"/>
            <a:ext cx="6455901" cy="3243544"/>
          </a:xfrm>
          <a:prstGeom prst="rect">
            <a:avLst/>
          </a:prstGeom>
        </p:spPr>
      </p:pic>
    </p:spTree>
    <p:extLst>
      <p:ext uri="{BB962C8B-B14F-4D97-AF65-F5344CB8AC3E}">
        <p14:creationId xmlns:p14="http://schemas.microsoft.com/office/powerpoint/2010/main" val="3764887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CD01339-0DB7-B870-BC11-F4D37E0B0C6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1079787-78EE-3A74-A916-9BA390B9E41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8C042EB-6B68-6ABE-9BD8-594B9161FDD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DE847DC-E21D-6E91-02D4-5ADC0A577290}"/>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19FC8FB6-FBF3-AE2F-7933-19545784E1D1}"/>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Bolumler</a:t>
            </a:r>
            <a:r>
              <a:rPr lang="tr-TR" sz="3500" dirty="0">
                <a:solidFill>
                  <a:srgbClr val="FFFFFF"/>
                </a:solidFill>
                <a:latin typeface="Lato"/>
                <a:ea typeface="Lato"/>
                <a:cs typeface="Lato"/>
                <a:sym typeface="Lato"/>
              </a:rPr>
              <a:t> tablosundaki tüm dersleri yazdıran SQL kodunu yazınız. </a:t>
            </a:r>
          </a:p>
        </p:txBody>
      </p:sp>
      <p:pic>
        <p:nvPicPr>
          <p:cNvPr id="5" name="Resim 4">
            <a:extLst>
              <a:ext uri="{FF2B5EF4-FFF2-40B4-BE49-F238E27FC236}">
                <a16:creationId xmlns:a16="http://schemas.microsoft.com/office/drawing/2014/main" id="{2783D05D-B0F5-5ABF-7CEA-9B86210DF24F}"/>
              </a:ext>
            </a:extLst>
          </p:cNvPr>
          <p:cNvPicPr>
            <a:picLocks noChangeAspect="1"/>
          </p:cNvPicPr>
          <p:nvPr/>
        </p:nvPicPr>
        <p:blipFill>
          <a:blip r:embed="rId5"/>
          <a:stretch>
            <a:fillRect/>
          </a:stretch>
        </p:blipFill>
        <p:spPr>
          <a:xfrm>
            <a:off x="5820170" y="4259745"/>
            <a:ext cx="8950047" cy="4972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434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6406BF6-96FF-5DE0-BB6E-6174C128057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182D59A-B18E-C44C-EC25-B50D4E51D93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61EF5C8-07E7-4679-4C21-BF2500323C9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C61F374-CA15-3E7E-1656-4B5F75CE3480}"/>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nn-NO" sz="6300" dirty="0">
                <a:solidFill>
                  <a:srgbClr val="FFCA04"/>
                </a:solidFill>
                <a:latin typeface="Paytone One"/>
                <a:sym typeface="Paytone One"/>
              </a:rPr>
              <a:t>Veri Tabanına Eleman Ekleme </a:t>
            </a:r>
          </a:p>
          <a:p>
            <a:pPr lvl="0" algn="ctr">
              <a:lnSpc>
                <a:spcPct val="119001"/>
              </a:lnSpc>
              <a:defRPr/>
            </a:pPr>
            <a:r>
              <a:rPr lang="nn-NO" sz="6300" dirty="0">
                <a:solidFill>
                  <a:srgbClr val="FFCA04"/>
                </a:solidFill>
                <a:latin typeface="Paytone One"/>
                <a:sym typeface="Paytone One"/>
              </a:rPr>
              <a:t>( INSERT )</a:t>
            </a:r>
          </a:p>
        </p:txBody>
      </p:sp>
      <p:sp>
        <p:nvSpPr>
          <p:cNvPr id="4" name="Google Shape;366;p29">
            <a:extLst>
              <a:ext uri="{FF2B5EF4-FFF2-40B4-BE49-F238E27FC236}">
                <a16:creationId xmlns:a16="http://schemas.microsoft.com/office/drawing/2014/main" id="{A45E8FBF-DE53-A407-FCE0-24429DE6CDFA}"/>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Bolumler</a:t>
            </a:r>
            <a:r>
              <a:rPr lang="tr-TR" sz="3500" dirty="0">
                <a:solidFill>
                  <a:srgbClr val="FFFFFF"/>
                </a:solidFill>
                <a:latin typeface="Lato"/>
                <a:ea typeface="Lato"/>
                <a:cs typeface="Lato"/>
                <a:sym typeface="Lato"/>
              </a:rPr>
              <a:t> tablosundaki tüm dersleri yazdıran SQL kodunu yazınız. </a:t>
            </a:r>
          </a:p>
        </p:txBody>
      </p:sp>
      <p:pic>
        <p:nvPicPr>
          <p:cNvPr id="5" name="Resim 4">
            <a:extLst>
              <a:ext uri="{FF2B5EF4-FFF2-40B4-BE49-F238E27FC236}">
                <a16:creationId xmlns:a16="http://schemas.microsoft.com/office/drawing/2014/main" id="{6E9F847D-A4AB-DEFE-B2A9-30D37CA5BB87}"/>
              </a:ext>
            </a:extLst>
          </p:cNvPr>
          <p:cNvPicPr>
            <a:picLocks noChangeAspect="1"/>
          </p:cNvPicPr>
          <p:nvPr/>
        </p:nvPicPr>
        <p:blipFill>
          <a:blip r:embed="rId5"/>
          <a:stretch>
            <a:fillRect/>
          </a:stretch>
        </p:blipFill>
        <p:spPr>
          <a:xfrm>
            <a:off x="11657217" y="4728669"/>
            <a:ext cx="6301677" cy="3500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78B5F7AA-AD80-4F16-CDE0-E3F7B2F5465C}"/>
              </a:ext>
            </a:extLst>
          </p:cNvPr>
          <p:cNvPicPr>
            <a:picLocks noChangeAspect="1"/>
          </p:cNvPicPr>
          <p:nvPr/>
        </p:nvPicPr>
        <p:blipFill>
          <a:blip r:embed="rId6"/>
          <a:stretch>
            <a:fillRect/>
          </a:stretch>
        </p:blipFill>
        <p:spPr>
          <a:xfrm>
            <a:off x="3753863" y="6051014"/>
            <a:ext cx="6678740" cy="646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3454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6471138" y="2291357"/>
            <a:ext cx="9194047" cy="7290528"/>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lang="tr-TR" sz="7700" dirty="0">
                <a:solidFill>
                  <a:srgbClr val="FFCA04"/>
                </a:solidFill>
                <a:latin typeface="Paytone One"/>
                <a:sym typeface="Paytone One"/>
              </a:rPr>
              <a:t>furkandurmus.com</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Resim 5">
            <a:extLst>
              <a:ext uri="{FF2B5EF4-FFF2-40B4-BE49-F238E27FC236}">
                <a16:creationId xmlns:a16="http://schemas.microsoft.com/office/drawing/2014/main" id="{E5498403-E14A-BEF5-3B69-44C7F3F205BD}"/>
              </a:ext>
            </a:extLst>
          </p:cNvPr>
          <p:cNvPicPr>
            <a:picLocks noChangeAspect="1"/>
          </p:cNvPicPr>
          <p:nvPr/>
        </p:nvPicPr>
        <p:blipFill>
          <a:blip r:embed="rId8"/>
          <a:stretch>
            <a:fillRect/>
          </a:stretch>
        </p:blipFill>
        <p:spPr>
          <a:xfrm>
            <a:off x="6604374" y="3487652"/>
            <a:ext cx="8927573" cy="6000000"/>
          </a:xfrm>
          <a:prstGeom prst="rect">
            <a:avLst/>
          </a:prstGeom>
        </p:spPr>
      </p:pic>
      <p:sp>
        <p:nvSpPr>
          <p:cNvPr id="7" name="Google Shape;389;p31">
            <a:extLst>
              <a:ext uri="{FF2B5EF4-FFF2-40B4-BE49-F238E27FC236}">
                <a16:creationId xmlns:a16="http://schemas.microsoft.com/office/drawing/2014/main" id="{FDD03E42-5151-F69D-9EF2-897D5B9640C3}"/>
              </a:ext>
            </a:extLst>
          </p:cNvPr>
          <p:cNvSpPr/>
          <p:nvPr/>
        </p:nvSpPr>
        <p:spPr>
          <a:xfrm>
            <a:off x="15429288" y="7913430"/>
            <a:ext cx="1707324" cy="2721821"/>
          </a:xfrm>
          <a:custGeom>
            <a:avLst/>
            <a:gdLst/>
            <a:ahLst/>
            <a:cxnLst/>
            <a:rect l="l" t="t" r="r" b="b"/>
            <a:pathLst>
              <a:path w="896946" h="1429914" extrusionOk="0">
                <a:moveTo>
                  <a:pt x="0" y="0"/>
                </a:moveTo>
                <a:lnTo>
                  <a:pt x="896946" y="0"/>
                </a:lnTo>
                <a:lnTo>
                  <a:pt x="896946" y="1429914"/>
                </a:lnTo>
                <a:lnTo>
                  <a:pt x="0" y="1429914"/>
                </a:lnTo>
                <a:lnTo>
                  <a:pt x="0" y="0"/>
                </a:lnTo>
                <a:close/>
              </a:path>
            </a:pathLst>
          </a:custGeom>
          <a:blipFill rotWithShape="1">
            <a:blip r:embed="rId9">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5011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7234177" y="2105419"/>
            <a:ext cx="8310624" cy="799927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lang="tr-TR" sz="7700" dirty="0">
                <a:solidFill>
                  <a:srgbClr val="FFCA04"/>
                </a:solidFill>
                <a:latin typeface="Paytone One"/>
                <a:sym typeface="Paytone One"/>
              </a:rPr>
              <a:t>furkandurmus.com</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9" name="Resim 8">
            <a:extLst>
              <a:ext uri="{FF2B5EF4-FFF2-40B4-BE49-F238E27FC236}">
                <a16:creationId xmlns:a16="http://schemas.microsoft.com/office/drawing/2014/main" id="{02B42277-A205-663E-51B9-36DEFBEB218B}"/>
              </a:ext>
            </a:extLst>
          </p:cNvPr>
          <p:cNvPicPr>
            <a:picLocks noChangeAspect="1"/>
          </p:cNvPicPr>
          <p:nvPr/>
        </p:nvPicPr>
        <p:blipFill>
          <a:blip r:embed="rId8"/>
          <a:stretch>
            <a:fillRect/>
          </a:stretch>
        </p:blipFill>
        <p:spPr>
          <a:xfrm>
            <a:off x="7351405" y="3362505"/>
            <a:ext cx="8078411" cy="6722479"/>
          </a:xfrm>
          <a:prstGeom prst="rect">
            <a:avLst/>
          </a:prstGeom>
        </p:spPr>
      </p:pic>
      <p:sp>
        <p:nvSpPr>
          <p:cNvPr id="10" name="Google Shape;389;p31">
            <a:extLst>
              <a:ext uri="{FF2B5EF4-FFF2-40B4-BE49-F238E27FC236}">
                <a16:creationId xmlns:a16="http://schemas.microsoft.com/office/drawing/2014/main" id="{FDD03E42-5151-F69D-9EF2-897D5B9640C3}"/>
              </a:ext>
            </a:extLst>
          </p:cNvPr>
          <p:cNvSpPr/>
          <p:nvPr/>
        </p:nvSpPr>
        <p:spPr>
          <a:xfrm flipH="1">
            <a:off x="5346390" y="7824486"/>
            <a:ext cx="1430314" cy="2280212"/>
          </a:xfrm>
          <a:custGeom>
            <a:avLst/>
            <a:gdLst/>
            <a:ahLst/>
            <a:cxnLst/>
            <a:rect l="l" t="t" r="r" b="b"/>
            <a:pathLst>
              <a:path w="896946" h="1429914" extrusionOk="0">
                <a:moveTo>
                  <a:pt x="0" y="0"/>
                </a:moveTo>
                <a:lnTo>
                  <a:pt x="896946" y="0"/>
                </a:lnTo>
                <a:lnTo>
                  <a:pt x="896946" y="1429914"/>
                </a:lnTo>
                <a:lnTo>
                  <a:pt x="0" y="1429914"/>
                </a:lnTo>
                <a:lnTo>
                  <a:pt x="0" y="0"/>
                </a:lnTo>
                <a:close/>
              </a:path>
            </a:pathLst>
          </a:custGeom>
          <a:blipFill rotWithShape="1">
            <a:blip r:embed="rId9">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925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p:cNvGrpSpPr/>
        <p:nvPr/>
      </p:nvGrpSpPr>
      <p:grpSpPr>
        <a:xfrm>
          <a:off x="0" y="0"/>
          <a:ext cx="0" cy="0"/>
          <a:chOff x="0" y="0"/>
          <a:chExt cx="0" cy="0"/>
        </a:xfrm>
      </p:grpSpPr>
      <p:sp>
        <p:nvSpPr>
          <p:cNvPr id="104" name="Google Shape;104;p14"/>
          <p:cNvSpPr txBox="1"/>
          <p:nvPr/>
        </p:nvSpPr>
        <p:spPr>
          <a:xfrm>
            <a:off x="506785" y="443766"/>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Hazır Veri Tabanı Ekleme İşlemi</a:t>
            </a:r>
          </a:p>
        </p:txBody>
      </p:sp>
      <p:sp>
        <p:nvSpPr>
          <p:cNvPr id="3" name="Google Shape;185;p20">
            <a:extLst>
              <a:ext uri="{FF2B5EF4-FFF2-40B4-BE49-F238E27FC236}">
                <a16:creationId xmlns:a16="http://schemas.microsoft.com/office/drawing/2014/main" id="{3117CB05-FBC3-3592-D8A8-6D901A2B441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C799498C-CDE8-79B3-6EFA-4AEA99B57F22}"/>
              </a:ext>
            </a:extLst>
          </p:cNvPr>
          <p:cNvPicPr>
            <a:picLocks noChangeAspect="1"/>
          </p:cNvPicPr>
          <p:nvPr/>
        </p:nvPicPr>
        <p:blipFill>
          <a:blip r:embed="rId4"/>
          <a:stretch>
            <a:fillRect/>
          </a:stretch>
        </p:blipFill>
        <p:spPr>
          <a:xfrm>
            <a:off x="2981763" y="2255745"/>
            <a:ext cx="12563037" cy="74033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Google Shape;366;p29">
            <a:extLst>
              <a:ext uri="{FF2B5EF4-FFF2-40B4-BE49-F238E27FC236}">
                <a16:creationId xmlns:a16="http://schemas.microsoft.com/office/drawing/2014/main" id="{D43E63A3-31C8-8C59-C4CB-A6667B429CA2}"/>
              </a:ext>
            </a:extLst>
          </p:cNvPr>
          <p:cNvSpPr txBox="1"/>
          <p:nvPr/>
        </p:nvSpPr>
        <p:spPr>
          <a:xfrm>
            <a:off x="7445352" y="1450965"/>
            <a:ext cx="3962163"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furkandurmus.com</a:t>
            </a: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AD73E35F-DC2E-53B5-3AF2-38C5E6C24C2D}"/>
            </a:ext>
          </a:extLst>
        </p:cNvPr>
        <p:cNvGrpSpPr/>
        <p:nvPr/>
      </p:nvGrpSpPr>
      <p:grpSpPr>
        <a:xfrm>
          <a:off x="0" y="0"/>
          <a:ext cx="0" cy="0"/>
          <a:chOff x="0" y="0"/>
          <a:chExt cx="0" cy="0"/>
        </a:xfrm>
      </p:grpSpPr>
      <p:sp>
        <p:nvSpPr>
          <p:cNvPr id="104" name="Google Shape;104;p14">
            <a:extLst>
              <a:ext uri="{FF2B5EF4-FFF2-40B4-BE49-F238E27FC236}">
                <a16:creationId xmlns:a16="http://schemas.microsoft.com/office/drawing/2014/main" id="{BB02B02F-C695-A0AE-9A5E-95865768AFC6}"/>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lvl="0" algn="ctr">
              <a:lnSpc>
                <a:spcPct val="119000"/>
              </a:lnSpc>
              <a:defRPr/>
            </a:pPr>
            <a:r>
              <a:rPr lang="tr-TR" sz="5500" dirty="0">
                <a:solidFill>
                  <a:srgbClr val="FFCA04"/>
                </a:solidFill>
                <a:latin typeface="Paytone One"/>
                <a:ea typeface="Paytone One"/>
                <a:cs typeface="Paytone One"/>
                <a:sym typeface="Paytone One"/>
              </a:rPr>
              <a:t>Hazır Veri Tabanı Ekleme İşlemi</a:t>
            </a:r>
          </a:p>
        </p:txBody>
      </p:sp>
      <p:sp>
        <p:nvSpPr>
          <p:cNvPr id="3" name="Google Shape;185;p20">
            <a:extLst>
              <a:ext uri="{FF2B5EF4-FFF2-40B4-BE49-F238E27FC236}">
                <a16:creationId xmlns:a16="http://schemas.microsoft.com/office/drawing/2014/main" id="{A5AF6D4E-F37B-DAA4-A7C6-BF11D01753CD}"/>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EFD1A2C4-C1CB-B24C-82E6-1E488702A5FD}"/>
              </a:ext>
            </a:extLst>
          </p:cNvPr>
          <p:cNvPicPr>
            <a:picLocks noChangeAspect="1"/>
          </p:cNvPicPr>
          <p:nvPr/>
        </p:nvPicPr>
        <p:blipFill>
          <a:blip r:embed="rId4"/>
          <a:stretch>
            <a:fillRect/>
          </a:stretch>
        </p:blipFill>
        <p:spPr>
          <a:xfrm>
            <a:off x="2948663" y="2202470"/>
            <a:ext cx="13663725" cy="72580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29816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16463738-B422-B9A6-0DC2-8D89605CE88D}"/>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D6FB1879-D174-1180-6673-52C08724EAAB}"/>
              </a:ext>
            </a:extLst>
          </p:cNvPr>
          <p:cNvSpPr/>
          <p:nvPr/>
        </p:nvSpPr>
        <p:spPr>
          <a:xfrm>
            <a:off x="15244186" y="8074795"/>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A1BAA236-D2BB-87FE-13E3-845FB1C2333D}"/>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lvl="0" algn="ctr">
              <a:lnSpc>
                <a:spcPct val="119000"/>
              </a:lnSpc>
              <a:defRPr/>
            </a:pPr>
            <a:r>
              <a:rPr lang="tr-TR" sz="5500" dirty="0">
                <a:solidFill>
                  <a:srgbClr val="FFCA04"/>
                </a:solidFill>
                <a:latin typeface="Paytone One"/>
                <a:ea typeface="Paytone One"/>
                <a:cs typeface="Paytone One"/>
                <a:sym typeface="Paytone One"/>
              </a:rPr>
              <a:t>Hazır Veri Tabanı Ekleme İşlemi</a:t>
            </a:r>
          </a:p>
        </p:txBody>
      </p:sp>
      <p:sp>
        <p:nvSpPr>
          <p:cNvPr id="4" name="Slayt Numarası Yer Tutucusu 3">
            <a:extLst>
              <a:ext uri="{FF2B5EF4-FFF2-40B4-BE49-F238E27FC236}">
                <a16:creationId xmlns:a16="http://schemas.microsoft.com/office/drawing/2014/main" id="{816A292C-ED0B-0F50-D594-6F8DAF4D5368}"/>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B78241A5-59F9-DEB8-CAF8-581888A2C00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Resim 5">
            <a:extLst>
              <a:ext uri="{FF2B5EF4-FFF2-40B4-BE49-F238E27FC236}">
                <a16:creationId xmlns:a16="http://schemas.microsoft.com/office/drawing/2014/main" id="{8A3938FF-3877-9023-9206-0D1FAC8D2F21}"/>
              </a:ext>
            </a:extLst>
          </p:cNvPr>
          <p:cNvPicPr>
            <a:picLocks noChangeAspect="1"/>
          </p:cNvPicPr>
          <p:nvPr/>
        </p:nvPicPr>
        <p:blipFill>
          <a:blip r:embed="rId5"/>
          <a:stretch>
            <a:fillRect/>
          </a:stretch>
        </p:blipFill>
        <p:spPr>
          <a:xfrm>
            <a:off x="5652589" y="1976549"/>
            <a:ext cx="7098159" cy="54019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Google Shape;366;p29">
            <a:extLst>
              <a:ext uri="{FF2B5EF4-FFF2-40B4-BE49-F238E27FC236}">
                <a16:creationId xmlns:a16="http://schemas.microsoft.com/office/drawing/2014/main" id="{07EA20AC-5F6A-7071-40FE-90D3E503DABF}"/>
              </a:ext>
            </a:extLst>
          </p:cNvPr>
          <p:cNvSpPr txBox="1"/>
          <p:nvPr/>
        </p:nvSpPr>
        <p:spPr>
          <a:xfrm>
            <a:off x="4348222" y="9040073"/>
            <a:ext cx="11969700"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İlgili tablolarda veri olup olmadığını kontrol ediniz.</a:t>
            </a: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2128745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FD1F5C0-62EE-C361-EB29-D23DC0B591BF}"/>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7651D5D-F900-D919-FE5D-3C8E03223F13}"/>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Veri Tabanına Eleman Ekleme ( INSERT )</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991E5B9F-AEA7-8108-0F71-0E6A80C18257}"/>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2FA7A73-8806-E014-467C-FD08B061E67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160D905D-1310-3D7A-AB79-90B83146A3A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C49E0809-0FDB-1A61-06F6-8AE7967DDD43}"/>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229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189C6826-F6D7-AA64-9CC5-27BEB4AD0C02}"/>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7B37C71B-2667-99BC-D949-A7C83631E3B9}"/>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A52BE99-6EE8-8233-EA68-B308FFA1A78A}"/>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3199922A-5F0D-DD56-3DF5-6B8E5DF00EAA}"/>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nn-NO" sz="6000" dirty="0">
                <a:solidFill>
                  <a:srgbClr val="FFCA04"/>
                </a:solidFill>
                <a:latin typeface="Paytone One"/>
                <a:sym typeface="Paytone One"/>
              </a:rPr>
              <a:t>Veri Tabanına Eleman Ekleme </a:t>
            </a:r>
            <a:endParaRPr lang="tr-TR" sz="6000" dirty="0">
              <a:solidFill>
                <a:srgbClr val="FFCA04"/>
              </a:solidFill>
              <a:latin typeface="Paytone One"/>
              <a:sym typeface="Paytone One"/>
            </a:endParaRPr>
          </a:p>
          <a:p>
            <a:pPr lvl="0" algn="ctr">
              <a:lnSpc>
                <a:spcPct val="119001"/>
              </a:lnSpc>
              <a:defRPr/>
            </a:pPr>
            <a:r>
              <a:rPr lang="nn-NO" sz="6000" dirty="0">
                <a:solidFill>
                  <a:srgbClr val="FFCA04"/>
                </a:solidFill>
                <a:latin typeface="Paytone One"/>
                <a:sym typeface="Paytone One"/>
              </a:rPr>
              <a:t>( INSERT )</a:t>
            </a:r>
          </a:p>
        </p:txBody>
      </p:sp>
      <p:sp>
        <p:nvSpPr>
          <p:cNvPr id="3" name="Google Shape;366;p29">
            <a:extLst>
              <a:ext uri="{FF2B5EF4-FFF2-40B4-BE49-F238E27FC236}">
                <a16:creationId xmlns:a16="http://schemas.microsoft.com/office/drawing/2014/main" id="{A9B38F5C-0B1D-339B-D958-5267DF126A98}"/>
              </a:ext>
            </a:extLst>
          </p:cNvPr>
          <p:cNvSpPr txBox="1"/>
          <p:nvPr/>
        </p:nvSpPr>
        <p:spPr>
          <a:xfrm>
            <a:off x="1452165" y="2976484"/>
            <a:ext cx="15593532" cy="3877985"/>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CA04"/>
                </a:solidFill>
                <a:latin typeface="Lato"/>
                <a:ea typeface="Lato"/>
                <a:cs typeface="Lato"/>
                <a:sym typeface="Lato"/>
              </a:rPr>
              <a:t>INSERT</a:t>
            </a:r>
            <a:r>
              <a:rPr lang="tr-TR" sz="3500" dirty="0">
                <a:solidFill>
                  <a:srgbClr val="FFFFFF"/>
                </a:solidFill>
                <a:latin typeface="Lato"/>
                <a:ea typeface="Lato"/>
                <a:cs typeface="Lato"/>
                <a:sym typeface="Lato"/>
              </a:rPr>
              <a:t>, bir tabloya yeni veri eklemek için kullanılan SQL komutudur.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Tüm sütunlara veri eklemek için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INSERT</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INTO</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TabloAdi</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VALUES</a:t>
            </a:r>
            <a:r>
              <a:rPr lang="tr-TR" sz="3500" dirty="0">
                <a:solidFill>
                  <a:srgbClr val="FFFFFF"/>
                </a:solidFill>
                <a:latin typeface="Lato"/>
                <a:ea typeface="Lato"/>
                <a:cs typeface="Lato"/>
                <a:sym typeface="Lato"/>
              </a:rPr>
              <a:t> (değer1, değer2, değer3, ...);</a:t>
            </a:r>
          </a:p>
          <a:p>
            <a:pPr lvl="1" algn="just">
              <a:lnSpc>
                <a:spcPct val="120000"/>
              </a:lnSpc>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3625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99F8C06C-1AD0-72D7-CC26-E1EF54D8DD9B}"/>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6DE1489C-53C0-EA78-DED4-2A0F7CBA8444}"/>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325888AA-E435-1FDE-60F6-8A31DAD46F40}"/>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1E9CB750-F165-CDBA-C20C-BF5FDBC655D7}"/>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nn-NO" sz="6000" dirty="0">
                <a:solidFill>
                  <a:srgbClr val="FFCA04"/>
                </a:solidFill>
                <a:latin typeface="Paytone One"/>
                <a:sym typeface="Paytone One"/>
              </a:rPr>
              <a:t>Veri Tabanına Eleman Ekleme </a:t>
            </a:r>
            <a:endParaRPr lang="tr-TR" sz="6000" dirty="0">
              <a:solidFill>
                <a:srgbClr val="FFCA04"/>
              </a:solidFill>
              <a:latin typeface="Paytone One"/>
              <a:sym typeface="Paytone One"/>
            </a:endParaRPr>
          </a:p>
          <a:p>
            <a:pPr lvl="0" algn="ctr">
              <a:lnSpc>
                <a:spcPct val="119001"/>
              </a:lnSpc>
              <a:defRPr/>
            </a:pPr>
            <a:r>
              <a:rPr lang="nn-NO" sz="6000" dirty="0">
                <a:solidFill>
                  <a:srgbClr val="FFCA04"/>
                </a:solidFill>
                <a:latin typeface="Paytone One"/>
                <a:sym typeface="Paytone One"/>
              </a:rPr>
              <a:t>( INSERT )</a:t>
            </a:r>
          </a:p>
        </p:txBody>
      </p:sp>
      <p:sp>
        <p:nvSpPr>
          <p:cNvPr id="3" name="Google Shape;366;p29">
            <a:extLst>
              <a:ext uri="{FF2B5EF4-FFF2-40B4-BE49-F238E27FC236}">
                <a16:creationId xmlns:a16="http://schemas.microsoft.com/office/drawing/2014/main" id="{0192F900-B773-59B4-1040-84CC7ADE3392}"/>
              </a:ext>
            </a:extLst>
          </p:cNvPr>
          <p:cNvSpPr txBox="1"/>
          <p:nvPr/>
        </p:nvSpPr>
        <p:spPr>
          <a:xfrm>
            <a:off x="1452165" y="3527673"/>
            <a:ext cx="15593532" cy="3231654"/>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Belirli sütunlara veri eklemek için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INSERT</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INTO</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TabloAdi</a:t>
            </a:r>
            <a:r>
              <a:rPr lang="tr-TR" sz="3500" dirty="0">
                <a:solidFill>
                  <a:srgbClr val="FFFFFF"/>
                </a:solidFill>
                <a:latin typeface="Lato"/>
                <a:ea typeface="Lato"/>
                <a:cs typeface="Lato"/>
                <a:sym typeface="Lato"/>
              </a:rPr>
              <a:t> (Sutun1, Sutun2, ...) </a:t>
            </a:r>
          </a:p>
          <a:p>
            <a:pPr lvl="1" algn="just">
              <a:lnSpc>
                <a:spcPct val="120000"/>
              </a:lnSpc>
              <a:defRPr/>
            </a:pPr>
            <a:r>
              <a:rPr lang="tr-TR" sz="3500" dirty="0">
                <a:solidFill>
                  <a:srgbClr val="FFCA04"/>
                </a:solidFill>
                <a:latin typeface="Lato"/>
                <a:ea typeface="Lato"/>
                <a:cs typeface="Lato"/>
                <a:sym typeface="Lato"/>
              </a:rPr>
              <a:t>VALUES</a:t>
            </a:r>
            <a:r>
              <a:rPr lang="tr-TR" sz="3500" dirty="0">
                <a:solidFill>
                  <a:srgbClr val="FFFFFF"/>
                </a:solidFill>
                <a:latin typeface="Lato"/>
                <a:ea typeface="Lato"/>
                <a:cs typeface="Lato"/>
                <a:sym typeface="Lato"/>
              </a:rPr>
              <a:t> (değer1, değer2, ...);</a:t>
            </a:r>
          </a:p>
          <a:p>
            <a:pPr lvl="1" algn="just">
              <a:lnSpc>
                <a:spcPct val="120000"/>
              </a:lnSpc>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1402143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1341</TotalTime>
  <Words>660</Words>
  <Application>Microsoft Office PowerPoint</Application>
  <PresentationFormat>Özel</PresentationFormat>
  <Paragraphs>142</Paragraphs>
  <Slides>37</Slides>
  <Notes>37</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Paytone One</vt:lpstr>
      <vt:lpstr>Lato</vt:lpstr>
      <vt:lpstr>Calibri</vt:lpstr>
      <vt:lpstr>Arial</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33</cp:revision>
  <dcterms:modified xsi:type="dcterms:W3CDTF">2025-11-05T20:12:31Z</dcterms:modified>
</cp:coreProperties>
</file>