
<file path=[Content_Types].xml><?xml version="1.0" encoding="utf-8"?>
<Types xmlns="http://schemas.openxmlformats.org/package/2006/content-types">
  <Default Extension="fntdata" ContentType="application/x-fontdata"/>
  <Default Extension="gif" ContentType="image/gif"/>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0"/>
  </p:notesMasterIdLst>
  <p:handoutMasterIdLst>
    <p:handoutMasterId r:id="rId61"/>
  </p:handoutMasterIdLst>
  <p:sldIdLst>
    <p:sldId id="256" r:id="rId2"/>
    <p:sldId id="258" r:id="rId3"/>
    <p:sldId id="257" r:id="rId4"/>
    <p:sldId id="471" r:id="rId5"/>
    <p:sldId id="472" r:id="rId6"/>
    <p:sldId id="473" r:id="rId7"/>
    <p:sldId id="475" r:id="rId8"/>
    <p:sldId id="476" r:id="rId9"/>
    <p:sldId id="282" r:id="rId10"/>
    <p:sldId id="305" r:id="rId11"/>
    <p:sldId id="397" r:id="rId12"/>
    <p:sldId id="477" r:id="rId13"/>
    <p:sldId id="478" r:id="rId14"/>
    <p:sldId id="479" r:id="rId15"/>
    <p:sldId id="480" r:id="rId16"/>
    <p:sldId id="481" r:id="rId17"/>
    <p:sldId id="482" r:id="rId18"/>
    <p:sldId id="487" r:id="rId19"/>
    <p:sldId id="488" r:id="rId20"/>
    <p:sldId id="277" r:id="rId21"/>
    <p:sldId id="483" r:id="rId22"/>
    <p:sldId id="486" r:id="rId23"/>
    <p:sldId id="484" r:id="rId24"/>
    <p:sldId id="489" r:id="rId25"/>
    <p:sldId id="287" r:id="rId26"/>
    <p:sldId id="490" r:id="rId27"/>
    <p:sldId id="485" r:id="rId28"/>
    <p:sldId id="492" r:id="rId29"/>
    <p:sldId id="493" r:id="rId30"/>
    <p:sldId id="494" r:id="rId31"/>
    <p:sldId id="495" r:id="rId32"/>
    <p:sldId id="496" r:id="rId33"/>
    <p:sldId id="498" r:id="rId34"/>
    <p:sldId id="499" r:id="rId35"/>
    <p:sldId id="500" r:id="rId36"/>
    <p:sldId id="497" r:id="rId37"/>
    <p:sldId id="502" r:id="rId38"/>
    <p:sldId id="501" r:id="rId39"/>
    <p:sldId id="280" r:id="rId40"/>
    <p:sldId id="503" r:id="rId41"/>
    <p:sldId id="504" r:id="rId42"/>
    <p:sldId id="517" r:id="rId43"/>
    <p:sldId id="505" r:id="rId44"/>
    <p:sldId id="506" r:id="rId45"/>
    <p:sldId id="507" r:id="rId46"/>
    <p:sldId id="508" r:id="rId47"/>
    <p:sldId id="509" r:id="rId48"/>
    <p:sldId id="510" r:id="rId49"/>
    <p:sldId id="511" r:id="rId50"/>
    <p:sldId id="512" r:id="rId51"/>
    <p:sldId id="513" r:id="rId52"/>
    <p:sldId id="514" r:id="rId53"/>
    <p:sldId id="515" r:id="rId54"/>
    <p:sldId id="516" r:id="rId55"/>
    <p:sldId id="518" r:id="rId56"/>
    <p:sldId id="519" r:id="rId57"/>
    <p:sldId id="318" r:id="rId58"/>
    <p:sldId id="276" r:id="rId59"/>
  </p:sldIdLst>
  <p:sldSz cx="18288000" cy="10287000"/>
  <p:notesSz cx="6858000" cy="9144000"/>
  <p:embeddedFontLst>
    <p:embeddedFont>
      <p:font typeface="Lato" panose="020F0502020204030203" pitchFamily="34" charset="0"/>
      <p:regular r:id="rId62"/>
      <p:bold r:id="rId63"/>
      <p:italic r:id="rId64"/>
      <p:boldItalic r:id="rId65"/>
    </p:embeddedFont>
    <p:embeddedFont>
      <p:font typeface="Paytone One" panose="020B0604020202020204" charset="-94"/>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4"/>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snapToGrid="0">
      <p:cViewPr varScale="1">
        <p:scale>
          <a:sx n="51" d="100"/>
          <a:sy n="51" d="100"/>
        </p:scale>
        <p:origin x="677" y="43"/>
      </p:cViewPr>
      <p:guideLst>
        <p:guide orient="horz" pos="2160"/>
        <p:guide pos="2880"/>
      </p:guideLst>
    </p:cSldViewPr>
  </p:slideViewPr>
  <p:outlineViewPr>
    <p:cViewPr>
      <p:scale>
        <a:sx n="75" d="100"/>
        <a:sy n="75" d="100"/>
      </p:scale>
      <p:origin x="0" y="-4853"/>
    </p:cViewPr>
  </p:outlin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7D55694-9D68-7524-A31C-6DA03C00C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A9CDD305-186F-099E-A407-2AE2956E6C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C888B4-01AC-4FDB-92EC-50D7512A9ABA}" type="datetimeFigureOut">
              <a:rPr lang="tr-TR" smtClean="0"/>
              <a:t>1.11.2025</a:t>
            </a:fld>
            <a:endParaRPr lang="tr-TR"/>
          </a:p>
        </p:txBody>
      </p:sp>
      <p:sp>
        <p:nvSpPr>
          <p:cNvPr id="4" name="Alt Bilgi Yer Tutucusu 3">
            <a:extLst>
              <a:ext uri="{FF2B5EF4-FFF2-40B4-BE49-F238E27FC236}">
                <a16:creationId xmlns:a16="http://schemas.microsoft.com/office/drawing/2014/main" id="{868B1128-17DB-26D2-563D-50F4A4FB8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6F0402E0-657D-D34F-6C5E-875F4C6A65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BED86F-B5B1-4FE2-A9F4-3148E0450F27}" type="slidenum">
              <a:rPr lang="tr-TR" smtClean="0"/>
              <a:t>‹#›</a:t>
            </a:fld>
            <a:endParaRPr lang="tr-TR"/>
          </a:p>
        </p:txBody>
      </p:sp>
    </p:spTree>
    <p:extLst>
      <p:ext uri="{BB962C8B-B14F-4D97-AF65-F5344CB8AC3E}">
        <p14:creationId xmlns:p14="http://schemas.microsoft.com/office/powerpoint/2010/main" val="413613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C76852D8-F52B-8F35-4E5F-8C5D15FEC60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C4332F3-D8E4-7302-10B7-F6B5C82B07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6802252-5120-80B3-0425-DA58A94BE8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4145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404D9F4-CA51-AFCE-E055-7D3A9B60559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0BDF718-9A8C-E1EB-A701-1CC9F6E699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565004B1-4974-5B8E-F506-36306A288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28635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1C02BE5-BBC5-410B-3538-215B2A7F17E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8D14A64-8309-5E5E-77D6-D404620231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D7236FA-6FDC-C13F-5356-C4BCFE76A1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37513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1791DA3-499C-E87C-DD13-F2168030AEF6}"/>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021D6CA-D4A0-E4BF-DECE-597A569E82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A3F07B1-D113-4C24-540D-11540050B0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38970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F75050E-E2C9-48FF-97B7-2B1AD204297B}"/>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DC4866E2-1DEB-10DB-0307-F00087380A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BFA89838-8685-2D46-B121-1C3F160801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54245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28D589D-7CBF-9F9E-31C9-2C031E159673}"/>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F6427C7B-4AC0-975F-FEAE-056074C342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BF6BD15B-73AB-8D24-2DEE-4A89727F16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96369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D1FF22D-B231-8064-3264-5A8D2BB1B0B2}"/>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8010E91C-EF13-F9EA-FCEA-1E078FDBD89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02790F47-613A-C025-0D14-3862C20F8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7773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E2372EC7-2D5C-F486-A668-B776E35582C8}"/>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8F81C93C-D7BB-8081-266D-FE8A41E582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AEF8C05B-BEB3-76F2-876A-4B0016922E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17514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C4365FDC-653B-6974-0194-E15CBA39E7FA}"/>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43A3049B-E35B-03FD-C9AA-56889FD117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1C730223-8131-C5EB-791B-FA276A05A0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322074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AF2D428-36E6-AC50-EEF5-FC6CD1FC00CE}"/>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E634FF8-B053-C735-0E8A-E4AF523E3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DC770764-5876-8964-96E6-E7C32C4FC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38389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A6692D65-55EA-C262-E1F1-BF758EA08F9F}"/>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6EA33FB3-7407-9D65-0800-DAFD6B4BB38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1C0BA28-0615-2EFB-6433-C05DE0C7A7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956956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210C73-0223-AAF5-F202-C8170D40CB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FA6D34-1489-B714-7510-EE73BC44BD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737AC04-D3C9-DC3B-1CE6-571B6C9DD2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979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8C65ECC-849D-8D26-E522-7E71FFC6B51A}"/>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94E65CB7-F594-A87B-7848-2CEFAEC8DE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F48AF94-98F4-7263-C8D7-702265BC34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51678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3C91931-D591-3AAF-CC54-1B94430B45F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BA97687-EFD6-BCA7-08E0-521B39AEB3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9A168AF-E891-C912-A2AA-35C9F8C18D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26061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688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744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6EF51311-4579-0BA9-249A-30F6C418CBEC}"/>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09322118-6D5B-5B2E-4882-3D929CE373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5C503F61-285F-0518-162A-C4C5F26237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9158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45F03C1-7327-BF24-AB23-D408D054DE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44F1DAEB-5809-9BAE-477A-A2233E3294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E7972E6-085A-CA8F-A0B3-187166F08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36202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18BB0AE-BA25-25E9-41EF-88F7B2AB6C2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7E82960-FA66-CA1F-00A1-678A8F4775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BCA173FB-967A-B8E8-3BDA-E99D963DF2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67996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61A417B-24F5-12D0-E9B7-3C7498E5308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9BF6112-3029-2FF4-E4FB-16BAE759C9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047AA5FB-3235-B590-52D1-B13F9553EB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7359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F196CF0-E02E-F912-C84C-EA49262C79C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78059A66-F4F6-12DD-CDF6-EAE9A9602BB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FFFD4862-78F9-BF30-6226-835B49D886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92338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F0FD5299-F795-7AB4-459B-97B67F8E2DC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47DDA52-AE6F-E2A5-28EA-FBF84DA70E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6F2EF09B-6B7D-AE8F-CA1F-52FF0B1BAC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72695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1370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0599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263D3173-3B89-46ED-71CF-36EAAFC8FC2D}"/>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1A07DE40-E905-B28C-48BC-4978214D65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7CCCDEB-036D-1318-45A5-385AAE2AA7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25507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E283B70-BBA2-429E-3803-5453E9F49299}"/>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A097DD8-CDB1-A61D-5364-FE162F960E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7E2663E1-8C46-1382-B015-0A66E8ECD72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81920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1883C45-08E2-0AE7-345B-A85484D3AD9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296D02BB-36BC-38C8-E414-0D4BCD0925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86E980FF-C5CE-42AF-D527-154CDEB7B4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09445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BC9155E-2EC2-5771-F4AB-765255A59890}"/>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14153B8-55A4-AB8C-BA7E-0DF98E8A20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C0DCAF4-ED85-E02C-E5F7-BF624AA1F8E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345889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C4C31BB-99C2-3330-B094-9F1A2C6A4E6E}"/>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10FA53A9-BA47-FA93-3644-4381847E2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0215795F-E8C5-EEDC-5B33-56C8678AB6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83476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A7F9E7F9-A20C-8066-84EF-D8741F497BD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1D38E2AC-89D8-6E2C-6A52-5524DD6D67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4722E5AC-C096-B567-8697-96B41CABB6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40917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F60533E8-A710-A685-394F-5EF22195733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ADA2F0F1-79BB-0EE8-62D5-F121EDEB19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F975F8A-546D-D9A0-BF68-C067625795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687024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2D75EB9-0E09-781A-6468-88E5335A6C7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8B14C27-86AC-F61F-EDF6-7F0819F6B8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048AC5CA-AD11-A2A8-9E6D-34A5ECFA7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076563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37F2CB42-EE30-87D6-DB49-B07C2CC1FDEA}"/>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5922900B-E860-DCE6-B631-9ABCDE627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5" name="Google Shape;95;p2:notes">
            <a:extLst>
              <a:ext uri="{FF2B5EF4-FFF2-40B4-BE49-F238E27FC236}">
                <a16:creationId xmlns:a16="http://schemas.microsoft.com/office/drawing/2014/main" id="{DC7736EE-CE88-5E25-4CD1-4451F508AE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5668528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81FF80B-ED78-7669-BCAA-68E1C4C1542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1E50CB3-3277-9B9E-A906-B7E09E25FE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7BF46B30-981E-4C37-45C2-A23FF1C348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220671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44404C3-3472-DA80-9936-32A13819D23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25CC91C-EB20-4BBC-AFC7-AC0F9AF131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DE62CA78-2313-7E7B-2C8F-66A6C714744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307374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529F1B84-6868-3481-B166-7F63A9900EC4}"/>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5B5161B-52A3-C608-5232-CA25E5F5A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1DDC610E-F92D-2A14-839A-DF3ACB74AE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61787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A4A0E02-63DA-F776-75A1-EA4197BD694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030BA637-D10D-644E-1FDA-7B2119A243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C207BEE0-A3AF-652A-7DD0-A753249C8BD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335025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9B6139F-D202-9121-A5C0-171DAE550C9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A5526C29-0B02-F315-52E7-3E3BADD6A8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2D8C8AF6-B923-74D0-095C-1F577FD20C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499527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49A424C1-43C8-4348-A467-07624DF5F16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9BFFD6D-7FC9-D72A-A173-4EC688145B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4E59C5F6-DB9A-6E1D-13AA-C38178A5E0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498881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9749AFF-15C9-4AF4-B39C-ADAF6268BEC1}"/>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E674641-9412-CD25-F5F6-6315F39FB9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856E1E34-E7F5-DDC5-4675-8D2F6AFC3C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2849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DAD30CA4-9443-819E-325B-3D70CA20ADAD}"/>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7D7B4DB-2444-F5F3-17F8-0A76097236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30D64AF-F046-ADB4-5223-24A0BBE5B9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437753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CB7A18FD-FA01-61B0-A3AE-3FB3BD62E222}"/>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C761FB5D-1BCF-3FB7-8FF1-0F97E72D6C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65D5BB6C-A560-6CD4-76E1-8879EC6A97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3382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0EE719DA-0207-7F05-A8BC-C242DCD5653F}"/>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836F94A4-7D3A-3806-8E9F-1462CBB41BC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4131244F-E1C5-C1F2-EEDD-9D6999D39B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52665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19E7896-775C-730A-B14C-2BD7D9943CA5}"/>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C0782F2-BF17-D839-EC06-3882DF730ED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C9E52BA3-3D14-A942-E8E0-5A95000481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909217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BBF9CB7-42D7-539E-96F2-BDDD8E96F92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12CDE00-C81C-8DAF-4E4A-E63E8E7C03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7EE1CB78-E283-600B-7253-67CC913B1B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43414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F613225-E79A-EEE0-6BA1-47B8F5A199E0}"/>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68EEBE04-40C0-49A1-FF06-1F45ACA076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D4966E41-E5B0-1B29-091E-5B0371DC88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649024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0639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39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BE96DD06-B7A7-0AE3-0E79-24438509EC5F}"/>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5A271E18-E73C-FD70-B4BE-F787DECDE9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7B93B6A1-0FBC-8E31-A0D6-5481C5FE0F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890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69FC6354-F880-C7EF-1B8D-87850996F0AC}"/>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3DFB52EC-8CB7-2744-9B23-207572A5CF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62069D21-D215-C50C-CB66-27C63DAAFD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75023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BA2C7C7F-81EC-FD64-3726-42E16E6EDD08}"/>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EA86B228-0832-7F6B-D91D-839D1F4731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E0A22DDA-8E4B-AB5F-F6F3-C39D66F42A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01993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98AE17C7-55E6-F5A3-5A19-85CAE0114A7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9AB7482F-2E80-8AE7-9D4E-86038AD856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a:extLst>
              <a:ext uri="{FF2B5EF4-FFF2-40B4-BE49-F238E27FC236}">
                <a16:creationId xmlns:a16="http://schemas.microsoft.com/office/drawing/2014/main" id="{14DABC67-A752-B7E5-13C3-7E34528215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5384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 name="Dikdörtgen: Köşeleri Yuvarlatılmış 1">
            <a:extLst>
              <a:ext uri="{FF2B5EF4-FFF2-40B4-BE49-F238E27FC236}">
                <a16:creationId xmlns:a16="http://schemas.microsoft.com/office/drawing/2014/main" id="{40210303-3055-8DAF-5BBE-662BF1D99FEB}"/>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5888336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
        <p:nvSpPr>
          <p:cNvPr id="2" name="Google Shape;14;p2">
            <a:extLst>
              <a:ext uri="{FF2B5EF4-FFF2-40B4-BE49-F238E27FC236}">
                <a16:creationId xmlns:a16="http://schemas.microsoft.com/office/drawing/2014/main" id="{517C0183-1912-1A0B-5C07-E82641F3CDB0}"/>
              </a:ext>
            </a:extLst>
          </p:cNvPr>
          <p:cNvSpPr txBox="1">
            <a:spLocks/>
          </p:cNvSpPr>
          <p:nvPr userDrawn="1"/>
        </p:nvSpPr>
        <p:spPr>
          <a:xfrm>
            <a:off x="16011099" y="9727347"/>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2800" b="1" i="0" u="none" strike="noStrike" cap="none">
                <a:solidFill>
                  <a:srgbClr val="FFCA04"/>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72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7.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8.g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pic>
        <p:nvPicPr>
          <p:cNvPr id="5" name="Resim 4">
            <a:extLst>
              <a:ext uri="{FF2B5EF4-FFF2-40B4-BE49-F238E27FC236}">
                <a16:creationId xmlns:a16="http://schemas.microsoft.com/office/drawing/2014/main" id="{CBC4A95E-9D3D-2126-9C58-243875EEBB37}"/>
              </a:ext>
            </a:extLst>
          </p:cNvPr>
          <p:cNvPicPr>
            <a:picLocks noChangeAspect="1"/>
          </p:cNvPicPr>
          <p:nvPr/>
        </p:nvPicPr>
        <p:blipFill>
          <a:blip r:embed="rId5"/>
          <a:stretch>
            <a:fillRect/>
          </a:stretch>
        </p:blipFill>
        <p:spPr>
          <a:xfrm>
            <a:off x="6851888" y="2397015"/>
            <a:ext cx="5111512" cy="7512894"/>
          </a:xfrm>
          <a:prstGeom prst="rect">
            <a:avLst/>
          </a:prstGeom>
        </p:spPr>
      </p:pic>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FBD2EC4-A510-05A5-DA09-55CD5A79C64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6E6D98C-E76B-24F5-FCAB-C342EDD2B656}"/>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EEE4B563-93AD-EB27-9828-F7F258C9476B}"/>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6FF2DDA1-659A-C353-D371-9D6920857A5F}"/>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pic>
        <p:nvPicPr>
          <p:cNvPr id="10" name="Resim 9">
            <a:extLst>
              <a:ext uri="{FF2B5EF4-FFF2-40B4-BE49-F238E27FC236}">
                <a16:creationId xmlns:a16="http://schemas.microsoft.com/office/drawing/2014/main" id="{5C739F01-F00B-3D1F-579E-7027618AB59D}"/>
              </a:ext>
            </a:extLst>
          </p:cNvPr>
          <p:cNvPicPr>
            <a:picLocks noChangeAspect="1"/>
          </p:cNvPicPr>
          <p:nvPr/>
        </p:nvPicPr>
        <p:blipFill>
          <a:blip r:embed="rId5"/>
          <a:stretch>
            <a:fillRect/>
          </a:stretch>
        </p:blipFill>
        <p:spPr>
          <a:xfrm>
            <a:off x="3188677" y="4931115"/>
            <a:ext cx="14627937" cy="2217712"/>
          </a:xfrm>
          <a:prstGeom prst="rect">
            <a:avLst/>
          </a:prstGeom>
        </p:spPr>
      </p:pic>
    </p:spTree>
    <p:extLst>
      <p:ext uri="{BB962C8B-B14F-4D97-AF65-F5344CB8AC3E}">
        <p14:creationId xmlns:p14="http://schemas.microsoft.com/office/powerpoint/2010/main" val="15537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37AAD78A-BBAB-E43F-5132-7D34466CAC78}"/>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9E937E95-5043-B74C-CCA5-8CD2B556975C}"/>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15B46BC8-DB98-4E94-28A5-6DDC032FB5A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495E5B3A-A469-D282-E43E-62C2E077F47F}"/>
              </a:ext>
            </a:extLst>
          </p:cNvPr>
          <p:cNvSpPr txBox="1"/>
          <p:nvPr/>
        </p:nvSpPr>
        <p:spPr>
          <a:xfrm>
            <a:off x="2714955" y="2808287"/>
            <a:ext cx="13881405" cy="517064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Daha önceden oluşturulmuş bir tablonun yapısını değiştirmek için </a:t>
            </a:r>
            <a:r>
              <a:rPr lang="tr-TR" sz="3500" b="1" dirty="0">
                <a:solidFill>
                  <a:srgbClr val="FFCA04"/>
                </a:solidFill>
                <a:latin typeface="Lato"/>
                <a:ea typeface="Lato"/>
                <a:cs typeface="Lato"/>
                <a:sym typeface="Lato"/>
              </a:rPr>
              <a:t>ALTER TABLE </a:t>
            </a:r>
            <a:r>
              <a:rPr lang="tr-TR" sz="3500" dirty="0">
                <a:solidFill>
                  <a:srgbClr val="FFFFFF"/>
                </a:solidFill>
                <a:latin typeface="Lato"/>
                <a:ea typeface="Lato"/>
                <a:cs typeface="Lato"/>
                <a:sym typeface="Lato"/>
              </a:rPr>
              <a:t>komutu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ADD</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eklenecek_kolon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kolon_tipi</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Oluşturmuş olduğunuz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tablosuna </a:t>
            </a:r>
            <a:r>
              <a:rPr lang="tr-TR" sz="3500" dirty="0" err="1">
                <a:solidFill>
                  <a:srgbClr val="FFFFFF"/>
                </a:solidFill>
                <a:latin typeface="Lato"/>
                <a:ea typeface="Lato"/>
                <a:cs typeface="Lato"/>
                <a:sym typeface="Lato"/>
              </a:rPr>
              <a:t>char</a:t>
            </a:r>
            <a:r>
              <a:rPr lang="tr-TR" sz="3500" dirty="0">
                <a:solidFill>
                  <a:srgbClr val="FFFFFF"/>
                </a:solidFill>
                <a:latin typeface="Lato"/>
                <a:ea typeface="Lato"/>
                <a:cs typeface="Lato"/>
                <a:sym typeface="Lato"/>
              </a:rPr>
              <a:t>(1) tipinde </a:t>
            </a: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adında kolon ekleyiniz.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94DDB91B-1EEC-1FD8-87EE-7B1CAE885149}"/>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D70049C0-3D54-9837-4835-F37575CDA4CA}"/>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spTree>
    <p:extLst>
      <p:ext uri="{BB962C8B-B14F-4D97-AF65-F5344CB8AC3E}">
        <p14:creationId xmlns:p14="http://schemas.microsoft.com/office/powerpoint/2010/main" val="2450212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EB70CF80-4041-E871-5C7D-37FB64D7B0E7}"/>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5DCCE52C-7B2D-8D65-EBAE-0D977BD2715C}"/>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8F2ACD2A-41F5-8F7B-CF8C-48A0651D7FEF}"/>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0F117CB9-BEBA-557F-8F9A-F787C1FCEDA0}"/>
              </a:ext>
            </a:extLst>
          </p:cNvPr>
          <p:cNvSpPr txBox="1"/>
          <p:nvPr/>
        </p:nvSpPr>
        <p:spPr>
          <a:xfrm>
            <a:off x="2714955" y="2808287"/>
            <a:ext cx="13881405" cy="5835444"/>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Daha önceden oluşturulmuş bir tablonun yapısını değiştirmek için </a:t>
            </a:r>
            <a:r>
              <a:rPr lang="tr-TR" sz="3500" b="1" dirty="0">
                <a:solidFill>
                  <a:srgbClr val="FFCA04"/>
                </a:solidFill>
                <a:latin typeface="Lato"/>
                <a:ea typeface="Lato"/>
                <a:cs typeface="Lato"/>
                <a:sym typeface="Lato"/>
              </a:rPr>
              <a:t>ALTER TABLE </a:t>
            </a:r>
            <a:r>
              <a:rPr lang="tr-TR" sz="3500" dirty="0">
                <a:solidFill>
                  <a:srgbClr val="FFFFFF"/>
                </a:solidFill>
                <a:latin typeface="Lato"/>
                <a:ea typeface="Lato"/>
                <a:cs typeface="Lato"/>
                <a:sym typeface="Lato"/>
              </a:rPr>
              <a:t>komutu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ADD</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eklenecek_kolon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kolon_tipi</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Oluşturmuş olduğunuz </a:t>
            </a: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tablosuna </a:t>
            </a:r>
            <a:r>
              <a:rPr lang="tr-TR" sz="3500" dirty="0" err="1">
                <a:solidFill>
                  <a:srgbClr val="FFFFFF"/>
                </a:solidFill>
                <a:latin typeface="Lato"/>
                <a:ea typeface="Lato"/>
                <a:cs typeface="Lato"/>
                <a:sym typeface="Lato"/>
              </a:rPr>
              <a:t>char</a:t>
            </a:r>
            <a:r>
              <a:rPr lang="tr-TR" sz="3500" dirty="0">
                <a:solidFill>
                  <a:srgbClr val="FFFFFF"/>
                </a:solidFill>
                <a:latin typeface="Lato"/>
                <a:ea typeface="Lato"/>
                <a:cs typeface="Lato"/>
                <a:sym typeface="Lato"/>
              </a:rPr>
              <a:t>(1) tipinde </a:t>
            </a: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adında kolon ekleyiniz.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en-US" sz="3500" b="1" dirty="0">
                <a:solidFill>
                  <a:srgbClr val="FFCA04"/>
                </a:solidFill>
                <a:latin typeface="Lato"/>
                <a:ea typeface="Lato"/>
                <a:cs typeface="Lato"/>
              </a:rPr>
              <a:t>ALTER TABLE </a:t>
            </a:r>
            <a:r>
              <a:rPr lang="en-US" sz="3500" b="1" dirty="0" err="1">
                <a:solidFill>
                  <a:srgbClr val="FFCA04"/>
                </a:solidFill>
                <a:latin typeface="Lato"/>
                <a:ea typeface="Lato"/>
                <a:cs typeface="Lato"/>
              </a:rPr>
              <a:t>Ogrenciler</a:t>
            </a:r>
            <a:r>
              <a:rPr lang="en-US" sz="3500" b="1" dirty="0">
                <a:solidFill>
                  <a:srgbClr val="FFCA04"/>
                </a:solidFill>
                <a:latin typeface="Lato"/>
                <a:ea typeface="Lato"/>
                <a:cs typeface="Lato"/>
              </a:rPr>
              <a:t> ADD </a:t>
            </a:r>
            <a:r>
              <a:rPr lang="en-US" sz="3500" b="1" dirty="0" err="1">
                <a:solidFill>
                  <a:srgbClr val="FFCA04"/>
                </a:solidFill>
                <a:latin typeface="Lato"/>
                <a:ea typeface="Lato"/>
                <a:cs typeface="Lato"/>
              </a:rPr>
              <a:t>AktifOgrencilik</a:t>
            </a:r>
            <a:r>
              <a:rPr lang="en-US" sz="3500" b="1" dirty="0">
                <a:solidFill>
                  <a:srgbClr val="FFCA04"/>
                </a:solidFill>
                <a:latin typeface="Lato"/>
                <a:ea typeface="Lato"/>
                <a:cs typeface="Lato"/>
              </a:rPr>
              <a:t> </a:t>
            </a:r>
            <a:r>
              <a:rPr lang="tr-TR" sz="3500" b="1" dirty="0">
                <a:solidFill>
                  <a:srgbClr val="FFCA04"/>
                </a:solidFill>
                <a:latin typeface="Lato"/>
                <a:ea typeface="Lato"/>
                <a:cs typeface="Lato"/>
              </a:rPr>
              <a:t>CHAR(1)</a:t>
            </a:r>
            <a:endParaRPr lang="en-US" sz="3500" b="1" dirty="0">
              <a:solidFill>
                <a:srgbClr val="FFCA04"/>
              </a:solidFill>
              <a:latin typeface="Lato"/>
              <a:ea typeface="Lato"/>
              <a:cs typeface="Lato"/>
              <a:sym typeface="Lato"/>
            </a:endParaRPr>
          </a:p>
        </p:txBody>
      </p:sp>
      <p:sp>
        <p:nvSpPr>
          <p:cNvPr id="3" name="Google Shape;185;p20">
            <a:extLst>
              <a:ext uri="{FF2B5EF4-FFF2-40B4-BE49-F238E27FC236}">
                <a16:creationId xmlns:a16="http://schemas.microsoft.com/office/drawing/2014/main" id="{092CC375-25DF-54AE-CB8B-AB5AFB2C12EC}"/>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CF99C2C3-1058-12F5-1D95-85609F7366D2}"/>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spTree>
    <p:extLst>
      <p:ext uri="{BB962C8B-B14F-4D97-AF65-F5344CB8AC3E}">
        <p14:creationId xmlns:p14="http://schemas.microsoft.com/office/powerpoint/2010/main" val="3855474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2A1A8149-D2C5-3731-C68D-0DE63440C61E}"/>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24E6831B-E2B3-4DFF-D398-89251DC84EBD}"/>
              </a:ext>
            </a:extLst>
          </p:cNvPr>
          <p:cNvPicPr preferRelativeResize="0"/>
          <p:nvPr/>
        </p:nvPicPr>
        <p:blipFill rotWithShape="1">
          <a:blip r:embed="rId3">
            <a:alphaModFix amt="47000"/>
          </a:blip>
          <a:srcRect l="20370" r="20369"/>
          <a:stretch/>
        </p:blipFill>
        <p:spPr>
          <a:xfrm>
            <a:off x="-6151284" y="0"/>
            <a:ext cx="9144000" cy="10287000"/>
          </a:xfrm>
          <a:prstGeom prst="rect">
            <a:avLst/>
          </a:prstGeom>
          <a:noFill/>
          <a:ln>
            <a:noFill/>
          </a:ln>
        </p:spPr>
      </p:pic>
      <p:sp>
        <p:nvSpPr>
          <p:cNvPr id="349" name="Google Shape;349;p28">
            <a:extLst>
              <a:ext uri="{FF2B5EF4-FFF2-40B4-BE49-F238E27FC236}">
                <a16:creationId xmlns:a16="http://schemas.microsoft.com/office/drawing/2014/main" id="{0E651AD5-CA0D-AD58-7CB9-A95A4210EE8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7CA93BD4-1F92-51A0-D056-A0655960931B}"/>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pic>
        <p:nvPicPr>
          <p:cNvPr id="3" name="Resim 2">
            <a:extLst>
              <a:ext uri="{FF2B5EF4-FFF2-40B4-BE49-F238E27FC236}">
                <a16:creationId xmlns:a16="http://schemas.microsoft.com/office/drawing/2014/main" id="{27C32FF9-676B-CE1B-D47B-84B76BBB2F5E}"/>
              </a:ext>
            </a:extLst>
          </p:cNvPr>
          <p:cNvPicPr>
            <a:picLocks noChangeAspect="1"/>
          </p:cNvPicPr>
          <p:nvPr/>
        </p:nvPicPr>
        <p:blipFill>
          <a:blip r:embed="rId5"/>
          <a:stretch>
            <a:fillRect/>
          </a:stretch>
        </p:blipFill>
        <p:spPr>
          <a:xfrm>
            <a:off x="3303227" y="4192130"/>
            <a:ext cx="14626381" cy="3551806"/>
          </a:xfrm>
          <a:prstGeom prst="rect">
            <a:avLst/>
          </a:prstGeom>
        </p:spPr>
      </p:pic>
    </p:spTree>
    <p:extLst>
      <p:ext uri="{BB962C8B-B14F-4D97-AF65-F5344CB8AC3E}">
        <p14:creationId xmlns:p14="http://schemas.microsoft.com/office/powerpoint/2010/main" val="3602089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12DD4DDF-7473-CC1A-0C55-DED0EC4CD065}"/>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E67AD48B-5C0E-686D-0A9A-04BC275C6C30}"/>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4CA27A45-520F-D508-6EDE-750A826FD1D4}"/>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C37ABA0B-C444-A56E-B0CC-94936E853264}"/>
              </a:ext>
            </a:extLst>
          </p:cNvPr>
          <p:cNvSpPr txBox="1"/>
          <p:nvPr/>
        </p:nvSpPr>
        <p:spPr>
          <a:xfrm>
            <a:off x="2714955" y="2808287"/>
            <a:ext cx="14948205" cy="452431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Tablodaki kolonun tipini güncellemek istendiğinde </a:t>
            </a:r>
            <a:r>
              <a:rPr lang="tr-TR" sz="3500" b="1" dirty="0">
                <a:solidFill>
                  <a:srgbClr val="FFCA04"/>
                </a:solidFill>
                <a:latin typeface="Lato"/>
                <a:ea typeface="Lato"/>
                <a:cs typeface="Lato"/>
                <a:sym typeface="Lato"/>
              </a:rPr>
              <a:t>ALTER COLUMN </a:t>
            </a:r>
            <a:r>
              <a:rPr lang="tr-TR" sz="3500" dirty="0">
                <a:solidFill>
                  <a:srgbClr val="FFFFFF"/>
                </a:solidFill>
                <a:latin typeface="Lato"/>
                <a:ea typeface="Lato"/>
                <a:cs typeface="Lato"/>
                <a:sym typeface="Lato"/>
              </a:rPr>
              <a:t>komutu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ALTER COLUMN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güncellenecek_kolon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yeni_tip</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kolonunun tipini </a:t>
            </a:r>
            <a:r>
              <a:rPr lang="tr-TR" sz="3500" dirty="0" err="1">
                <a:solidFill>
                  <a:srgbClr val="FFFFFF"/>
                </a:solidFill>
                <a:latin typeface="Lato"/>
                <a:ea typeface="Lato"/>
                <a:cs typeface="Lato"/>
                <a:sym typeface="Lato"/>
              </a:rPr>
              <a:t>CHAR’dan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BIT’e</a:t>
            </a:r>
            <a:r>
              <a:rPr lang="tr-TR" sz="3500" dirty="0">
                <a:solidFill>
                  <a:srgbClr val="FFFFFF"/>
                </a:solidFill>
                <a:latin typeface="Lato"/>
                <a:ea typeface="Lato"/>
                <a:cs typeface="Lato"/>
                <a:sym typeface="Lato"/>
              </a:rPr>
              <a:t> çeviriniz.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
        <p:nvSpPr>
          <p:cNvPr id="3" name="Google Shape;185;p20">
            <a:extLst>
              <a:ext uri="{FF2B5EF4-FFF2-40B4-BE49-F238E27FC236}">
                <a16:creationId xmlns:a16="http://schemas.microsoft.com/office/drawing/2014/main" id="{0F7A6049-3FC7-EF58-A93A-8F4C169FA9A1}"/>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CDF24F18-BBA3-C53B-2D40-A47AA75CF39B}"/>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spTree>
    <p:extLst>
      <p:ext uri="{BB962C8B-B14F-4D97-AF65-F5344CB8AC3E}">
        <p14:creationId xmlns:p14="http://schemas.microsoft.com/office/powerpoint/2010/main" val="314551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1C36FA74-D389-33D0-87CA-E43A34EE327A}"/>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07C4BBCD-CB20-D703-44A0-38F08B538A68}"/>
              </a:ext>
            </a:extLst>
          </p:cNvPr>
          <p:cNvSpPr/>
          <p:nvPr/>
        </p:nvSpPr>
        <p:spPr>
          <a:xfrm>
            <a:off x="14428721" y="8074795"/>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6BF977AF-C164-3B84-AF04-8E87688304A0}"/>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3BD9CD18-0F10-B03B-4E4D-2E8946F533E6}"/>
              </a:ext>
            </a:extLst>
          </p:cNvPr>
          <p:cNvSpPr txBox="1"/>
          <p:nvPr/>
        </p:nvSpPr>
        <p:spPr>
          <a:xfrm>
            <a:off x="2714955" y="2808287"/>
            <a:ext cx="14948205" cy="517064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Tablodaki kolonun tipini güncellemek istendiğinde </a:t>
            </a:r>
            <a:r>
              <a:rPr lang="tr-TR" sz="3500" b="1" dirty="0">
                <a:solidFill>
                  <a:srgbClr val="FFCA04"/>
                </a:solidFill>
                <a:latin typeface="Lato"/>
                <a:ea typeface="Lato"/>
                <a:cs typeface="Lato"/>
                <a:sym typeface="Lato"/>
              </a:rPr>
              <a:t>ALTER COLUMN </a:t>
            </a:r>
            <a:r>
              <a:rPr lang="tr-TR" sz="3500" dirty="0">
                <a:solidFill>
                  <a:srgbClr val="FFFFFF"/>
                </a:solidFill>
                <a:latin typeface="Lato"/>
                <a:ea typeface="Lato"/>
                <a:cs typeface="Lato"/>
                <a:sym typeface="Lato"/>
              </a:rPr>
              <a:t>komutu kullanılır.</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ALTER COLUMN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güncellenecek_kolon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yeni_tip</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kolonunun tipini </a:t>
            </a:r>
            <a:r>
              <a:rPr lang="tr-TR" sz="3500" dirty="0" err="1">
                <a:solidFill>
                  <a:srgbClr val="FFFFFF"/>
                </a:solidFill>
                <a:latin typeface="Lato"/>
                <a:ea typeface="Lato"/>
                <a:cs typeface="Lato"/>
                <a:sym typeface="Lato"/>
              </a:rPr>
              <a:t>CHAR’dan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BIT’e</a:t>
            </a:r>
            <a:r>
              <a:rPr lang="tr-TR" sz="3500" dirty="0">
                <a:solidFill>
                  <a:srgbClr val="FFFFFF"/>
                </a:solidFill>
                <a:latin typeface="Lato"/>
                <a:ea typeface="Lato"/>
                <a:cs typeface="Lato"/>
                <a:sym typeface="Lato"/>
              </a:rPr>
              <a:t> çeviriniz.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en-US" sz="3500" b="1" dirty="0">
                <a:solidFill>
                  <a:srgbClr val="FFCA04"/>
                </a:solidFill>
                <a:latin typeface="Lato"/>
                <a:ea typeface="Lato"/>
                <a:cs typeface="Lato"/>
              </a:rPr>
              <a:t>ALTER TABLE </a:t>
            </a:r>
            <a:r>
              <a:rPr lang="en-US" sz="3500" b="1" dirty="0" err="1">
                <a:solidFill>
                  <a:srgbClr val="FFCA04"/>
                </a:solidFill>
                <a:latin typeface="Lato"/>
                <a:ea typeface="Lato"/>
                <a:cs typeface="Lato"/>
              </a:rPr>
              <a:t>Ogrenciler</a:t>
            </a:r>
            <a:r>
              <a:rPr lang="en-US" sz="3500" b="1" dirty="0">
                <a:solidFill>
                  <a:srgbClr val="FFCA04"/>
                </a:solidFill>
                <a:latin typeface="Lato"/>
                <a:ea typeface="Lato"/>
                <a:cs typeface="Lato"/>
              </a:rPr>
              <a:t> ALTER COLUMN  </a:t>
            </a:r>
            <a:r>
              <a:rPr lang="en-US" sz="3500" b="1" dirty="0" err="1">
                <a:solidFill>
                  <a:srgbClr val="FFCA04"/>
                </a:solidFill>
                <a:latin typeface="Lato"/>
                <a:ea typeface="Lato"/>
                <a:cs typeface="Lato"/>
              </a:rPr>
              <a:t>AktifOgrencilik</a:t>
            </a:r>
            <a:r>
              <a:rPr lang="en-US" sz="3500" b="1" dirty="0">
                <a:solidFill>
                  <a:srgbClr val="FFCA04"/>
                </a:solidFill>
                <a:latin typeface="Lato"/>
                <a:ea typeface="Lato"/>
                <a:cs typeface="Lato"/>
              </a:rPr>
              <a:t> BIT</a:t>
            </a:r>
            <a:endParaRPr lang="en-US" sz="3500" b="1" dirty="0">
              <a:solidFill>
                <a:srgbClr val="FFCA04"/>
              </a:solidFill>
              <a:latin typeface="Lato"/>
              <a:ea typeface="Lato"/>
              <a:cs typeface="Lato"/>
              <a:sym typeface="Lato"/>
            </a:endParaRPr>
          </a:p>
        </p:txBody>
      </p:sp>
      <p:sp>
        <p:nvSpPr>
          <p:cNvPr id="3" name="Google Shape;185;p20">
            <a:extLst>
              <a:ext uri="{FF2B5EF4-FFF2-40B4-BE49-F238E27FC236}">
                <a16:creationId xmlns:a16="http://schemas.microsoft.com/office/drawing/2014/main" id="{B80AB89F-37DA-D5EC-8E1C-9089E79D556D}"/>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7643DDCB-54E4-FE1D-9514-BCCD1AF94FC0}"/>
              </a:ext>
            </a:extLst>
          </p:cNvPr>
          <p:cNvSpPr txBox="1"/>
          <p:nvPr/>
        </p:nvSpPr>
        <p:spPr>
          <a:xfrm>
            <a:off x="3188677" y="1055006"/>
            <a:ext cx="14215403" cy="1153714"/>
          </a:xfrm>
          <a:prstGeom prst="rect">
            <a:avLst/>
          </a:prstGeom>
          <a:noFill/>
          <a:ln>
            <a:noFill/>
          </a:ln>
        </p:spPr>
        <p:txBody>
          <a:bodyPr spcFirstLastPara="1" wrap="square" lIns="0" tIns="0" rIns="0" bIns="0" anchor="t" anchorCtr="0">
            <a:spAutoFit/>
          </a:bodyPr>
          <a:lstStyle/>
          <a:p>
            <a:pPr lvl="0" algn="ctr">
              <a:lnSpc>
                <a:spcPct val="119001"/>
              </a:lnSpc>
              <a:defRPr/>
            </a:pPr>
            <a:r>
              <a:rPr lang="tr-TR" sz="6300" dirty="0">
                <a:solidFill>
                  <a:srgbClr val="FFCA04"/>
                </a:solidFill>
                <a:latin typeface="Paytone One"/>
                <a:sym typeface="Paytone One"/>
              </a:rPr>
              <a:t>Tabloya Alan Ekleme İşlemi</a:t>
            </a:r>
          </a:p>
        </p:txBody>
      </p:sp>
    </p:spTree>
    <p:extLst>
      <p:ext uri="{BB962C8B-B14F-4D97-AF65-F5344CB8AC3E}">
        <p14:creationId xmlns:p14="http://schemas.microsoft.com/office/powerpoint/2010/main" val="3384679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72471D2A-9EB3-A86F-991A-CDBAF7FCAF2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0DD7B772-B368-0D9B-0DFF-C144E228F4DF}"/>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Tablodan Alan Silme İşlemi </a:t>
            </a:r>
          </a:p>
        </p:txBody>
      </p:sp>
      <p:pic>
        <p:nvPicPr>
          <p:cNvPr id="183" name="Google Shape;183;p20">
            <a:extLst>
              <a:ext uri="{FF2B5EF4-FFF2-40B4-BE49-F238E27FC236}">
                <a16:creationId xmlns:a16="http://schemas.microsoft.com/office/drawing/2014/main" id="{C90BB518-81A7-751C-1B49-68BEA8B345DF}"/>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9AADA0E2-32A9-DD7E-3E13-B16657599696}"/>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926730D8-0ABA-41F9-077C-EAD4B9466C02}"/>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4EFFFE3A-3D69-D434-1D94-6325E1AB34A1}"/>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17664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189C6826-F6D7-AA64-9CC5-27BEB4AD0C02}"/>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7B37C71B-2667-99BC-D949-A7C83631E3B9}"/>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A52BE99-6EE8-8233-EA68-B308FFA1A78A}"/>
              </a:ext>
            </a:extLst>
          </p:cNvPr>
          <p:cNvPicPr preferRelativeResize="0"/>
          <p:nvPr/>
        </p:nvPicPr>
        <p:blipFill rotWithShape="1">
          <a:blip r:embed="rId4">
            <a:alphaModFix amt="47000"/>
          </a:blip>
          <a:srcRect t="40613" b="40613"/>
          <a:stretch/>
        </p:blipFill>
        <p:spPr>
          <a:xfrm>
            <a:off x="0" y="7715250"/>
            <a:ext cx="18288000" cy="5143500"/>
          </a:xfrm>
          <a:prstGeom prst="rect">
            <a:avLst/>
          </a:prstGeom>
          <a:noFill/>
          <a:ln>
            <a:noFill/>
          </a:ln>
        </p:spPr>
      </p:pic>
      <p:sp>
        <p:nvSpPr>
          <p:cNvPr id="2" name="Google Shape;104;p14">
            <a:extLst>
              <a:ext uri="{FF2B5EF4-FFF2-40B4-BE49-F238E27FC236}">
                <a16:creationId xmlns:a16="http://schemas.microsoft.com/office/drawing/2014/main" id="{3199922A-5F0D-DD56-3DF5-6B8E5DF00EAA}"/>
              </a:ext>
            </a:extLst>
          </p:cNvPr>
          <p:cNvSpPr txBox="1"/>
          <p:nvPr/>
        </p:nvSpPr>
        <p:spPr>
          <a:xfrm>
            <a:off x="839449" y="418728"/>
            <a:ext cx="11670706" cy="1098762"/>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Tablodan Alan Silme İşlemi </a:t>
            </a:r>
          </a:p>
        </p:txBody>
      </p:sp>
      <p:sp>
        <p:nvSpPr>
          <p:cNvPr id="3" name="Google Shape;366;p29">
            <a:extLst>
              <a:ext uri="{FF2B5EF4-FFF2-40B4-BE49-F238E27FC236}">
                <a16:creationId xmlns:a16="http://schemas.microsoft.com/office/drawing/2014/main" id="{A9B38F5C-0B1D-339B-D958-5267DF126A98}"/>
              </a:ext>
            </a:extLst>
          </p:cNvPr>
          <p:cNvSpPr txBox="1"/>
          <p:nvPr/>
        </p:nvSpPr>
        <p:spPr>
          <a:xfrm>
            <a:off x="1465275" y="2031047"/>
            <a:ext cx="15593532" cy="5170646"/>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Tablodaki belirli bir kolon silinmek istenirse </a:t>
            </a:r>
            <a:r>
              <a:rPr lang="tr-TR" sz="3500" b="1" dirty="0">
                <a:solidFill>
                  <a:srgbClr val="FFCA04"/>
                </a:solidFill>
                <a:latin typeface="Lato"/>
                <a:ea typeface="Lato"/>
                <a:cs typeface="Lato"/>
                <a:sym typeface="Lato"/>
              </a:rPr>
              <a:t>DROP COLUMN</a:t>
            </a:r>
            <a:r>
              <a:rPr lang="tr-TR" sz="3500" dirty="0">
                <a:solidFill>
                  <a:srgbClr val="FFFFFF"/>
                </a:solidFill>
                <a:latin typeface="Lato"/>
                <a:ea typeface="Lato"/>
                <a:cs typeface="Lato"/>
                <a:sym typeface="Lato"/>
              </a:rPr>
              <a:t> komutu kullanılır.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BU KOMUT KOLONLA BİRLİKTE O KOLONDAKİ VERİLERİ DE SİLER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DROP COLUMN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silinecek_kolon</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kolonunun tablodan siliniz.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3625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12412E84-F532-0D89-04CA-9834A7355895}"/>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0FC0D12A-6AB2-319C-7991-D3EA9EAEF57F}"/>
              </a:ext>
            </a:extLst>
          </p:cNvPr>
          <p:cNvSpPr/>
          <p:nvPr/>
        </p:nvSpPr>
        <p:spPr>
          <a:xfrm>
            <a:off x="16413480" y="-4478333"/>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09DDE341-ABAC-518E-9CF9-24BFCB10731A}"/>
              </a:ext>
            </a:extLst>
          </p:cNvPr>
          <p:cNvPicPr preferRelativeResize="0"/>
          <p:nvPr/>
        </p:nvPicPr>
        <p:blipFill rotWithShape="1">
          <a:blip r:embed="rId4">
            <a:alphaModFix amt="47000"/>
          </a:blip>
          <a:srcRect t="40613" b="40613"/>
          <a:stretch/>
        </p:blipFill>
        <p:spPr>
          <a:xfrm>
            <a:off x="-143301" y="7715250"/>
            <a:ext cx="18288000" cy="5143500"/>
          </a:xfrm>
          <a:prstGeom prst="rect">
            <a:avLst/>
          </a:prstGeom>
          <a:noFill/>
          <a:ln>
            <a:noFill/>
          </a:ln>
        </p:spPr>
      </p:pic>
      <p:sp>
        <p:nvSpPr>
          <p:cNvPr id="2" name="Google Shape;104;p14">
            <a:extLst>
              <a:ext uri="{FF2B5EF4-FFF2-40B4-BE49-F238E27FC236}">
                <a16:creationId xmlns:a16="http://schemas.microsoft.com/office/drawing/2014/main" id="{EDB26F34-C681-77A2-2A3B-C6DCC02B6B12}"/>
              </a:ext>
            </a:extLst>
          </p:cNvPr>
          <p:cNvSpPr txBox="1"/>
          <p:nvPr/>
        </p:nvSpPr>
        <p:spPr>
          <a:xfrm>
            <a:off x="839449" y="418728"/>
            <a:ext cx="11670706" cy="1098762"/>
          </a:xfrm>
          <a:prstGeom prst="rect">
            <a:avLst/>
          </a:prstGeom>
          <a:noFill/>
          <a:ln>
            <a:noFill/>
          </a:ln>
        </p:spPr>
        <p:txBody>
          <a:bodyPr spcFirstLastPara="1" wrap="square" lIns="0" tIns="0" rIns="0" bIns="0" anchor="t" anchorCtr="0">
            <a:spAutoFit/>
          </a:bodyPr>
          <a:lstStyle/>
          <a:p>
            <a:pPr lvl="0" algn="ctr">
              <a:lnSpc>
                <a:spcPct val="119001"/>
              </a:lnSpc>
              <a:defRPr/>
            </a:pPr>
            <a:r>
              <a:rPr lang="tr-TR" sz="6000" dirty="0">
                <a:solidFill>
                  <a:srgbClr val="FFCA04"/>
                </a:solidFill>
                <a:latin typeface="Paytone One"/>
                <a:sym typeface="Paytone One"/>
              </a:rPr>
              <a:t>Tablodan Alan Silme İşlemi </a:t>
            </a:r>
          </a:p>
        </p:txBody>
      </p:sp>
      <p:sp>
        <p:nvSpPr>
          <p:cNvPr id="3" name="Google Shape;366;p29">
            <a:extLst>
              <a:ext uri="{FF2B5EF4-FFF2-40B4-BE49-F238E27FC236}">
                <a16:creationId xmlns:a16="http://schemas.microsoft.com/office/drawing/2014/main" id="{F83210D6-5E44-5797-B67E-876E3E599797}"/>
              </a:ext>
            </a:extLst>
          </p:cNvPr>
          <p:cNvSpPr txBox="1"/>
          <p:nvPr/>
        </p:nvSpPr>
        <p:spPr>
          <a:xfrm>
            <a:off x="1465275" y="2031047"/>
            <a:ext cx="15773414" cy="6463308"/>
          </a:xfrm>
          <a:prstGeom prst="rect">
            <a:avLst/>
          </a:prstGeom>
          <a:noFill/>
          <a:ln>
            <a:noFill/>
          </a:ln>
        </p:spPr>
        <p:txBody>
          <a:bodyPr spcFirstLastPara="1" wrap="square" lIns="0" tIns="0" rIns="0" bIns="0" anchor="t" anchorCtr="0">
            <a:spAutoFit/>
          </a:bodyPr>
          <a:lstStyle/>
          <a:p>
            <a:pPr lvl="1" algn="just">
              <a:lnSpc>
                <a:spcPct val="120000"/>
              </a:lnSpc>
              <a:defRPr/>
            </a:pPr>
            <a:r>
              <a:rPr lang="tr-TR" sz="3500" dirty="0">
                <a:solidFill>
                  <a:srgbClr val="FFFFFF"/>
                </a:solidFill>
                <a:latin typeface="Lato"/>
                <a:ea typeface="Lato"/>
                <a:cs typeface="Lato"/>
                <a:sym typeface="Lato"/>
              </a:rPr>
              <a:t>Tablodaki belirli bir kolon silinmek istenirse </a:t>
            </a:r>
            <a:r>
              <a:rPr lang="tr-TR" sz="3500" b="1" dirty="0">
                <a:solidFill>
                  <a:srgbClr val="FFCA04"/>
                </a:solidFill>
                <a:latin typeface="Lato"/>
                <a:ea typeface="Lato"/>
                <a:cs typeface="Lato"/>
                <a:sym typeface="Lato"/>
              </a:rPr>
              <a:t>DROP COLUMN</a:t>
            </a:r>
            <a:r>
              <a:rPr lang="tr-TR" sz="3500" dirty="0">
                <a:solidFill>
                  <a:srgbClr val="FFFFFF"/>
                </a:solidFill>
                <a:latin typeface="Lato"/>
                <a:ea typeface="Lato"/>
                <a:cs typeface="Lato"/>
                <a:sym typeface="Lato"/>
              </a:rPr>
              <a:t> komutu kullanılır.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BU KOMUT KOLONLA BİRLİKTE O KOLONDAKİ VERİLERİ DE SİLER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tablo_adı</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DROP COLUMN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silinecek_kolon</a:t>
            </a: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AktifOgrencilik</a:t>
            </a:r>
            <a:r>
              <a:rPr lang="tr-TR" sz="3500" dirty="0">
                <a:solidFill>
                  <a:srgbClr val="FFFFFF"/>
                </a:solidFill>
                <a:latin typeface="Lato"/>
                <a:ea typeface="Lato"/>
                <a:cs typeface="Lato"/>
                <a:sym typeface="Lato"/>
              </a:rPr>
              <a:t> kolonunun tablodan siliniz.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en-US" sz="3500" b="1" dirty="0">
                <a:solidFill>
                  <a:srgbClr val="FFCA04"/>
                </a:solidFill>
                <a:latin typeface="Lato"/>
                <a:ea typeface="Lato"/>
                <a:cs typeface="Lato"/>
              </a:rPr>
              <a:t>ALTER TABLE </a:t>
            </a:r>
            <a:r>
              <a:rPr lang="en-US" sz="3500" b="1" dirty="0" err="1">
                <a:solidFill>
                  <a:srgbClr val="FFCA04"/>
                </a:solidFill>
                <a:latin typeface="Lato"/>
                <a:ea typeface="Lato"/>
                <a:cs typeface="Lato"/>
              </a:rPr>
              <a:t>Ogrenciler</a:t>
            </a:r>
            <a:r>
              <a:rPr lang="en-US" sz="3500" b="1" dirty="0">
                <a:solidFill>
                  <a:srgbClr val="FFCA04"/>
                </a:solidFill>
                <a:latin typeface="Lato"/>
                <a:ea typeface="Lato"/>
                <a:cs typeface="Lato"/>
              </a:rPr>
              <a:t> </a:t>
            </a:r>
            <a:r>
              <a:rPr lang="tr-TR" sz="3500" b="1" dirty="0">
                <a:solidFill>
                  <a:srgbClr val="FFCA04"/>
                </a:solidFill>
                <a:latin typeface="Lato"/>
                <a:ea typeface="Lato"/>
                <a:cs typeface="Lato"/>
              </a:rPr>
              <a:t>DROP</a:t>
            </a:r>
            <a:r>
              <a:rPr lang="en-US" sz="3500" b="1" dirty="0">
                <a:solidFill>
                  <a:srgbClr val="FFCA04"/>
                </a:solidFill>
                <a:latin typeface="Lato"/>
                <a:ea typeface="Lato"/>
                <a:cs typeface="Lato"/>
              </a:rPr>
              <a:t> COLUMN</a:t>
            </a:r>
            <a:r>
              <a:rPr lang="tr-TR" sz="3500" b="1" dirty="0">
                <a:solidFill>
                  <a:srgbClr val="FFCA04"/>
                </a:solidFill>
                <a:latin typeface="Lato"/>
                <a:ea typeface="Lato"/>
                <a:cs typeface="Lato"/>
              </a:rPr>
              <a:t> </a:t>
            </a:r>
            <a:r>
              <a:rPr lang="en-US" sz="3500" b="1" dirty="0" err="1">
                <a:solidFill>
                  <a:srgbClr val="FFCA04"/>
                </a:solidFill>
                <a:latin typeface="Lato"/>
                <a:ea typeface="Lato"/>
                <a:cs typeface="Lato"/>
              </a:rPr>
              <a:t>AktifOgrencilik</a:t>
            </a:r>
            <a:endParaRPr lang="en-US" sz="3500" b="1" dirty="0">
              <a:solidFill>
                <a:srgbClr val="FFCA04"/>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Tree>
    <p:extLst>
      <p:ext uri="{BB962C8B-B14F-4D97-AF65-F5344CB8AC3E}">
        <p14:creationId xmlns:p14="http://schemas.microsoft.com/office/powerpoint/2010/main" val="1152910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230259" y="4003196"/>
            <a:ext cx="8485174" cy="484748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Tabloya Alan Ekleme İşlemi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3500" dirty="0">
                <a:latin typeface="Lato"/>
                <a:ea typeface="Lato"/>
                <a:cs typeface="Lato"/>
                <a:sym typeface="Lato"/>
              </a:rPr>
              <a:t>Tablodan Alan Silme İşlemi </a:t>
            </a:r>
            <a:endParaRPr kumimoji="0" lang="tr-TR" sz="3500" b="0" i="0" u="none" strike="noStrike" kern="0" cap="none" spc="0" normalizeH="0" baseline="0" noProof="0" dirty="0">
              <a:ln>
                <a:noFill/>
              </a:ln>
              <a:solidFill>
                <a:srgbClr val="000000"/>
              </a:solidFill>
              <a:effectLst/>
              <a:uLnTx/>
              <a:uFillTx/>
              <a:latin typeface="Lato"/>
              <a:ea typeface="Lato"/>
              <a:cs typeface="Lato"/>
              <a:sym typeface="Lato"/>
            </a:endParaRP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3500" dirty="0">
                <a:latin typeface="Lato"/>
                <a:ea typeface="Lato"/>
                <a:cs typeface="Lato"/>
                <a:sym typeface="Lato"/>
              </a:rPr>
              <a:t>Tablo ve Veri Tabanı Silme İşlemi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Tablo Verilerinin Tamamını Silme İşlemi</a:t>
            </a:r>
          </a:p>
          <a:p>
            <a:pPr lvl="1">
              <a:lnSpc>
                <a:spcPct val="150000"/>
              </a:lnSpc>
              <a:defRPr/>
            </a:pPr>
            <a:r>
              <a:rPr lang="tr-TR" sz="3500" dirty="0">
                <a:latin typeface="Lato"/>
                <a:ea typeface="Lato"/>
                <a:cs typeface="Lato"/>
                <a:sym typeface="Lato"/>
              </a:rPr>
              <a:t>Tabloya UI üzerinden Eleman Ekleme</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Tablolar Arası İlişki Kurma </a:t>
            </a: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3765071" y="7464678"/>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4900190" y="4003196"/>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06</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EDD86803-3D7A-2A1E-CE7D-4DC163151A66}"/>
            </a:ext>
          </a:extLst>
        </p:cNvPr>
        <p:cNvGrpSpPr/>
        <p:nvPr/>
      </p:nvGrpSpPr>
      <p:grpSpPr>
        <a:xfrm>
          <a:off x="0" y="0"/>
          <a:ext cx="0" cy="0"/>
          <a:chOff x="0" y="0"/>
          <a:chExt cx="0" cy="0"/>
        </a:xfrm>
      </p:grpSpPr>
      <p:pic>
        <p:nvPicPr>
          <p:cNvPr id="121" name="Google Shape;121;p16">
            <a:extLst>
              <a:ext uri="{FF2B5EF4-FFF2-40B4-BE49-F238E27FC236}">
                <a16:creationId xmlns:a16="http://schemas.microsoft.com/office/drawing/2014/main" id="{563AA6CA-4F1A-2913-BD6F-791BE0965E22}"/>
              </a:ext>
            </a:extLst>
          </p:cNvPr>
          <p:cNvPicPr preferRelativeResize="0"/>
          <p:nvPr/>
        </p:nvPicPr>
        <p:blipFill rotWithShape="1">
          <a:blip r:embed="rId3">
            <a:alphaModFix amt="60000"/>
          </a:blip>
          <a:srcRect l="22855" r="6737"/>
          <a:stretch/>
        </p:blipFill>
        <p:spPr>
          <a:xfrm>
            <a:off x="7355423" y="0"/>
            <a:ext cx="10932577" cy="10287000"/>
          </a:xfrm>
          <a:prstGeom prst="rect">
            <a:avLst/>
          </a:prstGeom>
          <a:noFill/>
          <a:ln>
            <a:noFill/>
          </a:ln>
        </p:spPr>
      </p:pic>
      <p:sp>
        <p:nvSpPr>
          <p:cNvPr id="123" name="Google Shape;123;p16">
            <a:extLst>
              <a:ext uri="{FF2B5EF4-FFF2-40B4-BE49-F238E27FC236}">
                <a16:creationId xmlns:a16="http://schemas.microsoft.com/office/drawing/2014/main" id="{7F934D72-06D5-0874-2F54-9E4C73783667}"/>
              </a:ext>
            </a:extLst>
          </p:cNvPr>
          <p:cNvSpPr/>
          <p:nvPr/>
        </p:nvSpPr>
        <p:spPr>
          <a:xfrm>
            <a:off x="-886843" y="685866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2D25BD27-D9A4-FC6B-5D26-37D5E12AB7DB}"/>
              </a:ext>
            </a:extLst>
          </p:cNvPr>
          <p:cNvSpPr/>
          <p:nvPr/>
        </p:nvSpPr>
        <p:spPr>
          <a:xfrm>
            <a:off x="-886843" y="-4499873"/>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6">
            <a:extLst>
              <a:ext uri="{FF2B5EF4-FFF2-40B4-BE49-F238E27FC236}">
                <a16:creationId xmlns:a16="http://schemas.microsoft.com/office/drawing/2014/main" id="{24CF6B31-451C-B5F9-095D-57F41950011F}"/>
              </a:ext>
            </a:extLst>
          </p:cNvPr>
          <p:cNvSpPr txBox="1"/>
          <p:nvPr/>
        </p:nvSpPr>
        <p:spPr>
          <a:xfrm>
            <a:off x="177805" y="4541706"/>
            <a:ext cx="6974926" cy="1593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8700" b="0" i="0" u="none" strike="noStrike" kern="0" cap="none" spc="0" normalizeH="0" baseline="0" noProof="0" dirty="0">
                <a:ln>
                  <a:noFill/>
                </a:ln>
                <a:solidFill>
                  <a:srgbClr val="FFCA04"/>
                </a:solidFill>
                <a:effectLst/>
                <a:uLnTx/>
                <a:uFillTx/>
                <a:latin typeface="Paytone One"/>
                <a:ea typeface="Paytone One"/>
                <a:cs typeface="Paytone One"/>
                <a:sym typeface="Paytone One"/>
              </a:rPr>
              <a:t>ALTER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o 1">
            <a:extLst>
              <a:ext uri="{FF2B5EF4-FFF2-40B4-BE49-F238E27FC236}">
                <a16:creationId xmlns:a16="http://schemas.microsoft.com/office/drawing/2014/main" id="{5A5628A3-794B-6229-C3B6-A3B87FFB6E73}"/>
              </a:ext>
            </a:extLst>
          </p:cNvPr>
          <p:cNvGraphicFramePr>
            <a:graphicFrameLocks noGrp="1"/>
          </p:cNvGraphicFramePr>
          <p:nvPr>
            <p:extLst>
              <p:ext uri="{D42A27DB-BD31-4B8C-83A1-F6EECF244321}">
                <p14:modId xmlns:p14="http://schemas.microsoft.com/office/powerpoint/2010/main" val="3337467178"/>
              </p:ext>
            </p:extLst>
          </p:nvPr>
        </p:nvGraphicFramePr>
        <p:xfrm>
          <a:off x="7355422" y="2421602"/>
          <a:ext cx="10932579" cy="5721295"/>
        </p:xfrm>
        <a:graphic>
          <a:graphicData uri="http://schemas.openxmlformats.org/drawingml/2006/table">
            <a:tbl>
              <a:tblPr firstRow="1" bandRow="1">
                <a:tableStyleId>{5C22544A-7EE6-4342-B048-85BDC9FD1C3A}</a:tableStyleId>
              </a:tblPr>
              <a:tblGrid>
                <a:gridCol w="3644193">
                  <a:extLst>
                    <a:ext uri="{9D8B030D-6E8A-4147-A177-3AD203B41FA5}">
                      <a16:colId xmlns:a16="http://schemas.microsoft.com/office/drawing/2014/main" val="3785258857"/>
                    </a:ext>
                  </a:extLst>
                </a:gridCol>
                <a:gridCol w="3644193">
                  <a:extLst>
                    <a:ext uri="{9D8B030D-6E8A-4147-A177-3AD203B41FA5}">
                      <a16:colId xmlns:a16="http://schemas.microsoft.com/office/drawing/2014/main" val="3347827613"/>
                    </a:ext>
                  </a:extLst>
                </a:gridCol>
                <a:gridCol w="3644193">
                  <a:extLst>
                    <a:ext uri="{9D8B030D-6E8A-4147-A177-3AD203B41FA5}">
                      <a16:colId xmlns:a16="http://schemas.microsoft.com/office/drawing/2014/main" val="4128925415"/>
                    </a:ext>
                  </a:extLst>
                </a:gridCol>
              </a:tblGrid>
              <a:tr h="749301">
                <a:tc>
                  <a:txBody>
                    <a:bodyPr/>
                    <a:lstStyle/>
                    <a:p>
                      <a:r>
                        <a:rPr lang="tr-TR" sz="3500" dirty="0"/>
                        <a:t>Komut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3500" b="1" i="0" u="none" strike="noStrike" cap="none" dirty="0">
                          <a:solidFill>
                            <a:schemeClr val="lt1"/>
                          </a:solidFill>
                          <a:latin typeface="+mn-lt"/>
                          <a:ea typeface="+mn-ea"/>
                          <a:cs typeface="+mn-cs"/>
                          <a:sym typeface="Arial"/>
                        </a:rPr>
                        <a:t>Açıklama</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3500" b="1" i="0" u="none" strike="noStrike" cap="none" dirty="0">
                          <a:solidFill>
                            <a:schemeClr val="lt1"/>
                          </a:solidFill>
                          <a:latin typeface="+mn-lt"/>
                          <a:ea typeface="+mn-ea"/>
                          <a:cs typeface="+mn-cs"/>
                          <a:sym typeface="Arial"/>
                        </a:rPr>
                        <a:t>Kullanım</a:t>
                      </a:r>
                    </a:p>
                  </a:txBody>
                  <a:tcPr/>
                </a:tc>
                <a:extLst>
                  <a:ext uri="{0D108BD9-81ED-4DB2-BD59-A6C34878D82A}">
                    <a16:rowId xmlns:a16="http://schemas.microsoft.com/office/drawing/2014/main" val="311807937"/>
                  </a:ext>
                </a:extLst>
              </a:tr>
              <a:tr h="1393006">
                <a:tc>
                  <a:txBody>
                    <a:bodyPr/>
                    <a:lstStyle/>
                    <a:p>
                      <a:pPr algn="ctr">
                        <a:lnSpc>
                          <a:spcPct val="200000"/>
                        </a:lnSpc>
                      </a:pPr>
                      <a:r>
                        <a:rPr lang="tr-TR" sz="3000" dirty="0"/>
                        <a:t>ADD</a:t>
                      </a:r>
                    </a:p>
                  </a:txBody>
                  <a:tcPr/>
                </a:tc>
                <a:tc>
                  <a:txBody>
                    <a:bodyPr/>
                    <a:lstStyle/>
                    <a:p>
                      <a:pPr algn="ctr">
                        <a:lnSpc>
                          <a:spcPct val="100000"/>
                        </a:lnSpc>
                      </a:pPr>
                      <a:r>
                        <a:rPr lang="tr-TR" sz="2500" dirty="0"/>
                        <a:t>Tabloya yeni kolon eklemek için kullanılır.</a:t>
                      </a:r>
                    </a:p>
                  </a:txBody>
                  <a:tcPr/>
                </a:tc>
                <a:tc>
                  <a:txBody>
                    <a:bodyPr/>
                    <a:lstStyle/>
                    <a:p>
                      <a:pPr lvl="5">
                        <a:lnSpc>
                          <a:spcPct val="150000"/>
                        </a:lnSpc>
                      </a:pPr>
                      <a:r>
                        <a:rPr lang="tr-TR" sz="2200" b="1" dirty="0">
                          <a:solidFill>
                            <a:srgbClr val="1C3A8F"/>
                          </a:solidFill>
                        </a:rPr>
                        <a:t>ALTER TABLE </a:t>
                      </a:r>
                      <a:r>
                        <a:rPr lang="tr-TR" sz="2200" dirty="0" err="1"/>
                        <a:t>Ogrenciler</a:t>
                      </a:r>
                      <a:r>
                        <a:rPr lang="tr-TR" sz="2200" dirty="0"/>
                        <a:t> </a:t>
                      </a:r>
                      <a:r>
                        <a:rPr lang="tr-TR" sz="2200" b="1" i="0" u="none" strike="noStrike" cap="none" dirty="0">
                          <a:solidFill>
                            <a:srgbClr val="1C3A8F"/>
                          </a:solidFill>
                          <a:latin typeface="+mn-lt"/>
                          <a:ea typeface="+mn-ea"/>
                          <a:cs typeface="+mn-cs"/>
                          <a:sym typeface="Arial"/>
                        </a:rPr>
                        <a:t>ADD</a:t>
                      </a:r>
                      <a:r>
                        <a:rPr lang="tr-TR" sz="2200" dirty="0"/>
                        <a:t> Yas INT</a:t>
                      </a:r>
                    </a:p>
                  </a:txBody>
                  <a:tcPr/>
                </a:tc>
                <a:extLst>
                  <a:ext uri="{0D108BD9-81ED-4DB2-BD59-A6C34878D82A}">
                    <a16:rowId xmlns:a16="http://schemas.microsoft.com/office/drawing/2014/main" val="274921283"/>
                  </a:ext>
                </a:extLst>
              </a:tr>
              <a:tr h="1393006">
                <a:tc>
                  <a:txBody>
                    <a:bodyPr/>
                    <a:lstStyle/>
                    <a:p>
                      <a:pPr algn="ctr">
                        <a:lnSpc>
                          <a:spcPct val="200000"/>
                        </a:lnSpc>
                      </a:pPr>
                      <a:r>
                        <a:rPr lang="tr-TR" sz="3000" dirty="0"/>
                        <a:t>ALTER COLUMN</a:t>
                      </a:r>
                    </a:p>
                  </a:txBody>
                  <a:tcPr/>
                </a:tc>
                <a:tc>
                  <a:txBody>
                    <a:bodyPr/>
                    <a:lstStyle/>
                    <a:p>
                      <a:pPr algn="ctr">
                        <a:lnSpc>
                          <a:spcPct val="100000"/>
                        </a:lnSpc>
                      </a:pPr>
                      <a:r>
                        <a:rPr lang="tr-TR" sz="2500" dirty="0"/>
                        <a:t>Var olan kolonun tipini değiştirmek için kullanılır. </a:t>
                      </a:r>
                    </a:p>
                  </a:txBody>
                  <a:tcPr/>
                </a:tc>
                <a:tc>
                  <a:txBody>
                    <a:bodyPr/>
                    <a:lstStyle/>
                    <a:p>
                      <a:pPr marL="0" marR="0" lvl="5"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2200" b="1" i="0" u="none" strike="noStrike" cap="none" dirty="0">
                          <a:solidFill>
                            <a:srgbClr val="1C3A8F"/>
                          </a:solidFill>
                          <a:latin typeface="+mn-lt"/>
                          <a:ea typeface="+mn-ea"/>
                          <a:cs typeface="+mn-cs"/>
                          <a:sym typeface="Arial"/>
                        </a:rPr>
                        <a:t>ALTER TABLE </a:t>
                      </a:r>
                      <a:r>
                        <a:rPr lang="tr-TR" sz="2200" dirty="0" err="1"/>
                        <a:t>Ogrenciler</a:t>
                      </a:r>
                      <a:r>
                        <a:rPr lang="tr-TR" sz="2200" dirty="0"/>
                        <a:t> </a:t>
                      </a:r>
                      <a:r>
                        <a:rPr lang="tr-TR" sz="2200" b="1" i="0" u="none" strike="noStrike" cap="none" dirty="0">
                          <a:solidFill>
                            <a:srgbClr val="1C3A8F"/>
                          </a:solidFill>
                          <a:latin typeface="+mn-lt"/>
                          <a:ea typeface="+mn-ea"/>
                          <a:cs typeface="+mn-cs"/>
                          <a:sym typeface="Arial"/>
                        </a:rPr>
                        <a:t>ALTER COLUMN </a:t>
                      </a:r>
                      <a:r>
                        <a:rPr lang="tr-TR" sz="2200" dirty="0"/>
                        <a:t>Yas TINYINT</a:t>
                      </a:r>
                    </a:p>
                    <a:p>
                      <a:pPr lvl="5">
                        <a:lnSpc>
                          <a:spcPct val="150000"/>
                        </a:lnSpc>
                      </a:pPr>
                      <a:endParaRPr lang="tr-TR" sz="2200" dirty="0"/>
                    </a:p>
                  </a:txBody>
                  <a:tcPr/>
                </a:tc>
                <a:extLst>
                  <a:ext uri="{0D108BD9-81ED-4DB2-BD59-A6C34878D82A}">
                    <a16:rowId xmlns:a16="http://schemas.microsoft.com/office/drawing/2014/main" val="839991159"/>
                  </a:ext>
                </a:extLst>
              </a:tr>
              <a:tr h="1393006">
                <a:tc>
                  <a:txBody>
                    <a:bodyPr/>
                    <a:lstStyle/>
                    <a:p>
                      <a:pPr algn="ctr">
                        <a:lnSpc>
                          <a:spcPct val="200000"/>
                        </a:lnSpc>
                      </a:pPr>
                      <a:r>
                        <a:rPr lang="tr-TR" sz="3000" dirty="0"/>
                        <a:t>DROP COLUMN</a:t>
                      </a:r>
                    </a:p>
                  </a:txBody>
                  <a:tcPr/>
                </a:tc>
                <a:tc>
                  <a:txBody>
                    <a:bodyPr/>
                    <a:lstStyle/>
                    <a:p>
                      <a:pPr algn="ctr">
                        <a:lnSpc>
                          <a:spcPct val="100000"/>
                        </a:lnSpc>
                      </a:pPr>
                      <a:r>
                        <a:rPr lang="tr-TR" sz="2500" dirty="0"/>
                        <a:t>Tablodaki kolonu verileri ile birlikte silmek için kullanılır. </a:t>
                      </a:r>
                    </a:p>
                  </a:txBody>
                  <a:tcPr/>
                </a:tc>
                <a:tc>
                  <a:txBody>
                    <a:bodyPr/>
                    <a:lstStyle/>
                    <a:p>
                      <a:pPr marL="0" marR="0" lvl="5" indent="0" algn="l" defTabSz="914400" rtl="0" eaLnBrk="1" fontAlgn="auto" latinLnBrk="0" hangingPunct="1">
                        <a:lnSpc>
                          <a:spcPct val="150000"/>
                        </a:lnSpc>
                        <a:spcBef>
                          <a:spcPts val="0"/>
                        </a:spcBef>
                        <a:spcAft>
                          <a:spcPts val="0"/>
                        </a:spcAft>
                        <a:buClr>
                          <a:srgbClr val="000000"/>
                        </a:buClr>
                        <a:buSzTx/>
                        <a:buFont typeface="Arial"/>
                        <a:buNone/>
                        <a:tabLst/>
                        <a:defRPr/>
                      </a:pPr>
                      <a:r>
                        <a:rPr lang="tr-TR" sz="2200" b="1" i="0" u="none" strike="noStrike" cap="none" dirty="0">
                          <a:solidFill>
                            <a:srgbClr val="1C3A8F"/>
                          </a:solidFill>
                          <a:latin typeface="+mn-lt"/>
                          <a:ea typeface="+mn-ea"/>
                          <a:cs typeface="+mn-cs"/>
                          <a:sym typeface="Arial"/>
                        </a:rPr>
                        <a:t>ALTER TABLE </a:t>
                      </a:r>
                      <a:r>
                        <a:rPr lang="tr-TR" sz="2200" dirty="0" err="1"/>
                        <a:t>Ogrenciler</a:t>
                      </a:r>
                      <a:r>
                        <a:rPr lang="tr-TR" sz="2200" dirty="0"/>
                        <a:t> </a:t>
                      </a:r>
                      <a:r>
                        <a:rPr lang="tr-TR" sz="2200" b="1" i="0" u="none" strike="noStrike" cap="none" dirty="0">
                          <a:solidFill>
                            <a:srgbClr val="1C3A8F"/>
                          </a:solidFill>
                          <a:latin typeface="+mn-lt"/>
                          <a:ea typeface="+mn-ea"/>
                          <a:cs typeface="+mn-cs"/>
                          <a:sym typeface="Arial"/>
                        </a:rPr>
                        <a:t>DROP COLUMN </a:t>
                      </a:r>
                      <a:r>
                        <a:rPr lang="tr-TR" sz="2200" dirty="0"/>
                        <a:t>Yas</a:t>
                      </a:r>
                    </a:p>
                    <a:p>
                      <a:pPr lvl="5">
                        <a:lnSpc>
                          <a:spcPct val="150000"/>
                        </a:lnSpc>
                      </a:pPr>
                      <a:endParaRPr lang="tr-TR" sz="2200" dirty="0"/>
                    </a:p>
                  </a:txBody>
                  <a:tcPr/>
                </a:tc>
                <a:extLst>
                  <a:ext uri="{0D108BD9-81ED-4DB2-BD59-A6C34878D82A}">
                    <a16:rowId xmlns:a16="http://schemas.microsoft.com/office/drawing/2014/main" val="906665365"/>
                  </a:ext>
                </a:extLst>
              </a:tr>
            </a:tbl>
          </a:graphicData>
        </a:graphic>
      </p:graphicFrame>
    </p:spTree>
    <p:extLst>
      <p:ext uri="{BB962C8B-B14F-4D97-AF65-F5344CB8AC3E}">
        <p14:creationId xmlns:p14="http://schemas.microsoft.com/office/powerpoint/2010/main" val="140412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67829472-C785-6A56-3545-3313DADA6A23}"/>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883C5F3-FCC5-BA7E-54B8-55322173714C}"/>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es-ES" sz="6300" dirty="0">
                <a:solidFill>
                  <a:srgbClr val="FFCA04"/>
                </a:solidFill>
                <a:latin typeface="Paytone One"/>
                <a:sym typeface="Paytone One"/>
              </a:rPr>
              <a:t>Tablo ve Veri Tabanı Silme İşlemi</a:t>
            </a:r>
          </a:p>
        </p:txBody>
      </p:sp>
      <p:sp>
        <p:nvSpPr>
          <p:cNvPr id="184" name="Google Shape;184;p20">
            <a:extLst>
              <a:ext uri="{FF2B5EF4-FFF2-40B4-BE49-F238E27FC236}">
                <a16:creationId xmlns:a16="http://schemas.microsoft.com/office/drawing/2014/main" id="{F8F69493-71D8-885E-EF87-06388BCE8BB7}"/>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B2DDADC2-80C8-68DE-36BF-85960C2BD22B}"/>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7C3A4FC1-1CDD-E515-D9A6-194DEB56C4C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292195D8-7B75-AE0A-5076-903217A56BBE}"/>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04548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CE2A89-30B8-82BB-D527-44FC6C3E87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8A4A1CE-E14D-B49E-233B-8732C78A917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C291FB1-FD67-BD9D-FFB0-C5123451C4E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B5FD9AD-33E6-96DE-8CEE-6EA7439D6757}"/>
              </a:ext>
            </a:extLst>
          </p:cNvPr>
          <p:cNvSpPr txBox="1"/>
          <p:nvPr/>
        </p:nvSpPr>
        <p:spPr>
          <a:xfrm>
            <a:off x="411465" y="1211187"/>
            <a:ext cx="8157347" cy="2307427"/>
          </a:xfrm>
          <a:prstGeom prst="rect">
            <a:avLst/>
          </a:prstGeom>
          <a:noFill/>
          <a:ln>
            <a:noFill/>
          </a:ln>
        </p:spPr>
        <p:txBody>
          <a:bodyPr spcFirstLastPara="1" wrap="square" lIns="0" tIns="0" rIns="0" bIns="0" anchor="t" anchorCtr="0">
            <a:spAutoFit/>
          </a:bodyPr>
          <a:lstStyle/>
          <a:p>
            <a:pPr lvl="0" algn="ctr">
              <a:lnSpc>
                <a:spcPct val="119001"/>
              </a:lnSpc>
              <a:defRPr/>
            </a:pPr>
            <a:r>
              <a:rPr lang="es-ES" sz="6300" dirty="0">
                <a:solidFill>
                  <a:srgbClr val="FFCA04"/>
                </a:solidFill>
                <a:latin typeface="Paytone One"/>
                <a:sym typeface="Paytone One"/>
              </a:rPr>
              <a:t>Tablo ve Veri Tabanı Silme İşlemi</a:t>
            </a:r>
          </a:p>
        </p:txBody>
      </p:sp>
      <p:sp>
        <p:nvSpPr>
          <p:cNvPr id="355" name="Google Shape;355;p28">
            <a:extLst>
              <a:ext uri="{FF2B5EF4-FFF2-40B4-BE49-F238E27FC236}">
                <a16:creationId xmlns:a16="http://schemas.microsoft.com/office/drawing/2014/main" id="{B61184BE-E4E4-20FB-7AED-D212A6BA2475}"/>
              </a:ext>
            </a:extLst>
          </p:cNvPr>
          <p:cNvSpPr txBox="1"/>
          <p:nvPr/>
        </p:nvSpPr>
        <p:spPr>
          <a:xfrm>
            <a:off x="411465" y="4130567"/>
            <a:ext cx="8732535" cy="4330416"/>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Bir tabloyu yada veri tabanını silmek için </a:t>
            </a:r>
            <a:r>
              <a:rPr lang="tr-TR" sz="3500" b="1" dirty="0">
                <a:solidFill>
                  <a:srgbClr val="FFCA04"/>
                </a:solidFill>
                <a:latin typeface="Lato"/>
                <a:ea typeface="Lato"/>
                <a:cs typeface="Lato"/>
                <a:sym typeface="Lato"/>
              </a:rPr>
              <a:t>DROP</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komutu kullanılır. </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lang="tr-TR" sz="3200" dirty="0">
              <a:solidFill>
                <a:srgbClr val="FFFFFF"/>
              </a:solidFill>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DROP TABLE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Ogrenciler</a:t>
            </a:r>
            <a:endParaRPr lang="tr-TR" sz="3200" dirty="0">
              <a:solidFill>
                <a:srgbClr val="FFFFFF"/>
              </a:solidFill>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DROP DATABASE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OkulDB</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6DA60803-7EDA-60AD-BC02-F959A40A41DF}"/>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30591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86931E1-6A16-637B-3929-6C98A66A300F}"/>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D7D61B65-D598-DB15-2365-C5D8D4A4C5A8}"/>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fi-FI" sz="6300" dirty="0">
                <a:solidFill>
                  <a:srgbClr val="FFCA04"/>
                </a:solidFill>
                <a:latin typeface="Paytone One"/>
                <a:sym typeface="Paytone One"/>
              </a:rPr>
              <a:t>Tablo Verilerinin Tamamını Silme İşlemi</a:t>
            </a:r>
          </a:p>
        </p:txBody>
      </p:sp>
      <p:pic>
        <p:nvPicPr>
          <p:cNvPr id="183" name="Google Shape;183;p20">
            <a:extLst>
              <a:ext uri="{FF2B5EF4-FFF2-40B4-BE49-F238E27FC236}">
                <a16:creationId xmlns:a16="http://schemas.microsoft.com/office/drawing/2014/main" id="{8CA8D585-AB39-D6F7-6F38-A41E689FE75C}"/>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6AED00BD-C4BA-53CF-BD66-84F9E5A6BE3E}"/>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E453F37-8F4B-C7B7-7F2D-1DB5EF490C02}"/>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110A67D9-F416-BE5B-C4AF-0AB88A852ACB}"/>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7001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6D8A1B9-783C-EF2E-9242-532F8307BBA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C2EB80D-DA8E-F34E-0046-38E6F99210D0}"/>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BFDFD5DB-C5E9-D2C5-7CA1-566389CB3653}"/>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41795B73-0D20-CF45-7BA5-B091B35FB761}"/>
              </a:ext>
            </a:extLst>
          </p:cNvPr>
          <p:cNvSpPr txBox="1"/>
          <p:nvPr/>
        </p:nvSpPr>
        <p:spPr>
          <a:xfrm>
            <a:off x="-340702" y="1181690"/>
            <a:ext cx="9779670" cy="2014398"/>
          </a:xfrm>
          <a:prstGeom prst="rect">
            <a:avLst/>
          </a:prstGeom>
          <a:noFill/>
          <a:ln>
            <a:noFill/>
          </a:ln>
        </p:spPr>
        <p:txBody>
          <a:bodyPr spcFirstLastPara="1" wrap="square" lIns="0" tIns="0" rIns="0" bIns="0" anchor="t" anchorCtr="0">
            <a:spAutoFit/>
          </a:bodyPr>
          <a:lstStyle/>
          <a:p>
            <a:pPr lvl="0" algn="ctr">
              <a:lnSpc>
                <a:spcPct val="119001"/>
              </a:lnSpc>
              <a:defRPr/>
            </a:pPr>
            <a:r>
              <a:rPr lang="fi-FI" sz="5500" dirty="0">
                <a:solidFill>
                  <a:srgbClr val="FFCA04"/>
                </a:solidFill>
                <a:latin typeface="Paytone One"/>
                <a:sym typeface="Paytone One"/>
              </a:rPr>
              <a:t>Tablo Verilerinin Tamamını Silme İşlemi</a:t>
            </a:r>
          </a:p>
        </p:txBody>
      </p:sp>
      <p:sp>
        <p:nvSpPr>
          <p:cNvPr id="355" name="Google Shape;355;p28">
            <a:extLst>
              <a:ext uri="{FF2B5EF4-FFF2-40B4-BE49-F238E27FC236}">
                <a16:creationId xmlns:a16="http://schemas.microsoft.com/office/drawing/2014/main" id="{CFF17398-9B56-8D6B-75E1-D2898DA84397}"/>
              </a:ext>
            </a:extLst>
          </p:cNvPr>
          <p:cNvSpPr txBox="1"/>
          <p:nvPr/>
        </p:nvSpPr>
        <p:spPr>
          <a:xfrm>
            <a:off x="411465" y="4130567"/>
            <a:ext cx="7668233" cy="3576364"/>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TRUNCATE</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komutu tablo yapısını değiştirmeden, tablo içinde yer alan tüm verileri tek komutla silmenizi sağlar.</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lang="tr-TR" sz="3200" dirty="0">
              <a:solidFill>
                <a:srgbClr val="FFFFFF"/>
              </a:solidFill>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TRUNCATE TABLE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Ogrenciler</a:t>
            </a:r>
            <a:endParaRPr lang="tr-TR" sz="3200" dirty="0">
              <a:solidFill>
                <a:srgbClr val="FFFFFF"/>
              </a:solidFill>
              <a:latin typeface="Lato"/>
              <a:ea typeface="Lato"/>
              <a:cs typeface="Lato"/>
              <a:sym typeface="Lato"/>
            </a:endParaRPr>
          </a:p>
        </p:txBody>
      </p:sp>
      <p:sp>
        <p:nvSpPr>
          <p:cNvPr id="4" name="Slayt Numarası Yer Tutucusu 3">
            <a:extLst>
              <a:ext uri="{FF2B5EF4-FFF2-40B4-BE49-F238E27FC236}">
                <a16:creationId xmlns:a16="http://schemas.microsoft.com/office/drawing/2014/main" id="{BB8D7508-CF3B-BC16-C097-2BF2A786B8F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997065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690387" y="2238517"/>
            <a:ext cx="12788144"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231539" y="3565368"/>
            <a:ext cx="11969700" cy="5386090"/>
          </a:xfrm>
          <a:prstGeom prst="rect">
            <a:avLst/>
          </a:prstGeom>
          <a:noFill/>
          <a:ln>
            <a:noFill/>
          </a:ln>
        </p:spPr>
        <p:txBody>
          <a:bodyPr spcFirstLastPara="1" wrap="square" lIns="0" tIns="0" rIns="0" bIns="0" anchor="t" anchorCtr="0">
            <a:spAutoFit/>
          </a:bodyPr>
          <a:lstStyle/>
          <a:p>
            <a:pPr marL="514350" indent="-514350" algn="just">
              <a:buClr>
                <a:srgbClr val="1C3A8F"/>
              </a:buClr>
              <a:buFont typeface="Arial" panose="020B0604020202020204" pitchFamily="34" charset="0"/>
              <a:buChar char="•"/>
            </a:pPr>
            <a:r>
              <a:rPr lang="tr-TR" sz="3500" dirty="0" err="1">
                <a:solidFill>
                  <a:srgbClr val="1C3A8F"/>
                </a:solidFill>
                <a:latin typeface="Lato"/>
                <a:ea typeface="Lato"/>
                <a:cs typeface="Lato"/>
              </a:rPr>
              <a:t>OkulDB</a:t>
            </a:r>
            <a:r>
              <a:rPr lang="tr-TR" sz="3500" dirty="0">
                <a:solidFill>
                  <a:srgbClr val="1C3A8F"/>
                </a:solidFill>
                <a:latin typeface="Lato"/>
                <a:ea typeface="Lato"/>
                <a:cs typeface="Lato"/>
              </a:rPr>
              <a:t> veri tabanınızın içine </a:t>
            </a:r>
            <a:r>
              <a:rPr lang="tr-TR" sz="3500" b="1" i="1" dirty="0">
                <a:solidFill>
                  <a:srgbClr val="1C3A8F"/>
                </a:solidFill>
                <a:latin typeface="Lato"/>
                <a:ea typeface="Lato"/>
                <a:cs typeface="Lato"/>
              </a:rPr>
              <a:t>Dersler</a:t>
            </a:r>
            <a:r>
              <a:rPr lang="tr-TR" sz="3500" dirty="0">
                <a:solidFill>
                  <a:srgbClr val="1C3A8F"/>
                </a:solidFill>
                <a:latin typeface="Lato"/>
                <a:ea typeface="Lato"/>
                <a:cs typeface="Lato"/>
              </a:rPr>
              <a:t> isimli tabloyu oluşturunuz.          	</a:t>
            </a:r>
          </a:p>
          <a:p>
            <a:pPr algn="just">
              <a:buClr>
                <a:srgbClr val="1C3A8F"/>
              </a:buClr>
            </a:pP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DersID</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DersAdi</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OgretmenID</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DersSuresi</a:t>
            </a:r>
            <a:r>
              <a:rPr lang="tr-TR" sz="3500" dirty="0">
                <a:solidFill>
                  <a:srgbClr val="1C3A8F"/>
                </a:solidFill>
                <a:latin typeface="Lato"/>
                <a:ea typeface="Lato"/>
                <a:cs typeface="Lato"/>
              </a:rPr>
              <a:t>)</a:t>
            </a:r>
          </a:p>
          <a:p>
            <a:pPr algn="just">
              <a:buClr>
                <a:srgbClr val="1C3A8F"/>
              </a:buCl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b="1" i="1" dirty="0">
                <a:solidFill>
                  <a:srgbClr val="1C3A8F"/>
                </a:solidFill>
                <a:latin typeface="Lato"/>
                <a:ea typeface="Lato"/>
                <a:cs typeface="Lato"/>
              </a:rPr>
              <a:t>Dersler</a:t>
            </a:r>
            <a:r>
              <a:rPr lang="tr-TR" sz="3500" dirty="0">
                <a:solidFill>
                  <a:srgbClr val="1C3A8F"/>
                </a:solidFill>
                <a:latin typeface="Lato"/>
                <a:ea typeface="Lato"/>
                <a:cs typeface="Lato"/>
              </a:rPr>
              <a:t> tablosuna Kredi alanını ekleyen kodu yazınız.</a:t>
            </a:r>
          </a:p>
          <a:p>
            <a:pPr marL="514350" indent="-514350" algn="just">
              <a:buClr>
                <a:srgbClr val="1C3A8F"/>
              </a:buClr>
              <a:buFont typeface="Arial" panose="020B0604020202020204" pitchFamily="34" charset="0"/>
              <a:buChar cha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b="1" i="1" dirty="0">
                <a:solidFill>
                  <a:srgbClr val="1C3A8F"/>
                </a:solidFill>
                <a:latin typeface="Lato"/>
                <a:ea typeface="Lato"/>
                <a:cs typeface="Lato"/>
              </a:rPr>
              <a:t>Dersler</a:t>
            </a:r>
            <a:r>
              <a:rPr lang="tr-TR" sz="3500" dirty="0">
                <a:solidFill>
                  <a:srgbClr val="1C3A8F"/>
                </a:solidFill>
                <a:latin typeface="Lato"/>
                <a:ea typeface="Lato"/>
                <a:cs typeface="Lato"/>
              </a:rPr>
              <a:t> tablosundan </a:t>
            </a:r>
            <a:r>
              <a:rPr lang="tr-TR" sz="3500" dirty="0" err="1">
                <a:solidFill>
                  <a:srgbClr val="1C3A8F"/>
                </a:solidFill>
                <a:latin typeface="Lato"/>
                <a:ea typeface="Lato"/>
                <a:cs typeface="Lato"/>
              </a:rPr>
              <a:t>DersSuresi</a:t>
            </a:r>
            <a:r>
              <a:rPr lang="tr-TR" sz="3500" dirty="0">
                <a:solidFill>
                  <a:srgbClr val="1C3A8F"/>
                </a:solidFill>
                <a:latin typeface="Lato"/>
                <a:ea typeface="Lato"/>
                <a:cs typeface="Lato"/>
              </a:rPr>
              <a:t> alanını siliniz.</a:t>
            </a:r>
          </a:p>
          <a:p>
            <a:pPr algn="just">
              <a:buClr>
                <a:srgbClr val="1C3A8F"/>
              </a:buCl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b="1" i="1" dirty="0">
                <a:solidFill>
                  <a:srgbClr val="1C3A8F"/>
                </a:solidFill>
                <a:latin typeface="Lato"/>
                <a:ea typeface="Lato"/>
                <a:cs typeface="Lato"/>
              </a:rPr>
              <a:t>Dersler</a:t>
            </a:r>
            <a:r>
              <a:rPr lang="tr-TR" sz="3500" dirty="0">
                <a:solidFill>
                  <a:srgbClr val="1C3A8F"/>
                </a:solidFill>
                <a:latin typeface="Lato"/>
                <a:ea typeface="Lato"/>
                <a:cs typeface="Lato"/>
              </a:rPr>
              <a:t> tablosundaki  </a:t>
            </a:r>
            <a:r>
              <a:rPr lang="tr-TR" sz="3500" dirty="0" err="1">
                <a:solidFill>
                  <a:srgbClr val="1C3A8F"/>
                </a:solidFill>
                <a:latin typeface="Lato"/>
                <a:ea typeface="Lato"/>
                <a:cs typeface="Lato"/>
              </a:rPr>
              <a:t>DersAdi</a:t>
            </a:r>
            <a:r>
              <a:rPr lang="tr-TR" sz="3500" dirty="0">
                <a:solidFill>
                  <a:srgbClr val="1C3A8F"/>
                </a:solidFill>
                <a:latin typeface="Lato"/>
                <a:ea typeface="Lato"/>
                <a:cs typeface="Lato"/>
              </a:rPr>
              <a:t>  alanının veri uzunluğunu 35 olarak değiştiriniz.</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16791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017363" y="2201358"/>
            <a:ext cx="14127335" cy="7848302"/>
          </a:xfrm>
          <a:prstGeom prst="rect">
            <a:avLst/>
          </a:prstGeom>
          <a:noFill/>
          <a:ln>
            <a:noFill/>
          </a:ln>
        </p:spPr>
        <p:txBody>
          <a:bodyPr spcFirstLastPara="1" wrap="square" lIns="0" tIns="0" rIns="0" bIns="0" anchor="t" anchorCtr="0">
            <a:spAutoFit/>
          </a:bodyPr>
          <a:lstStyle/>
          <a:p>
            <a:pPr algn="just">
              <a:buClr>
                <a:srgbClr val="1C3A8F"/>
              </a:buClr>
            </a:pPr>
            <a:r>
              <a:rPr lang="tr-TR" sz="3000" dirty="0">
                <a:solidFill>
                  <a:schemeClr val="bg1"/>
                </a:solidFill>
                <a:latin typeface="Lato"/>
                <a:ea typeface="Lato"/>
                <a:cs typeface="Lato"/>
              </a:rPr>
              <a:t>USE </a:t>
            </a:r>
            <a:r>
              <a:rPr lang="tr-TR" sz="3000" dirty="0" err="1">
                <a:solidFill>
                  <a:schemeClr val="bg1"/>
                </a:solidFill>
                <a:latin typeface="Lato"/>
                <a:ea typeface="Lato"/>
                <a:cs typeface="Lato"/>
              </a:rPr>
              <a:t>OkulDB</a:t>
            </a:r>
            <a:r>
              <a:rPr lang="tr-TR" sz="3000" dirty="0">
                <a:solidFill>
                  <a:schemeClr val="bg1"/>
                </a:solidFill>
                <a:latin typeface="Lato"/>
                <a:ea typeface="Lato"/>
                <a:cs typeface="Lato"/>
              </a:rPr>
              <a:t>;</a:t>
            </a:r>
          </a:p>
          <a:p>
            <a:pPr algn="just">
              <a:buClr>
                <a:srgbClr val="1C3A8F"/>
              </a:buClr>
            </a:pPr>
            <a:r>
              <a:rPr lang="tr-TR" sz="3000" dirty="0">
                <a:solidFill>
                  <a:schemeClr val="bg1"/>
                </a:solidFill>
                <a:latin typeface="Lato"/>
                <a:ea typeface="Lato"/>
                <a:cs typeface="Lato"/>
              </a:rPr>
              <a:t>-- Dersler tablosunu oluştur</a:t>
            </a:r>
          </a:p>
          <a:p>
            <a:pPr algn="just">
              <a:buClr>
                <a:srgbClr val="1C3A8F"/>
              </a:buClr>
            </a:pPr>
            <a:r>
              <a:rPr lang="tr-TR" sz="3000" dirty="0">
                <a:solidFill>
                  <a:schemeClr val="bg1"/>
                </a:solidFill>
                <a:latin typeface="Lato"/>
                <a:ea typeface="Lato"/>
                <a:cs typeface="Lato"/>
              </a:rPr>
              <a:t>CREATE TABLE </a:t>
            </a:r>
            <a:r>
              <a:rPr lang="tr-TR" sz="3000" b="1" dirty="0">
                <a:solidFill>
                  <a:srgbClr val="FFCA04"/>
                </a:solidFill>
                <a:latin typeface="Lato"/>
                <a:ea typeface="Lato"/>
                <a:cs typeface="Lato"/>
              </a:rPr>
              <a:t>Dersler</a:t>
            </a:r>
            <a:r>
              <a:rPr lang="tr-TR" sz="3000" dirty="0">
                <a:solidFill>
                  <a:schemeClr val="bg1"/>
                </a:solidFill>
                <a:latin typeface="Lato"/>
                <a:ea typeface="Lato"/>
                <a:cs typeface="Lato"/>
              </a:rPr>
              <a:t> (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DersID</a:t>
            </a:r>
            <a:r>
              <a:rPr lang="tr-TR" sz="3000" dirty="0">
                <a:solidFill>
                  <a:schemeClr val="bg1"/>
                </a:solidFill>
                <a:latin typeface="Lato"/>
                <a:ea typeface="Lato"/>
                <a:cs typeface="Lato"/>
              </a:rPr>
              <a:t> INT IDENTITY(1,1) PRIMARY KEY,</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DersAdi</a:t>
            </a:r>
            <a:r>
              <a:rPr lang="tr-TR" sz="3000" dirty="0">
                <a:solidFill>
                  <a:schemeClr val="bg1"/>
                </a:solidFill>
                <a:latin typeface="Lato"/>
                <a:ea typeface="Lato"/>
                <a:cs typeface="Lato"/>
              </a:rPr>
              <a:t> NVARCHAR(50) NOT NULL,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BolumID</a:t>
            </a:r>
            <a:r>
              <a:rPr lang="tr-TR" sz="3000" dirty="0">
                <a:solidFill>
                  <a:schemeClr val="bg1"/>
                </a:solidFill>
                <a:latin typeface="Lato"/>
                <a:ea typeface="Lato"/>
                <a:cs typeface="Lato"/>
              </a:rPr>
              <a:t> INT NOT NULL,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OgretmenID</a:t>
            </a:r>
            <a:r>
              <a:rPr lang="tr-TR" sz="3000" dirty="0">
                <a:solidFill>
                  <a:schemeClr val="bg1"/>
                </a:solidFill>
                <a:latin typeface="Lato"/>
                <a:ea typeface="Lato"/>
                <a:cs typeface="Lato"/>
              </a:rPr>
              <a:t> INT NOT NULL,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DersSuresi</a:t>
            </a:r>
            <a:r>
              <a:rPr lang="tr-TR" sz="3000" dirty="0">
                <a:solidFill>
                  <a:schemeClr val="bg1"/>
                </a:solidFill>
                <a:latin typeface="Lato"/>
                <a:ea typeface="Lato"/>
                <a:cs typeface="Lato"/>
              </a:rPr>
              <a:t> INT NOT NULL );</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Dersler tablosuna Kredi alanını ekle</a:t>
            </a:r>
          </a:p>
          <a:p>
            <a:pPr algn="just">
              <a:buClr>
                <a:srgbClr val="1C3A8F"/>
              </a:buClr>
            </a:pPr>
            <a:r>
              <a:rPr lang="tr-TR" sz="3000" b="1" dirty="0">
                <a:solidFill>
                  <a:srgbClr val="FFCA04"/>
                </a:solidFill>
                <a:latin typeface="Lato"/>
                <a:ea typeface="Lato"/>
                <a:cs typeface="Lato"/>
              </a:rPr>
              <a:t>ALTER</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TABLE</a:t>
            </a:r>
            <a:r>
              <a:rPr lang="tr-TR" sz="3000" dirty="0">
                <a:solidFill>
                  <a:schemeClr val="bg1"/>
                </a:solidFill>
                <a:latin typeface="Lato"/>
                <a:ea typeface="Lato"/>
                <a:cs typeface="Lato"/>
              </a:rPr>
              <a:t> Dersler </a:t>
            </a:r>
            <a:r>
              <a:rPr lang="tr-TR" sz="3000" b="1" dirty="0">
                <a:solidFill>
                  <a:srgbClr val="FFCA04"/>
                </a:solidFill>
                <a:latin typeface="Lato"/>
                <a:ea typeface="Lato"/>
                <a:cs typeface="Lato"/>
              </a:rPr>
              <a:t>ADD</a:t>
            </a:r>
            <a:r>
              <a:rPr lang="tr-TR" sz="3000" dirty="0">
                <a:solidFill>
                  <a:schemeClr val="bg1"/>
                </a:solidFill>
                <a:latin typeface="Lato"/>
                <a:ea typeface="Lato"/>
                <a:cs typeface="Lato"/>
              </a:rPr>
              <a:t> Kredi INT;</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Dersler tablosundan </a:t>
            </a:r>
            <a:r>
              <a:rPr lang="tr-TR" sz="3000" dirty="0" err="1">
                <a:solidFill>
                  <a:schemeClr val="bg1"/>
                </a:solidFill>
                <a:latin typeface="Lato"/>
                <a:ea typeface="Lato"/>
                <a:cs typeface="Lato"/>
              </a:rPr>
              <a:t>DersSuresi</a:t>
            </a:r>
            <a:r>
              <a:rPr lang="tr-TR" sz="3000" dirty="0">
                <a:solidFill>
                  <a:schemeClr val="bg1"/>
                </a:solidFill>
                <a:latin typeface="Lato"/>
                <a:ea typeface="Lato"/>
                <a:cs typeface="Lato"/>
              </a:rPr>
              <a:t> alanını sil</a:t>
            </a:r>
          </a:p>
          <a:p>
            <a:pPr algn="just">
              <a:buClr>
                <a:srgbClr val="1C3A8F"/>
              </a:buClr>
            </a:pPr>
            <a:r>
              <a:rPr lang="tr-TR" sz="3000" b="1" dirty="0">
                <a:solidFill>
                  <a:srgbClr val="FFCA04"/>
                </a:solidFill>
                <a:latin typeface="Lato"/>
                <a:ea typeface="Lato"/>
                <a:cs typeface="Lato"/>
              </a:rPr>
              <a:t>ALTER</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TABLE</a:t>
            </a:r>
            <a:r>
              <a:rPr lang="tr-TR" sz="3000" dirty="0">
                <a:solidFill>
                  <a:schemeClr val="bg1"/>
                </a:solidFill>
                <a:latin typeface="Lato"/>
                <a:ea typeface="Lato"/>
                <a:cs typeface="Lato"/>
              </a:rPr>
              <a:t> Dersler </a:t>
            </a:r>
            <a:r>
              <a:rPr lang="tr-TR" sz="3000" b="1" dirty="0">
                <a:solidFill>
                  <a:srgbClr val="FFCA04"/>
                </a:solidFill>
                <a:latin typeface="Lato"/>
                <a:ea typeface="Lato"/>
                <a:cs typeface="Lato"/>
              </a:rPr>
              <a:t>DROP</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COLUMN</a:t>
            </a:r>
            <a:r>
              <a:rPr lang="tr-TR" sz="3000" dirty="0">
                <a:solidFill>
                  <a:schemeClr val="bg1"/>
                </a:solidFill>
                <a:latin typeface="Lato"/>
                <a:ea typeface="Lato"/>
                <a:cs typeface="Lato"/>
              </a:rPr>
              <a:t> </a:t>
            </a:r>
            <a:r>
              <a:rPr lang="tr-TR" sz="3000" dirty="0" err="1">
                <a:solidFill>
                  <a:schemeClr val="bg1"/>
                </a:solidFill>
                <a:latin typeface="Lato"/>
                <a:ea typeface="Lato"/>
                <a:cs typeface="Lato"/>
              </a:rPr>
              <a:t>DersSuresi</a:t>
            </a:r>
            <a:r>
              <a:rPr lang="tr-TR" sz="3000" dirty="0">
                <a:solidFill>
                  <a:schemeClr val="bg1"/>
                </a:solidFill>
                <a:latin typeface="Lato"/>
                <a:ea typeface="Lato"/>
                <a:cs typeface="Lato"/>
              </a:rPr>
              <a:t>;</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Dersler tablosundaki </a:t>
            </a:r>
            <a:r>
              <a:rPr lang="tr-TR" sz="3000" dirty="0" err="1">
                <a:solidFill>
                  <a:schemeClr val="bg1"/>
                </a:solidFill>
                <a:latin typeface="Lato"/>
                <a:ea typeface="Lato"/>
                <a:cs typeface="Lato"/>
              </a:rPr>
              <a:t>DersAdi</a:t>
            </a:r>
            <a:r>
              <a:rPr lang="tr-TR" sz="3000" dirty="0">
                <a:solidFill>
                  <a:schemeClr val="bg1"/>
                </a:solidFill>
                <a:latin typeface="Lato"/>
                <a:ea typeface="Lato"/>
                <a:cs typeface="Lato"/>
              </a:rPr>
              <a:t> alanının veri uzunluğunu 35 olarak değiştir</a:t>
            </a:r>
          </a:p>
          <a:p>
            <a:pPr algn="just">
              <a:buClr>
                <a:srgbClr val="1C3A8F"/>
              </a:buClr>
            </a:pPr>
            <a:r>
              <a:rPr lang="tr-TR" sz="3000" b="1" dirty="0">
                <a:solidFill>
                  <a:srgbClr val="FFCA04"/>
                </a:solidFill>
                <a:latin typeface="Lato"/>
                <a:ea typeface="Lato"/>
                <a:cs typeface="Lato"/>
              </a:rPr>
              <a:t>ALTER</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TABLE</a:t>
            </a:r>
            <a:r>
              <a:rPr lang="tr-TR" sz="3000" dirty="0">
                <a:solidFill>
                  <a:schemeClr val="bg1"/>
                </a:solidFill>
                <a:latin typeface="Lato"/>
                <a:ea typeface="Lato"/>
                <a:cs typeface="Lato"/>
              </a:rPr>
              <a:t> Dersler </a:t>
            </a:r>
            <a:r>
              <a:rPr lang="tr-TR" sz="3000" b="1" dirty="0">
                <a:solidFill>
                  <a:srgbClr val="FFCA04"/>
                </a:solidFill>
                <a:latin typeface="Lato"/>
                <a:ea typeface="Lato"/>
                <a:cs typeface="Lato"/>
              </a:rPr>
              <a:t>ALTER</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COLUMN</a:t>
            </a:r>
            <a:r>
              <a:rPr lang="tr-TR" sz="3000" dirty="0">
                <a:solidFill>
                  <a:schemeClr val="bg1"/>
                </a:solidFill>
                <a:latin typeface="Lato"/>
                <a:ea typeface="Lato"/>
                <a:cs typeface="Lato"/>
              </a:rPr>
              <a:t> </a:t>
            </a:r>
            <a:r>
              <a:rPr lang="tr-TR" sz="3000" dirty="0" err="1">
                <a:solidFill>
                  <a:schemeClr val="bg1"/>
                </a:solidFill>
                <a:latin typeface="Lato"/>
                <a:ea typeface="Lato"/>
                <a:cs typeface="Lato"/>
              </a:rPr>
              <a:t>DersAdi</a:t>
            </a:r>
            <a:r>
              <a:rPr lang="tr-TR" sz="3000" dirty="0">
                <a:solidFill>
                  <a:schemeClr val="bg1"/>
                </a:solidFill>
                <a:latin typeface="Lato"/>
                <a:ea typeface="Lato"/>
                <a:cs typeface="Lato"/>
              </a:rPr>
              <a:t> NVARCHAR(35) NOT NULL;</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026" name="Picture 2">
            <a:extLst>
              <a:ext uri="{FF2B5EF4-FFF2-40B4-BE49-F238E27FC236}">
                <a16:creationId xmlns:a16="http://schemas.microsoft.com/office/drawing/2014/main" id="{C178EA67-FDF4-4F1F-7AF0-B2A495545A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40911" y="4535022"/>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72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FD1F5C0-62EE-C361-EB29-D23DC0B591BF}"/>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7651D5D-F900-D919-FE5D-3C8E03223F13}"/>
              </a:ext>
            </a:extLst>
          </p:cNvPr>
          <p:cNvSpPr txBox="1"/>
          <p:nvPr/>
        </p:nvSpPr>
        <p:spPr>
          <a:xfrm>
            <a:off x="8275992" y="3989786"/>
            <a:ext cx="10012008" cy="346114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fi-FI" sz="6300" dirty="0">
                <a:solidFill>
                  <a:srgbClr val="FFCA04"/>
                </a:solidFill>
                <a:latin typeface="Paytone One"/>
                <a:sym typeface="Paytone One"/>
              </a:rPr>
              <a:t>Tabloya </a:t>
            </a:r>
            <a:r>
              <a:rPr lang="tr-TR" sz="6300" dirty="0">
                <a:solidFill>
                  <a:srgbClr val="FFCA04"/>
                </a:solidFill>
                <a:latin typeface="Paytone One"/>
                <a:sym typeface="Paytone One"/>
              </a:rPr>
              <a:t>Kullanıcı Arayüzü ( UI )</a:t>
            </a:r>
            <a:r>
              <a:rPr lang="fi-FI" sz="6300" dirty="0">
                <a:solidFill>
                  <a:srgbClr val="FFCA04"/>
                </a:solidFill>
                <a:latin typeface="Paytone One"/>
                <a:sym typeface="Paytone One"/>
              </a:rPr>
              <a:t> </a:t>
            </a:r>
            <a:r>
              <a:rPr lang="tr-TR" sz="6300" dirty="0">
                <a:solidFill>
                  <a:srgbClr val="FFCA04"/>
                </a:solidFill>
                <a:latin typeface="Paytone One"/>
                <a:sym typeface="Paytone One"/>
              </a:rPr>
              <a:t>Ü</a:t>
            </a:r>
            <a:r>
              <a:rPr lang="fi-FI" sz="6300" dirty="0">
                <a:solidFill>
                  <a:srgbClr val="FFCA04"/>
                </a:solidFill>
                <a:latin typeface="Paytone One"/>
                <a:sym typeface="Paytone One"/>
              </a:rPr>
              <a:t>zerinden Eleman Ekleme</a:t>
            </a:r>
          </a:p>
        </p:txBody>
      </p:sp>
      <p:sp>
        <p:nvSpPr>
          <p:cNvPr id="184" name="Google Shape;184;p20">
            <a:extLst>
              <a:ext uri="{FF2B5EF4-FFF2-40B4-BE49-F238E27FC236}">
                <a16:creationId xmlns:a16="http://schemas.microsoft.com/office/drawing/2014/main" id="{991E5B9F-AEA7-8108-0F71-0E6A80C18257}"/>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32FA7A73-8806-E014-467C-FD08B061E67F}"/>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160D905D-1310-3D7A-AB79-90B83146A3A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C49E0809-0FDB-1A61-06F6-8AE7967DDD43}"/>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2290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DEE1D97C-E302-0AE9-A756-53754EF8233B}"/>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CE0BF85-07FE-3A59-9C7C-6D911E59996F}"/>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0FF0D8F6-E2B2-270D-48D5-5274FAF8249A}"/>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C67DC283-509C-C75D-AD09-5811C9C4DC20}"/>
              </a:ext>
            </a:extLst>
          </p:cNvPr>
          <p:cNvSpPr txBox="1"/>
          <p:nvPr/>
        </p:nvSpPr>
        <p:spPr>
          <a:xfrm>
            <a:off x="3188677" y="1055006"/>
            <a:ext cx="14215403" cy="1611467"/>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Tabloya </a:t>
            </a:r>
            <a:r>
              <a:rPr lang="tr-TR" sz="4400" dirty="0">
                <a:solidFill>
                  <a:srgbClr val="FFCA04"/>
                </a:solidFill>
                <a:latin typeface="Paytone One"/>
                <a:sym typeface="Paytone One"/>
              </a:rPr>
              <a:t>Kullanıcı Arayüzü ( UI )</a:t>
            </a:r>
            <a:r>
              <a:rPr lang="fi-FI" sz="4400" dirty="0">
                <a:solidFill>
                  <a:srgbClr val="FFCA04"/>
                </a:solidFill>
                <a:latin typeface="Paytone One"/>
                <a:sym typeface="Paytone One"/>
              </a:rPr>
              <a:t> </a:t>
            </a:r>
            <a:r>
              <a:rPr lang="tr-TR" sz="4400" dirty="0">
                <a:solidFill>
                  <a:srgbClr val="FFCA04"/>
                </a:solidFill>
                <a:latin typeface="Paytone One"/>
                <a:sym typeface="Paytone One"/>
              </a:rPr>
              <a:t>Ü</a:t>
            </a:r>
            <a:r>
              <a:rPr lang="fi-FI" sz="4400" dirty="0">
                <a:solidFill>
                  <a:srgbClr val="FFCA04"/>
                </a:solidFill>
                <a:latin typeface="Paytone One"/>
                <a:sym typeface="Paytone One"/>
              </a:rPr>
              <a:t>zerinden Eleman Ekleme</a:t>
            </a:r>
          </a:p>
        </p:txBody>
      </p:sp>
      <p:pic>
        <p:nvPicPr>
          <p:cNvPr id="7" name="Resim 6">
            <a:extLst>
              <a:ext uri="{FF2B5EF4-FFF2-40B4-BE49-F238E27FC236}">
                <a16:creationId xmlns:a16="http://schemas.microsoft.com/office/drawing/2014/main" id="{2B217D59-36B6-6CF6-028C-39AE5FD9633D}"/>
              </a:ext>
            </a:extLst>
          </p:cNvPr>
          <p:cNvPicPr>
            <a:picLocks noChangeAspect="1"/>
          </p:cNvPicPr>
          <p:nvPr/>
        </p:nvPicPr>
        <p:blipFill>
          <a:blip r:embed="rId4"/>
          <a:stretch>
            <a:fillRect/>
          </a:stretch>
        </p:blipFill>
        <p:spPr>
          <a:xfrm>
            <a:off x="4507511" y="4043730"/>
            <a:ext cx="10392712" cy="4446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7" name="Google Shape;97;p14">
            <a:extLst>
              <a:ext uri="{FF2B5EF4-FFF2-40B4-BE49-F238E27FC236}">
                <a16:creationId xmlns:a16="http://schemas.microsoft.com/office/drawing/2014/main" id="{388F401F-9E47-D130-FBFE-2D7278D1911A}"/>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66;p29">
            <a:extLst>
              <a:ext uri="{FF2B5EF4-FFF2-40B4-BE49-F238E27FC236}">
                <a16:creationId xmlns:a16="http://schemas.microsoft.com/office/drawing/2014/main" id="{173BF3C7-25AD-986D-0F73-46049E55540A}"/>
              </a:ext>
            </a:extLst>
          </p:cNvPr>
          <p:cNvSpPr txBox="1"/>
          <p:nvPr/>
        </p:nvSpPr>
        <p:spPr>
          <a:xfrm>
            <a:off x="3809237" y="2829029"/>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Öğrenciler tablosuna 10 adet öğrenci ekleyiniz.  </a:t>
            </a:r>
          </a:p>
        </p:txBody>
      </p:sp>
      <p:sp>
        <p:nvSpPr>
          <p:cNvPr id="6" name="Slayt Numarası Yer Tutucusu 3">
            <a:extLst>
              <a:ext uri="{FF2B5EF4-FFF2-40B4-BE49-F238E27FC236}">
                <a16:creationId xmlns:a16="http://schemas.microsoft.com/office/drawing/2014/main" id="{F20F653E-F53A-ACE5-D951-B3EEA146C792}"/>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28</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17860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76BB316C-4B6D-2FAD-9BBB-269A2914C21B}"/>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B3D76ED-2FC0-6095-9931-E2E95E6148ED}"/>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0326EF3D-E132-D53D-3B5B-6A8968D8BC82}"/>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E021CFA2-03F3-75CD-2447-4B652E1AC193}"/>
              </a:ext>
            </a:extLst>
          </p:cNvPr>
          <p:cNvSpPr txBox="1"/>
          <p:nvPr/>
        </p:nvSpPr>
        <p:spPr>
          <a:xfrm>
            <a:off x="3188677" y="1055006"/>
            <a:ext cx="14215403" cy="1611467"/>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Tabloya </a:t>
            </a:r>
            <a:r>
              <a:rPr lang="tr-TR" sz="4400" dirty="0">
                <a:solidFill>
                  <a:srgbClr val="FFCA04"/>
                </a:solidFill>
                <a:latin typeface="Paytone One"/>
                <a:sym typeface="Paytone One"/>
              </a:rPr>
              <a:t>Kullanıcı Arayüzü ( UI )</a:t>
            </a:r>
            <a:r>
              <a:rPr lang="fi-FI" sz="4400" dirty="0">
                <a:solidFill>
                  <a:srgbClr val="FFCA04"/>
                </a:solidFill>
                <a:latin typeface="Paytone One"/>
                <a:sym typeface="Paytone One"/>
              </a:rPr>
              <a:t> </a:t>
            </a:r>
            <a:r>
              <a:rPr lang="tr-TR" sz="4400" dirty="0">
                <a:solidFill>
                  <a:srgbClr val="FFCA04"/>
                </a:solidFill>
                <a:latin typeface="Paytone One"/>
                <a:sym typeface="Paytone One"/>
              </a:rPr>
              <a:t>Ü</a:t>
            </a:r>
            <a:r>
              <a:rPr lang="fi-FI" sz="4400" dirty="0">
                <a:solidFill>
                  <a:srgbClr val="FFCA04"/>
                </a:solidFill>
                <a:latin typeface="Paytone One"/>
                <a:sym typeface="Paytone One"/>
              </a:rPr>
              <a:t>zerinden Eleman Ekleme</a:t>
            </a:r>
          </a:p>
        </p:txBody>
      </p:sp>
      <p:sp>
        <p:nvSpPr>
          <p:cNvPr id="97" name="Google Shape;97;p14">
            <a:extLst>
              <a:ext uri="{FF2B5EF4-FFF2-40B4-BE49-F238E27FC236}">
                <a16:creationId xmlns:a16="http://schemas.microsoft.com/office/drawing/2014/main" id="{D6BCC4A9-C429-A7A4-D84D-4B3F17690069}"/>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66;p29">
            <a:extLst>
              <a:ext uri="{FF2B5EF4-FFF2-40B4-BE49-F238E27FC236}">
                <a16:creationId xmlns:a16="http://schemas.microsoft.com/office/drawing/2014/main" id="{140DAE30-AF8E-FE9B-1333-1F84DE6880C1}"/>
              </a:ext>
            </a:extLst>
          </p:cNvPr>
          <p:cNvSpPr txBox="1"/>
          <p:nvPr/>
        </p:nvSpPr>
        <p:spPr>
          <a:xfrm>
            <a:off x="3809237" y="2829029"/>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Öğrenciler tablosuna 10 adet öğrenci ekleyiniz.  </a:t>
            </a:r>
          </a:p>
        </p:txBody>
      </p:sp>
      <p:pic>
        <p:nvPicPr>
          <p:cNvPr id="8" name="Resim 7">
            <a:extLst>
              <a:ext uri="{FF2B5EF4-FFF2-40B4-BE49-F238E27FC236}">
                <a16:creationId xmlns:a16="http://schemas.microsoft.com/office/drawing/2014/main" id="{30975B8D-761F-A188-7646-96D19E43E23E}"/>
              </a:ext>
            </a:extLst>
          </p:cNvPr>
          <p:cNvPicPr>
            <a:picLocks noChangeAspect="1"/>
          </p:cNvPicPr>
          <p:nvPr/>
        </p:nvPicPr>
        <p:blipFill>
          <a:blip r:embed="rId5"/>
          <a:stretch>
            <a:fillRect/>
          </a:stretch>
        </p:blipFill>
        <p:spPr>
          <a:xfrm>
            <a:off x="3809237" y="3739330"/>
            <a:ext cx="9805532" cy="4685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ayt Numarası Yer Tutucusu 3">
            <a:extLst>
              <a:ext uri="{FF2B5EF4-FFF2-40B4-BE49-F238E27FC236}">
                <a16:creationId xmlns:a16="http://schemas.microsoft.com/office/drawing/2014/main" id="{586B6C13-5CBA-53A2-4AEF-BD95A3BF30C0}"/>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29</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83170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p:cNvGrpSpPr/>
        <p:nvPr/>
      </p:nvGrpSpPr>
      <p:grpSpPr>
        <a:xfrm>
          <a:off x="0" y="0"/>
          <a:ext cx="0" cy="0"/>
          <a:chOff x="0" y="0"/>
          <a:chExt cx="0" cy="0"/>
        </a:xfrm>
      </p:grpSpPr>
      <p:sp>
        <p:nvSpPr>
          <p:cNvPr id="97" name="Google Shape;97;p14"/>
          <p:cNvSpPr/>
          <p:nvPr/>
        </p:nvSpPr>
        <p:spPr>
          <a:xfrm>
            <a:off x="13775150" y="7105445"/>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3" name="Google Shape;185;p20">
            <a:extLst>
              <a:ext uri="{FF2B5EF4-FFF2-40B4-BE49-F238E27FC236}">
                <a16:creationId xmlns:a16="http://schemas.microsoft.com/office/drawing/2014/main" id="{3117CB05-FBC3-3592-D8A8-6D901A2B441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66;p29">
            <a:extLst>
              <a:ext uri="{FF2B5EF4-FFF2-40B4-BE49-F238E27FC236}">
                <a16:creationId xmlns:a16="http://schemas.microsoft.com/office/drawing/2014/main" id="{F349D1ED-CA80-B592-AC98-3848E4BF5590}"/>
              </a:ext>
            </a:extLst>
          </p:cNvPr>
          <p:cNvSpPr txBox="1"/>
          <p:nvPr/>
        </p:nvSpPr>
        <p:spPr>
          <a:xfrm>
            <a:off x="3159150" y="3145599"/>
            <a:ext cx="11969700"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komutu ile </a:t>
            </a:r>
            <a:r>
              <a:rPr lang="tr-TR" sz="3500" dirty="0" err="1">
                <a:solidFill>
                  <a:srgbClr val="FFFFFF"/>
                </a:solidFill>
                <a:latin typeface="Lato"/>
                <a:ea typeface="Lato"/>
                <a:cs typeface="Lato"/>
                <a:sym typeface="Lato"/>
              </a:rPr>
              <a:t>OkulDB</a:t>
            </a:r>
            <a:r>
              <a:rPr lang="tr-TR" sz="3500" dirty="0">
                <a:solidFill>
                  <a:srgbClr val="FFFFFF"/>
                </a:solidFill>
                <a:latin typeface="Lato"/>
                <a:ea typeface="Lato"/>
                <a:cs typeface="Lato"/>
                <a:sym typeface="Lato"/>
              </a:rPr>
              <a:t> adında bir veri tabanı oluşturunuz.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6" name="Slayt Numarası Yer Tutucusu 3">
            <a:extLst>
              <a:ext uri="{FF2B5EF4-FFF2-40B4-BE49-F238E27FC236}">
                <a16:creationId xmlns:a16="http://schemas.microsoft.com/office/drawing/2014/main" id="{CF846E82-E34C-BA88-8D52-75D8A29AD18F}"/>
              </a:ext>
            </a:extLst>
          </p:cNvPr>
          <p:cNvSpPr txBox="1">
            <a:spLocks/>
          </p:cNvSpPr>
          <p:nvPr/>
        </p:nvSpPr>
        <p:spPr>
          <a:xfrm>
            <a:off x="16011099" y="96864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3</a:t>
            </a:fld>
            <a:endParaRPr lang="en-US" sz="2800" dirty="0">
              <a:solidFill>
                <a:srgbClr val="888888"/>
              </a:solidFill>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4ABCD7F9-5B0B-E6CD-BC65-D9C7013BA2DE}"/>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8AF59F3C-D211-5ADE-6A77-1D7F16F7AAB5}"/>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E5712062-E861-911C-640D-305D85C3B9FB}"/>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D60AC912-1C82-6203-A65C-3CD68F45BA0C}"/>
              </a:ext>
            </a:extLst>
          </p:cNvPr>
          <p:cNvSpPr txBox="1"/>
          <p:nvPr/>
        </p:nvSpPr>
        <p:spPr>
          <a:xfrm>
            <a:off x="3188677" y="1055006"/>
            <a:ext cx="14215403" cy="1611467"/>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Tabloya </a:t>
            </a:r>
            <a:r>
              <a:rPr lang="tr-TR" sz="4400" dirty="0">
                <a:solidFill>
                  <a:srgbClr val="FFCA04"/>
                </a:solidFill>
                <a:latin typeface="Paytone One"/>
                <a:sym typeface="Paytone One"/>
              </a:rPr>
              <a:t>Kullanıcı Arayüzü ( UI )</a:t>
            </a:r>
            <a:r>
              <a:rPr lang="fi-FI" sz="4400" dirty="0">
                <a:solidFill>
                  <a:srgbClr val="FFCA04"/>
                </a:solidFill>
                <a:latin typeface="Paytone One"/>
                <a:sym typeface="Paytone One"/>
              </a:rPr>
              <a:t> </a:t>
            </a:r>
            <a:r>
              <a:rPr lang="tr-TR" sz="4400" dirty="0">
                <a:solidFill>
                  <a:srgbClr val="FFCA04"/>
                </a:solidFill>
                <a:latin typeface="Paytone One"/>
                <a:sym typeface="Paytone One"/>
              </a:rPr>
              <a:t>Ü</a:t>
            </a:r>
            <a:r>
              <a:rPr lang="fi-FI" sz="4400" dirty="0">
                <a:solidFill>
                  <a:srgbClr val="FFCA04"/>
                </a:solidFill>
                <a:latin typeface="Paytone One"/>
                <a:sym typeface="Paytone One"/>
              </a:rPr>
              <a:t>zerinden Eleman Ekleme</a:t>
            </a:r>
          </a:p>
        </p:txBody>
      </p:sp>
      <p:sp>
        <p:nvSpPr>
          <p:cNvPr id="97" name="Google Shape;97;p14">
            <a:extLst>
              <a:ext uri="{FF2B5EF4-FFF2-40B4-BE49-F238E27FC236}">
                <a16:creationId xmlns:a16="http://schemas.microsoft.com/office/drawing/2014/main" id="{4AA4497B-1861-F57D-5F18-AE1F15B8F969}"/>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Google Shape;366;p29">
            <a:extLst>
              <a:ext uri="{FF2B5EF4-FFF2-40B4-BE49-F238E27FC236}">
                <a16:creationId xmlns:a16="http://schemas.microsoft.com/office/drawing/2014/main" id="{01505541-38F8-0842-1553-0E7A741B81DB}"/>
              </a:ext>
            </a:extLst>
          </p:cNvPr>
          <p:cNvSpPr txBox="1"/>
          <p:nvPr/>
        </p:nvSpPr>
        <p:spPr>
          <a:xfrm>
            <a:off x="3809237" y="2829029"/>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Öğrenciler tablosuna 10 adet öğrenci ekleyiniz.  </a:t>
            </a:r>
          </a:p>
        </p:txBody>
      </p:sp>
      <p:pic>
        <p:nvPicPr>
          <p:cNvPr id="7" name="Resim 6">
            <a:extLst>
              <a:ext uri="{FF2B5EF4-FFF2-40B4-BE49-F238E27FC236}">
                <a16:creationId xmlns:a16="http://schemas.microsoft.com/office/drawing/2014/main" id="{E2379EC0-14E6-6050-64A2-594A7B650C4C}"/>
              </a:ext>
            </a:extLst>
          </p:cNvPr>
          <p:cNvPicPr>
            <a:picLocks noChangeAspect="1"/>
          </p:cNvPicPr>
          <p:nvPr/>
        </p:nvPicPr>
        <p:blipFill>
          <a:blip r:embed="rId5"/>
          <a:stretch>
            <a:fillRect/>
          </a:stretch>
        </p:blipFill>
        <p:spPr>
          <a:xfrm>
            <a:off x="1772903" y="4556585"/>
            <a:ext cx="15631177" cy="27292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ayt Numarası Yer Tutucusu 3">
            <a:extLst>
              <a:ext uri="{FF2B5EF4-FFF2-40B4-BE49-F238E27FC236}">
                <a16:creationId xmlns:a16="http://schemas.microsoft.com/office/drawing/2014/main" id="{9F0A5B33-B9C7-27B5-3CF5-B73D59F3D7D4}"/>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30</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8575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48E7F4FF-BF38-D59A-43DB-C2C54E478E0C}"/>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2038839F-151A-A8D0-DC64-1E99D3191368}"/>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CA1BC4C7-5DAB-2583-51E4-37740C83125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3B65A026-08DC-C926-9375-AFB25C449B60}"/>
              </a:ext>
            </a:extLst>
          </p:cNvPr>
          <p:cNvSpPr txBox="1"/>
          <p:nvPr/>
        </p:nvSpPr>
        <p:spPr>
          <a:xfrm>
            <a:off x="3188677" y="1055006"/>
            <a:ext cx="14215403" cy="1611467"/>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Tabloya </a:t>
            </a:r>
            <a:r>
              <a:rPr lang="tr-TR" sz="4400" dirty="0">
                <a:solidFill>
                  <a:srgbClr val="FFCA04"/>
                </a:solidFill>
                <a:latin typeface="Paytone One"/>
                <a:sym typeface="Paytone One"/>
              </a:rPr>
              <a:t>Kullanıcı Arayüzü ( UI )</a:t>
            </a:r>
            <a:r>
              <a:rPr lang="fi-FI" sz="4400" dirty="0">
                <a:solidFill>
                  <a:srgbClr val="FFCA04"/>
                </a:solidFill>
                <a:latin typeface="Paytone One"/>
                <a:sym typeface="Paytone One"/>
              </a:rPr>
              <a:t> </a:t>
            </a:r>
            <a:r>
              <a:rPr lang="tr-TR" sz="4400" dirty="0">
                <a:solidFill>
                  <a:srgbClr val="FFCA04"/>
                </a:solidFill>
                <a:latin typeface="Paytone One"/>
                <a:sym typeface="Paytone One"/>
              </a:rPr>
              <a:t>Ü</a:t>
            </a:r>
            <a:r>
              <a:rPr lang="fi-FI" sz="4400" dirty="0">
                <a:solidFill>
                  <a:srgbClr val="FFCA04"/>
                </a:solidFill>
                <a:latin typeface="Paytone One"/>
                <a:sym typeface="Paytone One"/>
              </a:rPr>
              <a:t>zerinden Eleman Ekleme</a:t>
            </a:r>
          </a:p>
        </p:txBody>
      </p:sp>
      <p:sp>
        <p:nvSpPr>
          <p:cNvPr id="2" name="Google Shape;366;p29">
            <a:extLst>
              <a:ext uri="{FF2B5EF4-FFF2-40B4-BE49-F238E27FC236}">
                <a16:creationId xmlns:a16="http://schemas.microsoft.com/office/drawing/2014/main" id="{3E50B5C1-7BB6-F039-155E-8BB40A64ECEE}"/>
              </a:ext>
            </a:extLst>
          </p:cNvPr>
          <p:cNvSpPr txBox="1"/>
          <p:nvPr/>
        </p:nvSpPr>
        <p:spPr>
          <a:xfrm>
            <a:off x="3809237" y="2829029"/>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tablosundaki verilere erişiniz.</a:t>
            </a:r>
          </a:p>
        </p:txBody>
      </p:sp>
      <p:pic>
        <p:nvPicPr>
          <p:cNvPr id="8" name="Resim 7">
            <a:extLst>
              <a:ext uri="{FF2B5EF4-FFF2-40B4-BE49-F238E27FC236}">
                <a16:creationId xmlns:a16="http://schemas.microsoft.com/office/drawing/2014/main" id="{F96077C5-466E-3796-C55D-D9D693C987EA}"/>
              </a:ext>
            </a:extLst>
          </p:cNvPr>
          <p:cNvPicPr>
            <a:picLocks noChangeAspect="1"/>
          </p:cNvPicPr>
          <p:nvPr/>
        </p:nvPicPr>
        <p:blipFill>
          <a:blip r:embed="rId4"/>
          <a:stretch>
            <a:fillRect/>
          </a:stretch>
        </p:blipFill>
        <p:spPr>
          <a:xfrm>
            <a:off x="3809237" y="3816789"/>
            <a:ext cx="10536350" cy="481544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7" name="Google Shape;97;p14">
            <a:extLst>
              <a:ext uri="{FF2B5EF4-FFF2-40B4-BE49-F238E27FC236}">
                <a16:creationId xmlns:a16="http://schemas.microsoft.com/office/drawing/2014/main" id="{97364290-F6AA-6CAF-E169-42B8C5879D56}"/>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Slayt Numarası Yer Tutucusu 3">
            <a:extLst>
              <a:ext uri="{FF2B5EF4-FFF2-40B4-BE49-F238E27FC236}">
                <a16:creationId xmlns:a16="http://schemas.microsoft.com/office/drawing/2014/main" id="{81CB7EDC-1D92-0802-C7BB-49F22E934D4B}"/>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31</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6186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C1D469E1-C4D6-C677-B91B-9934AAA17867}"/>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694CDF62-935E-0F85-0F40-521BCDB9F39F}"/>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F988FAF8-AAA7-E16D-580D-58ADA3F130F5}"/>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840E080D-69C8-2B66-3F6C-DA4AD381C06E}"/>
              </a:ext>
            </a:extLst>
          </p:cNvPr>
          <p:cNvSpPr txBox="1"/>
          <p:nvPr/>
        </p:nvSpPr>
        <p:spPr>
          <a:xfrm>
            <a:off x="3188677" y="1055006"/>
            <a:ext cx="14215403" cy="1611467"/>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Tabloya </a:t>
            </a:r>
            <a:r>
              <a:rPr lang="tr-TR" sz="4400" dirty="0">
                <a:solidFill>
                  <a:srgbClr val="FFCA04"/>
                </a:solidFill>
                <a:latin typeface="Paytone One"/>
                <a:sym typeface="Paytone One"/>
              </a:rPr>
              <a:t>Kullanıcı Arayüzü ( UI )</a:t>
            </a:r>
            <a:r>
              <a:rPr lang="fi-FI" sz="4400" dirty="0">
                <a:solidFill>
                  <a:srgbClr val="FFCA04"/>
                </a:solidFill>
                <a:latin typeface="Paytone One"/>
                <a:sym typeface="Paytone One"/>
              </a:rPr>
              <a:t> </a:t>
            </a:r>
            <a:r>
              <a:rPr lang="tr-TR" sz="4400" dirty="0">
                <a:solidFill>
                  <a:srgbClr val="FFCA04"/>
                </a:solidFill>
                <a:latin typeface="Paytone One"/>
                <a:sym typeface="Paytone One"/>
              </a:rPr>
              <a:t>Ü</a:t>
            </a:r>
            <a:r>
              <a:rPr lang="fi-FI" sz="4400" dirty="0">
                <a:solidFill>
                  <a:srgbClr val="FFCA04"/>
                </a:solidFill>
                <a:latin typeface="Paytone One"/>
                <a:sym typeface="Paytone One"/>
              </a:rPr>
              <a:t>zerinden Eleman Ekleme</a:t>
            </a:r>
          </a:p>
        </p:txBody>
      </p:sp>
      <p:sp>
        <p:nvSpPr>
          <p:cNvPr id="2" name="Google Shape;366;p29">
            <a:extLst>
              <a:ext uri="{FF2B5EF4-FFF2-40B4-BE49-F238E27FC236}">
                <a16:creationId xmlns:a16="http://schemas.microsoft.com/office/drawing/2014/main" id="{8E523397-1218-8EB9-FD86-7A6A728E128D}"/>
              </a:ext>
            </a:extLst>
          </p:cNvPr>
          <p:cNvSpPr txBox="1"/>
          <p:nvPr/>
        </p:nvSpPr>
        <p:spPr>
          <a:xfrm>
            <a:off x="3809237" y="2829029"/>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tablosundaki verilere erişiniz.</a:t>
            </a:r>
          </a:p>
        </p:txBody>
      </p:sp>
      <p:sp>
        <p:nvSpPr>
          <p:cNvPr id="97" name="Google Shape;97;p14">
            <a:extLst>
              <a:ext uri="{FF2B5EF4-FFF2-40B4-BE49-F238E27FC236}">
                <a16:creationId xmlns:a16="http://schemas.microsoft.com/office/drawing/2014/main" id="{E7AD4B9E-3A15-59A4-A22C-B3E51EE12899}"/>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Resim 6">
            <a:extLst>
              <a:ext uri="{FF2B5EF4-FFF2-40B4-BE49-F238E27FC236}">
                <a16:creationId xmlns:a16="http://schemas.microsoft.com/office/drawing/2014/main" id="{8E7EF823-C41A-B05F-35C6-30CDFA0FE65F}"/>
              </a:ext>
            </a:extLst>
          </p:cNvPr>
          <p:cNvPicPr>
            <a:picLocks noChangeAspect="1"/>
          </p:cNvPicPr>
          <p:nvPr/>
        </p:nvPicPr>
        <p:blipFill>
          <a:blip r:embed="rId5"/>
          <a:stretch>
            <a:fillRect/>
          </a:stretch>
        </p:blipFill>
        <p:spPr>
          <a:xfrm>
            <a:off x="3809237" y="3865919"/>
            <a:ext cx="9007353" cy="56777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Slayt Numarası Yer Tutucusu 3">
            <a:extLst>
              <a:ext uri="{FF2B5EF4-FFF2-40B4-BE49-F238E27FC236}">
                <a16:creationId xmlns:a16="http://schemas.microsoft.com/office/drawing/2014/main" id="{DF7D68DF-5C7E-5D5D-E9F1-480CBF1F4E1D}"/>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32</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34890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750348" y="2291356"/>
            <a:ext cx="12788144"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231539" y="3565368"/>
            <a:ext cx="11969700" cy="5386090"/>
          </a:xfrm>
          <a:prstGeom prst="rect">
            <a:avLst/>
          </a:prstGeom>
          <a:noFill/>
          <a:ln>
            <a:noFill/>
          </a:ln>
        </p:spPr>
        <p:txBody>
          <a:bodyPr spcFirstLastPara="1" wrap="square" lIns="0" tIns="0" rIns="0" bIns="0" anchor="t" anchorCtr="0">
            <a:spAutoFit/>
          </a:bodyPr>
          <a:lstStyle/>
          <a:p>
            <a:pPr marL="514350" indent="-514350" algn="just">
              <a:buClr>
                <a:srgbClr val="1C3A8F"/>
              </a:buClr>
              <a:buFont typeface="Arial" panose="020B0604020202020204" pitchFamily="34" charset="0"/>
              <a:buChar char="•"/>
            </a:pPr>
            <a:r>
              <a:rPr lang="tr-TR" sz="3500" dirty="0">
                <a:solidFill>
                  <a:srgbClr val="1C3A8F"/>
                </a:solidFill>
                <a:latin typeface="Lato"/>
                <a:ea typeface="Lato"/>
                <a:cs typeface="Lato"/>
              </a:rPr>
              <a:t>Dersler tablosuna 5 adet ders ekleyiniz.</a:t>
            </a:r>
          </a:p>
          <a:p>
            <a:pPr algn="just">
              <a:buClr>
                <a:srgbClr val="1C3A8F"/>
              </a:buCl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dirty="0" err="1">
                <a:solidFill>
                  <a:srgbClr val="1C3A8F"/>
                </a:solidFill>
                <a:latin typeface="Lato"/>
                <a:ea typeface="Lato"/>
                <a:cs typeface="Lato"/>
              </a:rPr>
              <a:t>OkulDB</a:t>
            </a:r>
            <a:r>
              <a:rPr lang="tr-TR" sz="3500" dirty="0">
                <a:solidFill>
                  <a:srgbClr val="1C3A8F"/>
                </a:solidFill>
                <a:latin typeface="Lato"/>
                <a:ea typeface="Lato"/>
                <a:cs typeface="Lato"/>
              </a:rPr>
              <a:t> veri tabanınızın içine </a:t>
            </a:r>
            <a:r>
              <a:rPr lang="tr-TR" sz="3500" b="1" i="1" dirty="0" err="1">
                <a:solidFill>
                  <a:srgbClr val="1C3A8F"/>
                </a:solidFill>
                <a:latin typeface="Lato"/>
                <a:ea typeface="Lato"/>
                <a:cs typeface="Lato"/>
              </a:rPr>
              <a:t>Bolumler</a:t>
            </a:r>
            <a:r>
              <a:rPr lang="tr-TR" sz="3500" dirty="0">
                <a:solidFill>
                  <a:srgbClr val="1C3A8F"/>
                </a:solidFill>
                <a:latin typeface="Lato"/>
                <a:ea typeface="Lato"/>
                <a:cs typeface="Lato"/>
              </a:rPr>
              <a:t> isimli tabloyu oluşturunuz. Ön Yüz ve Arka Yüz bölümünü tabloya ekleyiniz.         	</a:t>
            </a:r>
          </a:p>
          <a:p>
            <a:pPr algn="just">
              <a:buClr>
                <a:srgbClr val="1C3A8F"/>
              </a:buClr>
            </a:pP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BolumID</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BolumAdi</a:t>
            </a:r>
            <a:r>
              <a:rPr lang="tr-TR" sz="3500" dirty="0">
                <a:solidFill>
                  <a:srgbClr val="1C3A8F"/>
                </a:solidFill>
                <a:latin typeface="Lato"/>
                <a:ea typeface="Lato"/>
                <a:cs typeface="Lato"/>
              </a:rPr>
              <a:t>)</a:t>
            </a:r>
          </a:p>
          <a:p>
            <a:pPr algn="just">
              <a:buClr>
                <a:srgbClr val="1C3A8F"/>
              </a:buCl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dirty="0" err="1">
                <a:solidFill>
                  <a:srgbClr val="1C3A8F"/>
                </a:solidFill>
                <a:latin typeface="Lato"/>
                <a:ea typeface="Lato"/>
                <a:cs typeface="Lato"/>
              </a:rPr>
              <a:t>OkulDB</a:t>
            </a:r>
            <a:r>
              <a:rPr lang="tr-TR" sz="3500" dirty="0">
                <a:solidFill>
                  <a:srgbClr val="1C3A8F"/>
                </a:solidFill>
                <a:latin typeface="Lato"/>
                <a:ea typeface="Lato"/>
                <a:cs typeface="Lato"/>
              </a:rPr>
              <a:t> veri tabanınızın içine </a:t>
            </a:r>
            <a:r>
              <a:rPr lang="tr-TR" sz="3500" b="1" i="1" dirty="0" err="1">
                <a:solidFill>
                  <a:srgbClr val="1C3A8F"/>
                </a:solidFill>
                <a:latin typeface="Lato"/>
                <a:ea typeface="Lato"/>
                <a:cs typeface="Lato"/>
              </a:rPr>
              <a:t>Ogretmenler</a:t>
            </a:r>
            <a:r>
              <a:rPr lang="tr-TR" sz="3500" dirty="0">
                <a:solidFill>
                  <a:srgbClr val="1C3A8F"/>
                </a:solidFill>
                <a:latin typeface="Lato"/>
                <a:ea typeface="Lato"/>
                <a:cs typeface="Lato"/>
              </a:rPr>
              <a:t> isimli tabloyu oluşturunuz. 3 Adet Öğretmen ekleyiniz.</a:t>
            </a:r>
          </a:p>
          <a:p>
            <a:pPr algn="just">
              <a:buClr>
                <a:srgbClr val="1C3A8F"/>
              </a:buClr>
            </a:pPr>
            <a:r>
              <a:rPr lang="tr-TR" sz="3500" dirty="0">
                <a:solidFill>
                  <a:srgbClr val="1C3A8F"/>
                </a:solidFill>
                <a:latin typeface="Lato"/>
                <a:ea typeface="Lato"/>
                <a:cs typeface="Lato"/>
              </a:rPr>
              <a:t>     (</a:t>
            </a:r>
            <a:r>
              <a:rPr lang="en-US" sz="3500" dirty="0" err="1">
                <a:solidFill>
                  <a:srgbClr val="1C3A8F"/>
                </a:solidFill>
                <a:latin typeface="Lato"/>
                <a:ea typeface="Lato"/>
                <a:cs typeface="Lato"/>
              </a:rPr>
              <a:t>OgretmenID</a:t>
            </a:r>
            <a:r>
              <a:rPr lang="en-US" sz="3500" dirty="0">
                <a:solidFill>
                  <a:srgbClr val="1C3A8F"/>
                </a:solidFill>
                <a:latin typeface="Lato"/>
                <a:ea typeface="Lato"/>
                <a:cs typeface="Lato"/>
              </a:rPr>
              <a:t>,</a:t>
            </a:r>
            <a:r>
              <a:rPr lang="tr-TR" sz="3500" dirty="0">
                <a:solidFill>
                  <a:srgbClr val="1C3A8F"/>
                </a:solidFill>
                <a:latin typeface="Lato"/>
                <a:ea typeface="Lato"/>
                <a:cs typeface="Lato"/>
              </a:rPr>
              <a:t> </a:t>
            </a:r>
            <a:r>
              <a:rPr lang="en-US" sz="3500" dirty="0">
                <a:solidFill>
                  <a:srgbClr val="1C3A8F"/>
                </a:solidFill>
                <a:latin typeface="Lato"/>
                <a:ea typeface="Lato"/>
                <a:cs typeface="Lato"/>
              </a:rPr>
              <a:t>Ad</a:t>
            </a:r>
            <a:r>
              <a:rPr lang="tr-TR" sz="3500" dirty="0">
                <a:solidFill>
                  <a:srgbClr val="1C3A8F"/>
                </a:solidFill>
                <a:latin typeface="Lato"/>
                <a:ea typeface="Lato"/>
                <a:cs typeface="Lato"/>
              </a:rPr>
              <a:t>, </a:t>
            </a:r>
            <a:r>
              <a:rPr lang="en-US" sz="3500" dirty="0" err="1">
                <a:solidFill>
                  <a:srgbClr val="1C3A8F"/>
                </a:solidFill>
                <a:latin typeface="Lato"/>
                <a:ea typeface="Lato"/>
                <a:cs typeface="Lato"/>
              </a:rPr>
              <a:t>Soyad</a:t>
            </a:r>
            <a:r>
              <a:rPr lang="tr-TR" sz="3500" dirty="0">
                <a:solidFill>
                  <a:srgbClr val="1C3A8F"/>
                </a:solidFill>
                <a:latin typeface="Lato"/>
                <a:ea typeface="Lato"/>
                <a:cs typeface="Lato"/>
              </a:rPr>
              <a:t>, </a:t>
            </a:r>
            <a:r>
              <a:rPr lang="en-US" sz="3500" dirty="0" err="1">
                <a:solidFill>
                  <a:srgbClr val="1C3A8F"/>
                </a:solidFill>
                <a:latin typeface="Lato"/>
                <a:ea typeface="Lato"/>
                <a:cs typeface="Lato"/>
              </a:rPr>
              <a:t>BolumID</a:t>
            </a:r>
            <a:r>
              <a:rPr lang="tr-TR" sz="3500" dirty="0">
                <a:solidFill>
                  <a:srgbClr val="1C3A8F"/>
                </a:solidFill>
                <a:latin typeface="Lato"/>
                <a:ea typeface="Lato"/>
                <a:cs typeface="Lato"/>
              </a:rPr>
              <a:t>)</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2510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358640" y="2675684"/>
            <a:ext cx="11291091" cy="6001643"/>
          </a:xfrm>
          <a:prstGeom prst="rect">
            <a:avLst/>
          </a:prstGeom>
          <a:noFill/>
          <a:ln>
            <a:noFill/>
          </a:ln>
        </p:spPr>
        <p:txBody>
          <a:bodyPr spcFirstLastPara="1" wrap="square" lIns="0" tIns="0" rIns="0" bIns="0" anchor="t" anchorCtr="0">
            <a:spAutoFit/>
          </a:bodyPr>
          <a:lstStyle/>
          <a:p>
            <a:pPr algn="just">
              <a:buClr>
                <a:srgbClr val="1C3A8F"/>
              </a:buClr>
            </a:pPr>
            <a:r>
              <a:rPr lang="tr-TR" sz="3000" dirty="0">
                <a:solidFill>
                  <a:schemeClr val="bg1"/>
                </a:solidFill>
                <a:latin typeface="Lato"/>
                <a:ea typeface="Lato"/>
                <a:cs typeface="Lato"/>
              </a:rPr>
              <a:t>USE </a:t>
            </a:r>
            <a:r>
              <a:rPr lang="tr-TR" sz="3000" b="1" dirty="0" err="1">
                <a:solidFill>
                  <a:srgbClr val="FFCA04"/>
                </a:solidFill>
                <a:latin typeface="Lato"/>
                <a:ea typeface="Lato"/>
                <a:cs typeface="Lato"/>
              </a:rPr>
              <a:t>OkulDB</a:t>
            </a:r>
            <a:r>
              <a:rPr lang="tr-TR" sz="3000" dirty="0">
                <a:solidFill>
                  <a:schemeClr val="bg1"/>
                </a:solidFill>
                <a:latin typeface="Lato"/>
                <a:ea typeface="Lato"/>
                <a:cs typeface="Lato"/>
              </a:rPr>
              <a:t>; </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Bölümler tablosu</a:t>
            </a:r>
          </a:p>
          <a:p>
            <a:pPr algn="just">
              <a:buClr>
                <a:srgbClr val="1C3A8F"/>
              </a:buClr>
            </a:pPr>
            <a:r>
              <a:rPr lang="tr-TR" sz="3000" dirty="0">
                <a:solidFill>
                  <a:schemeClr val="bg1"/>
                </a:solidFill>
                <a:latin typeface="Lato"/>
                <a:ea typeface="Lato"/>
                <a:cs typeface="Lato"/>
              </a:rPr>
              <a:t>CREATE TABLE </a:t>
            </a:r>
            <a:r>
              <a:rPr lang="tr-TR" sz="3000" b="1" dirty="0" err="1">
                <a:solidFill>
                  <a:srgbClr val="FFCA04"/>
                </a:solidFill>
                <a:latin typeface="Lato"/>
                <a:ea typeface="Lato"/>
                <a:cs typeface="Lato"/>
              </a:rPr>
              <a:t>Bolumler</a:t>
            </a:r>
            <a:r>
              <a:rPr lang="tr-TR" sz="3000" dirty="0">
                <a:solidFill>
                  <a:schemeClr val="bg1"/>
                </a:solidFill>
                <a:latin typeface="Lato"/>
                <a:ea typeface="Lato"/>
                <a:cs typeface="Lato"/>
              </a:rPr>
              <a:t>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BolumID</a:t>
            </a:r>
            <a:r>
              <a:rPr lang="tr-TR" sz="3000" dirty="0">
                <a:solidFill>
                  <a:schemeClr val="bg1"/>
                </a:solidFill>
                <a:latin typeface="Lato"/>
                <a:ea typeface="Lato"/>
                <a:cs typeface="Lato"/>
              </a:rPr>
              <a:t> INT IDENTITY(1,1) PRIMARY KEY,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BolumAdi</a:t>
            </a:r>
            <a:r>
              <a:rPr lang="tr-TR" sz="3000" dirty="0">
                <a:solidFill>
                  <a:schemeClr val="bg1"/>
                </a:solidFill>
                <a:latin typeface="Lato"/>
                <a:ea typeface="Lato"/>
                <a:cs typeface="Lato"/>
              </a:rPr>
              <a:t> NVARCHAR(60) NOT NULL UNIQUE);</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Öğretmenler tablosu</a:t>
            </a:r>
          </a:p>
          <a:p>
            <a:pPr algn="just">
              <a:buClr>
                <a:srgbClr val="1C3A8F"/>
              </a:buClr>
            </a:pPr>
            <a:r>
              <a:rPr lang="tr-TR" sz="3000" dirty="0">
                <a:solidFill>
                  <a:schemeClr val="bg1"/>
                </a:solidFill>
                <a:latin typeface="Lato"/>
                <a:ea typeface="Lato"/>
                <a:cs typeface="Lato"/>
              </a:rPr>
              <a:t>CREATE</a:t>
            </a:r>
            <a:r>
              <a:rPr lang="tr-TR" sz="3000" b="1" dirty="0">
                <a:solidFill>
                  <a:srgbClr val="FFCA04"/>
                </a:solidFill>
                <a:latin typeface="Lato"/>
                <a:ea typeface="Lato"/>
                <a:cs typeface="Lato"/>
              </a:rPr>
              <a:t> </a:t>
            </a:r>
            <a:r>
              <a:rPr lang="tr-TR" sz="3000" dirty="0">
                <a:solidFill>
                  <a:schemeClr val="bg1"/>
                </a:solidFill>
                <a:latin typeface="Lato"/>
                <a:ea typeface="Lato"/>
                <a:cs typeface="Lato"/>
              </a:rPr>
              <a:t>TABLE</a:t>
            </a:r>
            <a:r>
              <a:rPr lang="tr-TR" sz="3000" b="1" dirty="0">
                <a:solidFill>
                  <a:srgbClr val="FFCA04"/>
                </a:solidFill>
                <a:latin typeface="Lato"/>
                <a:ea typeface="Lato"/>
                <a:cs typeface="Lato"/>
              </a:rPr>
              <a:t> </a:t>
            </a:r>
            <a:r>
              <a:rPr lang="tr-TR" sz="3000" b="1" dirty="0" err="1">
                <a:solidFill>
                  <a:srgbClr val="FFCA04"/>
                </a:solidFill>
                <a:latin typeface="Lato"/>
                <a:ea typeface="Lato"/>
                <a:cs typeface="Lato"/>
              </a:rPr>
              <a:t>Ogretmenler</a:t>
            </a:r>
            <a:r>
              <a:rPr lang="tr-TR" sz="3000" dirty="0">
                <a:solidFill>
                  <a:schemeClr val="bg1"/>
                </a:solidFill>
                <a:latin typeface="Lato"/>
                <a:ea typeface="Lato"/>
                <a:cs typeface="Lato"/>
              </a:rPr>
              <a:t>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OgretmenID</a:t>
            </a:r>
            <a:r>
              <a:rPr lang="tr-TR" sz="3000" dirty="0">
                <a:solidFill>
                  <a:schemeClr val="bg1"/>
                </a:solidFill>
                <a:latin typeface="Lato"/>
                <a:ea typeface="Lato"/>
                <a:cs typeface="Lato"/>
              </a:rPr>
              <a:t> INT IDENTITY(1,1) PRIMARY KEY,    </a:t>
            </a:r>
          </a:p>
          <a:p>
            <a:pPr algn="just">
              <a:buClr>
                <a:srgbClr val="1C3A8F"/>
              </a:buClr>
            </a:pPr>
            <a:r>
              <a:rPr lang="tr-TR" sz="3000" dirty="0">
                <a:solidFill>
                  <a:schemeClr val="bg1"/>
                </a:solidFill>
                <a:latin typeface="Lato"/>
                <a:ea typeface="Lato"/>
                <a:cs typeface="Lato"/>
              </a:rPr>
              <a:t>    </a:t>
            </a:r>
            <a:r>
              <a:rPr lang="tr-TR" sz="3000" b="1" dirty="0">
                <a:solidFill>
                  <a:srgbClr val="FFCA04"/>
                </a:solidFill>
                <a:latin typeface="Lato"/>
                <a:ea typeface="Lato"/>
                <a:cs typeface="Lato"/>
              </a:rPr>
              <a:t>Ad</a:t>
            </a:r>
            <a:r>
              <a:rPr lang="tr-TR" sz="3000" dirty="0">
                <a:solidFill>
                  <a:schemeClr val="bg1"/>
                </a:solidFill>
                <a:latin typeface="Lato"/>
                <a:ea typeface="Lato"/>
                <a:cs typeface="Lato"/>
              </a:rPr>
              <a:t> NVARCHAR(30) NOT NULL,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Soyad</a:t>
            </a:r>
            <a:r>
              <a:rPr lang="tr-TR" sz="3000" dirty="0">
                <a:solidFill>
                  <a:schemeClr val="bg1"/>
                </a:solidFill>
                <a:latin typeface="Lato"/>
                <a:ea typeface="Lato"/>
                <a:cs typeface="Lato"/>
              </a:rPr>
              <a:t> NVARCHAR(30) NOT NULL,    </a:t>
            </a: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BolumID</a:t>
            </a:r>
            <a:r>
              <a:rPr lang="tr-TR" sz="3000" dirty="0">
                <a:solidFill>
                  <a:schemeClr val="bg1"/>
                </a:solidFill>
                <a:latin typeface="Lato"/>
                <a:ea typeface="Lato"/>
                <a:cs typeface="Lato"/>
              </a:rPr>
              <a:t> INT NOT NULL )</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050" name="Picture 2">
            <a:extLst>
              <a:ext uri="{FF2B5EF4-FFF2-40B4-BE49-F238E27FC236}">
                <a16:creationId xmlns:a16="http://schemas.microsoft.com/office/drawing/2014/main" id="{A6371269-88DD-7474-AC74-2B0E83B45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67974" y="5441097"/>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25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F4B85DC1-8F4F-308B-77AA-DD76DE7230ED}"/>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7DC4A020-9603-A69B-B4EA-57D0A743B3A2}"/>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Tablolar Arası İlişki Kurma</a:t>
            </a:r>
            <a:endParaRPr lang="es-ES" sz="6300" dirty="0">
              <a:solidFill>
                <a:srgbClr val="FFCA04"/>
              </a:solidFill>
              <a:latin typeface="Paytone One"/>
              <a:sym typeface="Paytone One"/>
            </a:endParaRPr>
          </a:p>
        </p:txBody>
      </p:sp>
      <p:sp>
        <p:nvSpPr>
          <p:cNvPr id="184" name="Google Shape;184;p20">
            <a:extLst>
              <a:ext uri="{FF2B5EF4-FFF2-40B4-BE49-F238E27FC236}">
                <a16:creationId xmlns:a16="http://schemas.microsoft.com/office/drawing/2014/main" id="{AFF780B9-E257-3C45-6DA1-AAD1F6B3333A}"/>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28063F59-E97B-4268-DFE1-4389F76BAA23}"/>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7D0AAF64-DD66-5526-B1F3-C478E0DC230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88;p31">
            <a:extLst>
              <a:ext uri="{FF2B5EF4-FFF2-40B4-BE49-F238E27FC236}">
                <a16:creationId xmlns:a16="http://schemas.microsoft.com/office/drawing/2014/main" id="{2E414F43-7F2F-989D-D2FB-A9A705E664B1}"/>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022315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E113E1BD-2D43-AFC4-C257-31B02AE56F5B}"/>
            </a:ext>
          </a:extLst>
        </p:cNvPr>
        <p:cNvGrpSpPr/>
        <p:nvPr/>
      </p:nvGrpSpPr>
      <p:grpSpPr>
        <a:xfrm>
          <a:off x="0" y="0"/>
          <a:ext cx="0" cy="0"/>
          <a:chOff x="0" y="0"/>
          <a:chExt cx="0" cy="0"/>
        </a:xfrm>
      </p:grpSpPr>
      <p:sp>
        <p:nvSpPr>
          <p:cNvPr id="3" name="Google Shape;185;p20">
            <a:extLst>
              <a:ext uri="{FF2B5EF4-FFF2-40B4-BE49-F238E27FC236}">
                <a16:creationId xmlns:a16="http://schemas.microsoft.com/office/drawing/2014/main" id="{8E4BE7AB-004D-BC57-DA58-827489854A86}"/>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8BA7B835-4DCA-20F9-8519-6225A126EAAF}"/>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tr-TR" sz="4400" dirty="0">
                <a:solidFill>
                  <a:srgbClr val="FFCA04"/>
                </a:solidFill>
                <a:latin typeface="Paytone One"/>
                <a:sym typeface="Paytone One"/>
              </a:rPr>
              <a:t>Tablolar Arası İlişki Kurma</a:t>
            </a:r>
            <a:endParaRPr lang="es-ES" sz="4400" dirty="0">
              <a:solidFill>
                <a:srgbClr val="FFCA04"/>
              </a:solidFill>
              <a:latin typeface="Paytone One"/>
              <a:sym typeface="Paytone One"/>
            </a:endParaRPr>
          </a:p>
        </p:txBody>
      </p:sp>
      <p:sp>
        <p:nvSpPr>
          <p:cNvPr id="2" name="Google Shape;366;p29">
            <a:extLst>
              <a:ext uri="{FF2B5EF4-FFF2-40B4-BE49-F238E27FC236}">
                <a16:creationId xmlns:a16="http://schemas.microsoft.com/office/drawing/2014/main" id="{286F750C-3110-978E-89C9-35E9F7836325}"/>
              </a:ext>
            </a:extLst>
          </p:cNvPr>
          <p:cNvSpPr txBox="1"/>
          <p:nvPr/>
        </p:nvSpPr>
        <p:spPr>
          <a:xfrm>
            <a:off x="3449473" y="2346461"/>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Aşağıdaki 2 tabloyu inceleyiniz ve potansiyel problemi yorumlayınız.</a:t>
            </a:r>
          </a:p>
        </p:txBody>
      </p:sp>
      <p:pic>
        <p:nvPicPr>
          <p:cNvPr id="8" name="Resim 7">
            <a:extLst>
              <a:ext uri="{FF2B5EF4-FFF2-40B4-BE49-F238E27FC236}">
                <a16:creationId xmlns:a16="http://schemas.microsoft.com/office/drawing/2014/main" id="{41E9C6E7-BADC-CE43-352F-FD4457792E3E}"/>
              </a:ext>
            </a:extLst>
          </p:cNvPr>
          <p:cNvPicPr>
            <a:picLocks noChangeAspect="1"/>
          </p:cNvPicPr>
          <p:nvPr/>
        </p:nvPicPr>
        <p:blipFill>
          <a:blip r:embed="rId4"/>
          <a:stretch>
            <a:fillRect/>
          </a:stretch>
        </p:blipFill>
        <p:spPr>
          <a:xfrm>
            <a:off x="4401988" y="3537101"/>
            <a:ext cx="8744386" cy="61902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Google Shape;389;p31">
            <a:extLst>
              <a:ext uri="{FF2B5EF4-FFF2-40B4-BE49-F238E27FC236}">
                <a16:creationId xmlns:a16="http://schemas.microsoft.com/office/drawing/2014/main" id="{98538001-E478-57B4-4CA4-D57F3BB4D317}"/>
              </a:ext>
            </a:extLst>
          </p:cNvPr>
          <p:cNvSpPr/>
          <p:nvPr/>
        </p:nvSpPr>
        <p:spPr>
          <a:xfrm>
            <a:off x="15370575" y="7670707"/>
            <a:ext cx="1707324" cy="2721821"/>
          </a:xfrm>
          <a:custGeom>
            <a:avLst/>
            <a:gdLst/>
            <a:ahLst/>
            <a:cxnLst/>
            <a:rect l="l" t="t" r="r" b="b"/>
            <a:pathLst>
              <a:path w="896946" h="1429914" extrusionOk="0">
                <a:moveTo>
                  <a:pt x="0" y="0"/>
                </a:moveTo>
                <a:lnTo>
                  <a:pt x="896946" y="0"/>
                </a:lnTo>
                <a:lnTo>
                  <a:pt x="896946" y="1429914"/>
                </a:lnTo>
                <a:lnTo>
                  <a:pt x="0" y="1429914"/>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3" name="Resim 12">
            <a:extLst>
              <a:ext uri="{FF2B5EF4-FFF2-40B4-BE49-F238E27FC236}">
                <a16:creationId xmlns:a16="http://schemas.microsoft.com/office/drawing/2014/main" id="{7A2DD949-E9AF-56EB-5C43-632253CF9BCD}"/>
              </a:ext>
            </a:extLst>
          </p:cNvPr>
          <p:cNvPicPr>
            <a:picLocks noChangeAspect="1"/>
          </p:cNvPicPr>
          <p:nvPr/>
        </p:nvPicPr>
        <p:blipFill>
          <a:blip r:embed="rId6"/>
          <a:stretch>
            <a:fillRect/>
          </a:stretch>
        </p:blipFill>
        <p:spPr>
          <a:xfrm>
            <a:off x="4401988" y="7187704"/>
            <a:ext cx="5123977" cy="1226868"/>
          </a:xfrm>
          <a:prstGeom prst="rect">
            <a:avLst/>
          </a:prstGeom>
        </p:spPr>
      </p:pic>
    </p:spTree>
    <p:extLst>
      <p:ext uri="{BB962C8B-B14F-4D97-AF65-F5344CB8AC3E}">
        <p14:creationId xmlns:p14="http://schemas.microsoft.com/office/powerpoint/2010/main" val="2625011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CBA0E9F1-0FF0-7225-CC7D-31B52F7F9A30}"/>
            </a:ext>
          </a:extLst>
        </p:cNvPr>
        <p:cNvGrpSpPr/>
        <p:nvPr/>
      </p:nvGrpSpPr>
      <p:grpSpPr>
        <a:xfrm>
          <a:off x="0" y="0"/>
          <a:ext cx="0" cy="0"/>
          <a:chOff x="0" y="0"/>
          <a:chExt cx="0" cy="0"/>
        </a:xfrm>
      </p:grpSpPr>
      <p:sp>
        <p:nvSpPr>
          <p:cNvPr id="3" name="Google Shape;185;p20">
            <a:extLst>
              <a:ext uri="{FF2B5EF4-FFF2-40B4-BE49-F238E27FC236}">
                <a16:creationId xmlns:a16="http://schemas.microsoft.com/office/drawing/2014/main" id="{05B8DA2A-754B-9FEE-16BD-0C1ACAA33EBC}"/>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ACBCE8BA-A85F-EA5F-847A-1F5CB0E6BD1C}"/>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tr-TR" sz="4400" dirty="0">
                <a:solidFill>
                  <a:srgbClr val="FFCA04"/>
                </a:solidFill>
                <a:latin typeface="Paytone One"/>
                <a:sym typeface="Paytone One"/>
              </a:rPr>
              <a:t>Tablolar Arası İlişki Kurma</a:t>
            </a:r>
            <a:endParaRPr lang="es-ES" sz="4400" dirty="0">
              <a:solidFill>
                <a:srgbClr val="FFCA04"/>
              </a:solidFill>
              <a:latin typeface="Paytone One"/>
              <a:sym typeface="Paytone One"/>
            </a:endParaRPr>
          </a:p>
        </p:txBody>
      </p:sp>
      <p:sp>
        <p:nvSpPr>
          <p:cNvPr id="2" name="Google Shape;366;p29">
            <a:extLst>
              <a:ext uri="{FF2B5EF4-FFF2-40B4-BE49-F238E27FC236}">
                <a16:creationId xmlns:a16="http://schemas.microsoft.com/office/drawing/2014/main" id="{8F733390-19FA-E945-5B66-5192048207A8}"/>
              </a:ext>
            </a:extLst>
          </p:cNvPr>
          <p:cNvSpPr txBox="1"/>
          <p:nvPr/>
        </p:nvSpPr>
        <p:spPr>
          <a:xfrm>
            <a:off x="3449473" y="2346461"/>
            <a:ext cx="14948205" cy="64633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Aşağıdaki 2 tabloyu inceleyiniz ve potansiyel problemi yorumlayınız.</a:t>
            </a:r>
          </a:p>
        </p:txBody>
      </p:sp>
      <p:sp>
        <p:nvSpPr>
          <p:cNvPr id="9" name="Google Shape;389;p31">
            <a:extLst>
              <a:ext uri="{FF2B5EF4-FFF2-40B4-BE49-F238E27FC236}">
                <a16:creationId xmlns:a16="http://schemas.microsoft.com/office/drawing/2014/main" id="{BA58E636-BCF7-E8D5-29C3-A8F95344813A}"/>
              </a:ext>
            </a:extLst>
          </p:cNvPr>
          <p:cNvSpPr/>
          <p:nvPr/>
        </p:nvSpPr>
        <p:spPr>
          <a:xfrm>
            <a:off x="15370575" y="7670707"/>
            <a:ext cx="1707324" cy="2721821"/>
          </a:xfrm>
          <a:custGeom>
            <a:avLst/>
            <a:gdLst/>
            <a:ahLst/>
            <a:cxnLst/>
            <a:rect l="l" t="t" r="r" b="b"/>
            <a:pathLst>
              <a:path w="896946" h="1429914" extrusionOk="0">
                <a:moveTo>
                  <a:pt x="0" y="0"/>
                </a:moveTo>
                <a:lnTo>
                  <a:pt x="896946" y="0"/>
                </a:lnTo>
                <a:lnTo>
                  <a:pt x="896946" y="1429914"/>
                </a:lnTo>
                <a:lnTo>
                  <a:pt x="0" y="142991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rup 11">
            <a:extLst>
              <a:ext uri="{FF2B5EF4-FFF2-40B4-BE49-F238E27FC236}">
                <a16:creationId xmlns:a16="http://schemas.microsoft.com/office/drawing/2014/main" id="{688A168D-2F18-6B59-1D36-F8CB04B5B939}"/>
              </a:ext>
            </a:extLst>
          </p:cNvPr>
          <p:cNvGrpSpPr/>
          <p:nvPr/>
        </p:nvGrpSpPr>
        <p:grpSpPr>
          <a:xfrm>
            <a:off x="4041825" y="3478514"/>
            <a:ext cx="8849716" cy="6264809"/>
            <a:chOff x="4041825" y="3478514"/>
            <a:chExt cx="8849716" cy="6264809"/>
          </a:xfrm>
        </p:grpSpPr>
        <p:pic>
          <p:nvPicPr>
            <p:cNvPr id="7" name="Resim 6">
              <a:extLst>
                <a:ext uri="{FF2B5EF4-FFF2-40B4-BE49-F238E27FC236}">
                  <a16:creationId xmlns:a16="http://schemas.microsoft.com/office/drawing/2014/main" id="{B092E397-BF98-8C43-6F56-DB1756BAC144}"/>
                </a:ext>
              </a:extLst>
            </p:cNvPr>
            <p:cNvPicPr>
              <a:picLocks noChangeAspect="1"/>
            </p:cNvPicPr>
            <p:nvPr/>
          </p:nvPicPr>
          <p:blipFill>
            <a:blip r:embed="rId5"/>
            <a:stretch>
              <a:fillRect/>
            </a:stretch>
          </p:blipFill>
          <p:spPr>
            <a:xfrm>
              <a:off x="4041825" y="3478514"/>
              <a:ext cx="8849716" cy="62648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Resim 10">
              <a:extLst>
                <a:ext uri="{FF2B5EF4-FFF2-40B4-BE49-F238E27FC236}">
                  <a16:creationId xmlns:a16="http://schemas.microsoft.com/office/drawing/2014/main" id="{48C87F0E-2CE9-3323-3F1E-81DE21A155E1}"/>
                </a:ext>
              </a:extLst>
            </p:cNvPr>
            <p:cNvPicPr>
              <a:picLocks noChangeAspect="1"/>
            </p:cNvPicPr>
            <p:nvPr/>
          </p:nvPicPr>
          <p:blipFill>
            <a:blip r:embed="rId6"/>
            <a:srcRect l="39840" t="35523" r="4621" b="7177"/>
            <a:stretch>
              <a:fillRect/>
            </a:stretch>
          </p:blipFill>
          <p:spPr>
            <a:xfrm>
              <a:off x="6041987" y="7670707"/>
              <a:ext cx="2777922" cy="686215"/>
            </a:xfrm>
            <a:prstGeom prst="rect">
              <a:avLst/>
            </a:prstGeom>
          </p:spPr>
        </p:pic>
      </p:grpSp>
    </p:spTree>
    <p:extLst>
      <p:ext uri="{BB962C8B-B14F-4D97-AF65-F5344CB8AC3E}">
        <p14:creationId xmlns:p14="http://schemas.microsoft.com/office/powerpoint/2010/main" val="238565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1FF0801B-E23B-0B19-FF94-E8393B8F5275}"/>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93CFC10-C960-F23C-36E7-0E97C9C6199C}"/>
              </a:ext>
            </a:extLst>
          </p:cNvPr>
          <p:cNvPicPr preferRelativeResize="0"/>
          <p:nvPr/>
        </p:nvPicPr>
        <p:blipFill rotWithShape="1">
          <a:blip r:embed="rId3">
            <a:alphaModFix amt="47000"/>
          </a:blip>
          <a:srcRect l="20370" r="20369"/>
          <a:stretch/>
        </p:blipFill>
        <p:spPr>
          <a:xfrm>
            <a:off x="10087896" y="0"/>
            <a:ext cx="9144000" cy="10287000"/>
          </a:xfrm>
          <a:prstGeom prst="rect">
            <a:avLst/>
          </a:prstGeom>
          <a:noFill/>
          <a:ln>
            <a:noFill/>
          </a:ln>
        </p:spPr>
      </p:pic>
      <p:sp>
        <p:nvSpPr>
          <p:cNvPr id="349" name="Google Shape;349;p28">
            <a:extLst>
              <a:ext uri="{FF2B5EF4-FFF2-40B4-BE49-F238E27FC236}">
                <a16:creationId xmlns:a16="http://schemas.microsoft.com/office/drawing/2014/main" id="{ABCCD67E-8396-443D-28F3-C15C9A74C7F9}"/>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D0AF7740-358F-9310-BD2F-D9BD3CF12D38}"/>
              </a:ext>
            </a:extLst>
          </p:cNvPr>
          <p:cNvSpPr txBox="1"/>
          <p:nvPr/>
        </p:nvSpPr>
        <p:spPr>
          <a:xfrm>
            <a:off x="411465" y="1211187"/>
            <a:ext cx="8157347" cy="2307427"/>
          </a:xfrm>
          <a:prstGeom prst="rect">
            <a:avLst/>
          </a:prstGeom>
          <a:noFill/>
          <a:ln>
            <a:noFill/>
          </a:ln>
        </p:spPr>
        <p:txBody>
          <a:bodyPr spcFirstLastPara="1" wrap="square" lIns="0" tIns="0" rIns="0" bIns="0" anchor="t" anchorCtr="0">
            <a:spAutoFit/>
          </a:bodyPr>
          <a:lstStyle/>
          <a:p>
            <a:pPr lvl="0" algn="ctr">
              <a:lnSpc>
                <a:spcPct val="119001"/>
              </a:lnSpc>
              <a:defRPr/>
            </a:pPr>
            <a:r>
              <a:rPr lang="es-ES" sz="6300" dirty="0">
                <a:solidFill>
                  <a:srgbClr val="FFCA04"/>
                </a:solidFill>
                <a:latin typeface="Paytone One"/>
                <a:sym typeface="Paytone One"/>
              </a:rPr>
              <a:t>Tablolar Arası İlişki Kurma</a:t>
            </a:r>
          </a:p>
        </p:txBody>
      </p:sp>
      <p:sp>
        <p:nvSpPr>
          <p:cNvPr id="355" name="Google Shape;355;p28">
            <a:extLst>
              <a:ext uri="{FF2B5EF4-FFF2-40B4-BE49-F238E27FC236}">
                <a16:creationId xmlns:a16="http://schemas.microsoft.com/office/drawing/2014/main" id="{6326872F-A5F6-4A33-0448-E5B55D664F6B}"/>
              </a:ext>
            </a:extLst>
          </p:cNvPr>
          <p:cNvSpPr txBox="1"/>
          <p:nvPr/>
        </p:nvSpPr>
        <p:spPr>
          <a:xfrm>
            <a:off x="411465" y="4130567"/>
            <a:ext cx="9499451" cy="482593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FOREIGN KEY (Yabancı Anahtar) eşleştirmesi, ilişkisel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yönetim sistemlerinde veri bütünlüğünü sağlamak ve tablolar arasındaki ilişkileri tanımlamak için kritik öneme sahiptir.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a:p>
            <a:pPr marL="457200" marR="0" lvl="1" indent="-457200" algn="just" defTabSz="914400" rtl="0" eaLnBrk="1" fontAlgn="auto" latinLnBrk="0" hangingPunct="1">
              <a:lnSpc>
                <a:spcPct val="140000"/>
              </a:lnSpc>
              <a:spcBef>
                <a:spcPts val="0"/>
              </a:spcBef>
              <a:spcAft>
                <a:spcPts val="0"/>
              </a:spcAft>
              <a:buClr>
                <a:schemeClr val="bg1"/>
              </a:buClr>
              <a:buSzTx/>
              <a:buFont typeface="Arial" panose="020B0604020202020204" pitchFamily="34" charset="0"/>
              <a:buChar char="•"/>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Tutarsız Veri Girişini Engeller</a:t>
            </a:r>
          </a:p>
          <a:p>
            <a:pPr marL="457200" marR="0" lvl="1" indent="-457200" algn="just" defTabSz="914400" rtl="0" eaLnBrk="1" fontAlgn="auto" latinLnBrk="0" hangingPunct="1">
              <a:lnSpc>
                <a:spcPct val="140000"/>
              </a:lnSpc>
              <a:spcBef>
                <a:spcPts val="0"/>
              </a:spcBef>
              <a:spcAft>
                <a:spcPts val="0"/>
              </a:spcAft>
              <a:buClr>
                <a:schemeClr val="bg1"/>
              </a:buClr>
              <a:buSzTx/>
              <a:buFont typeface="Arial" panose="020B0604020202020204" pitchFamily="34" charset="0"/>
              <a:buChar char="•"/>
              <a:tabLst/>
              <a:defRPr/>
            </a:pPr>
            <a:r>
              <a:rPr kumimoji="0" lang="fi-FI" sz="3200" b="0" i="0" u="none" strike="noStrike" kern="0" cap="none" spc="0" normalizeH="0" baseline="0" noProof="0" dirty="0">
                <a:ln>
                  <a:noFill/>
                </a:ln>
                <a:solidFill>
                  <a:srgbClr val="FFFFFF"/>
                </a:solidFill>
                <a:effectLst/>
                <a:uLnTx/>
                <a:uFillTx/>
                <a:latin typeface="Lato"/>
                <a:ea typeface="Lato"/>
                <a:cs typeface="Lato"/>
                <a:sym typeface="Lato"/>
              </a:rPr>
              <a:t>Tutarsız Veri Silme/Güncellemeyi Engeller</a:t>
            </a:r>
            <a:endParaRPr kumimoji="0" lang="tr-TR" sz="32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4D3ADF7D-7438-5264-3732-913F0660ED1C}"/>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grpSp>
        <p:nvGrpSpPr>
          <p:cNvPr id="2" name="Grup 1">
            <a:extLst>
              <a:ext uri="{FF2B5EF4-FFF2-40B4-BE49-F238E27FC236}">
                <a16:creationId xmlns:a16="http://schemas.microsoft.com/office/drawing/2014/main" id="{2C4AB31B-94BB-57F5-0B98-B316B4708DB8}"/>
              </a:ext>
            </a:extLst>
          </p:cNvPr>
          <p:cNvGrpSpPr/>
          <p:nvPr/>
        </p:nvGrpSpPr>
        <p:grpSpPr>
          <a:xfrm>
            <a:off x="11168107" y="1194869"/>
            <a:ext cx="5287250" cy="3742901"/>
            <a:chOff x="4041825" y="3478514"/>
            <a:chExt cx="8849716" cy="6264809"/>
          </a:xfrm>
        </p:grpSpPr>
        <p:pic>
          <p:nvPicPr>
            <p:cNvPr id="3" name="Resim 2">
              <a:extLst>
                <a:ext uri="{FF2B5EF4-FFF2-40B4-BE49-F238E27FC236}">
                  <a16:creationId xmlns:a16="http://schemas.microsoft.com/office/drawing/2014/main" id="{D60524D5-7453-9DE6-BB02-AF24B6BF75B7}"/>
                </a:ext>
              </a:extLst>
            </p:cNvPr>
            <p:cNvPicPr>
              <a:picLocks noChangeAspect="1"/>
            </p:cNvPicPr>
            <p:nvPr/>
          </p:nvPicPr>
          <p:blipFill>
            <a:blip r:embed="rId5"/>
            <a:stretch>
              <a:fillRect/>
            </a:stretch>
          </p:blipFill>
          <p:spPr>
            <a:xfrm>
              <a:off x="4041825" y="3478514"/>
              <a:ext cx="8849716" cy="626480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Resim 4">
              <a:extLst>
                <a:ext uri="{FF2B5EF4-FFF2-40B4-BE49-F238E27FC236}">
                  <a16:creationId xmlns:a16="http://schemas.microsoft.com/office/drawing/2014/main" id="{BD9D3407-0E9D-8BAE-69FA-F8D7A45497FC}"/>
                </a:ext>
              </a:extLst>
            </p:cNvPr>
            <p:cNvPicPr>
              <a:picLocks noChangeAspect="1"/>
            </p:cNvPicPr>
            <p:nvPr/>
          </p:nvPicPr>
          <p:blipFill>
            <a:blip r:embed="rId6"/>
            <a:srcRect l="39840" t="35523" r="4621" b="7177"/>
            <a:stretch>
              <a:fillRect/>
            </a:stretch>
          </p:blipFill>
          <p:spPr>
            <a:xfrm>
              <a:off x="6041987" y="7670707"/>
              <a:ext cx="2777922" cy="686215"/>
            </a:xfrm>
            <a:prstGeom prst="rect">
              <a:avLst/>
            </a:prstGeom>
          </p:spPr>
        </p:pic>
      </p:grpSp>
    </p:spTree>
    <p:extLst>
      <p:ext uri="{BB962C8B-B14F-4D97-AF65-F5344CB8AC3E}">
        <p14:creationId xmlns:p14="http://schemas.microsoft.com/office/powerpoint/2010/main" val="2409992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4E91E45A-A1D9-50DE-4C89-378C506BA928}"/>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A923AD58-45CD-2D6F-9641-8B6FC55EEA88}"/>
              </a:ext>
            </a:extLst>
          </p:cNvPr>
          <p:cNvSpPr/>
          <p:nvPr/>
        </p:nvSpPr>
        <p:spPr>
          <a:xfrm>
            <a:off x="2790712"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9">
            <a:extLst>
              <a:ext uri="{FF2B5EF4-FFF2-40B4-BE49-F238E27FC236}">
                <a16:creationId xmlns:a16="http://schemas.microsoft.com/office/drawing/2014/main" id="{F06F3C68-39C7-C9B3-F222-350CF393A745}"/>
              </a:ext>
            </a:extLst>
          </p:cNvPr>
          <p:cNvSpPr/>
          <p:nvPr/>
        </p:nvSpPr>
        <p:spPr>
          <a:xfrm>
            <a:off x="10673006"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9">
            <a:extLst>
              <a:ext uri="{FF2B5EF4-FFF2-40B4-BE49-F238E27FC236}">
                <a16:creationId xmlns:a16="http://schemas.microsoft.com/office/drawing/2014/main" id="{1E54DDEA-AC2B-9D0A-2B21-A13F977E9462}"/>
              </a:ext>
            </a:extLst>
          </p:cNvPr>
          <p:cNvPicPr preferRelativeResize="0"/>
          <p:nvPr/>
        </p:nvPicPr>
        <p:blipFill>
          <a:blip r:embed="rId3">
            <a:alphaModFix/>
          </a:blip>
          <a:stretch>
            <a:fillRect/>
          </a:stretch>
        </p:blipFill>
        <p:spPr>
          <a:xfrm>
            <a:off x="4535608" y="4717210"/>
            <a:ext cx="1380150" cy="1392695"/>
          </a:xfrm>
          <a:prstGeom prst="rect">
            <a:avLst/>
          </a:prstGeom>
          <a:noFill/>
          <a:ln>
            <a:noFill/>
          </a:ln>
        </p:spPr>
      </p:pic>
      <p:pic>
        <p:nvPicPr>
          <p:cNvPr id="167" name="Google Shape;167;p19">
            <a:extLst>
              <a:ext uri="{FF2B5EF4-FFF2-40B4-BE49-F238E27FC236}">
                <a16:creationId xmlns:a16="http://schemas.microsoft.com/office/drawing/2014/main" id="{717CA23E-E7F6-8800-EB8B-F460E8AA7A01}"/>
              </a:ext>
            </a:extLst>
          </p:cNvPr>
          <p:cNvPicPr preferRelativeResize="0"/>
          <p:nvPr/>
        </p:nvPicPr>
        <p:blipFill>
          <a:blip r:embed="rId4">
            <a:alphaModFix/>
          </a:blip>
          <a:stretch>
            <a:fillRect/>
          </a:stretch>
        </p:blipFill>
        <p:spPr>
          <a:xfrm>
            <a:off x="12659686" y="4717210"/>
            <a:ext cx="968375" cy="1395972"/>
          </a:xfrm>
          <a:prstGeom prst="rect">
            <a:avLst/>
          </a:prstGeom>
          <a:noFill/>
          <a:ln>
            <a:noFill/>
          </a:ln>
        </p:spPr>
      </p:pic>
      <p:sp>
        <p:nvSpPr>
          <p:cNvPr id="169" name="Google Shape;169;p19">
            <a:extLst>
              <a:ext uri="{FF2B5EF4-FFF2-40B4-BE49-F238E27FC236}">
                <a16:creationId xmlns:a16="http://schemas.microsoft.com/office/drawing/2014/main" id="{EA4547EC-877D-5E80-61F7-2ED80E7C3C04}"/>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9">
            <a:extLst>
              <a:ext uri="{FF2B5EF4-FFF2-40B4-BE49-F238E27FC236}">
                <a16:creationId xmlns:a16="http://schemas.microsoft.com/office/drawing/2014/main" id="{DEC3A103-EC0A-B9AD-6BFC-1E7F223952CA}"/>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9">
            <a:extLst>
              <a:ext uri="{FF2B5EF4-FFF2-40B4-BE49-F238E27FC236}">
                <a16:creationId xmlns:a16="http://schemas.microsoft.com/office/drawing/2014/main" id="{1F2DA7FD-FF63-B694-ADDE-0DBF79ADA874}"/>
              </a:ext>
            </a:extLst>
          </p:cNvPr>
          <p:cNvSpPr txBox="1"/>
          <p:nvPr/>
        </p:nvSpPr>
        <p:spPr>
          <a:xfrm>
            <a:off x="4226863" y="3086411"/>
            <a:ext cx="1997640" cy="120810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Google Shape;174;p19">
            <a:extLst>
              <a:ext uri="{FF2B5EF4-FFF2-40B4-BE49-F238E27FC236}">
                <a16:creationId xmlns:a16="http://schemas.microsoft.com/office/drawing/2014/main" id="{89003740-423D-CD97-DB5B-55E3713CDB01}"/>
              </a:ext>
            </a:extLst>
          </p:cNvPr>
          <p:cNvSpPr txBox="1"/>
          <p:nvPr/>
        </p:nvSpPr>
        <p:spPr>
          <a:xfrm>
            <a:off x="12144990" y="3086411"/>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a:t>
            </a:r>
            <a:r>
              <a:rPr kumimoji="0" lang="tr-TR"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Google Shape;175;p19">
            <a:extLst>
              <a:ext uri="{FF2B5EF4-FFF2-40B4-BE49-F238E27FC236}">
                <a16:creationId xmlns:a16="http://schemas.microsoft.com/office/drawing/2014/main" id="{4FB5121C-9EBE-FA96-4D51-ED41E8341F72}"/>
              </a:ext>
            </a:extLst>
          </p:cNvPr>
          <p:cNvSpPr txBox="1"/>
          <p:nvPr/>
        </p:nvSpPr>
        <p:spPr>
          <a:xfrm>
            <a:off x="2790710" y="6500868"/>
            <a:ext cx="4824284" cy="1661993"/>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3000" b="1" dirty="0">
                <a:solidFill>
                  <a:srgbClr val="FFCA04"/>
                </a:solidFill>
                <a:latin typeface="Lato"/>
                <a:ea typeface="Lato"/>
                <a:cs typeface="Lato"/>
                <a:sym typeface="Lato"/>
              </a:rPr>
              <a:t>Yeni tablo </a:t>
            </a: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3000" dirty="0">
                <a:solidFill>
                  <a:srgbClr val="FFFFFF"/>
                </a:solidFill>
                <a:latin typeface="Lato"/>
                <a:ea typeface="Lato"/>
                <a:cs typeface="Lato"/>
                <a:sym typeface="Lato"/>
              </a:rPr>
              <a:t>oluşturulurken Yabancı Anahtar eşleştirmesi yapma</a:t>
            </a:r>
            <a:endParaRPr kumimoji="0" lang="tr-TR" sz="30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 name="Google Shape;175;p19">
            <a:extLst>
              <a:ext uri="{FF2B5EF4-FFF2-40B4-BE49-F238E27FC236}">
                <a16:creationId xmlns:a16="http://schemas.microsoft.com/office/drawing/2014/main" id="{A545FEFF-2739-7D5F-C13B-FED175CDCE27}"/>
              </a:ext>
            </a:extLst>
          </p:cNvPr>
          <p:cNvSpPr txBox="1"/>
          <p:nvPr/>
        </p:nvSpPr>
        <p:spPr>
          <a:xfrm>
            <a:off x="10909560" y="6533280"/>
            <a:ext cx="4468500" cy="1661993"/>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lang="tr-TR" sz="3000" b="1" dirty="0">
                <a:solidFill>
                  <a:srgbClr val="FFCA04"/>
                </a:solidFill>
                <a:latin typeface="Lato"/>
                <a:ea typeface="Lato"/>
                <a:cs typeface="Lato"/>
                <a:sym typeface="Lato"/>
              </a:rPr>
              <a:t>Mevcut tablolar </a:t>
            </a: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üzerinde Yabancı Anahtar eşleştirmesi yapma</a:t>
            </a:r>
          </a:p>
        </p:txBody>
      </p:sp>
      <p:sp>
        <p:nvSpPr>
          <p:cNvPr id="3" name="Google Shape;104;p14">
            <a:extLst>
              <a:ext uri="{FF2B5EF4-FFF2-40B4-BE49-F238E27FC236}">
                <a16:creationId xmlns:a16="http://schemas.microsoft.com/office/drawing/2014/main" id="{C5009784-E69E-FC74-B1CD-D139D1F516A4}"/>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Tablolar Arası İlişki Kurma</a:t>
            </a:r>
          </a:p>
        </p:txBody>
      </p:sp>
      <p:sp>
        <p:nvSpPr>
          <p:cNvPr id="5" name="Google Shape;366;p29">
            <a:extLst>
              <a:ext uri="{FF2B5EF4-FFF2-40B4-BE49-F238E27FC236}">
                <a16:creationId xmlns:a16="http://schemas.microsoft.com/office/drawing/2014/main" id="{EED59227-EDBD-FCFA-8E79-D9CBD01BB099}"/>
              </a:ext>
            </a:extLst>
          </p:cNvPr>
          <p:cNvSpPr txBox="1"/>
          <p:nvPr/>
        </p:nvSpPr>
        <p:spPr>
          <a:xfrm>
            <a:off x="6739901" y="1976549"/>
            <a:ext cx="6345247" cy="49859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Tablolar arası ilişki 2 şekilde oluşturulur.</a:t>
            </a:r>
          </a:p>
        </p:txBody>
      </p:sp>
    </p:spTree>
    <p:extLst>
      <p:ext uri="{BB962C8B-B14F-4D97-AF65-F5344CB8AC3E}">
        <p14:creationId xmlns:p14="http://schemas.microsoft.com/office/powerpoint/2010/main" val="1091325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16463738-B422-B9A6-0DC2-8D89605CE88D}"/>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D6FB1879-D174-1180-6673-52C08724EAAB}"/>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A1BAA236-D2BB-87FE-13E3-845FB1C2333D}"/>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4" name="Slayt Numarası Yer Tutucusu 3">
            <a:extLst>
              <a:ext uri="{FF2B5EF4-FFF2-40B4-BE49-F238E27FC236}">
                <a16:creationId xmlns:a16="http://schemas.microsoft.com/office/drawing/2014/main" id="{816A292C-ED0B-0F50-D594-6F8DAF4D5368}"/>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34DB99F2-05D4-C653-2E99-784A99E8CA02}"/>
              </a:ext>
            </a:extLst>
          </p:cNvPr>
          <p:cNvSpPr txBox="1"/>
          <p:nvPr/>
        </p:nvSpPr>
        <p:spPr>
          <a:xfrm>
            <a:off x="3159150" y="3145599"/>
            <a:ext cx="11969700" cy="2585323"/>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komutu ile </a:t>
            </a:r>
            <a:r>
              <a:rPr lang="tr-TR" sz="3500" dirty="0" err="1">
                <a:solidFill>
                  <a:srgbClr val="FFFFFF"/>
                </a:solidFill>
                <a:latin typeface="Lato"/>
                <a:ea typeface="Lato"/>
                <a:cs typeface="Lato"/>
                <a:sym typeface="Lato"/>
              </a:rPr>
              <a:t>OkulDB</a:t>
            </a:r>
            <a:r>
              <a:rPr lang="tr-TR" sz="3500" dirty="0">
                <a:solidFill>
                  <a:srgbClr val="FFFFFF"/>
                </a:solidFill>
                <a:latin typeface="Lato"/>
                <a:ea typeface="Lato"/>
                <a:cs typeface="Lato"/>
                <a:sym typeface="Lato"/>
              </a:rPr>
              <a:t> adında bir veri tabanı oluşturunuz.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i="1" dirty="0">
                <a:solidFill>
                  <a:srgbClr val="FFCA04"/>
                </a:solidFill>
                <a:latin typeface="Lato"/>
                <a:ea typeface="Lato"/>
                <a:cs typeface="Lato"/>
                <a:sym typeface="Lato"/>
              </a:rPr>
              <a:t>		CREATE DATABASE </a:t>
            </a:r>
            <a:r>
              <a:rPr lang="tr-TR" sz="3500" b="1" i="1" dirty="0" err="1">
                <a:solidFill>
                  <a:srgbClr val="FFCA04"/>
                </a:solidFill>
                <a:latin typeface="Lato"/>
                <a:ea typeface="Lato"/>
                <a:cs typeface="Lato"/>
                <a:sym typeface="Lato"/>
              </a:rPr>
              <a:t>OkulDB</a:t>
            </a:r>
            <a:r>
              <a:rPr lang="tr-TR" sz="3500" b="1" i="1" dirty="0">
                <a:solidFill>
                  <a:srgbClr val="FFCA04"/>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B78241A5-59F9-DEB8-CAF8-581888A2C00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28745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AA8FB730-F0FB-AB06-9220-EBDCCDAF199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E9F8DE0-0943-C028-3D4C-434EBF56B96E}"/>
              </a:ext>
            </a:extLst>
          </p:cNvPr>
          <p:cNvPicPr preferRelativeResize="0"/>
          <p:nvPr/>
        </p:nvPicPr>
        <p:blipFill rotWithShape="1">
          <a:blip r:embed="rId3">
            <a:alphaModFix amt="47000"/>
          </a:blip>
          <a:srcRect l="20370" r="20369"/>
          <a:stretch/>
        </p:blipFill>
        <p:spPr>
          <a:xfrm>
            <a:off x="13572699" y="0"/>
            <a:ext cx="9144000" cy="10287000"/>
          </a:xfrm>
          <a:prstGeom prst="rect">
            <a:avLst/>
          </a:prstGeom>
          <a:noFill/>
          <a:ln>
            <a:noFill/>
          </a:ln>
        </p:spPr>
      </p:pic>
      <p:sp>
        <p:nvSpPr>
          <p:cNvPr id="349" name="Google Shape;349;p28">
            <a:extLst>
              <a:ext uri="{FF2B5EF4-FFF2-40B4-BE49-F238E27FC236}">
                <a16:creationId xmlns:a16="http://schemas.microsoft.com/office/drawing/2014/main" id="{4268066D-7B78-52C8-854D-95504C8572C5}"/>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CB05AD9-DA7C-99AA-9981-523B57F62CE5}"/>
              </a:ext>
            </a:extLst>
          </p:cNvPr>
          <p:cNvSpPr txBox="1"/>
          <p:nvPr/>
        </p:nvSpPr>
        <p:spPr>
          <a:xfrm>
            <a:off x="411465" y="1211187"/>
            <a:ext cx="8157347" cy="2307427"/>
          </a:xfrm>
          <a:prstGeom prst="rect">
            <a:avLst/>
          </a:prstGeom>
          <a:noFill/>
          <a:ln>
            <a:noFill/>
          </a:ln>
        </p:spPr>
        <p:txBody>
          <a:bodyPr spcFirstLastPara="1" wrap="square" lIns="0" tIns="0" rIns="0" bIns="0" anchor="t" anchorCtr="0">
            <a:spAutoFit/>
          </a:bodyPr>
          <a:lstStyle/>
          <a:p>
            <a:pPr lvl="0" algn="ctr">
              <a:lnSpc>
                <a:spcPct val="119001"/>
              </a:lnSpc>
              <a:defRPr/>
            </a:pPr>
            <a:r>
              <a:rPr lang="es-ES" sz="6300" dirty="0">
                <a:solidFill>
                  <a:srgbClr val="FFCA04"/>
                </a:solidFill>
                <a:latin typeface="Paytone One"/>
                <a:sym typeface="Paytone One"/>
              </a:rPr>
              <a:t>Tablolar Arası İlişki Kurma</a:t>
            </a:r>
          </a:p>
        </p:txBody>
      </p:sp>
      <p:sp>
        <p:nvSpPr>
          <p:cNvPr id="355" name="Google Shape;355;p28">
            <a:extLst>
              <a:ext uri="{FF2B5EF4-FFF2-40B4-BE49-F238E27FC236}">
                <a16:creationId xmlns:a16="http://schemas.microsoft.com/office/drawing/2014/main" id="{44ECC990-4C3C-1698-31EC-DB3E3CC0FAA1}"/>
              </a:ext>
            </a:extLst>
          </p:cNvPr>
          <p:cNvSpPr txBox="1"/>
          <p:nvPr/>
        </p:nvSpPr>
        <p:spPr>
          <a:xfrm>
            <a:off x="411465" y="3710843"/>
            <a:ext cx="12199666" cy="4825937"/>
          </a:xfrm>
          <a:prstGeom prst="rect">
            <a:avLst/>
          </a:prstGeom>
          <a:noFill/>
          <a:ln>
            <a:noFill/>
          </a:ln>
        </p:spPr>
        <p:txBody>
          <a:bodyPr spcFirstLastPara="1" wrap="square" lIns="0" tIns="0" rIns="0" bIns="0" anchor="t" anchorCtr="0">
            <a:spAutoFit/>
          </a:bodyPr>
          <a:lstStyle/>
          <a:p>
            <a:pPr marL="514350" marR="0" lvl="1" indent="-514350" algn="just" defTabSz="914400" rtl="0" eaLnBrk="1" fontAlgn="auto" latinLnBrk="0" hangingPunct="1">
              <a:lnSpc>
                <a:spcPct val="140000"/>
              </a:lnSpc>
              <a:spcBef>
                <a:spcPts val="0"/>
              </a:spcBef>
              <a:spcAft>
                <a:spcPts val="0"/>
              </a:spcAft>
              <a:buClr>
                <a:schemeClr val="bg1"/>
              </a:buClr>
              <a:buSzTx/>
              <a:buFont typeface="Arial"/>
              <a:buAutoNum type="arabicParenR"/>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Yeni tablo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oluşturuken</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CREATE TABLE </a:t>
            </a: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Ogretmenler</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OgretmenID</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INT IDENTITY(1,1) PRIMARY KEY,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Ad NVARCHAR(50) NOT NULL,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Soyad</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NVARCHAR(50) NOT NULL,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0" i="0" u="none" strike="noStrike" kern="0" cap="none" spc="0" normalizeH="0" baseline="0" noProof="0" dirty="0" err="1">
                <a:ln>
                  <a:noFill/>
                </a:ln>
                <a:solidFill>
                  <a:srgbClr val="FFFFFF"/>
                </a:solidFill>
                <a:effectLst/>
                <a:uLnTx/>
                <a:uFillTx/>
                <a:latin typeface="Lato"/>
                <a:ea typeface="Lato"/>
                <a:cs typeface="Lato"/>
                <a:sym typeface="Lato"/>
              </a:rPr>
              <a:t>BolumID</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 INT NOT NULL,    </a:t>
            </a:r>
          </a:p>
          <a:p>
            <a:pPr marR="0" lvl="1" algn="just" defTabSz="914400" rtl="0" eaLnBrk="1" fontAlgn="auto" latinLnBrk="0" hangingPunct="1">
              <a:lnSpc>
                <a:spcPct val="140000"/>
              </a:lnSpc>
              <a:spcBef>
                <a:spcPts val="0"/>
              </a:spcBef>
              <a:spcAft>
                <a:spcPts val="0"/>
              </a:spcAft>
              <a:buClr>
                <a:srgbClr val="000000"/>
              </a:buClr>
              <a:buSzTx/>
              <a:tabLst/>
              <a:defRPr/>
            </a:pPr>
            <a:r>
              <a:rPr kumimoji="0" lang="tr-TR" sz="3200" b="1" i="0" u="none" strike="noStrike" kern="0" cap="none" spc="0" normalizeH="0" baseline="0" noProof="0" dirty="0">
                <a:ln>
                  <a:noFill/>
                </a:ln>
                <a:solidFill>
                  <a:srgbClr val="FFCA04"/>
                </a:solidFill>
                <a:effectLst/>
                <a:uLnTx/>
                <a:uFillTx/>
                <a:latin typeface="Lato"/>
                <a:ea typeface="Lato"/>
                <a:cs typeface="Lato"/>
                <a:sym typeface="Lato"/>
              </a:rPr>
              <a:t>FOREIGN KEY (</a:t>
            </a:r>
            <a:r>
              <a:rPr kumimoji="0" lang="tr-TR" sz="3200" b="1" i="0" u="none" strike="noStrike" kern="0" cap="none" spc="0" normalizeH="0" baseline="0" noProof="0" dirty="0" err="1">
                <a:ln>
                  <a:noFill/>
                </a:ln>
                <a:solidFill>
                  <a:srgbClr val="FFCA04"/>
                </a:solidFill>
                <a:effectLst/>
                <a:uLnTx/>
                <a:uFillTx/>
                <a:latin typeface="Lato"/>
                <a:ea typeface="Lato"/>
                <a:cs typeface="Lato"/>
                <a:sym typeface="Lato"/>
              </a:rPr>
              <a:t>BolumID</a:t>
            </a:r>
            <a:r>
              <a:rPr kumimoji="0" lang="tr-TR" sz="3200" b="1" i="0" u="none" strike="noStrike" kern="0" cap="none" spc="0" normalizeH="0" baseline="0" noProof="0" dirty="0">
                <a:ln>
                  <a:noFill/>
                </a:ln>
                <a:solidFill>
                  <a:srgbClr val="FFCA04"/>
                </a:solidFill>
                <a:effectLst/>
                <a:uLnTx/>
                <a:uFillTx/>
                <a:latin typeface="Lato"/>
                <a:ea typeface="Lato"/>
                <a:cs typeface="Lato"/>
                <a:sym typeface="Lato"/>
              </a:rPr>
              <a:t>) REFERENCES </a:t>
            </a:r>
            <a:r>
              <a:rPr kumimoji="0" lang="tr-TR" sz="3200" b="1" i="0" u="none" strike="noStrike" kern="0" cap="none" spc="0" normalizeH="0" baseline="0" noProof="0" dirty="0" err="1">
                <a:ln>
                  <a:noFill/>
                </a:ln>
                <a:solidFill>
                  <a:srgbClr val="FFCA04"/>
                </a:solidFill>
                <a:effectLst/>
                <a:uLnTx/>
                <a:uFillTx/>
                <a:latin typeface="Lato"/>
                <a:ea typeface="Lato"/>
                <a:cs typeface="Lato"/>
                <a:sym typeface="Lato"/>
              </a:rPr>
              <a:t>Bolumler</a:t>
            </a:r>
            <a:r>
              <a:rPr kumimoji="0" lang="tr-TR" sz="3200" b="1" i="0" u="none" strike="noStrike" kern="0" cap="none" spc="0" normalizeH="0" baseline="0" noProof="0" dirty="0">
                <a:ln>
                  <a:noFill/>
                </a:ln>
                <a:solidFill>
                  <a:srgbClr val="FFCA04"/>
                </a:solidFill>
                <a:effectLst/>
                <a:uLnTx/>
                <a:uFillTx/>
                <a:latin typeface="Lato"/>
                <a:ea typeface="Lato"/>
                <a:cs typeface="Lato"/>
                <a:sym typeface="Lato"/>
              </a:rPr>
              <a:t>(</a:t>
            </a:r>
            <a:r>
              <a:rPr kumimoji="0" lang="tr-TR" sz="3200" b="1" i="0" u="none" strike="noStrike" kern="0" cap="none" spc="0" normalizeH="0" baseline="0" noProof="0" dirty="0" err="1">
                <a:ln>
                  <a:noFill/>
                </a:ln>
                <a:solidFill>
                  <a:srgbClr val="FFCA04"/>
                </a:solidFill>
                <a:effectLst/>
                <a:uLnTx/>
                <a:uFillTx/>
                <a:latin typeface="Lato"/>
                <a:ea typeface="Lato"/>
                <a:cs typeface="Lato"/>
                <a:sym typeface="Lato"/>
              </a:rPr>
              <a:t>BolumID</a:t>
            </a:r>
            <a:r>
              <a:rPr kumimoji="0" lang="tr-TR" sz="3200" b="1" i="0" u="none" strike="noStrike" kern="0" cap="none" spc="0" normalizeH="0" baseline="0" noProof="0" dirty="0">
                <a:ln>
                  <a:noFill/>
                </a:ln>
                <a:solidFill>
                  <a:srgbClr val="FFCA04"/>
                </a:solidFill>
                <a:effectLst/>
                <a:uLnTx/>
                <a:uFillTx/>
                <a:latin typeface="Lato"/>
                <a:ea typeface="Lato"/>
                <a:cs typeface="Lato"/>
                <a:sym typeface="Lato"/>
              </a:rPr>
              <a:t>)</a:t>
            </a: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3D622E1A-DC8B-63DD-6673-9A1FB2794467}"/>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2197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BD2BB3D8-A417-B0ED-B4CB-1A9CC6319BBE}"/>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1A2D43D-CBBD-CE17-CB3A-41D9039A90B6}"/>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1F2D41AC-0890-7648-0BEB-008591504166}"/>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3097CF04-1E8F-E201-A422-1F9ABAB20926}"/>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97" name="Google Shape;97;p14">
            <a:extLst>
              <a:ext uri="{FF2B5EF4-FFF2-40B4-BE49-F238E27FC236}">
                <a16:creationId xmlns:a16="http://schemas.microsoft.com/office/drawing/2014/main" id="{F5EC6B43-FC99-D5C6-2AF6-8F5D332CD0D6}"/>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Slayt Numarası Yer Tutucusu 3">
            <a:extLst>
              <a:ext uri="{FF2B5EF4-FFF2-40B4-BE49-F238E27FC236}">
                <a16:creationId xmlns:a16="http://schemas.microsoft.com/office/drawing/2014/main" id="{E5E494FA-533D-10F9-C073-BE37CCA0AC76}"/>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41</a:t>
            </a:fld>
            <a:endParaRPr lang="en-US" sz="2800" dirty="0">
              <a:solidFill>
                <a:srgbClr val="888888"/>
              </a:solidFill>
              <a:latin typeface="Calibri"/>
              <a:ea typeface="Calibri"/>
              <a:cs typeface="Calibri"/>
              <a:sym typeface="Calibri"/>
            </a:endParaRPr>
          </a:p>
        </p:txBody>
      </p:sp>
      <p:sp>
        <p:nvSpPr>
          <p:cNvPr id="9" name="Google Shape;366;p29">
            <a:extLst>
              <a:ext uri="{FF2B5EF4-FFF2-40B4-BE49-F238E27FC236}">
                <a16:creationId xmlns:a16="http://schemas.microsoft.com/office/drawing/2014/main" id="{09260C4C-EB35-4C46-EBAB-FBF5EE10B939}"/>
              </a:ext>
            </a:extLst>
          </p:cNvPr>
          <p:cNvSpPr txBox="1"/>
          <p:nvPr/>
        </p:nvSpPr>
        <p:spPr>
          <a:xfrm>
            <a:off x="2133600" y="2829029"/>
            <a:ext cx="16011099" cy="387798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1. Yöntem SQL kodu ile </a:t>
            </a:r>
            <a:r>
              <a:rPr lang="tr-TR" sz="3500" dirty="0" err="1">
                <a:solidFill>
                  <a:srgbClr val="FFFFFF"/>
                </a:solidFill>
                <a:latin typeface="Lato"/>
                <a:ea typeface="Lato"/>
                <a:cs typeface="Lato"/>
                <a:sym typeface="Lato"/>
              </a:rPr>
              <a:t>Foreign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Key</a:t>
            </a:r>
            <a:r>
              <a:rPr lang="tr-TR" sz="3500" dirty="0">
                <a:solidFill>
                  <a:srgbClr val="FFFFFF"/>
                </a:solidFill>
                <a:latin typeface="Lato"/>
                <a:ea typeface="Lato"/>
                <a:cs typeface="Lato"/>
                <a:sym typeface="Lato"/>
              </a:rPr>
              <a:t> ilişkisi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a:solidFill>
                  <a:srgbClr val="FFFFFF"/>
                </a:solidFill>
                <a:latin typeface="Lato"/>
                <a:ea typeface="Lato"/>
                <a:cs typeface="Lato"/>
                <a:sym typeface="Lato"/>
              </a:rPr>
              <a:t>TABLO_ADI  </a:t>
            </a:r>
            <a:r>
              <a:rPr lang="tr-TR" sz="3500" b="1" dirty="0">
                <a:solidFill>
                  <a:srgbClr val="FFCA04"/>
                </a:solidFill>
                <a:latin typeface="Lato"/>
                <a:ea typeface="Lato"/>
                <a:cs typeface="Lato"/>
                <a:sym typeface="Lato"/>
              </a:rPr>
              <a:t>ADD CONSTRAINT </a:t>
            </a:r>
            <a:r>
              <a:rPr lang="tr-TR" sz="3500" dirty="0">
                <a:solidFill>
                  <a:srgbClr val="FFFFFF"/>
                </a:solidFill>
                <a:latin typeface="Lato"/>
                <a:ea typeface="Lato"/>
                <a:cs typeface="Lato"/>
                <a:sym typeface="Lato"/>
              </a:rPr>
              <a:t>İLİŞKİ_İSMİ </a:t>
            </a:r>
          </a:p>
          <a:p>
            <a:pPr lvl="1" algn="just">
              <a:lnSpc>
                <a:spcPct val="120000"/>
              </a:lnSpc>
              <a:defRPr/>
            </a:pPr>
            <a:r>
              <a:rPr lang="tr-TR" sz="3500" b="1" dirty="0">
                <a:solidFill>
                  <a:srgbClr val="FFCA04"/>
                </a:solidFill>
                <a:latin typeface="Lato"/>
                <a:ea typeface="Lato"/>
                <a:cs typeface="Lato"/>
                <a:sym typeface="Lato"/>
              </a:rPr>
              <a:t>FOREIGN KEY </a:t>
            </a:r>
            <a:r>
              <a:rPr lang="tr-TR" sz="3500" dirty="0">
                <a:solidFill>
                  <a:srgbClr val="FFFFFF"/>
                </a:solidFill>
                <a:latin typeface="Lato"/>
                <a:ea typeface="Lato"/>
                <a:cs typeface="Lato"/>
                <a:sym typeface="Lato"/>
              </a:rPr>
              <a:t>(İLİŞKİ_KURULACAK_KOLON_ADI) </a:t>
            </a:r>
          </a:p>
          <a:p>
            <a:pPr lvl="1" algn="just">
              <a:lnSpc>
                <a:spcPct val="120000"/>
              </a:lnSpc>
              <a:defRPr/>
            </a:pPr>
            <a:r>
              <a:rPr lang="tr-TR" sz="3500" b="1" dirty="0">
                <a:solidFill>
                  <a:srgbClr val="FFCA04"/>
                </a:solidFill>
                <a:latin typeface="Lato"/>
                <a:ea typeface="Lato"/>
                <a:cs typeface="Lato"/>
                <a:sym typeface="Lato"/>
              </a:rPr>
              <a:t>REFERENCES</a:t>
            </a:r>
            <a:r>
              <a:rPr lang="tr-TR" sz="3500" dirty="0">
                <a:solidFill>
                  <a:srgbClr val="FFFFFF"/>
                </a:solidFill>
                <a:latin typeface="Lato"/>
                <a:ea typeface="Lato"/>
                <a:cs typeface="Lato"/>
                <a:sym typeface="Lato"/>
              </a:rPr>
              <a:t> İLİŞKİ_KURULACAK_TABLO (İLİŞKİ_KURULACAK_KOLON_ADI);</a:t>
            </a:r>
          </a:p>
        </p:txBody>
      </p:sp>
    </p:spTree>
    <p:extLst>
      <p:ext uri="{BB962C8B-B14F-4D97-AF65-F5344CB8AC3E}">
        <p14:creationId xmlns:p14="http://schemas.microsoft.com/office/powerpoint/2010/main" val="2075191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96B98B13-27DC-FB85-F0D9-70250CD1B9EA}"/>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D13FACF3-D315-20FA-3359-C1273957F081}"/>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549E75D5-FD6A-18B4-6575-A360FAB7E274}"/>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F38ED15E-8F9D-3F75-B90A-846D7E67A48B}"/>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FA98F7E1-804E-0481-643E-26178D335160}"/>
              </a:ext>
            </a:extLst>
          </p:cNvPr>
          <p:cNvSpPr txBox="1"/>
          <p:nvPr/>
        </p:nvSpPr>
        <p:spPr>
          <a:xfrm>
            <a:off x="2133600" y="2829029"/>
            <a:ext cx="16011099"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1. Yöntem SQL kodu ile </a:t>
            </a:r>
            <a:r>
              <a:rPr lang="tr-TR" sz="3500" dirty="0" err="1">
                <a:solidFill>
                  <a:srgbClr val="FFFFFF"/>
                </a:solidFill>
                <a:latin typeface="Lato"/>
                <a:ea typeface="Lato"/>
                <a:cs typeface="Lato"/>
                <a:sym typeface="Lato"/>
              </a:rPr>
              <a:t>Foreign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Key</a:t>
            </a:r>
            <a:r>
              <a:rPr lang="tr-TR" sz="3500" dirty="0">
                <a:solidFill>
                  <a:srgbClr val="FFFFFF"/>
                </a:solidFill>
                <a:latin typeface="Lato"/>
                <a:ea typeface="Lato"/>
                <a:cs typeface="Lato"/>
                <a:sym typeface="Lato"/>
              </a:rPr>
              <a:t> ilişkisi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dirty="0">
                <a:solidFill>
                  <a:srgbClr val="FFCA04"/>
                </a:solidFill>
                <a:latin typeface="Lato"/>
                <a:ea typeface="Lato"/>
                <a:cs typeface="Lato"/>
                <a:sym typeface="Lato"/>
              </a:rPr>
              <a:t>ALTER TABLE </a:t>
            </a:r>
            <a:r>
              <a:rPr lang="tr-TR" sz="3500" dirty="0">
                <a:solidFill>
                  <a:srgbClr val="FFFFFF"/>
                </a:solidFill>
                <a:latin typeface="Lato"/>
                <a:ea typeface="Lato"/>
                <a:cs typeface="Lato"/>
                <a:sym typeface="Lato"/>
              </a:rPr>
              <a:t>TABLO_ADI  </a:t>
            </a:r>
            <a:r>
              <a:rPr lang="tr-TR" sz="3500" b="1" dirty="0">
                <a:solidFill>
                  <a:srgbClr val="FFCA04"/>
                </a:solidFill>
                <a:latin typeface="Lato"/>
                <a:ea typeface="Lato"/>
                <a:cs typeface="Lato"/>
                <a:sym typeface="Lato"/>
              </a:rPr>
              <a:t>ADD CONSTRAINT </a:t>
            </a:r>
            <a:r>
              <a:rPr lang="tr-TR" sz="3500" dirty="0">
                <a:solidFill>
                  <a:srgbClr val="FFFFFF"/>
                </a:solidFill>
                <a:latin typeface="Lato"/>
                <a:ea typeface="Lato"/>
                <a:cs typeface="Lato"/>
                <a:sym typeface="Lato"/>
              </a:rPr>
              <a:t>İLİŞKİ_İSMİ </a:t>
            </a:r>
          </a:p>
          <a:p>
            <a:pPr lvl="1" algn="just">
              <a:lnSpc>
                <a:spcPct val="120000"/>
              </a:lnSpc>
              <a:defRPr/>
            </a:pPr>
            <a:r>
              <a:rPr lang="tr-TR" sz="3500" b="1" dirty="0">
                <a:solidFill>
                  <a:srgbClr val="FFCA04"/>
                </a:solidFill>
                <a:latin typeface="Lato"/>
                <a:ea typeface="Lato"/>
                <a:cs typeface="Lato"/>
                <a:sym typeface="Lato"/>
              </a:rPr>
              <a:t>FOREIGN KEY </a:t>
            </a:r>
            <a:r>
              <a:rPr lang="tr-TR" sz="3500" dirty="0">
                <a:solidFill>
                  <a:srgbClr val="FFFFFF"/>
                </a:solidFill>
                <a:latin typeface="Lato"/>
                <a:ea typeface="Lato"/>
                <a:cs typeface="Lato"/>
                <a:sym typeface="Lato"/>
              </a:rPr>
              <a:t>(İLİŞKİ_KURULACAK_KOLON_ADI) </a:t>
            </a:r>
          </a:p>
          <a:p>
            <a:pPr lvl="1" algn="just">
              <a:lnSpc>
                <a:spcPct val="120000"/>
              </a:lnSpc>
              <a:defRPr/>
            </a:pPr>
            <a:r>
              <a:rPr lang="tr-TR" sz="3500" b="1" dirty="0">
                <a:solidFill>
                  <a:srgbClr val="FFCA04"/>
                </a:solidFill>
                <a:latin typeface="Lato"/>
                <a:ea typeface="Lato"/>
                <a:cs typeface="Lato"/>
                <a:sym typeface="Lato"/>
              </a:rPr>
              <a:t>REFERENCES</a:t>
            </a:r>
            <a:r>
              <a:rPr lang="tr-TR" sz="3500" dirty="0">
                <a:solidFill>
                  <a:srgbClr val="FFFFFF"/>
                </a:solidFill>
                <a:latin typeface="Lato"/>
                <a:ea typeface="Lato"/>
                <a:cs typeface="Lato"/>
                <a:sym typeface="Lato"/>
              </a:rPr>
              <a:t> İLİŞKİ_KURULACAK_TABLO (İLİŞKİ_KURULACAK_KOLON_ADI);</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dirty="0">
                <a:solidFill>
                  <a:srgbClr val="FFCA04"/>
                </a:solidFill>
                <a:latin typeface="Lato"/>
                <a:ea typeface="Lato"/>
                <a:cs typeface="Lato"/>
                <a:sym typeface="Lato"/>
              </a:rPr>
              <a:t>ALTER TABLE </a:t>
            </a:r>
            <a:r>
              <a:rPr lang="tr-TR" sz="3500" dirty="0" err="1">
                <a:solidFill>
                  <a:srgbClr val="FFFFFF"/>
                </a:solidFill>
                <a:latin typeface="Lato"/>
                <a:ea typeface="Lato"/>
                <a:cs typeface="Lato"/>
                <a:sym typeface="Lato"/>
              </a:rPr>
              <a:t>Ogretmenler</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ADD CONSTRAINT </a:t>
            </a:r>
            <a:r>
              <a:rPr lang="tr-TR" sz="3500" dirty="0" err="1">
                <a:solidFill>
                  <a:srgbClr val="FFFFFF"/>
                </a:solidFill>
                <a:latin typeface="Lato"/>
                <a:ea typeface="Lato"/>
                <a:cs typeface="Lato"/>
                <a:sym typeface="Lato"/>
              </a:rPr>
              <a:t>FK_Ogretmenler_Bolumler</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FOREIGN KEY </a:t>
            </a:r>
            <a:r>
              <a:rPr lang="tr-TR" sz="3500" dirty="0">
                <a:solidFill>
                  <a:srgbClr val="FFFFFF"/>
                </a:solidFill>
                <a:latin typeface="Lato"/>
                <a:ea typeface="Lato"/>
                <a:cs typeface="Lato"/>
                <a:sym typeface="Lato"/>
              </a:rPr>
              <a:t>(</a:t>
            </a:r>
            <a:r>
              <a:rPr lang="tr-TR" sz="3500" dirty="0" err="1">
                <a:solidFill>
                  <a:srgbClr val="FFFFFF"/>
                </a:solidFill>
                <a:latin typeface="Lato"/>
                <a:ea typeface="Lato"/>
                <a:cs typeface="Lato"/>
                <a:sym typeface="Lato"/>
              </a:rPr>
              <a:t>BolumID</a:t>
            </a:r>
            <a:r>
              <a:rPr lang="tr-TR" sz="3500" dirty="0">
                <a:solidFill>
                  <a:srgbClr val="FFFFFF"/>
                </a:solidFill>
                <a:latin typeface="Lato"/>
                <a:ea typeface="Lato"/>
                <a:cs typeface="Lato"/>
                <a:sym typeface="Lato"/>
              </a:rPr>
              <a:t>) </a:t>
            </a:r>
            <a:r>
              <a:rPr lang="tr-TR" sz="3500" b="1" dirty="0">
                <a:solidFill>
                  <a:srgbClr val="FFCA04"/>
                </a:solidFill>
                <a:latin typeface="Lato"/>
                <a:ea typeface="Lato"/>
                <a:cs typeface="Lato"/>
                <a:sym typeface="Lato"/>
              </a:rPr>
              <a:t>REFERENCES</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Bolumler</a:t>
            </a:r>
            <a:r>
              <a:rPr lang="tr-TR" sz="3500" dirty="0">
                <a:solidFill>
                  <a:srgbClr val="FFFFFF"/>
                </a:solidFill>
                <a:latin typeface="Lato"/>
                <a:ea typeface="Lato"/>
                <a:cs typeface="Lato"/>
                <a:sym typeface="Lato"/>
              </a:rPr>
              <a:t>(</a:t>
            </a:r>
            <a:r>
              <a:rPr lang="tr-TR" sz="3500" dirty="0" err="1">
                <a:solidFill>
                  <a:srgbClr val="FFFFFF"/>
                </a:solidFill>
                <a:latin typeface="Lato"/>
                <a:ea typeface="Lato"/>
                <a:cs typeface="Lato"/>
                <a:sym typeface="Lato"/>
              </a:rPr>
              <a:t>BolumID</a:t>
            </a:r>
            <a:r>
              <a:rPr lang="tr-TR" sz="3500" dirty="0">
                <a:solidFill>
                  <a:srgbClr val="FFFFFF"/>
                </a:solidFill>
                <a:latin typeface="Lato"/>
                <a:ea typeface="Lato"/>
                <a:cs typeface="Lato"/>
                <a:sym typeface="Lato"/>
              </a:rPr>
              <a:t>);</a:t>
            </a:r>
          </a:p>
        </p:txBody>
      </p:sp>
      <p:sp>
        <p:nvSpPr>
          <p:cNvPr id="97" name="Google Shape;97;p14">
            <a:extLst>
              <a:ext uri="{FF2B5EF4-FFF2-40B4-BE49-F238E27FC236}">
                <a16:creationId xmlns:a16="http://schemas.microsoft.com/office/drawing/2014/main" id="{F7837FF5-7241-B3C0-AABA-8BE5E4F4BA91}"/>
              </a:ext>
            </a:extLst>
          </p:cNvPr>
          <p:cNvSpPr/>
          <p:nvPr/>
        </p:nvSpPr>
        <p:spPr>
          <a:xfrm>
            <a:off x="15694702" y="876294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Slayt Numarası Yer Tutucusu 3">
            <a:extLst>
              <a:ext uri="{FF2B5EF4-FFF2-40B4-BE49-F238E27FC236}">
                <a16:creationId xmlns:a16="http://schemas.microsoft.com/office/drawing/2014/main" id="{2C6345CF-F2A6-D5C2-CF53-24D926DE8836}"/>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42</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10270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540D9073-8AE9-0F26-D36B-70350A3F3693}"/>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40749E9-964E-9A74-C59D-9B42FAAC21B1}"/>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CF586E7B-545B-926D-0439-F838BE4D4725}"/>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D991E59B-0C01-C86B-B137-A5056AAAC512}"/>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597EC4C2-B811-A6DE-5723-249503A645F3}"/>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
        <p:nvSpPr>
          <p:cNvPr id="97" name="Google Shape;97;p14">
            <a:extLst>
              <a:ext uri="{FF2B5EF4-FFF2-40B4-BE49-F238E27FC236}">
                <a16:creationId xmlns:a16="http://schemas.microsoft.com/office/drawing/2014/main" id="{7A770039-F74E-1320-F078-37D0FE176C84}"/>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Resim 6">
            <a:extLst>
              <a:ext uri="{FF2B5EF4-FFF2-40B4-BE49-F238E27FC236}">
                <a16:creationId xmlns:a16="http://schemas.microsoft.com/office/drawing/2014/main" id="{E642C16D-B5F8-FFC4-74B7-359112C14D42}"/>
              </a:ext>
            </a:extLst>
          </p:cNvPr>
          <p:cNvPicPr>
            <a:picLocks noChangeAspect="1"/>
          </p:cNvPicPr>
          <p:nvPr/>
        </p:nvPicPr>
        <p:blipFill>
          <a:blip r:embed="rId5"/>
          <a:stretch>
            <a:fillRect/>
          </a:stretch>
        </p:blipFill>
        <p:spPr>
          <a:xfrm>
            <a:off x="3335042" y="3664316"/>
            <a:ext cx="10629490" cy="606303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Slayt Numarası Yer Tutucusu 3">
            <a:extLst>
              <a:ext uri="{FF2B5EF4-FFF2-40B4-BE49-F238E27FC236}">
                <a16:creationId xmlns:a16="http://schemas.microsoft.com/office/drawing/2014/main" id="{AA89F9BD-C345-0862-89C6-6CF4E053CCF6}"/>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43</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204616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4A43DEA2-A129-B61C-1AF8-B026278B703E}"/>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D2DD983-0794-BA81-333B-0B7AF6F6A87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FE4ECE9A-E44D-3E68-EE72-CCFD8DB38BF9}"/>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C0C59D36-11A7-7C88-ADE0-CC522CA8E853}"/>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D6A2E680-CC21-84B2-FC43-7FE89FCB254B}"/>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
        <p:nvSpPr>
          <p:cNvPr id="97" name="Google Shape;97;p14">
            <a:extLst>
              <a:ext uri="{FF2B5EF4-FFF2-40B4-BE49-F238E27FC236}">
                <a16:creationId xmlns:a16="http://schemas.microsoft.com/office/drawing/2014/main" id="{3A64FF75-691D-A3B8-F5F1-25A55524F373}"/>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Resim 7">
            <a:extLst>
              <a:ext uri="{FF2B5EF4-FFF2-40B4-BE49-F238E27FC236}">
                <a16:creationId xmlns:a16="http://schemas.microsoft.com/office/drawing/2014/main" id="{41B97B2A-CF8A-8ADA-4F18-B923272BE64F}"/>
              </a:ext>
            </a:extLst>
          </p:cNvPr>
          <p:cNvPicPr>
            <a:picLocks noChangeAspect="1"/>
          </p:cNvPicPr>
          <p:nvPr/>
        </p:nvPicPr>
        <p:blipFill>
          <a:blip r:embed="rId5"/>
          <a:stretch>
            <a:fillRect/>
          </a:stretch>
        </p:blipFill>
        <p:spPr>
          <a:xfrm>
            <a:off x="3631647" y="3672796"/>
            <a:ext cx="11024705" cy="60545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ayt Numarası Yer Tutucusu 3">
            <a:extLst>
              <a:ext uri="{FF2B5EF4-FFF2-40B4-BE49-F238E27FC236}">
                <a16:creationId xmlns:a16="http://schemas.microsoft.com/office/drawing/2014/main" id="{C54C1990-BA5C-9CFC-E66B-BE4793078ED0}"/>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44</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061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B288F818-205D-C176-DDC5-5F9FA20805D2}"/>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58B8B028-BE3B-FD7A-E764-E1D9E7D24327}"/>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DC74362C-CD38-2FED-041E-24C1D3AB9BFF}"/>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F224A29B-C3D8-4444-65C5-FB658EC37D94}"/>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E83CAB72-4D39-B1AA-B668-DD01F89BAC9C}"/>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EB553626-34F2-7816-CB62-0A674D900502}"/>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7" name="Resim 6">
            <a:extLst>
              <a:ext uri="{FF2B5EF4-FFF2-40B4-BE49-F238E27FC236}">
                <a16:creationId xmlns:a16="http://schemas.microsoft.com/office/drawing/2014/main" id="{F5B25E20-151E-3446-D4D8-76F14A52241F}"/>
              </a:ext>
            </a:extLst>
          </p:cNvPr>
          <p:cNvPicPr>
            <a:picLocks noChangeAspect="1"/>
          </p:cNvPicPr>
          <p:nvPr/>
        </p:nvPicPr>
        <p:blipFill>
          <a:blip r:embed="rId5"/>
          <a:stretch>
            <a:fillRect/>
          </a:stretch>
        </p:blipFill>
        <p:spPr>
          <a:xfrm>
            <a:off x="4913699" y="3622674"/>
            <a:ext cx="8460601" cy="62603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47261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A65E9E70-754F-40DD-3382-9304AA534C05}"/>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71066F7A-9048-797C-E846-327915F3D047}"/>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42F62134-8E76-B692-4959-D117F8E57FD3}"/>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EBE6E56D-C011-096F-C515-97EC51E17CB2}"/>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F1405E60-71ED-3240-3A65-5877B303236B}"/>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
        <p:nvSpPr>
          <p:cNvPr id="97" name="Google Shape;97;p14">
            <a:extLst>
              <a:ext uri="{FF2B5EF4-FFF2-40B4-BE49-F238E27FC236}">
                <a16:creationId xmlns:a16="http://schemas.microsoft.com/office/drawing/2014/main" id="{309D47C3-CA03-4D5A-B8A5-719066F5ED58}"/>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Resim 7">
            <a:extLst>
              <a:ext uri="{FF2B5EF4-FFF2-40B4-BE49-F238E27FC236}">
                <a16:creationId xmlns:a16="http://schemas.microsoft.com/office/drawing/2014/main" id="{2350A484-3B93-58B5-9E5D-AA5D41E6C89A}"/>
              </a:ext>
            </a:extLst>
          </p:cNvPr>
          <p:cNvPicPr>
            <a:picLocks noChangeAspect="1"/>
          </p:cNvPicPr>
          <p:nvPr/>
        </p:nvPicPr>
        <p:blipFill>
          <a:blip r:embed="rId5"/>
          <a:stretch>
            <a:fillRect/>
          </a:stretch>
        </p:blipFill>
        <p:spPr>
          <a:xfrm>
            <a:off x="5223780" y="3731283"/>
            <a:ext cx="8177427" cy="59960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ayt Numarası Yer Tutucusu 3">
            <a:extLst>
              <a:ext uri="{FF2B5EF4-FFF2-40B4-BE49-F238E27FC236}">
                <a16:creationId xmlns:a16="http://schemas.microsoft.com/office/drawing/2014/main" id="{F175530B-5285-48BB-F392-BDD6BA7FA109}"/>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46</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78667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63644939-F36D-A26E-996B-1DAA540C91C1}"/>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9D44A0E1-A6C4-0557-96A5-7292DD1FBF42}"/>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BA4E2C45-3481-E227-C6B7-55765BC59A31}"/>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34E07833-08EA-7F22-94A2-0113E857F958}"/>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08EECE1D-0976-42EC-2B77-E1E1716139EC}"/>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4608AEE4-26EA-7F90-E843-B83F48DE1FB8}"/>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7" name="Resim 6">
            <a:extLst>
              <a:ext uri="{FF2B5EF4-FFF2-40B4-BE49-F238E27FC236}">
                <a16:creationId xmlns:a16="http://schemas.microsoft.com/office/drawing/2014/main" id="{28BB38AF-F73E-C6D8-D463-3D535D9390E9}"/>
              </a:ext>
            </a:extLst>
          </p:cNvPr>
          <p:cNvPicPr>
            <a:picLocks noChangeAspect="1"/>
          </p:cNvPicPr>
          <p:nvPr/>
        </p:nvPicPr>
        <p:blipFill>
          <a:blip r:embed="rId5"/>
          <a:stretch>
            <a:fillRect/>
          </a:stretch>
        </p:blipFill>
        <p:spPr>
          <a:xfrm>
            <a:off x="5504331" y="3667871"/>
            <a:ext cx="6798975" cy="605947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636824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A37A59C4-C495-D962-4314-DBBE1297D911}"/>
            </a:ext>
          </a:extLst>
        </p:cNvPr>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E3600D3B-E6E1-15C7-226C-08EC126BAA5C}"/>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AA0986E1-136F-A3B4-DE76-8DED6B568F05}"/>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9256AEDF-2F6F-628E-05B1-091AA13F11F5}"/>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37324917-28CC-C6FF-817D-EBEFA4F94560}"/>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sp>
        <p:nvSpPr>
          <p:cNvPr id="97" name="Google Shape;97;p14">
            <a:extLst>
              <a:ext uri="{FF2B5EF4-FFF2-40B4-BE49-F238E27FC236}">
                <a16:creationId xmlns:a16="http://schemas.microsoft.com/office/drawing/2014/main" id="{2BE074F8-B746-9724-C06C-4A261179FF48}"/>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8" name="Resim 7">
            <a:extLst>
              <a:ext uri="{FF2B5EF4-FFF2-40B4-BE49-F238E27FC236}">
                <a16:creationId xmlns:a16="http://schemas.microsoft.com/office/drawing/2014/main" id="{76ABFBD0-8D85-04DC-C7B9-9AD841CCF844}"/>
              </a:ext>
            </a:extLst>
          </p:cNvPr>
          <p:cNvPicPr>
            <a:picLocks noChangeAspect="1"/>
          </p:cNvPicPr>
          <p:nvPr/>
        </p:nvPicPr>
        <p:blipFill>
          <a:blip r:embed="rId5"/>
          <a:stretch>
            <a:fillRect/>
          </a:stretch>
        </p:blipFill>
        <p:spPr>
          <a:xfrm>
            <a:off x="5131840" y="3623365"/>
            <a:ext cx="8024320" cy="59403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Slayt Numarası Yer Tutucusu 3">
            <a:extLst>
              <a:ext uri="{FF2B5EF4-FFF2-40B4-BE49-F238E27FC236}">
                <a16:creationId xmlns:a16="http://schemas.microsoft.com/office/drawing/2014/main" id="{2FB2DD07-99B3-BC75-9148-CC65C33DD4DA}"/>
              </a:ext>
            </a:extLst>
          </p:cNvPr>
          <p:cNvSpPr txBox="1">
            <a:spLocks/>
          </p:cNvSpPr>
          <p:nvPr/>
        </p:nvSpPr>
        <p:spPr>
          <a:xfrm>
            <a:off x="16163499" y="9838804"/>
            <a:ext cx="21336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fld id="{00000000-1234-1234-1234-123412341234}" type="slidenum">
              <a:rPr lang="en-US" sz="2800" smtClean="0">
                <a:solidFill>
                  <a:srgbClr val="888888"/>
                </a:solidFill>
                <a:latin typeface="Calibri"/>
                <a:ea typeface="Calibri"/>
                <a:cs typeface="Calibri"/>
                <a:sym typeface="Calibri"/>
              </a:rPr>
              <a:pPr algn="r">
                <a:defRPr/>
              </a:pPr>
              <a:t>48</a:t>
            </a:fld>
            <a:endParaRPr lang="en-US" sz="28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90395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B7E8B6F4-D2A3-51A3-97EA-58DB5ABD4342}"/>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772D8A36-E0B7-FEF6-829A-A2ACA04568EC}"/>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91B15BA2-67E2-90E6-A38C-BEB8A466AD2E}"/>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42FEB505-FA25-15B9-4B84-1B4B21B1F4FE}"/>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C3739A66-3C25-EAFB-DE6B-78C8EE6738B5}"/>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E9700D7E-34EC-D0EA-7479-FBA059D8B35A}"/>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7" name="Resim 6">
            <a:extLst>
              <a:ext uri="{FF2B5EF4-FFF2-40B4-BE49-F238E27FC236}">
                <a16:creationId xmlns:a16="http://schemas.microsoft.com/office/drawing/2014/main" id="{DD542C3F-6DF2-C92D-48AA-7FCA90084FB2}"/>
              </a:ext>
            </a:extLst>
          </p:cNvPr>
          <p:cNvPicPr>
            <a:picLocks noChangeAspect="1"/>
          </p:cNvPicPr>
          <p:nvPr/>
        </p:nvPicPr>
        <p:blipFill>
          <a:blip r:embed="rId5"/>
          <a:stretch>
            <a:fillRect/>
          </a:stretch>
        </p:blipFill>
        <p:spPr>
          <a:xfrm>
            <a:off x="5628030" y="3632219"/>
            <a:ext cx="7031940" cy="62776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689394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83E3BA98-24EA-49F7-5415-8A6CFC3D4110}"/>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7FB67782-7AD8-B674-1587-4D79889D7B40}"/>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EA10D3FE-5CF4-D18C-B035-21CE5CEC0329}"/>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4" name="Slayt Numarası Yer Tutucusu 3">
            <a:extLst>
              <a:ext uri="{FF2B5EF4-FFF2-40B4-BE49-F238E27FC236}">
                <a16:creationId xmlns:a16="http://schemas.microsoft.com/office/drawing/2014/main" id="{C38EF556-5B17-C53C-9496-F47CB0A1CCE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19964733-5B66-932A-BDCF-ECFD3803C523}"/>
              </a:ext>
            </a:extLst>
          </p:cNvPr>
          <p:cNvSpPr txBox="1"/>
          <p:nvPr/>
        </p:nvSpPr>
        <p:spPr>
          <a:xfrm>
            <a:off x="3159150" y="3145599"/>
            <a:ext cx="11969700" cy="387798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komutu ile </a:t>
            </a:r>
            <a:r>
              <a:rPr lang="tr-TR" sz="3500" dirty="0" err="1">
                <a:solidFill>
                  <a:srgbClr val="FFFFFF"/>
                </a:solidFill>
                <a:latin typeface="Lato"/>
                <a:ea typeface="Lato"/>
                <a:cs typeface="Lato"/>
                <a:sym typeface="Lato"/>
              </a:rPr>
              <a:t>OkulDB</a:t>
            </a:r>
            <a:r>
              <a:rPr lang="tr-TR" sz="3500" dirty="0">
                <a:solidFill>
                  <a:srgbClr val="FFFFFF"/>
                </a:solidFill>
                <a:latin typeface="Lato"/>
                <a:ea typeface="Lato"/>
                <a:cs typeface="Lato"/>
                <a:sym typeface="Lato"/>
              </a:rPr>
              <a:t> adında bir veri tabanı oluşturunuz.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i="1" dirty="0">
                <a:solidFill>
                  <a:srgbClr val="FFCA04"/>
                </a:solidFill>
                <a:latin typeface="Lato"/>
                <a:ea typeface="Lato"/>
                <a:cs typeface="Lato"/>
                <a:sym typeface="Lato"/>
              </a:rPr>
              <a:t>		CREATE DATABASE </a:t>
            </a:r>
            <a:r>
              <a:rPr lang="tr-TR" sz="3500" b="1" i="1" dirty="0" err="1">
                <a:solidFill>
                  <a:srgbClr val="FFCA04"/>
                </a:solidFill>
                <a:latin typeface="Lato"/>
                <a:ea typeface="Lato"/>
                <a:cs typeface="Lato"/>
                <a:sym typeface="Lato"/>
              </a:rPr>
              <a:t>OkulDB</a:t>
            </a:r>
            <a:r>
              <a:rPr lang="tr-TR" sz="3500" b="1" i="1" dirty="0">
                <a:solidFill>
                  <a:srgbClr val="FFCA04"/>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Kullanmak istediğiniz veri tabanını belirtiniz.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CBCD5B25-1BDC-958B-978E-517AE3613DCC}"/>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4019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A063947D-37E8-E938-FFBE-D49B3BA539EE}"/>
            </a:ext>
          </a:extLst>
        </p:cNvPr>
        <p:cNvGrpSpPr/>
        <p:nvPr/>
      </p:nvGrpSpPr>
      <p:grpSpPr>
        <a:xfrm>
          <a:off x="0" y="0"/>
          <a:ext cx="0" cy="0"/>
          <a:chOff x="0" y="0"/>
          <a:chExt cx="0" cy="0"/>
        </a:xfrm>
      </p:grpSpPr>
      <p:sp>
        <p:nvSpPr>
          <p:cNvPr id="9" name="Google Shape;97;p14">
            <a:extLst>
              <a:ext uri="{FF2B5EF4-FFF2-40B4-BE49-F238E27FC236}">
                <a16:creationId xmlns:a16="http://schemas.microsoft.com/office/drawing/2014/main" id="{782957FD-4E1F-3251-5903-B5531D4629AC}"/>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ABAD6830-CCFA-6B3F-74BA-126387A5CBF5}"/>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45EDBBFD-469D-DECC-2168-F51CDEEA4D29}"/>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E9AB9C26-2BA5-31EE-2DA0-C13BB0835B58}"/>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C77755E3-1697-42CD-2198-C64F8C7991B8}"/>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8" name="Resim 7">
            <a:extLst>
              <a:ext uri="{FF2B5EF4-FFF2-40B4-BE49-F238E27FC236}">
                <a16:creationId xmlns:a16="http://schemas.microsoft.com/office/drawing/2014/main" id="{327A572C-5A37-F1DB-981B-C000B38B7A86}"/>
              </a:ext>
            </a:extLst>
          </p:cNvPr>
          <p:cNvPicPr>
            <a:picLocks noChangeAspect="1"/>
          </p:cNvPicPr>
          <p:nvPr/>
        </p:nvPicPr>
        <p:blipFill>
          <a:blip r:embed="rId5"/>
          <a:stretch>
            <a:fillRect/>
          </a:stretch>
        </p:blipFill>
        <p:spPr>
          <a:xfrm>
            <a:off x="5066722" y="3661225"/>
            <a:ext cx="8154555" cy="59404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46439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389AC3AB-F1CF-F6EA-C5E4-0DE73B7D0053}"/>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B482654E-22A3-A726-53DD-918E8FCC4FCD}"/>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62FE899A-6A7E-A1DF-F09B-7536BD11D7A1}"/>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B3C86EFA-DBA7-AC27-89E8-36EFF1E520A7}"/>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616AA4DD-849B-1501-8326-B426DA8B1BBE}"/>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6ADFBCF6-D023-8159-D027-4B97F75A4B4F}"/>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7" name="Resim 6">
            <a:extLst>
              <a:ext uri="{FF2B5EF4-FFF2-40B4-BE49-F238E27FC236}">
                <a16:creationId xmlns:a16="http://schemas.microsoft.com/office/drawing/2014/main" id="{E0DF0421-04EA-CA1D-F04F-CCCDF6F2D4D2}"/>
              </a:ext>
            </a:extLst>
          </p:cNvPr>
          <p:cNvPicPr>
            <a:picLocks noChangeAspect="1"/>
          </p:cNvPicPr>
          <p:nvPr/>
        </p:nvPicPr>
        <p:blipFill>
          <a:blip r:embed="rId5"/>
          <a:stretch>
            <a:fillRect/>
          </a:stretch>
        </p:blipFill>
        <p:spPr>
          <a:xfrm>
            <a:off x="3647623" y="4183404"/>
            <a:ext cx="10574741" cy="54208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96204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9AF0DECF-FB93-DD8C-55DA-1CB870FA129B}"/>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EDD3564B-C61B-2476-5C0F-E0A5967E2EE9}"/>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EB4F9279-061A-718A-81B1-4B0FA77471B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D44EB995-225B-09FD-2BF5-DFDE6A45059A}"/>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645D5DA7-10AF-8244-426F-E257BE1CC708}"/>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5A6C9DE1-BC90-F0A8-C03C-379C5D1C6BB1}"/>
              </a:ext>
            </a:extLst>
          </p:cNvPr>
          <p:cNvSpPr txBox="1"/>
          <p:nvPr/>
        </p:nvSpPr>
        <p:spPr>
          <a:xfrm>
            <a:off x="2578308" y="2244412"/>
            <a:ext cx="15095095" cy="19389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2) Mevcut tabloya ilişki ekleme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      2. Yöntem UI ( Kullanıcı Arayüzü ) üzerinden ilişki ekleme :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p:txBody>
      </p:sp>
      <p:pic>
        <p:nvPicPr>
          <p:cNvPr id="8" name="Resim 7">
            <a:extLst>
              <a:ext uri="{FF2B5EF4-FFF2-40B4-BE49-F238E27FC236}">
                <a16:creationId xmlns:a16="http://schemas.microsoft.com/office/drawing/2014/main" id="{4AFAC429-0120-0AE0-999D-D90909199D32}"/>
              </a:ext>
            </a:extLst>
          </p:cNvPr>
          <p:cNvPicPr>
            <a:picLocks noChangeAspect="1"/>
          </p:cNvPicPr>
          <p:nvPr/>
        </p:nvPicPr>
        <p:blipFill>
          <a:blip r:embed="rId5"/>
          <a:stretch>
            <a:fillRect/>
          </a:stretch>
        </p:blipFill>
        <p:spPr>
          <a:xfrm>
            <a:off x="3929682" y="3678581"/>
            <a:ext cx="6488481" cy="604876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Google Shape;366;p29">
            <a:extLst>
              <a:ext uri="{FF2B5EF4-FFF2-40B4-BE49-F238E27FC236}">
                <a16:creationId xmlns:a16="http://schemas.microsoft.com/office/drawing/2014/main" id="{66849959-05DD-7969-E7C2-65887A613665}"/>
              </a:ext>
            </a:extLst>
          </p:cNvPr>
          <p:cNvSpPr txBox="1"/>
          <p:nvPr/>
        </p:nvSpPr>
        <p:spPr>
          <a:xfrm>
            <a:off x="10738989" y="4380457"/>
            <a:ext cx="7189247" cy="387798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Evet’e</a:t>
            </a:r>
            <a:r>
              <a:rPr lang="tr-TR" sz="3500" dirty="0">
                <a:solidFill>
                  <a:srgbClr val="FFFFFF"/>
                </a:solidFill>
                <a:latin typeface="Lato"/>
                <a:ea typeface="Lato"/>
                <a:cs typeface="Lato"/>
                <a:sym typeface="Lato"/>
              </a:rPr>
              <a:t> tıklandığında hata alınıyorsa mevcut verilerinizde </a:t>
            </a:r>
            <a:r>
              <a:rPr lang="tr-TR" sz="3500" dirty="0" err="1">
                <a:solidFill>
                  <a:srgbClr val="FFFFFF"/>
                </a:solidFill>
                <a:latin typeface="Lato"/>
                <a:ea typeface="Lato"/>
                <a:cs typeface="Lato"/>
                <a:sym typeface="Lato"/>
              </a:rPr>
              <a:t>foreign</a:t>
            </a:r>
            <a:r>
              <a:rPr lang="tr-TR" sz="3500" dirty="0">
                <a:solidFill>
                  <a:srgbClr val="FFFFFF"/>
                </a:solidFill>
                <a:latin typeface="Lato"/>
                <a:ea typeface="Lato"/>
                <a:cs typeface="Lato"/>
                <a:sym typeface="Lato"/>
              </a:rPr>
              <a:t> </a:t>
            </a:r>
            <a:r>
              <a:rPr lang="tr-TR" sz="3500" dirty="0" err="1">
                <a:solidFill>
                  <a:srgbClr val="FFFFFF"/>
                </a:solidFill>
                <a:latin typeface="Lato"/>
                <a:ea typeface="Lato"/>
                <a:cs typeface="Lato"/>
                <a:sym typeface="Lato"/>
              </a:rPr>
              <a:t>key</a:t>
            </a:r>
            <a:r>
              <a:rPr lang="tr-TR" sz="3500" dirty="0">
                <a:solidFill>
                  <a:srgbClr val="FFFFFF"/>
                </a:solidFill>
                <a:latin typeface="Lato"/>
                <a:ea typeface="Lato"/>
                <a:cs typeface="Lato"/>
                <a:sym typeface="Lato"/>
              </a:rPr>
              <a:t> eşleşmesine aykırı veri var demektir. </a:t>
            </a:r>
            <a:br>
              <a:rPr lang="tr-TR" sz="3500" dirty="0">
                <a:solidFill>
                  <a:srgbClr val="FFFFFF"/>
                </a:solidFill>
                <a:latin typeface="Lato"/>
                <a:ea typeface="Lato"/>
                <a:cs typeface="Lato"/>
                <a:sym typeface="Lato"/>
              </a:rPr>
            </a:br>
            <a:br>
              <a:rPr lang="tr-TR" sz="3500" dirty="0">
                <a:solidFill>
                  <a:srgbClr val="FFFFFF"/>
                </a:solidFill>
                <a:latin typeface="Lato"/>
                <a:ea typeface="Lato"/>
                <a:cs typeface="Lato"/>
                <a:sym typeface="Lato"/>
              </a:rPr>
            </a:br>
            <a:r>
              <a:rPr lang="tr-TR" sz="3500" dirty="0">
                <a:solidFill>
                  <a:srgbClr val="FFFFFF"/>
                </a:solidFill>
                <a:latin typeface="Lato"/>
                <a:ea typeface="Lato"/>
                <a:cs typeface="Lato"/>
                <a:sym typeface="Lato"/>
              </a:rPr>
              <a:t>Önce ilgili veriyi el ile güncelleyin ardından ilişkiyi kayıt edin.</a:t>
            </a:r>
          </a:p>
        </p:txBody>
      </p:sp>
    </p:spTree>
    <p:extLst>
      <p:ext uri="{BB962C8B-B14F-4D97-AF65-F5344CB8AC3E}">
        <p14:creationId xmlns:p14="http://schemas.microsoft.com/office/powerpoint/2010/main" val="24838278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8A11C375-FF58-9C1D-5A07-474DB83FFD8D}"/>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96AB06A6-B39B-764F-3071-428E2D9BFDF5}"/>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D4625B3C-6E57-F7FF-1C60-A1544241AC3B}"/>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4D1A6FAD-67C0-B9C0-C33E-C34D6CB5C23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1D55C12C-977B-9E16-0A27-0EBA6A910BD2}"/>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E9F8493B-725A-9DF0-96B0-5313744027CB}"/>
              </a:ext>
            </a:extLst>
          </p:cNvPr>
          <p:cNvSpPr txBox="1"/>
          <p:nvPr/>
        </p:nvSpPr>
        <p:spPr>
          <a:xfrm>
            <a:off x="2578308" y="2244412"/>
            <a:ext cx="15095095"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Oluşturulan ilişki neticesinde yabancı anahtar ilişkisine uymayan veri girişine izin verilmeyecektir. </a:t>
            </a:r>
          </a:p>
        </p:txBody>
      </p:sp>
      <p:pic>
        <p:nvPicPr>
          <p:cNvPr id="7" name="Resim 6">
            <a:extLst>
              <a:ext uri="{FF2B5EF4-FFF2-40B4-BE49-F238E27FC236}">
                <a16:creationId xmlns:a16="http://schemas.microsoft.com/office/drawing/2014/main" id="{955F61C4-C233-8033-1E5C-F46499812D3E}"/>
              </a:ext>
            </a:extLst>
          </p:cNvPr>
          <p:cNvPicPr>
            <a:picLocks noChangeAspect="1"/>
          </p:cNvPicPr>
          <p:nvPr/>
        </p:nvPicPr>
        <p:blipFill>
          <a:blip r:embed="rId5"/>
          <a:stretch>
            <a:fillRect/>
          </a:stretch>
        </p:blipFill>
        <p:spPr>
          <a:xfrm>
            <a:off x="4239700" y="5100618"/>
            <a:ext cx="10136368" cy="24272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86305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59A07FDD-023B-DC90-E49E-369DB9FDF8C9}"/>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B8CA0E23-6104-6FE4-3ECC-B651799A6780}"/>
              </a:ext>
            </a:extLst>
          </p:cNvPr>
          <p:cNvSpPr/>
          <p:nvPr/>
        </p:nvSpPr>
        <p:spPr>
          <a:xfrm>
            <a:off x="16232038" y="8445090"/>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E0B20520-E232-470E-FB04-D415C8D7EC7A}"/>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3" name="Google Shape;185;p20">
            <a:extLst>
              <a:ext uri="{FF2B5EF4-FFF2-40B4-BE49-F238E27FC236}">
                <a16:creationId xmlns:a16="http://schemas.microsoft.com/office/drawing/2014/main" id="{5341C5E2-9480-BCEE-CBB4-07D5826CF2B1}"/>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350;p28">
            <a:extLst>
              <a:ext uri="{FF2B5EF4-FFF2-40B4-BE49-F238E27FC236}">
                <a16:creationId xmlns:a16="http://schemas.microsoft.com/office/drawing/2014/main" id="{9B21C8E1-061F-F642-9E43-EFF894F0B6DF}"/>
              </a:ext>
            </a:extLst>
          </p:cNvPr>
          <p:cNvSpPr txBox="1"/>
          <p:nvPr/>
        </p:nvSpPr>
        <p:spPr>
          <a:xfrm>
            <a:off x="3188677" y="1055006"/>
            <a:ext cx="14215403" cy="805733"/>
          </a:xfrm>
          <a:prstGeom prst="rect">
            <a:avLst/>
          </a:prstGeom>
          <a:noFill/>
          <a:ln>
            <a:noFill/>
          </a:ln>
        </p:spPr>
        <p:txBody>
          <a:bodyPr spcFirstLastPara="1" wrap="square" lIns="0" tIns="0" rIns="0" bIns="0" anchor="t" anchorCtr="0">
            <a:spAutoFit/>
          </a:bodyPr>
          <a:lstStyle/>
          <a:p>
            <a:pPr lvl="0" algn="ctr">
              <a:lnSpc>
                <a:spcPct val="119001"/>
              </a:lnSpc>
              <a:defRPr/>
            </a:pPr>
            <a:r>
              <a:rPr lang="fi-FI" sz="4400" dirty="0">
                <a:solidFill>
                  <a:srgbClr val="FFCA04"/>
                </a:solidFill>
                <a:latin typeface="Paytone One"/>
                <a:sym typeface="Paytone One"/>
              </a:rPr>
              <a:t>Tablolar Arası İlişki Kurma</a:t>
            </a:r>
          </a:p>
        </p:txBody>
      </p:sp>
      <p:sp>
        <p:nvSpPr>
          <p:cNvPr id="2" name="Google Shape;366;p29">
            <a:extLst>
              <a:ext uri="{FF2B5EF4-FFF2-40B4-BE49-F238E27FC236}">
                <a16:creationId xmlns:a16="http://schemas.microsoft.com/office/drawing/2014/main" id="{79E026A8-2899-FBA1-C437-266E991048F7}"/>
              </a:ext>
            </a:extLst>
          </p:cNvPr>
          <p:cNvSpPr txBox="1"/>
          <p:nvPr/>
        </p:nvSpPr>
        <p:spPr>
          <a:xfrm>
            <a:off x="2578308" y="2244412"/>
            <a:ext cx="15095095" cy="129266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Oluşturulan ilişki neticesinde yabancı anahtar ilişkisine uymayan veri girişine izin verilmeyecektir. </a:t>
            </a:r>
          </a:p>
        </p:txBody>
      </p:sp>
      <p:pic>
        <p:nvPicPr>
          <p:cNvPr id="8" name="Resim 7">
            <a:extLst>
              <a:ext uri="{FF2B5EF4-FFF2-40B4-BE49-F238E27FC236}">
                <a16:creationId xmlns:a16="http://schemas.microsoft.com/office/drawing/2014/main" id="{14AF85F2-1BB3-2AC3-60C9-0C10266BBA66}"/>
              </a:ext>
            </a:extLst>
          </p:cNvPr>
          <p:cNvPicPr>
            <a:picLocks noChangeAspect="1"/>
          </p:cNvPicPr>
          <p:nvPr/>
        </p:nvPicPr>
        <p:blipFill>
          <a:blip r:embed="rId5"/>
          <a:stretch>
            <a:fillRect/>
          </a:stretch>
        </p:blipFill>
        <p:spPr>
          <a:xfrm>
            <a:off x="4384894" y="3803821"/>
            <a:ext cx="10290476" cy="58922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52073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5" name="Google Shape;386;p31">
            <a:extLst>
              <a:ext uri="{FF2B5EF4-FFF2-40B4-BE49-F238E27FC236}">
                <a16:creationId xmlns:a16="http://schemas.microsoft.com/office/drawing/2014/main" id="{D3DB070D-E5DC-C576-ABE9-3FAEB9122899}"/>
              </a:ext>
            </a:extLst>
          </p:cNvPr>
          <p:cNvSpPr/>
          <p:nvPr/>
        </p:nvSpPr>
        <p:spPr>
          <a:xfrm>
            <a:off x="4750348" y="2291356"/>
            <a:ext cx="12788144" cy="7488829"/>
          </a:xfrm>
          <a:custGeom>
            <a:avLst/>
            <a:gdLst/>
            <a:ahLst/>
            <a:cxnLst/>
            <a:rect l="l" t="t" r="r" b="b"/>
            <a:pathLst>
              <a:path w="2715292" h="1984632" extrusionOk="0">
                <a:moveTo>
                  <a:pt x="0" y="0"/>
                </a:moveTo>
                <a:lnTo>
                  <a:pt x="2715292" y="0"/>
                </a:lnTo>
                <a:lnTo>
                  <a:pt x="2715292" y="1984631"/>
                </a:lnTo>
                <a:lnTo>
                  <a:pt x="0" y="1984631"/>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231539" y="3565368"/>
            <a:ext cx="11969700" cy="4308872"/>
          </a:xfrm>
          <a:prstGeom prst="rect">
            <a:avLst/>
          </a:prstGeom>
          <a:noFill/>
          <a:ln>
            <a:noFill/>
          </a:ln>
        </p:spPr>
        <p:txBody>
          <a:bodyPr spcFirstLastPara="1" wrap="square" lIns="0" tIns="0" rIns="0" bIns="0" anchor="t" anchorCtr="0">
            <a:spAutoFit/>
          </a:bodyPr>
          <a:lstStyle/>
          <a:p>
            <a:pPr algn="just">
              <a:buClr>
                <a:srgbClr val="1C3A8F"/>
              </a:buClr>
            </a:pPr>
            <a:endParaRPr lang="tr-TR" sz="3500" dirty="0">
              <a:solidFill>
                <a:srgbClr val="1C3A8F"/>
              </a:solidFill>
              <a:latin typeface="Lato"/>
              <a:ea typeface="Lato"/>
              <a:cs typeface="Lato"/>
            </a:endParaRPr>
          </a:p>
          <a:p>
            <a:pPr algn="just">
              <a:buClr>
                <a:srgbClr val="1C3A8F"/>
              </a:buClr>
            </a:pPr>
            <a:endParaRPr lang="tr-TR" sz="3500" dirty="0">
              <a:solidFill>
                <a:srgbClr val="1C3A8F"/>
              </a:solidFill>
              <a:latin typeface="Lato"/>
              <a:ea typeface="Lato"/>
              <a:cs typeface="Lato"/>
            </a:endParaRPr>
          </a:p>
          <a:p>
            <a:pPr algn="just">
              <a:buClr>
                <a:srgbClr val="1C3A8F"/>
              </a:buClr>
            </a:pPr>
            <a:endParaRPr lang="tr-TR" sz="3500" dirty="0">
              <a:solidFill>
                <a:srgbClr val="1C3A8F"/>
              </a:solidFill>
              <a:latin typeface="Lato"/>
              <a:ea typeface="Lato"/>
              <a:cs typeface="Lato"/>
            </a:endParaRPr>
          </a:p>
          <a:p>
            <a:pPr marL="514350" indent="-514350" algn="just">
              <a:buClr>
                <a:srgbClr val="1C3A8F"/>
              </a:buClr>
              <a:buFont typeface="Arial" panose="020B0604020202020204" pitchFamily="34" charset="0"/>
              <a:buChar char="•"/>
            </a:pPr>
            <a:r>
              <a:rPr lang="tr-TR" sz="3500" dirty="0" err="1">
                <a:solidFill>
                  <a:srgbClr val="1C3A8F"/>
                </a:solidFill>
                <a:latin typeface="Lato"/>
                <a:ea typeface="Lato"/>
                <a:cs typeface="Lato"/>
              </a:rPr>
              <a:t>OkulDB</a:t>
            </a:r>
            <a:r>
              <a:rPr lang="tr-TR" sz="3500" dirty="0">
                <a:solidFill>
                  <a:srgbClr val="1C3A8F"/>
                </a:solidFill>
                <a:latin typeface="Lato"/>
                <a:ea typeface="Lato"/>
                <a:cs typeface="Lato"/>
              </a:rPr>
              <a:t> veri tabanınızın içine </a:t>
            </a:r>
            <a:r>
              <a:rPr lang="tr-TR" sz="3500" b="1" i="1" dirty="0">
                <a:solidFill>
                  <a:srgbClr val="1C3A8F"/>
                </a:solidFill>
                <a:latin typeface="Lato"/>
                <a:ea typeface="Lato"/>
                <a:cs typeface="Lato"/>
              </a:rPr>
              <a:t>Notlar</a:t>
            </a:r>
            <a:r>
              <a:rPr lang="tr-TR" sz="3500" dirty="0">
                <a:solidFill>
                  <a:srgbClr val="1C3A8F"/>
                </a:solidFill>
                <a:latin typeface="Lato"/>
                <a:ea typeface="Lato"/>
                <a:cs typeface="Lato"/>
              </a:rPr>
              <a:t> isimli tabloyu gerekli yabancı anahtar referanslarını kullanarak oluşturunuz. </a:t>
            </a:r>
          </a:p>
          <a:p>
            <a:pPr marL="514350" indent="-514350" algn="just">
              <a:buClr>
                <a:srgbClr val="1C3A8F"/>
              </a:buClr>
              <a:buFont typeface="Arial" panose="020B0604020202020204" pitchFamily="34" charset="0"/>
              <a:buChar char="•"/>
            </a:pPr>
            <a:endParaRPr lang="tr-TR" sz="3500" dirty="0">
              <a:solidFill>
                <a:srgbClr val="1C3A8F"/>
              </a:solidFill>
              <a:latin typeface="Lato"/>
              <a:ea typeface="Lato"/>
              <a:cs typeface="Lato"/>
            </a:endParaRPr>
          </a:p>
          <a:p>
            <a:pPr algn="just">
              <a:buClr>
                <a:srgbClr val="1C3A8F"/>
              </a:buClr>
            </a:pP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NotID</a:t>
            </a:r>
            <a:r>
              <a:rPr lang="tr-TR" sz="3500" dirty="0">
                <a:solidFill>
                  <a:srgbClr val="1C3A8F"/>
                </a:solidFill>
                <a:latin typeface="Lato"/>
                <a:ea typeface="Lato"/>
                <a:cs typeface="Lato"/>
              </a:rPr>
              <a:t> , </a:t>
            </a:r>
            <a:r>
              <a:rPr lang="tr-TR" sz="3500" dirty="0" err="1">
                <a:solidFill>
                  <a:srgbClr val="1C3A8F"/>
                </a:solidFill>
                <a:latin typeface="Lato"/>
                <a:ea typeface="Lato"/>
                <a:cs typeface="Lato"/>
              </a:rPr>
              <a:t>OgrenciNo</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DersID</a:t>
            </a:r>
            <a:r>
              <a:rPr lang="tr-TR" sz="3500" dirty="0">
                <a:solidFill>
                  <a:srgbClr val="1C3A8F"/>
                </a:solidFill>
                <a:latin typeface="Lato"/>
                <a:ea typeface="Lato"/>
                <a:cs typeface="Lato"/>
              </a:rPr>
              <a:t>, </a:t>
            </a:r>
            <a:r>
              <a:rPr lang="tr-TR" sz="3500" dirty="0" err="1">
                <a:solidFill>
                  <a:srgbClr val="1C3A8F"/>
                </a:solidFill>
                <a:latin typeface="Lato"/>
                <a:ea typeface="Lato"/>
                <a:cs typeface="Lato"/>
              </a:rPr>
              <a:t>SinavTuru</a:t>
            </a:r>
            <a:r>
              <a:rPr lang="tr-TR" sz="3500" dirty="0">
                <a:solidFill>
                  <a:srgbClr val="1C3A8F"/>
                </a:solidFill>
                <a:latin typeface="Lato"/>
                <a:ea typeface="Lato"/>
                <a:cs typeface="Lato"/>
              </a:rPr>
              <a:t>, Puan )</a:t>
            </a:r>
          </a:p>
          <a:p>
            <a:pPr algn="just">
              <a:buClr>
                <a:srgbClr val="1C3A8F"/>
              </a:buClr>
            </a:pPr>
            <a:endParaRPr lang="tr-TR" sz="3500" dirty="0">
              <a:solidFill>
                <a:srgbClr val="1C3A8F"/>
              </a:solidFill>
              <a:latin typeface="Lato"/>
              <a:ea typeface="Lato"/>
              <a:cs typeface="Lato"/>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7">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9256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4389933" y="-3390321"/>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141006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Uygulama</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4358640" y="2675684"/>
            <a:ext cx="13350240" cy="6001643"/>
          </a:xfrm>
          <a:prstGeom prst="rect">
            <a:avLst/>
          </a:prstGeom>
          <a:noFill/>
          <a:ln>
            <a:noFill/>
          </a:ln>
        </p:spPr>
        <p:txBody>
          <a:bodyPr spcFirstLastPara="1" wrap="square" lIns="0" tIns="0" rIns="0" bIns="0" anchor="t" anchorCtr="0">
            <a:spAutoFit/>
          </a:bodyPr>
          <a:lstStyle/>
          <a:p>
            <a:pPr algn="just">
              <a:buClr>
                <a:srgbClr val="1C3A8F"/>
              </a:buClr>
            </a:pPr>
            <a:r>
              <a:rPr lang="tr-TR" sz="3000" dirty="0">
                <a:solidFill>
                  <a:schemeClr val="bg1"/>
                </a:solidFill>
                <a:latin typeface="Lato"/>
                <a:ea typeface="Lato"/>
                <a:cs typeface="Lato"/>
              </a:rPr>
              <a:t>USE </a:t>
            </a:r>
            <a:r>
              <a:rPr lang="tr-TR" sz="3000" b="1" dirty="0" err="1">
                <a:solidFill>
                  <a:srgbClr val="FFCA04"/>
                </a:solidFill>
                <a:latin typeface="Lato"/>
                <a:ea typeface="Lato"/>
                <a:cs typeface="Lato"/>
              </a:rPr>
              <a:t>OkulDB</a:t>
            </a:r>
            <a:r>
              <a:rPr lang="tr-TR" sz="3000" dirty="0">
                <a:solidFill>
                  <a:schemeClr val="bg1"/>
                </a:solidFill>
                <a:latin typeface="Lato"/>
                <a:ea typeface="Lato"/>
                <a:cs typeface="Lato"/>
              </a:rPr>
              <a:t>; </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b="1" dirty="0">
                <a:solidFill>
                  <a:srgbClr val="FFCA04"/>
                </a:solidFill>
                <a:latin typeface="Lato"/>
                <a:ea typeface="Lato"/>
                <a:cs typeface="Lato"/>
              </a:rPr>
              <a:t>CREATE TABLE </a:t>
            </a:r>
            <a:r>
              <a:rPr lang="tr-TR" sz="3000" dirty="0">
                <a:solidFill>
                  <a:schemeClr val="bg1"/>
                </a:solidFill>
                <a:latin typeface="Lato"/>
                <a:ea typeface="Lato"/>
                <a:cs typeface="Lato"/>
              </a:rPr>
              <a:t>Notlar ( </a:t>
            </a:r>
          </a:p>
          <a:p>
            <a:pPr algn="just">
              <a:buClr>
                <a:srgbClr val="1C3A8F"/>
              </a:buClr>
            </a:pPr>
            <a:endParaRPr lang="tr-TR" sz="3000" dirty="0">
              <a:solidFill>
                <a:schemeClr val="bg1"/>
              </a:solidFill>
              <a:latin typeface="Lato"/>
              <a:ea typeface="Lato"/>
              <a:cs typeface="Lato"/>
            </a:endParaRPr>
          </a:p>
          <a:p>
            <a:pPr algn="just">
              <a:buClr>
                <a:srgbClr val="1C3A8F"/>
              </a:buClr>
            </a:pPr>
            <a:r>
              <a:rPr lang="tr-TR" sz="3000" dirty="0">
                <a:solidFill>
                  <a:schemeClr val="bg1"/>
                </a:solidFill>
                <a:latin typeface="Lato"/>
                <a:ea typeface="Lato"/>
                <a:cs typeface="Lato"/>
              </a:rPr>
              <a:t> 	</a:t>
            </a:r>
            <a:r>
              <a:rPr lang="tr-TR" sz="3000" b="1" dirty="0" err="1">
                <a:solidFill>
                  <a:srgbClr val="FFCA04"/>
                </a:solidFill>
                <a:latin typeface="Lato"/>
                <a:ea typeface="Lato"/>
                <a:cs typeface="Lato"/>
              </a:rPr>
              <a:t>NotID</a:t>
            </a:r>
            <a:r>
              <a:rPr lang="tr-TR" sz="3000" dirty="0">
                <a:solidFill>
                  <a:schemeClr val="bg1"/>
                </a:solidFill>
                <a:latin typeface="Lato"/>
                <a:ea typeface="Lato"/>
                <a:cs typeface="Lato"/>
              </a:rPr>
              <a:t> INT IDENTITY(1,1) PRIMARY KEY,    </a:t>
            </a:r>
          </a:p>
          <a:p>
            <a:pPr algn="just">
              <a:buClr>
                <a:srgbClr val="1C3A8F"/>
              </a:buClr>
            </a:pPr>
            <a:r>
              <a:rPr lang="tr-TR" sz="3000" b="1" dirty="0">
                <a:solidFill>
                  <a:srgbClr val="FFCA04"/>
                </a:solidFill>
                <a:latin typeface="Lato"/>
                <a:ea typeface="Lato"/>
                <a:cs typeface="Lato"/>
              </a:rPr>
              <a:t>	</a:t>
            </a:r>
            <a:r>
              <a:rPr lang="tr-TR" sz="3000" b="1" dirty="0" err="1">
                <a:solidFill>
                  <a:srgbClr val="FFCA04"/>
                </a:solidFill>
                <a:latin typeface="Lato"/>
                <a:ea typeface="Lato"/>
                <a:cs typeface="Lato"/>
              </a:rPr>
              <a:t>OgrenciNo</a:t>
            </a:r>
            <a:r>
              <a:rPr lang="tr-TR" sz="3000" dirty="0">
                <a:solidFill>
                  <a:schemeClr val="bg1"/>
                </a:solidFill>
                <a:latin typeface="Lato"/>
                <a:ea typeface="Lato"/>
                <a:cs typeface="Lato"/>
              </a:rPr>
              <a:t> NVARCHAR(20) NOT NULL,    </a:t>
            </a:r>
          </a:p>
          <a:p>
            <a:pPr algn="just">
              <a:buClr>
                <a:srgbClr val="1C3A8F"/>
              </a:buClr>
            </a:pPr>
            <a:r>
              <a:rPr lang="tr-TR" sz="3000" b="1" dirty="0">
                <a:solidFill>
                  <a:srgbClr val="FFCA04"/>
                </a:solidFill>
                <a:latin typeface="Lato"/>
                <a:ea typeface="Lato"/>
                <a:cs typeface="Lato"/>
              </a:rPr>
              <a:t>	</a:t>
            </a:r>
            <a:r>
              <a:rPr lang="tr-TR" sz="3000" b="1" dirty="0" err="1">
                <a:solidFill>
                  <a:srgbClr val="FFCA04"/>
                </a:solidFill>
                <a:latin typeface="Lato"/>
                <a:ea typeface="Lato"/>
                <a:cs typeface="Lato"/>
              </a:rPr>
              <a:t>DersID</a:t>
            </a:r>
            <a:r>
              <a:rPr lang="tr-TR" sz="3000" dirty="0">
                <a:solidFill>
                  <a:schemeClr val="bg1"/>
                </a:solidFill>
                <a:latin typeface="Lato"/>
                <a:ea typeface="Lato"/>
                <a:cs typeface="Lato"/>
              </a:rPr>
              <a:t> INT NOT NULL,    </a:t>
            </a:r>
          </a:p>
          <a:p>
            <a:pPr algn="just">
              <a:buClr>
                <a:srgbClr val="1C3A8F"/>
              </a:buClr>
            </a:pPr>
            <a:r>
              <a:rPr lang="tr-TR" sz="3000" b="1" dirty="0">
                <a:solidFill>
                  <a:srgbClr val="FFCA04"/>
                </a:solidFill>
                <a:latin typeface="Lato"/>
                <a:ea typeface="Lato"/>
                <a:cs typeface="Lato"/>
              </a:rPr>
              <a:t>	</a:t>
            </a:r>
            <a:r>
              <a:rPr lang="tr-TR" sz="3000" b="1" dirty="0" err="1">
                <a:solidFill>
                  <a:srgbClr val="FFCA04"/>
                </a:solidFill>
                <a:latin typeface="Lato"/>
                <a:ea typeface="Lato"/>
                <a:cs typeface="Lato"/>
              </a:rPr>
              <a:t>SinavTuru</a:t>
            </a:r>
            <a:r>
              <a:rPr lang="tr-TR" sz="3000" dirty="0">
                <a:solidFill>
                  <a:schemeClr val="bg1"/>
                </a:solidFill>
                <a:latin typeface="Lato"/>
                <a:ea typeface="Lato"/>
                <a:cs typeface="Lato"/>
              </a:rPr>
              <a:t> VARCHAR(20) NOT NULL,    </a:t>
            </a:r>
          </a:p>
          <a:p>
            <a:pPr algn="just">
              <a:buClr>
                <a:srgbClr val="1C3A8F"/>
              </a:buClr>
            </a:pPr>
            <a:r>
              <a:rPr lang="tr-TR" sz="3000" dirty="0">
                <a:solidFill>
                  <a:schemeClr val="bg1"/>
                </a:solidFill>
                <a:latin typeface="Lato"/>
                <a:ea typeface="Lato"/>
                <a:cs typeface="Lato"/>
              </a:rPr>
              <a:t>	</a:t>
            </a:r>
            <a:r>
              <a:rPr lang="tr-TR" sz="3000" b="1" dirty="0">
                <a:solidFill>
                  <a:srgbClr val="FFCA04"/>
                </a:solidFill>
                <a:latin typeface="Lato"/>
                <a:ea typeface="Lato"/>
                <a:cs typeface="Lato"/>
              </a:rPr>
              <a:t>Puan</a:t>
            </a:r>
            <a:r>
              <a:rPr lang="tr-TR" sz="3000" dirty="0">
                <a:solidFill>
                  <a:schemeClr val="bg1"/>
                </a:solidFill>
                <a:latin typeface="Lato"/>
                <a:ea typeface="Lato"/>
                <a:cs typeface="Lato"/>
              </a:rPr>
              <a:t> FLOAT NOT NULL,    	</a:t>
            </a:r>
          </a:p>
          <a:p>
            <a:pPr algn="just">
              <a:buClr>
                <a:srgbClr val="1C3A8F"/>
              </a:buClr>
            </a:pPr>
            <a:r>
              <a:rPr lang="tr-TR" sz="3000" dirty="0">
                <a:solidFill>
                  <a:schemeClr val="bg1"/>
                </a:solidFill>
                <a:latin typeface="Lato"/>
                <a:ea typeface="Lato"/>
                <a:cs typeface="Lato"/>
              </a:rPr>
              <a:t>	</a:t>
            </a:r>
            <a:r>
              <a:rPr lang="tr-TR" sz="3000" b="1" dirty="0">
                <a:solidFill>
                  <a:srgbClr val="FFCA04"/>
                </a:solidFill>
                <a:latin typeface="Lato"/>
                <a:ea typeface="Lato"/>
                <a:cs typeface="Lato"/>
              </a:rPr>
              <a:t>FOREIGN KEY </a:t>
            </a:r>
            <a:r>
              <a:rPr lang="tr-TR" sz="3000" dirty="0">
                <a:solidFill>
                  <a:schemeClr val="bg1"/>
                </a:solidFill>
                <a:latin typeface="Lato"/>
                <a:ea typeface="Lato"/>
                <a:cs typeface="Lato"/>
              </a:rPr>
              <a:t>(</a:t>
            </a:r>
            <a:r>
              <a:rPr lang="tr-TR" sz="3000" dirty="0" err="1">
                <a:solidFill>
                  <a:schemeClr val="bg1"/>
                </a:solidFill>
                <a:latin typeface="Lato"/>
                <a:ea typeface="Lato"/>
                <a:cs typeface="Lato"/>
              </a:rPr>
              <a:t>OgrenciNo</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REFERENCES</a:t>
            </a:r>
            <a:r>
              <a:rPr lang="tr-TR" sz="3000" dirty="0">
                <a:solidFill>
                  <a:schemeClr val="bg1"/>
                </a:solidFill>
                <a:latin typeface="Lato"/>
                <a:ea typeface="Lato"/>
                <a:cs typeface="Lato"/>
              </a:rPr>
              <a:t> </a:t>
            </a:r>
            <a:r>
              <a:rPr lang="tr-TR" sz="3000" dirty="0" err="1">
                <a:solidFill>
                  <a:schemeClr val="bg1"/>
                </a:solidFill>
                <a:latin typeface="Lato"/>
                <a:ea typeface="Lato"/>
                <a:cs typeface="Lato"/>
              </a:rPr>
              <a:t>Ogrenciler</a:t>
            </a:r>
            <a:r>
              <a:rPr lang="tr-TR" sz="3000" dirty="0">
                <a:solidFill>
                  <a:schemeClr val="bg1"/>
                </a:solidFill>
                <a:latin typeface="Lato"/>
                <a:ea typeface="Lato"/>
                <a:cs typeface="Lato"/>
              </a:rPr>
              <a:t>(</a:t>
            </a:r>
            <a:r>
              <a:rPr lang="tr-TR" sz="3000" dirty="0" err="1">
                <a:solidFill>
                  <a:schemeClr val="bg1"/>
                </a:solidFill>
                <a:latin typeface="Lato"/>
                <a:ea typeface="Lato"/>
                <a:cs typeface="Lato"/>
              </a:rPr>
              <a:t>OgrenciNo</a:t>
            </a:r>
            <a:r>
              <a:rPr lang="tr-TR" sz="3000" dirty="0">
                <a:solidFill>
                  <a:schemeClr val="bg1"/>
                </a:solidFill>
                <a:latin typeface="Lato"/>
                <a:ea typeface="Lato"/>
                <a:cs typeface="Lato"/>
              </a:rPr>
              <a:t>),    </a:t>
            </a:r>
          </a:p>
          <a:p>
            <a:pPr algn="just">
              <a:buClr>
                <a:srgbClr val="1C3A8F"/>
              </a:buClr>
            </a:pPr>
            <a:r>
              <a:rPr lang="tr-TR" sz="3000" dirty="0">
                <a:solidFill>
                  <a:schemeClr val="bg1"/>
                </a:solidFill>
                <a:latin typeface="Lato"/>
                <a:ea typeface="Lato"/>
                <a:cs typeface="Lato"/>
              </a:rPr>
              <a:t>	</a:t>
            </a:r>
            <a:r>
              <a:rPr lang="tr-TR" sz="3000" b="1" dirty="0">
                <a:solidFill>
                  <a:srgbClr val="FFCA04"/>
                </a:solidFill>
                <a:latin typeface="Lato"/>
                <a:ea typeface="Lato"/>
                <a:cs typeface="Lato"/>
              </a:rPr>
              <a:t>FOREIGN KEY </a:t>
            </a:r>
            <a:r>
              <a:rPr lang="tr-TR" sz="3000" dirty="0">
                <a:solidFill>
                  <a:schemeClr val="bg1"/>
                </a:solidFill>
                <a:latin typeface="Lato"/>
                <a:ea typeface="Lato"/>
                <a:cs typeface="Lato"/>
              </a:rPr>
              <a:t>(</a:t>
            </a:r>
            <a:r>
              <a:rPr lang="tr-TR" sz="3000" dirty="0" err="1">
                <a:solidFill>
                  <a:schemeClr val="bg1"/>
                </a:solidFill>
                <a:latin typeface="Lato"/>
                <a:ea typeface="Lato"/>
                <a:cs typeface="Lato"/>
              </a:rPr>
              <a:t>DersID</a:t>
            </a:r>
            <a:r>
              <a:rPr lang="tr-TR" sz="3000" dirty="0">
                <a:solidFill>
                  <a:schemeClr val="bg1"/>
                </a:solidFill>
                <a:latin typeface="Lato"/>
                <a:ea typeface="Lato"/>
                <a:cs typeface="Lato"/>
              </a:rPr>
              <a:t>) </a:t>
            </a:r>
            <a:r>
              <a:rPr lang="tr-TR" sz="3000" b="1" dirty="0">
                <a:solidFill>
                  <a:srgbClr val="FFCA04"/>
                </a:solidFill>
                <a:latin typeface="Lato"/>
                <a:ea typeface="Lato"/>
                <a:cs typeface="Lato"/>
              </a:rPr>
              <a:t>REFERENCES</a:t>
            </a:r>
            <a:r>
              <a:rPr lang="tr-TR" sz="3000" dirty="0">
                <a:solidFill>
                  <a:schemeClr val="bg1"/>
                </a:solidFill>
                <a:latin typeface="Lato"/>
                <a:ea typeface="Lato"/>
                <a:cs typeface="Lato"/>
              </a:rPr>
              <a:t> Dersler(</a:t>
            </a:r>
            <a:r>
              <a:rPr lang="tr-TR" sz="3000" dirty="0" err="1">
                <a:solidFill>
                  <a:schemeClr val="bg1"/>
                </a:solidFill>
                <a:latin typeface="Lato"/>
                <a:ea typeface="Lato"/>
                <a:cs typeface="Lato"/>
              </a:rPr>
              <a:t>DersID</a:t>
            </a:r>
            <a:r>
              <a:rPr lang="tr-TR" sz="3000" dirty="0">
                <a:solidFill>
                  <a:schemeClr val="bg1"/>
                </a:solidFill>
                <a:latin typeface="Lato"/>
                <a:ea typeface="Lato"/>
                <a:cs typeface="Lato"/>
              </a:rPr>
              <a:t>)</a:t>
            </a:r>
          </a:p>
          <a:p>
            <a:pPr algn="just">
              <a:buClr>
                <a:srgbClr val="1C3A8F"/>
              </a:buClr>
            </a:pPr>
            <a:r>
              <a:rPr lang="tr-TR" sz="3000" dirty="0">
                <a:solidFill>
                  <a:schemeClr val="bg1"/>
                </a:solidFill>
                <a:latin typeface="Lato"/>
                <a:ea typeface="Lato"/>
                <a:cs typeface="Lato"/>
              </a:rPr>
              <a:t>	</a:t>
            </a:r>
          </a:p>
          <a:p>
            <a:pPr algn="just">
              <a:buClr>
                <a:srgbClr val="1C3A8F"/>
              </a:buClr>
            </a:pPr>
            <a:r>
              <a:rPr lang="tr-TR" sz="3000" dirty="0">
                <a:solidFill>
                  <a:schemeClr val="bg1"/>
                </a:solidFill>
                <a:latin typeface="Lato"/>
                <a:ea typeface="Lato"/>
                <a:cs typeface="Lato"/>
              </a:rPr>
              <a:t>	);</a:t>
            </a: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050" name="Picture 2">
            <a:extLst>
              <a:ext uri="{FF2B5EF4-FFF2-40B4-BE49-F238E27FC236}">
                <a16:creationId xmlns:a16="http://schemas.microsoft.com/office/drawing/2014/main" id="{A6371269-88DD-7474-AC74-2B0E83B456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82533" y="7757159"/>
            <a:ext cx="2305467" cy="230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48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F22992E2-0185-9892-808D-9A96F8636104}"/>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2CC501AA-014F-1C7C-4808-C5746C118C2A}"/>
              </a:ext>
            </a:extLst>
          </p:cNvPr>
          <p:cNvSpPr/>
          <p:nvPr/>
        </p:nvSpPr>
        <p:spPr>
          <a:xfrm>
            <a:off x="12616241" y="-1545762"/>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DD0C73F-FDD7-9F03-762E-4AFA1F17C7B2}"/>
              </a:ext>
            </a:extLst>
          </p:cNvPr>
          <p:cNvPicPr preferRelativeResize="0"/>
          <p:nvPr/>
        </p:nvPicPr>
        <p:blipFill rotWithShape="1">
          <a:blip r:embed="rId4">
            <a:alphaModFix amt="47000"/>
          </a:blip>
          <a:srcRect t="40613" b="40613"/>
          <a:stretch/>
        </p:blipFill>
        <p:spPr>
          <a:xfrm>
            <a:off x="0" y="6310986"/>
            <a:ext cx="18288000" cy="5143500"/>
          </a:xfrm>
          <a:prstGeom prst="rect">
            <a:avLst/>
          </a:prstGeom>
          <a:noFill/>
          <a:ln>
            <a:noFill/>
          </a:ln>
        </p:spPr>
      </p:pic>
      <p:sp>
        <p:nvSpPr>
          <p:cNvPr id="343" name="Google Shape;343;p27">
            <a:extLst>
              <a:ext uri="{FF2B5EF4-FFF2-40B4-BE49-F238E27FC236}">
                <a16:creationId xmlns:a16="http://schemas.microsoft.com/office/drawing/2014/main" id="{2A26409F-833D-7C7F-5C9E-C762D240ED94}"/>
              </a:ext>
            </a:extLst>
          </p:cNvPr>
          <p:cNvSpPr txBox="1"/>
          <p:nvPr/>
        </p:nvSpPr>
        <p:spPr>
          <a:xfrm>
            <a:off x="504604" y="2846454"/>
            <a:ext cx="11798631" cy="1440394"/>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600" b="0" i="0" u="none" strike="noStrike" kern="0" cap="none" spc="0" normalizeH="0" baseline="0" noProof="0" dirty="0">
                <a:ln>
                  <a:noFill/>
                </a:ln>
                <a:solidFill>
                  <a:srgbClr val="FFFFFF"/>
                </a:solidFill>
                <a:effectLst/>
                <a:uLnTx/>
                <a:uFillTx/>
                <a:latin typeface="Lato"/>
                <a:ea typeface="Lato"/>
                <a:cs typeface="Lato"/>
                <a:sym typeface="Lato"/>
              </a:rPr>
              <a:t>Notlar tablosuna veri eklemek istediğinizde Dersler tablonuzdaki </a:t>
            </a:r>
            <a:r>
              <a:rPr kumimoji="0" lang="tr-TR" sz="2600" b="0" i="0" u="none" strike="noStrike" kern="0" cap="none" spc="0" normalizeH="0" baseline="0" noProof="0" dirty="0" err="1">
                <a:ln>
                  <a:noFill/>
                </a:ln>
                <a:solidFill>
                  <a:srgbClr val="FFFFFF"/>
                </a:solidFill>
                <a:effectLst/>
                <a:uLnTx/>
                <a:uFillTx/>
                <a:latin typeface="Lato"/>
                <a:ea typeface="Lato"/>
                <a:cs typeface="Lato"/>
                <a:sym typeface="Lato"/>
              </a:rPr>
              <a:t>DersId</a:t>
            </a:r>
            <a:r>
              <a:rPr kumimoji="0" lang="tr-TR" sz="2600" b="0" i="0" u="none" strike="noStrike" kern="0" cap="none" spc="0" normalizeH="0" baseline="0" noProof="0" dirty="0">
                <a:ln>
                  <a:noFill/>
                </a:ln>
                <a:solidFill>
                  <a:srgbClr val="FFFFFF"/>
                </a:solidFill>
                <a:effectLst/>
                <a:uLnTx/>
                <a:uFillTx/>
                <a:latin typeface="Lato"/>
                <a:ea typeface="Lato"/>
                <a:cs typeface="Lato"/>
                <a:sym typeface="Lato"/>
              </a:rPr>
              <a:t> ve Öğrenciler tablonuzdaki </a:t>
            </a:r>
            <a:r>
              <a:rPr kumimoji="0" lang="tr-TR" sz="2600" b="0" i="0" u="none" strike="noStrike" kern="0" cap="none" spc="0" normalizeH="0" baseline="0" noProof="0" dirty="0" err="1">
                <a:ln>
                  <a:noFill/>
                </a:ln>
                <a:solidFill>
                  <a:srgbClr val="FFFFFF"/>
                </a:solidFill>
                <a:effectLst/>
                <a:uLnTx/>
                <a:uFillTx/>
                <a:latin typeface="Lato"/>
                <a:ea typeface="Lato"/>
                <a:cs typeface="Lato"/>
                <a:sym typeface="Lato"/>
              </a:rPr>
              <a:t>OgrenciNo</a:t>
            </a:r>
            <a:r>
              <a:rPr kumimoji="0" lang="tr-TR" sz="2600" b="0" i="0" u="none" strike="noStrike" kern="0" cap="none" spc="0" normalizeH="0" baseline="0" noProof="0" dirty="0">
                <a:ln>
                  <a:noFill/>
                </a:ln>
                <a:solidFill>
                  <a:srgbClr val="FFFFFF"/>
                </a:solidFill>
                <a:effectLst/>
                <a:uLnTx/>
                <a:uFillTx/>
                <a:latin typeface="Lato"/>
                <a:ea typeface="Lato"/>
                <a:cs typeface="Lato"/>
                <a:sym typeface="Lato"/>
              </a:rPr>
              <a:t> dışında veri ekleyemediğinizi </a:t>
            </a:r>
            <a:r>
              <a:rPr kumimoji="0" lang="tr-TR" sz="2600" b="0" i="0" u="none" strike="noStrike" kern="0" cap="none" spc="0" normalizeH="0" baseline="0" noProof="0" dirty="0" err="1">
                <a:ln>
                  <a:noFill/>
                </a:ln>
                <a:solidFill>
                  <a:srgbClr val="FFFFFF"/>
                </a:solidFill>
                <a:effectLst/>
                <a:uLnTx/>
                <a:uFillTx/>
                <a:latin typeface="Lato"/>
                <a:ea typeface="Lato"/>
                <a:cs typeface="Lato"/>
                <a:sym typeface="Lato"/>
              </a:rPr>
              <a:t>göreksiniz</a:t>
            </a:r>
            <a:r>
              <a:rPr kumimoji="0" lang="tr-TR" sz="2600" b="0" i="0" u="none" strike="noStrike" kern="0" cap="none" spc="0" normalizeH="0" baseline="0" noProof="0" dirty="0">
                <a:ln>
                  <a:noFill/>
                </a:ln>
                <a:solidFill>
                  <a:srgbClr val="FFFFFF"/>
                </a:solidFill>
                <a:effectLst/>
                <a:uLnTx/>
                <a:uFillTx/>
                <a:latin typeface="Lato"/>
                <a:ea typeface="Lato"/>
                <a:cs typeface="Lato"/>
                <a:sym typeface="Lato"/>
              </a:rPr>
              <a:t>. Dolayısıyla veri tabanınızdaki veri tutarsızlığına karşı gerekli önlem sağlanmış oldu.  </a:t>
            </a:r>
            <a:endParaRPr kumimoji="0" lang="en-US" sz="26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 name="Google Shape;104;p14">
            <a:extLst>
              <a:ext uri="{FF2B5EF4-FFF2-40B4-BE49-F238E27FC236}">
                <a16:creationId xmlns:a16="http://schemas.microsoft.com/office/drawing/2014/main" id="{6E178967-27A3-75A2-83C4-8FC72E47EF22}"/>
              </a:ext>
            </a:extLst>
          </p:cNvPr>
          <p:cNvSpPr txBox="1"/>
          <p:nvPr/>
        </p:nvSpPr>
        <p:spPr>
          <a:xfrm>
            <a:off x="-2965455" y="79167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Uygulama</a:t>
            </a:r>
          </a:p>
        </p:txBody>
      </p:sp>
    </p:spTree>
    <p:extLst>
      <p:ext uri="{BB962C8B-B14F-4D97-AF65-F5344CB8AC3E}">
        <p14:creationId xmlns:p14="http://schemas.microsoft.com/office/powerpoint/2010/main" val="82303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b="0" i="0" u="none" strike="noStrike" kern="0" cap="none" spc="0" normalizeH="0" baseline="0" noProof="0" dirty="0">
              <a:ln>
                <a:noFill/>
              </a:ln>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435904F7-DA9E-39DC-0837-A84D3B36C12C}"/>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46EC97E3-5A03-3634-C730-20128BD0E105}"/>
              </a:ext>
            </a:extLst>
          </p:cNvPr>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82CA4C61-4B76-8FF4-20DB-31A941CA22DC}"/>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4" name="Slayt Numarası Yer Tutucusu 3">
            <a:extLst>
              <a:ext uri="{FF2B5EF4-FFF2-40B4-BE49-F238E27FC236}">
                <a16:creationId xmlns:a16="http://schemas.microsoft.com/office/drawing/2014/main" id="{6E1B6345-BBCD-D9DE-485D-12CCC9639444}"/>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4E100B92-70C4-13FA-5B80-7DFBF4F98B34}"/>
              </a:ext>
            </a:extLst>
          </p:cNvPr>
          <p:cNvSpPr txBox="1"/>
          <p:nvPr/>
        </p:nvSpPr>
        <p:spPr>
          <a:xfrm>
            <a:off x="3159150" y="3145599"/>
            <a:ext cx="11969700"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a:solidFill>
                  <a:srgbClr val="FFFFFF"/>
                </a:solidFill>
                <a:latin typeface="Lato"/>
                <a:ea typeface="Lato"/>
                <a:cs typeface="Lato"/>
                <a:sym typeface="Lato"/>
              </a:rPr>
              <a:t>SQL komutu ile </a:t>
            </a:r>
            <a:r>
              <a:rPr lang="tr-TR" sz="3500" dirty="0" err="1">
                <a:solidFill>
                  <a:srgbClr val="FFFFFF"/>
                </a:solidFill>
                <a:latin typeface="Lato"/>
                <a:ea typeface="Lato"/>
                <a:cs typeface="Lato"/>
                <a:sym typeface="Lato"/>
              </a:rPr>
              <a:t>OkulDB</a:t>
            </a:r>
            <a:r>
              <a:rPr lang="tr-TR" sz="3500" dirty="0">
                <a:solidFill>
                  <a:srgbClr val="FFFFFF"/>
                </a:solidFill>
                <a:latin typeface="Lato"/>
                <a:ea typeface="Lato"/>
                <a:cs typeface="Lato"/>
                <a:sym typeface="Lato"/>
              </a:rPr>
              <a:t> adında bir veri tabanı oluşturunuz.</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b="1" i="1" dirty="0">
                <a:solidFill>
                  <a:srgbClr val="FFCA04"/>
                </a:solidFill>
                <a:latin typeface="Lato"/>
                <a:ea typeface="Lato"/>
                <a:cs typeface="Lato"/>
                <a:sym typeface="Lato"/>
              </a:rPr>
              <a:t>		CREATE DATABASE </a:t>
            </a:r>
            <a:r>
              <a:rPr lang="tr-TR" sz="3500" b="1" i="1" dirty="0" err="1">
                <a:solidFill>
                  <a:srgbClr val="FFCA04"/>
                </a:solidFill>
                <a:latin typeface="Lato"/>
                <a:ea typeface="Lato"/>
                <a:cs typeface="Lato"/>
                <a:sym typeface="Lato"/>
              </a:rPr>
              <a:t>OkulDB</a:t>
            </a:r>
            <a:r>
              <a:rPr lang="tr-TR" sz="3500" b="1" i="1" dirty="0">
                <a:solidFill>
                  <a:srgbClr val="FFCA04"/>
                </a:solidFill>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3500" b="0" i="0" u="none" strike="noStrike" kern="0" cap="none" spc="0" normalizeH="0" baseline="0" noProof="0" dirty="0">
              <a:ln>
                <a:noFill/>
              </a:ln>
              <a:solidFill>
                <a:srgbClr val="FFFFFF"/>
              </a:solidFill>
              <a:effectLst/>
              <a:uLnTx/>
              <a:uFillTx/>
              <a:latin typeface="Lato"/>
              <a:ea typeface="Lato"/>
              <a:cs typeface="Lato"/>
              <a:sym typeface="Lato"/>
            </a:endParaRPr>
          </a:p>
          <a:p>
            <a:pPr lvl="1" algn="just">
              <a:lnSpc>
                <a:spcPct val="120000"/>
              </a:lnSpc>
              <a:defRPr/>
            </a:pPr>
            <a:r>
              <a:rPr lang="tr-TR" sz="3500" dirty="0">
                <a:solidFill>
                  <a:srgbClr val="FFFFFF"/>
                </a:solidFill>
                <a:latin typeface="Lato"/>
                <a:ea typeface="Lato"/>
                <a:cs typeface="Lato"/>
                <a:sym typeface="Lato"/>
              </a:rPr>
              <a:t>Kullanmak istediğiniz veri tabanını belirtiniz.</a:t>
            </a:r>
          </a:p>
          <a:p>
            <a:pPr lvl="1" algn="just">
              <a:lnSpc>
                <a:spcPct val="120000"/>
              </a:lnSpc>
              <a:defRPr/>
            </a:pPr>
            <a:r>
              <a:rPr lang="tr-TR" sz="3500" dirty="0">
                <a:solidFill>
                  <a:srgbClr val="FFFFFF"/>
                </a:solidFill>
                <a:latin typeface="Lato"/>
                <a:ea typeface="Lato"/>
                <a:cs typeface="Lato"/>
                <a:sym typeface="Lato"/>
              </a:rPr>
              <a:t>	</a:t>
            </a:r>
          </a:p>
          <a:p>
            <a:pPr lvl="1" algn="just">
              <a:lnSpc>
                <a:spcPct val="120000"/>
              </a:lnSpc>
              <a:defRPr/>
            </a:pPr>
            <a:r>
              <a:rPr lang="tr-TR" sz="3500" dirty="0">
                <a:solidFill>
                  <a:srgbClr val="FFFFFF"/>
                </a:solidFill>
                <a:latin typeface="Lato"/>
                <a:ea typeface="Lato"/>
                <a:cs typeface="Lato"/>
                <a:sym typeface="Lato"/>
              </a:rPr>
              <a:t>		</a:t>
            </a:r>
            <a:r>
              <a:rPr lang="tr-TR" sz="3500" b="1" i="1" dirty="0">
                <a:solidFill>
                  <a:srgbClr val="FFCA04"/>
                </a:solidFill>
                <a:latin typeface="Lato"/>
                <a:ea typeface="Lato"/>
                <a:cs typeface="Lato"/>
                <a:sym typeface="Lato"/>
              </a:rPr>
              <a:t>USE </a:t>
            </a:r>
            <a:r>
              <a:rPr lang="tr-TR" sz="3500" b="1" i="1" dirty="0" err="1">
                <a:solidFill>
                  <a:srgbClr val="FFCA04"/>
                </a:solidFill>
                <a:latin typeface="Lato"/>
                <a:ea typeface="Lato"/>
                <a:cs typeface="Lato"/>
                <a:sym typeface="Lato"/>
              </a:rPr>
              <a:t>OkulDB</a:t>
            </a:r>
            <a:r>
              <a:rPr lang="tr-TR" sz="3500" b="1" i="1" dirty="0">
                <a:solidFill>
                  <a:srgbClr val="FFCA04"/>
                </a:solidFill>
                <a:latin typeface="Lato"/>
                <a:ea typeface="Lato"/>
                <a:cs typeface="Lato"/>
                <a:sym typeface="Lato"/>
              </a:rPr>
              <a:t> </a:t>
            </a:r>
          </a:p>
          <a:p>
            <a:pPr lvl="1" algn="just">
              <a:lnSpc>
                <a:spcPct val="120000"/>
              </a:lnSpc>
              <a:defRPr/>
            </a:pPr>
            <a:endParaRPr lang="tr-TR" sz="3500" dirty="0">
              <a:solidFill>
                <a:srgbClr val="FFFFFF"/>
              </a:solidFill>
              <a:latin typeface="Lato"/>
              <a:ea typeface="Lato"/>
              <a:cs typeface="Lato"/>
              <a:sym typeface="Lato"/>
            </a:endParaRPr>
          </a:p>
          <a:p>
            <a:pPr lvl="1" algn="just">
              <a:lnSpc>
                <a:spcPct val="120000"/>
              </a:lnSpc>
              <a:defRPr/>
            </a:pPr>
            <a:endParaRPr lang="tr-TR" sz="3500" dirty="0">
              <a:solidFill>
                <a:srgbClr val="FFFFFF"/>
              </a:solidFill>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E4ED2CD8-409A-22C9-9834-61B1117895A8}"/>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68529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9F5FC0BE-F16A-7A19-788B-AC9DD2348670}"/>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C514ACC0-13ED-D59F-EE3A-1FB355516D6E}"/>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24444294-364B-6CC8-B44F-238EAFFFFA0C}"/>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4" name="Slayt Numarası Yer Tutucusu 3">
            <a:extLst>
              <a:ext uri="{FF2B5EF4-FFF2-40B4-BE49-F238E27FC236}">
                <a16:creationId xmlns:a16="http://schemas.microsoft.com/office/drawing/2014/main" id="{E974E44C-B81E-2B27-DBEA-75CA360EA197}"/>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9A757362-A5AC-F381-1C26-C0CA1AD022C9}"/>
              </a:ext>
            </a:extLst>
          </p:cNvPr>
          <p:cNvSpPr txBox="1"/>
          <p:nvPr/>
        </p:nvSpPr>
        <p:spPr>
          <a:xfrm>
            <a:off x="2714955" y="2139759"/>
            <a:ext cx="12858090" cy="646330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isminde tablo oluşturunuz. Tablonun özellikleri aşağıdaki gibi olsun.</a:t>
            </a:r>
          </a:p>
          <a:p>
            <a:pPr lvl="1" algn="just">
              <a:lnSpc>
                <a:spcPct val="120000"/>
              </a:lnSpc>
              <a:defRPr/>
            </a:pPr>
            <a:endParaRPr lang="tr-TR" sz="3500" b="1" i="1" dirty="0">
              <a:solidFill>
                <a:srgbClr val="FFCA04"/>
              </a:solidFill>
              <a:latin typeface="Lato"/>
              <a:ea typeface="Lato"/>
              <a:cs typeface="Lato"/>
              <a:sym typeface="Lato"/>
            </a:endParaRPr>
          </a:p>
          <a:p>
            <a:pPr lvl="1" algn="just">
              <a:lnSpc>
                <a:spcPct val="120000"/>
              </a:lnSpc>
              <a:defRPr/>
            </a:pPr>
            <a:endParaRPr lang="tr-TR" sz="3500" b="1" i="1" dirty="0">
              <a:solidFill>
                <a:srgbClr val="FFCA04"/>
              </a:solidFill>
              <a:latin typeface="Lato"/>
              <a:ea typeface="Lato"/>
              <a:cs typeface="Lato"/>
              <a:sym typeface="Lato"/>
            </a:endParaRPr>
          </a:p>
          <a:p>
            <a:pPr lvl="1" algn="just">
              <a:lnSpc>
                <a:spcPct val="120000"/>
              </a:lnSpc>
              <a:defRPr/>
            </a:pPr>
            <a:endParaRPr lang="tr-TR" sz="3500" b="1" i="1" dirty="0">
              <a:solidFill>
                <a:srgbClr val="FFCA04"/>
              </a:solidFill>
              <a:latin typeface="Lato"/>
              <a:ea typeface="Lato"/>
              <a:cs typeface="Lato"/>
              <a:sym typeface="Lato"/>
            </a:endParaRP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OgrenciNo</a:t>
            </a:r>
            <a:r>
              <a:rPr lang="tr-TR" sz="3500" b="1" i="1" dirty="0">
                <a:solidFill>
                  <a:srgbClr val="FFCA04"/>
                </a:solidFill>
                <a:latin typeface="Lato"/>
                <a:ea typeface="Lato"/>
                <a:cs typeface="Lato"/>
                <a:sym typeface="Lato"/>
              </a:rPr>
              <a:t> NVARCHAR(20) </a:t>
            </a:r>
            <a:r>
              <a:rPr lang="tr-TR" sz="3500" b="1" i="1" dirty="0">
                <a:solidFill>
                  <a:schemeClr val="bg1"/>
                </a:solidFill>
                <a:latin typeface="Lato"/>
                <a:ea typeface="Lato"/>
                <a:cs typeface="Lato"/>
                <a:sym typeface="Lato"/>
              </a:rPr>
              <a:t>PRIMARY KEY</a:t>
            </a:r>
            <a:r>
              <a:rPr lang="tr-TR" sz="3500" b="1" i="1" dirty="0">
                <a:solidFill>
                  <a:srgbClr val="FFCA04"/>
                </a:solidFill>
                <a:latin typeface="Lato"/>
                <a:ea typeface="Lato"/>
                <a:cs typeface="Lato"/>
                <a:sym typeface="Lato"/>
              </a:rPr>
              <a:t>, </a:t>
            </a:r>
          </a:p>
          <a:p>
            <a:pPr lvl="3" algn="just">
              <a:lnSpc>
                <a:spcPct val="120000"/>
              </a:lnSpc>
              <a:defRPr/>
            </a:pPr>
            <a:r>
              <a:rPr lang="tr-TR" sz="3500" b="1" i="1" dirty="0">
                <a:solidFill>
                  <a:schemeClr val="bg1"/>
                </a:solidFill>
                <a:latin typeface="Lato"/>
                <a:ea typeface="Lato"/>
                <a:cs typeface="Lato"/>
                <a:sym typeface="Lato"/>
              </a:rPr>
              <a:t>	Ad</a:t>
            </a:r>
            <a:r>
              <a:rPr lang="tr-TR" sz="3500" b="1" i="1" dirty="0">
                <a:solidFill>
                  <a:srgbClr val="FFCA04"/>
                </a:solidFill>
                <a:latin typeface="Lato"/>
                <a:ea typeface="Lato"/>
                <a:cs typeface="Lato"/>
                <a:sym typeface="Lato"/>
              </a:rPr>
              <a:t> NVARCHAR(50)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Soyad</a:t>
            </a:r>
            <a:r>
              <a:rPr lang="tr-TR" sz="3500" b="1" i="1" dirty="0">
                <a:solidFill>
                  <a:srgbClr val="FFCA04"/>
                </a:solidFill>
                <a:latin typeface="Lato"/>
                <a:ea typeface="Lato"/>
                <a:cs typeface="Lato"/>
                <a:sym typeface="Lato"/>
              </a:rPr>
              <a:t> NVARCHAR(50)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Cinsiyet</a:t>
            </a:r>
            <a:r>
              <a:rPr lang="tr-TR" sz="3500" b="1" i="1" dirty="0">
                <a:solidFill>
                  <a:srgbClr val="FFCA04"/>
                </a:solidFill>
                <a:latin typeface="Lato"/>
                <a:ea typeface="Lato"/>
                <a:cs typeface="Lato"/>
                <a:sym typeface="Lato"/>
              </a:rPr>
              <a:t> CHAR(1)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Sinif</a:t>
            </a:r>
            <a:r>
              <a:rPr lang="tr-TR" sz="3500" b="1" i="1" dirty="0">
                <a:solidFill>
                  <a:srgbClr val="FFCA04"/>
                </a:solidFill>
                <a:latin typeface="Lato"/>
                <a:ea typeface="Lato"/>
                <a:cs typeface="Lato"/>
                <a:sym typeface="Lato"/>
              </a:rPr>
              <a:t> CHAR(1) </a:t>
            </a:r>
            <a:r>
              <a:rPr lang="tr-TR" sz="3500" b="1" i="1" dirty="0">
                <a:solidFill>
                  <a:schemeClr val="bg1"/>
                </a:solidFill>
                <a:latin typeface="Lato"/>
                <a:ea typeface="Lato"/>
                <a:cs typeface="Lato"/>
                <a:sym typeface="Lato"/>
              </a:rPr>
              <a:t>NOT NULL</a:t>
            </a:r>
            <a:endParaRPr lang="tr-TR" sz="3500" b="1" i="1" dirty="0">
              <a:solidFill>
                <a:srgbClr val="FFCA04"/>
              </a:solidFill>
              <a:latin typeface="Lato"/>
              <a:ea typeface="Lato"/>
              <a:cs typeface="Lato"/>
              <a:sym typeface="Lato"/>
            </a:endParaRPr>
          </a:p>
        </p:txBody>
      </p:sp>
      <p:sp>
        <p:nvSpPr>
          <p:cNvPr id="3" name="Google Shape;185;p20">
            <a:extLst>
              <a:ext uri="{FF2B5EF4-FFF2-40B4-BE49-F238E27FC236}">
                <a16:creationId xmlns:a16="http://schemas.microsoft.com/office/drawing/2014/main" id="{264B20C7-194E-E17B-8C27-09BB605FDE23}"/>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29697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a:extLst>
            <a:ext uri="{FF2B5EF4-FFF2-40B4-BE49-F238E27FC236}">
              <a16:creationId xmlns:a16="http://schemas.microsoft.com/office/drawing/2014/main" id="{3FDB8A3D-14EC-FB02-86BB-21FE5B761369}"/>
            </a:ext>
          </a:extLst>
        </p:cNvPr>
        <p:cNvGrpSpPr/>
        <p:nvPr/>
      </p:nvGrpSpPr>
      <p:grpSpPr>
        <a:xfrm>
          <a:off x="0" y="0"/>
          <a:ext cx="0" cy="0"/>
          <a:chOff x="0" y="0"/>
          <a:chExt cx="0" cy="0"/>
        </a:xfrm>
      </p:grpSpPr>
      <p:sp>
        <p:nvSpPr>
          <p:cNvPr id="97" name="Google Shape;97;p14">
            <a:extLst>
              <a:ext uri="{FF2B5EF4-FFF2-40B4-BE49-F238E27FC236}">
                <a16:creationId xmlns:a16="http://schemas.microsoft.com/office/drawing/2014/main" id="{338FB1EF-CE7B-1B21-63CF-1173A516461A}"/>
              </a:ext>
            </a:extLst>
          </p:cNvPr>
          <p:cNvSpPr/>
          <p:nvPr/>
        </p:nvSpPr>
        <p:spPr>
          <a:xfrm>
            <a:off x="13788641" y="7285838"/>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a:extLst>
              <a:ext uri="{FF2B5EF4-FFF2-40B4-BE49-F238E27FC236}">
                <a16:creationId xmlns:a16="http://schemas.microsoft.com/office/drawing/2014/main" id="{DB7C58A4-D386-3E06-6CE2-9622DEE727DE}"/>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Okul Veri Tabanı Altyapı Hazırlama</a:t>
            </a:r>
          </a:p>
        </p:txBody>
      </p:sp>
      <p:sp>
        <p:nvSpPr>
          <p:cNvPr id="4" name="Slayt Numarası Yer Tutucusu 3">
            <a:extLst>
              <a:ext uri="{FF2B5EF4-FFF2-40B4-BE49-F238E27FC236}">
                <a16:creationId xmlns:a16="http://schemas.microsoft.com/office/drawing/2014/main" id="{ED903EF7-ABC0-6BDE-1A22-8FCE9E937419}"/>
              </a:ext>
            </a:extLst>
          </p:cNvPr>
          <p:cNvSpPr>
            <a:spLocks noGrp="1"/>
          </p:cNvSpPr>
          <p:nvPr>
            <p:ph type="sldNum" idx="4294967295"/>
          </p:nvPr>
        </p:nvSpPr>
        <p:spPr>
          <a:xfrm>
            <a:off x="16011099" y="9686404"/>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5591BD2A-79C5-ECD9-13C5-18E9180F9C5B}"/>
              </a:ext>
            </a:extLst>
          </p:cNvPr>
          <p:cNvSpPr txBox="1"/>
          <p:nvPr/>
        </p:nvSpPr>
        <p:spPr>
          <a:xfrm>
            <a:off x="2714955" y="2139759"/>
            <a:ext cx="12858090" cy="7755969"/>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lang="tr-TR" sz="3500" dirty="0" err="1">
                <a:solidFill>
                  <a:srgbClr val="FFFFFF"/>
                </a:solidFill>
                <a:latin typeface="Lato"/>
                <a:ea typeface="Lato"/>
                <a:cs typeface="Lato"/>
                <a:sym typeface="Lato"/>
              </a:rPr>
              <a:t>Ogrenciler</a:t>
            </a:r>
            <a:r>
              <a:rPr lang="tr-TR" sz="3500" dirty="0">
                <a:solidFill>
                  <a:srgbClr val="FFFFFF"/>
                </a:solidFill>
                <a:latin typeface="Lato"/>
                <a:ea typeface="Lato"/>
                <a:cs typeface="Lato"/>
                <a:sym typeface="Lato"/>
              </a:rPr>
              <a:t> isminde tablo oluşturunuz. Tablonun özellikleri aşağıdaki gibi olsun.</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lang="tr-TR" sz="3500" dirty="0">
              <a:solidFill>
                <a:srgbClr val="FFFFFF"/>
              </a:solidFill>
              <a:latin typeface="Lato"/>
              <a:ea typeface="Lato"/>
              <a:cs typeface="Lato"/>
              <a:sym typeface="Lato"/>
            </a:endParaRPr>
          </a:p>
          <a:p>
            <a:pPr lvl="1" algn="just">
              <a:lnSpc>
                <a:spcPct val="120000"/>
              </a:lnSpc>
              <a:defRPr/>
            </a:pPr>
            <a:r>
              <a:rPr lang="tr-TR" sz="3500" b="1" i="1" dirty="0">
                <a:solidFill>
                  <a:srgbClr val="FFCA04"/>
                </a:solidFill>
                <a:latin typeface="Lato"/>
                <a:ea typeface="Lato"/>
                <a:cs typeface="Lato"/>
              </a:rPr>
              <a:t>CREATE TABLE </a:t>
            </a:r>
            <a:r>
              <a:rPr lang="tr-TR" sz="3500" b="1" i="1" dirty="0" err="1">
                <a:solidFill>
                  <a:srgbClr val="FFCA04"/>
                </a:solidFill>
                <a:latin typeface="Lato"/>
                <a:ea typeface="Lato"/>
                <a:cs typeface="Lato"/>
              </a:rPr>
              <a:t>Ogrenciler</a:t>
            </a:r>
            <a:r>
              <a:rPr lang="tr-TR" sz="3500" b="1" i="1" dirty="0">
                <a:solidFill>
                  <a:srgbClr val="FFCA04"/>
                </a:solidFill>
                <a:latin typeface="Lato"/>
                <a:ea typeface="Lato"/>
                <a:cs typeface="Lato"/>
              </a:rPr>
              <a:t> (</a:t>
            </a:r>
          </a:p>
          <a:p>
            <a:pPr lvl="1" algn="just">
              <a:lnSpc>
                <a:spcPct val="120000"/>
              </a:lnSpc>
              <a:defRPr/>
            </a:pPr>
            <a:endParaRPr lang="tr-TR" sz="3500" b="1" i="1" dirty="0">
              <a:solidFill>
                <a:srgbClr val="FFCA04"/>
              </a:solidFill>
              <a:latin typeface="Lato"/>
              <a:ea typeface="Lato"/>
              <a:cs typeface="Lato"/>
              <a:sym typeface="Lato"/>
            </a:endParaRP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OgrenciNo</a:t>
            </a:r>
            <a:r>
              <a:rPr lang="tr-TR" sz="3500" b="1" i="1" dirty="0">
                <a:solidFill>
                  <a:srgbClr val="FFCA04"/>
                </a:solidFill>
                <a:latin typeface="Lato"/>
                <a:ea typeface="Lato"/>
                <a:cs typeface="Lato"/>
                <a:sym typeface="Lato"/>
              </a:rPr>
              <a:t> NVARCHAR(20) </a:t>
            </a:r>
            <a:r>
              <a:rPr lang="tr-TR" sz="3500" b="1" i="1" dirty="0">
                <a:solidFill>
                  <a:schemeClr val="bg1"/>
                </a:solidFill>
                <a:latin typeface="Lato"/>
                <a:ea typeface="Lato"/>
                <a:cs typeface="Lato"/>
                <a:sym typeface="Lato"/>
              </a:rPr>
              <a:t>PRIMARY KEY</a:t>
            </a:r>
            <a:r>
              <a:rPr lang="tr-TR" sz="3500" b="1" i="1" dirty="0">
                <a:solidFill>
                  <a:srgbClr val="FFCA04"/>
                </a:solidFill>
                <a:latin typeface="Lato"/>
                <a:ea typeface="Lato"/>
                <a:cs typeface="Lato"/>
                <a:sym typeface="Lato"/>
              </a:rPr>
              <a:t>, </a:t>
            </a:r>
          </a:p>
          <a:p>
            <a:pPr lvl="3" algn="just">
              <a:lnSpc>
                <a:spcPct val="120000"/>
              </a:lnSpc>
              <a:defRPr/>
            </a:pPr>
            <a:r>
              <a:rPr lang="tr-TR" sz="3500" b="1" i="1" dirty="0">
                <a:solidFill>
                  <a:schemeClr val="bg1"/>
                </a:solidFill>
                <a:latin typeface="Lato"/>
                <a:ea typeface="Lato"/>
                <a:cs typeface="Lato"/>
                <a:sym typeface="Lato"/>
              </a:rPr>
              <a:t>	Ad</a:t>
            </a:r>
            <a:r>
              <a:rPr lang="tr-TR" sz="3500" b="1" i="1" dirty="0">
                <a:solidFill>
                  <a:srgbClr val="FFCA04"/>
                </a:solidFill>
                <a:latin typeface="Lato"/>
                <a:ea typeface="Lato"/>
                <a:cs typeface="Lato"/>
                <a:sym typeface="Lato"/>
              </a:rPr>
              <a:t> NVARCHAR(50)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Soyad</a:t>
            </a:r>
            <a:r>
              <a:rPr lang="tr-TR" sz="3500" b="1" i="1" dirty="0">
                <a:solidFill>
                  <a:srgbClr val="FFCA04"/>
                </a:solidFill>
                <a:latin typeface="Lato"/>
                <a:ea typeface="Lato"/>
                <a:cs typeface="Lato"/>
                <a:sym typeface="Lato"/>
              </a:rPr>
              <a:t> NVARCHAR(50)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Cinsiyet</a:t>
            </a:r>
            <a:r>
              <a:rPr lang="tr-TR" sz="3500" b="1" i="1" dirty="0">
                <a:solidFill>
                  <a:srgbClr val="FFCA04"/>
                </a:solidFill>
                <a:latin typeface="Lato"/>
                <a:ea typeface="Lato"/>
                <a:cs typeface="Lato"/>
                <a:sym typeface="Lato"/>
              </a:rPr>
              <a:t> CHAR(1) </a:t>
            </a:r>
            <a:r>
              <a:rPr lang="tr-TR" sz="3500" b="1" i="1" dirty="0">
                <a:solidFill>
                  <a:schemeClr val="bg1"/>
                </a:solidFill>
                <a:latin typeface="Lato"/>
                <a:ea typeface="Lato"/>
                <a:cs typeface="Lato"/>
                <a:sym typeface="Lato"/>
              </a:rPr>
              <a:t>NOT NULL</a:t>
            </a:r>
            <a:r>
              <a:rPr lang="tr-TR" sz="3500" b="1" i="1" dirty="0">
                <a:solidFill>
                  <a:srgbClr val="FFCA04"/>
                </a:solidFill>
                <a:latin typeface="Lato"/>
                <a:ea typeface="Lato"/>
                <a:cs typeface="Lato"/>
                <a:sym typeface="Lato"/>
              </a:rPr>
              <a:t>,</a:t>
            </a:r>
          </a:p>
          <a:p>
            <a:pPr lvl="3" algn="just">
              <a:lnSpc>
                <a:spcPct val="120000"/>
              </a:lnSpc>
              <a:defRPr/>
            </a:pPr>
            <a:r>
              <a:rPr lang="tr-TR" sz="3500" b="1" i="1" dirty="0">
                <a:solidFill>
                  <a:schemeClr val="bg1"/>
                </a:solidFill>
                <a:latin typeface="Lato"/>
                <a:ea typeface="Lato"/>
                <a:cs typeface="Lato"/>
                <a:sym typeface="Lato"/>
              </a:rPr>
              <a:t>	</a:t>
            </a:r>
            <a:r>
              <a:rPr lang="tr-TR" sz="3500" b="1" i="1" dirty="0" err="1">
                <a:solidFill>
                  <a:schemeClr val="bg1"/>
                </a:solidFill>
                <a:latin typeface="Lato"/>
                <a:ea typeface="Lato"/>
                <a:cs typeface="Lato"/>
                <a:sym typeface="Lato"/>
              </a:rPr>
              <a:t>Sinif</a:t>
            </a:r>
            <a:r>
              <a:rPr lang="tr-TR" sz="3500" b="1" i="1" dirty="0">
                <a:solidFill>
                  <a:srgbClr val="FFCA04"/>
                </a:solidFill>
                <a:latin typeface="Lato"/>
                <a:ea typeface="Lato"/>
                <a:cs typeface="Lato"/>
                <a:sym typeface="Lato"/>
              </a:rPr>
              <a:t> CHAR(1) </a:t>
            </a:r>
            <a:r>
              <a:rPr lang="tr-TR" sz="3500" b="1" i="1" dirty="0">
                <a:solidFill>
                  <a:schemeClr val="bg1"/>
                </a:solidFill>
                <a:latin typeface="Lato"/>
                <a:ea typeface="Lato"/>
                <a:cs typeface="Lato"/>
                <a:sym typeface="Lato"/>
              </a:rPr>
              <a:t>NOT NULL</a:t>
            </a:r>
          </a:p>
          <a:p>
            <a:pPr lvl="3" algn="just">
              <a:lnSpc>
                <a:spcPct val="120000"/>
              </a:lnSpc>
              <a:defRPr/>
            </a:pPr>
            <a:r>
              <a:rPr lang="tr-TR" sz="3500" dirty="0">
                <a:solidFill>
                  <a:srgbClr val="FFFFFF"/>
                </a:solidFill>
                <a:latin typeface="Lato"/>
                <a:ea typeface="Lato"/>
                <a:cs typeface="Lato"/>
                <a:sym typeface="Lato"/>
              </a:rPr>
              <a:t>	</a:t>
            </a:r>
            <a:r>
              <a:rPr lang="tr-TR" sz="3500" b="1" i="1" dirty="0">
                <a:solidFill>
                  <a:srgbClr val="FFCA04"/>
                </a:solidFill>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35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3" name="Google Shape;185;p20">
            <a:extLst>
              <a:ext uri="{FF2B5EF4-FFF2-40B4-BE49-F238E27FC236}">
                <a16:creationId xmlns:a16="http://schemas.microsoft.com/office/drawing/2014/main" id="{DB757BCC-B87F-BCD8-42E1-5957743B4AB1}"/>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1803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3989786"/>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lang="tr-TR" sz="6300" dirty="0">
                <a:solidFill>
                  <a:srgbClr val="FFCA04"/>
                </a:solidFill>
                <a:latin typeface="Paytone One"/>
                <a:sym typeface="Paytone One"/>
              </a:rPr>
              <a:t>Tabloya Alan Ekleme İşlemi</a:t>
            </a: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1104</TotalTime>
  <Words>1778</Words>
  <Application>Microsoft Office PowerPoint</Application>
  <PresentationFormat>Özel</PresentationFormat>
  <Paragraphs>339</Paragraphs>
  <Slides>58</Slides>
  <Notes>58</Notes>
  <HiddenSlides>0</HiddenSlides>
  <MMClips>6</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58</vt:i4>
      </vt:variant>
    </vt:vector>
  </HeadingPairs>
  <TitlesOfParts>
    <vt:vector size="63" baseType="lpstr">
      <vt:lpstr>Lato</vt:lpstr>
      <vt:lpstr>Paytone One</vt:lpstr>
      <vt:lpstr>Arial</vt:lpstr>
      <vt:lpstr>Calibri</vt:lpstr>
      <vt:lpstr>1_Office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31</cp:revision>
  <dcterms:modified xsi:type="dcterms:W3CDTF">2025-11-01T16:01:29Z</dcterms:modified>
</cp:coreProperties>
</file>