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86"/>
  </p:notesMasterIdLst>
  <p:handoutMasterIdLst>
    <p:handoutMasterId r:id="rId87"/>
  </p:handoutMasterIdLst>
  <p:sldIdLst>
    <p:sldId id="256" r:id="rId3"/>
    <p:sldId id="258" r:id="rId4"/>
    <p:sldId id="282" r:id="rId5"/>
    <p:sldId id="305" r:id="rId6"/>
    <p:sldId id="397" r:id="rId7"/>
    <p:sldId id="398" r:id="rId8"/>
    <p:sldId id="399" r:id="rId9"/>
    <p:sldId id="400" r:id="rId10"/>
    <p:sldId id="401" r:id="rId11"/>
    <p:sldId id="402" r:id="rId12"/>
    <p:sldId id="409" r:id="rId13"/>
    <p:sldId id="403" r:id="rId14"/>
    <p:sldId id="404" r:id="rId15"/>
    <p:sldId id="405" r:id="rId16"/>
    <p:sldId id="406" r:id="rId17"/>
    <p:sldId id="407" r:id="rId18"/>
    <p:sldId id="408" r:id="rId19"/>
    <p:sldId id="410" r:id="rId20"/>
    <p:sldId id="411" r:id="rId21"/>
    <p:sldId id="412" r:id="rId22"/>
    <p:sldId id="413" r:id="rId23"/>
    <p:sldId id="414" r:id="rId24"/>
    <p:sldId id="415" r:id="rId25"/>
    <p:sldId id="361" r:id="rId26"/>
    <p:sldId id="309" r:id="rId27"/>
    <p:sldId id="285" r:id="rId28"/>
    <p:sldId id="416" r:id="rId29"/>
    <p:sldId id="417" r:id="rId30"/>
    <p:sldId id="418" r:id="rId31"/>
    <p:sldId id="419" r:id="rId32"/>
    <p:sldId id="420" r:id="rId33"/>
    <p:sldId id="350" r:id="rId34"/>
    <p:sldId id="421" r:id="rId35"/>
    <p:sldId id="422" r:id="rId36"/>
    <p:sldId id="424" r:id="rId37"/>
    <p:sldId id="425" r:id="rId38"/>
    <p:sldId id="426" r:id="rId39"/>
    <p:sldId id="427" r:id="rId40"/>
    <p:sldId id="428" r:id="rId41"/>
    <p:sldId id="429" r:id="rId42"/>
    <p:sldId id="430" r:id="rId43"/>
    <p:sldId id="431" r:id="rId44"/>
    <p:sldId id="432" r:id="rId45"/>
    <p:sldId id="433" r:id="rId46"/>
    <p:sldId id="434" r:id="rId47"/>
    <p:sldId id="435" r:id="rId48"/>
    <p:sldId id="436" r:id="rId49"/>
    <p:sldId id="437" r:id="rId50"/>
    <p:sldId id="439" r:id="rId51"/>
    <p:sldId id="440" r:id="rId52"/>
    <p:sldId id="441" r:id="rId53"/>
    <p:sldId id="442" r:id="rId54"/>
    <p:sldId id="443" r:id="rId55"/>
    <p:sldId id="444" r:id="rId56"/>
    <p:sldId id="445" r:id="rId57"/>
    <p:sldId id="446" r:id="rId58"/>
    <p:sldId id="447" r:id="rId59"/>
    <p:sldId id="448" r:id="rId60"/>
    <p:sldId id="449" r:id="rId61"/>
    <p:sldId id="450" r:id="rId62"/>
    <p:sldId id="349" r:id="rId63"/>
    <p:sldId id="451" r:id="rId64"/>
    <p:sldId id="452" r:id="rId65"/>
    <p:sldId id="453" r:id="rId66"/>
    <p:sldId id="454" r:id="rId67"/>
    <p:sldId id="455" r:id="rId68"/>
    <p:sldId id="456" r:id="rId69"/>
    <p:sldId id="457" r:id="rId70"/>
    <p:sldId id="458" r:id="rId71"/>
    <p:sldId id="459" r:id="rId72"/>
    <p:sldId id="460" r:id="rId73"/>
    <p:sldId id="461" r:id="rId74"/>
    <p:sldId id="306" r:id="rId75"/>
    <p:sldId id="462" r:id="rId76"/>
    <p:sldId id="463" r:id="rId77"/>
    <p:sldId id="464" r:id="rId78"/>
    <p:sldId id="465" r:id="rId79"/>
    <p:sldId id="466" r:id="rId80"/>
    <p:sldId id="467" r:id="rId81"/>
    <p:sldId id="468" r:id="rId82"/>
    <p:sldId id="469" r:id="rId83"/>
    <p:sldId id="470" r:id="rId84"/>
    <p:sldId id="276" r:id="rId85"/>
  </p:sldIdLst>
  <p:sldSz cx="18288000" cy="10287000"/>
  <p:notesSz cx="6858000" cy="9144000"/>
  <p:embeddedFontLst>
    <p:embeddedFont>
      <p:font typeface="Lato" panose="020F0502020204030203" pitchFamily="34" charset="0"/>
      <p:regular r:id="rId88"/>
      <p:bold r:id="rId89"/>
      <p:italic r:id="rId90"/>
      <p:boldItalic r:id="rId91"/>
    </p:embeddedFont>
    <p:embeddedFont>
      <p:font typeface="Paytone One" panose="020B0604020202020204" charset="-94"/>
      <p:regular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4"/>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41" autoAdjust="0"/>
  </p:normalViewPr>
  <p:slideViewPr>
    <p:cSldViewPr snapToGrid="0">
      <p:cViewPr>
        <p:scale>
          <a:sx n="50" d="100"/>
          <a:sy n="50" d="100"/>
        </p:scale>
        <p:origin x="725" y="187"/>
      </p:cViewPr>
      <p:guideLst>
        <p:guide orient="horz" pos="2160"/>
        <p:guide pos="2880"/>
      </p:guideLst>
    </p:cSldViewPr>
  </p:slideViewPr>
  <p:outlineViewPr>
    <p:cViewPr>
      <p:scale>
        <a:sx n="100" d="100"/>
        <a:sy n="100"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font" Target="fonts/font2.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font" Target="fonts/font3.fntdata"/><Relationship Id="rId9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font" Target="fonts/font1.fntdata"/><Relationship Id="rId91" Type="http://schemas.openxmlformats.org/officeDocument/2006/relationships/font" Target="fonts/font4.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22.10.2025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BF277F1-9F18-3792-1F9C-601FFFF8167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4570CDB-5DC5-B1E0-35F6-B32EAFF8F8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3237F10-D339-0C5D-7279-BB9041040D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1110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0AB9B21D-C6AE-C4C2-8EAF-4D8673C41AB6}"/>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78061082-344B-02D3-921B-A52DEC193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A079BC6-0E42-15AE-CE0A-B20DEA5B41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9808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5C1A952-C5AA-7C18-F87A-577FCE3925F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2F1F34A-DB03-6A1C-B190-E756A5D262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1F21A2F-55F8-345E-8EAF-E55A42F0C5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82486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4A034FB-103B-9154-29DB-A6134A29DC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DC94213-B2A5-0484-8EFF-1DA3149424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2E36541-61DF-B77A-0B77-6C1C73BFB0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308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E71BC68-398D-2FA6-D641-6C6EEF9522A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11582D7-4FFE-9F12-462E-DAF5CB057D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3D796E0-3869-667A-28A4-51984D6B01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1109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DB53ECE-6BB0-7EB4-4EAB-63E871FD404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3F6E4AF-DF7C-4937-0482-1CFD985945B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3F0C349-5EFF-0B12-350E-E3C66EC8F6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1388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8C70F90-4380-DF5B-7594-174BDF44F73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76367B9-3FBA-BFFE-7D61-5B71608B3B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FBE0F25-4EC9-9CC9-10DE-E6FE74F48A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8493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8F9FA2F-0498-10FB-E4CF-E73588824ED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77D9A92A-2D11-7675-D9F1-C32DB017DC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F255C61-6A9B-BE5A-A9B1-A6599B9EA6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4533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A1EDD47-6782-3029-77C9-09A08F5C9A2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80F9017-B219-498B-CCC6-5ACD09BBF6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7918168-C3CA-9448-F3EC-E446259D5C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6123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79875CCA-396A-B191-6AA7-3693A037E49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FE85F19F-16AB-3189-E45D-2AC8CF1F29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2A148C9-897C-92B6-732B-6EAF445C31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9828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C8D750F-AC94-482E-5D1E-2544B1B6714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A4AFF22-D83A-1022-8363-0DEEFF89CA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EFE9643-CD17-B826-D975-83E339A817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22425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318B785-9BDA-7987-87E0-05A15411150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93803B6-7650-FCB0-B8C0-F0C4927696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B6B131E-44A2-83F5-2BC8-9A0091AE3D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26525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C401382-D3F9-CAFC-EB31-642D94993E4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3CEF4CE-EBB0-D839-F11A-11A7F9E735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3B70D06-CD69-6A1F-817E-497FFCA8A7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0553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45B11DC-A8B7-2820-EF0F-C562E5391A3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0F792D5-766B-E459-2FC4-7FD195FAA0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E86364D-C73F-C14A-6AFB-C5771B0D59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61550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DF4E8AC3-5150-77B0-CC5F-DEA56293EAD7}"/>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54BED114-BE45-E14A-B9CD-0E9F93413B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94258B23-6837-8B97-3169-7C911EEEE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05895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7E31070-CA86-7FBB-1488-25AAC80E6B0A}"/>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DBDFCAB8-552D-4246-0A07-69E5B71099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4D8E2BE0-29CE-D9A8-E3D8-E88F765608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5007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210C73-0223-AAF5-F202-C8170D40CB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7FA6D34-1489-B714-7510-EE73BC44BD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737AC04-D3C9-DC3B-1CE6-571B6C9DD2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9796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DA8E044-65BD-1824-ADED-A9B249D9412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D2B8BE0-453E-36B2-0123-F3370F351F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F826373-A87F-7020-3BB5-B1F39836AD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53048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EB140B5-F82B-23C7-DF21-D2536BBC862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7E80566-871B-5662-1B39-3E42923A77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B5A9F69-62B8-6127-F818-900631602A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45553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046728C-22A3-2558-738C-20B34B34891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A8A358A-53E4-5E30-C224-30ECF1175E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5A1FB02-65DA-104C-A4E4-52F8A02C18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1374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C91FD08-9BD7-D722-ACFF-E8B2F72965E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E506475-4681-7F44-77DB-FCDAB04678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2C1F4BB-768C-E11E-27BF-9F8E71A486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90664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8A5828F-E45E-C1F2-B871-1ABFE7AD581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846A6E4-19DD-BD3F-67DF-0E0509362F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AA3C54C-122B-3201-3678-EB185CECA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51907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A32CCAF-0DD3-455B-C06A-28BDD4640D7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0501E96F-9BB3-125E-2F3A-0B3526D1F6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6BBBC788-8B24-B022-3A50-43DF410412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17218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4789E6A0-E5E1-07B8-97ED-3F78A7D3367B}"/>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0CA33952-216B-AC1F-D98B-01D8F55F16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70197BBA-0727-9108-090E-86B216BBDD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49808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1FC82E9-B9ED-A7E3-3941-7C95B1B10E4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8B427A9-B85B-22A8-E592-8002DC5301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C5F719C-147C-5FF7-4C0B-5E316E4FDE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922528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B8F6908-584B-AC6D-0F4E-434DFCB915F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00517E7-3FFB-BA07-8A3B-93F934C4EC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54A9FB1-6E89-34DD-4473-7FA3E62A5A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38209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0F9A132C-91A8-6D13-D3C1-EEA3A05FCA07}"/>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CF43F31F-DC4B-DF62-D8F5-DCCB22FB56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62D7D434-957F-BB62-37FC-4EB2175026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85202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BE65974-D5C5-13CA-618C-CD5667BCD47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CC3D6E0-354A-4852-420D-269D13A1B6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3D57583-9B25-C2DC-112A-6F75E6E270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31508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E11D0F3-17F2-26DF-E211-428A1E3AC7E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D4A044C-B473-7B8A-DA21-F7D0C734F0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6E4D28B-A6B9-7AD9-40E0-2AF05357E1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4618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C0EDAB1-099D-0A20-EC81-02EF1DDA180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ADC7464-5D70-67D0-470D-0251B1E973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1806DE6-0D3A-33AA-B167-A48C9C5D13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5342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074CAF-7293-2C90-1529-B090DDF0476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B96D09-E742-88DA-39B6-67821ACB82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A97AF99-5CF6-9921-CDBD-D846B07B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79371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457BD59-3088-015A-4373-AD2A132BCF3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BD9B4B3-5782-20E4-81FE-A9A298EE1D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797ED01-948E-C8FD-2BEF-13CE157EEF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27625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412B76-580C-0C8A-F363-4DDE40F65B8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B46153C-899E-005F-83C7-1D626688FC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FD321B2-CE94-1239-DA9F-F9990A70CE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15752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C368953-2C20-EFCD-8969-8166EC2BA29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C4FB4E8-DA1F-DF19-BEC4-E44956C249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C17E5DC-7EE7-4A6E-DABF-C1103FFC80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82921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D780206-3D6A-9012-D614-0EB4B0463DA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3856BC5-5B30-19EA-EE6D-4912FB361C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A6D54E0-67CD-FDDD-3813-23555C1817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78618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4B946317-26E9-DB29-F918-740FE971E645}"/>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E6C804B3-8ACA-515E-DABF-D20C8D32A8F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193CE2C7-8390-C757-FE5F-10E928C503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29696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B5F1BF3-482D-38FA-1EEB-AE1DF3CC532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69556F6-7077-55EE-C1BB-C2A5408FA7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E4985C8E-2FB1-F264-32AF-BBFF906AB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3042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7687BD7-4DD7-BBB2-6E6B-FB715AF6909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246EDE6-BCD5-A340-BBD7-9A6934E814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B26D7C2-ECA7-4666-7112-22EAF92288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456059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484EBFCC-17A9-20BF-416A-D9F42E9AE5D1}"/>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7207843C-DDE8-2211-80A6-0E638DF580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5915E534-13E1-AF67-CF95-AEED7877AC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48452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2EAB249-2B44-8A81-8356-0DAA20D4241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42B28FB-E7B5-874B-9109-D807020654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811B874-6EED-E078-6F7B-69E0261916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64836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577F90E-E59E-6E01-276A-77094C5AB1E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74F995-6752-8413-17F3-4C5340EC78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FC9B0BE-2CD9-E8E7-D2B7-25C88840F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4357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76852D8-F52B-8F35-4E5F-8C5D15FEC60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C4332F3-D8E4-7302-10B7-F6B5C82B07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6802252-5120-80B3-0425-DA58A94BE8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41453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AB7F429-513E-C153-6415-F08570E0A8E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19891ED-6314-5CA8-2635-EDB015C34C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188268E-25B2-8C96-3C2D-B6C7F8FCEC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1097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67FFFC1-750A-2CE3-9F60-6C16ED8AC71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71A6DC30-CED2-EE37-CC18-9BA89C14C1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4A7DBC5-B42E-F739-5862-595FFA565B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63188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303D63B-1385-CCEA-2C01-41A132A2DE7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94A4323-0AD2-A09F-9593-E8F16294EB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1C128BE-B6B4-2C2B-82A4-65E933A837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11703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D60D94BC-8A49-63A0-E6CB-F24A9D3DF794}"/>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F9EFDE20-63DD-AE8E-655A-BC05407FBF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377BF4E9-D8CC-E541-B8FE-8A427DA3B9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66543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6502550-0899-16E2-2802-E865BDB5A75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CCFA07-9D56-D05F-8713-B40403815D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DBC99E0-5532-450A-1197-40AF915D27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855533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37B57BB-0C15-DF24-B7CF-AF737E44132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6644628-0938-52B8-A274-6B88A8E4BA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12B0FCA-BC30-E76E-8B5C-1B2B3345B5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3809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140ABD7-B064-545C-734A-9840DFC2031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31E986A-3D1C-E260-F020-991DC9573C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E7E3BEFF-23A5-D647-3881-3CE50ECB6B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9310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9D80BBD-0FF7-F72E-88ED-25FBDC8F9B2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C7FF3E2-7A86-96D7-C80C-C9A4B823E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D17130C-BBF1-55E3-E54B-3909C08E1E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655580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64B8FEA-913C-4C7A-8062-2078A508AB1E}"/>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A2E4B7D-B0F4-B734-BAEA-E9BA0F4FC8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7971A84-D9D2-A056-76FB-6FF62A40F2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43826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2E1E58C-1941-2D9A-5854-469ABAC2074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2CF06EC9-C45E-F82C-0AAD-6FF68297E5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15508F6-76BF-B5FC-A9D1-D1BE7AF447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92826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747FCB7-F780-E408-AAF6-3CA103AE857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A8D97A9-9239-5106-19E5-4E73138E14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1FB1FC99-F53E-0FD3-EE27-D98B9C4E01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45481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5D4694DA-4F56-7F51-B9E3-106A5FFB0E5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7642A6D-A608-C650-74E5-D1CBE8AA23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91DB8EDD-2430-0AE3-1AD6-C840CE3B3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59693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25848FB-7B5B-1762-C581-C98A275532A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154861C-0EC1-7CFE-691F-29C1BF07CA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1DA45714-E14A-B21E-80EC-E3140F6619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597769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84DBCEF-1251-F0C6-E22C-7E4252A9639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6994451-07A0-626D-387C-6875DDDDBA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CC4DC61E-2ACB-E9E0-C402-6FAA13EE90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17056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ED7EC8C3-267E-6CBB-C027-8726F5D9ADA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72E79C3E-EFFF-43C0-C01D-145F947D54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FFB9F26F-B596-8D19-91A2-5D4F00A700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99116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535C6515-1C98-7A8F-B71C-A633E4E3B11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B2D7FE59-024D-C46A-236F-3EA94B185B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77DD05B4-C99D-D4A8-09E3-FB31415AB0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056937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AFA788D1-A75A-4171-8659-03DB593CB83E}"/>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D15DEBE1-8DCB-62BE-4E07-C74B3B47CB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5FF6968A-B4DC-5DF6-E611-2075BFC3A9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55245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6499D61-823A-1451-0B5A-29AF4CA544CC}"/>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15E18361-7633-9D05-2C5F-98906E2130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BB2B51BE-0ADC-0EBA-C52B-63451F653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618438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4F41B9B-5278-5DFB-E58B-7F811A74E4B6}"/>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9E8E2418-352F-FA81-DD40-93E04EB68F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6B66A371-8628-5D50-2F82-EF5BA532E2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81975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854905D-0A96-375D-DF14-141557A0C777}"/>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F0FA1073-0873-80EA-97D2-337832CDD3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E7388521-96A3-CACE-42E7-9DE00DFFC7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560548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3B843037-5339-6E91-B69F-B800A18716E6}"/>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D1D7B4B-03EE-3AA9-1A2C-C5D4F6EA8D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1BE6E477-ECEB-269B-DBB4-C419A7BC36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3277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15B5F3-019E-AF39-E954-2DF4E345C64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74A4707-B5CB-3865-29AA-72FB04CE34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55F28A3-AC63-D495-E3F5-16B8B01E53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139942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B0A29DE8-0FA7-F66B-97F9-4C78E73DE0F8}"/>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98088B9-3721-C368-8D42-E1CC132A38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5264B0FE-DDD6-2B08-5EE3-6268CD1021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258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E1C9F24D-57BB-FF3B-DAEB-BFE5BC0F9221}"/>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BBA9C4AD-5428-1FC4-1161-FB18EB454B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A3CB0055-E99A-14C8-5053-F2414FF3E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39694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BC83FD4F-B877-7A72-5EA5-395F9E6C5077}"/>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6BB49B68-9430-1BF6-13A7-6A59CB6207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6836971A-88D1-0C9E-A044-670D14CA25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7103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A893C8C-1770-CFCD-0CE9-277BA3E7BCD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AE9134D-0E5B-39C1-C644-2D1D5B968B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72C6384-C013-0980-CF26-74423CED9E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692119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069E87C-D87A-967D-A6A1-ED9912E3BCD4}"/>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651336C-7AAF-0284-625E-1EDA453518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E16D3AE-141A-A183-DCE2-D79750115D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337982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0039A08-FEAA-8F98-E9D4-D25F358CFF17}"/>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DAAD89C-B4DF-DE54-D13E-7A5031EC13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E9502E5A-505D-ABF8-4656-6C475E51BF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502567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3F06138-5FCE-8C22-1D6A-3184F2CC05C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4BAD0D0-42DB-221D-95A4-7447367D6C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8965340-7878-30C4-C8C9-020D79E7CC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511245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7B3408D-B203-0C24-7295-3A884E704EE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7A19B91-E4FF-21FF-C40B-E8CD1D9EED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641F58D7-CAB6-08F1-796E-D7E04EAB22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569747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07177E4-15A7-5E9A-A361-9BCA6A0491B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83B261B-C77D-CD04-766B-32E547BCED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28A2291-A380-9E0D-D4ED-0E5365AFC5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188847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E1992E4-E807-6B0B-DDF5-BD31CBCF351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D741445-EE5B-8ACE-4FB1-CD2595CBAF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0084059-D19C-442E-804D-5BC5287AD9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6784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BF39B64-2A20-B6ED-B3F2-38B55656070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BABC99B0-A9A3-E572-BFE0-D1AE2313D48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322402A-6F16-C33A-E0DE-AA008390A4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7550984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49066B7-7D03-FEF2-A819-D324FF7DCEC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4A38168-11E0-A13D-7C18-8F005DDA25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09BD48D-7989-1641-61D7-3CA58C155D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865701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2F09978C-1A72-ADF9-EB5C-0BC5CD0F478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3E0AE7F-DE90-6812-DC02-A5551AC9AA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E737EDD-DE8E-09E2-8E0B-42ED152950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387000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0FFDBCF-AAC9-8571-3FFB-B3C4397AFD7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613FA382-746D-6F94-EF7B-6F42338CFB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09CCC64C-7B2C-EE1C-D5D5-4ACE1F600C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501857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C660FAD-AE32-FA95-E743-6AD33077CC1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68A814B-9521-249B-B96F-591FCAE76E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3592B09-602B-8438-7CD8-33E1F5E287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8308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99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875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16011099" y="972734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25860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CB4C9B9B-5347-E4C8-6667-17F4CD443416}"/>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0214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2532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94B4C93E-7C01-22E1-6AD5-D5AF4B6C0A07}"/>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05384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BDFB505A-19FE-AFC8-6CAC-42181C95F30E}"/>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190715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BCAB59BF-0119-6C0B-63D2-7CC7B0B6F156}"/>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78561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10FA2CA1-5CC6-79FF-3E0D-B563A924879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81823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DD5DC59E-12DB-8B8A-A500-810E175E4930}"/>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7674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tr-T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ED57705D-0D52-7609-6ED0-493D81C20EEE}"/>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386129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262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71F6CA47-9CEE-6C8B-5AD1-C44E8725D522}"/>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4596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 name="Dikdörtgen: Köşeleri Yuvarlatılmış 1">
            <a:extLst>
              <a:ext uri="{FF2B5EF4-FFF2-40B4-BE49-F238E27FC236}">
                <a16:creationId xmlns:a16="http://schemas.microsoft.com/office/drawing/2014/main" id="{E84026F8-B340-B256-1F55-011A3F398452}"/>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355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792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04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151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775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412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tr-T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666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64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15970155" y="974099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dirty="0"/>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41963017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33.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0.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1.xml"/><Relationship Id="rId1" Type="http://schemas.openxmlformats.org/officeDocument/2006/relationships/slideLayout" Target="../slideLayouts/slideLayout11.xml"/><Relationship Id="rId5" Type="http://schemas.openxmlformats.org/officeDocument/2006/relationships/image" Target="../media/image41.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2.xml"/><Relationship Id="rId1" Type="http://schemas.openxmlformats.org/officeDocument/2006/relationships/slideLayout" Target="../slideLayouts/slideLayout11.xml"/><Relationship Id="rId5" Type="http://schemas.openxmlformats.org/officeDocument/2006/relationships/image" Target="../media/image43.png"/><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3.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4.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1.png"/></Relationships>
</file>

<file path=ppt/slides/_rels/slide6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5.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1.png"/></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6.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7.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8.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0.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1.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41.png"/></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2.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3.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4.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15.png"/></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53.png"/></Relationships>
</file>

<file path=ppt/slides/_rels/slide7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6.xml"/><Relationship Id="rId1" Type="http://schemas.openxmlformats.org/officeDocument/2006/relationships/slideLayout" Target="../slideLayouts/slideLayout11.xml"/><Relationship Id="rId5" Type="http://schemas.openxmlformats.org/officeDocument/2006/relationships/image" Target="../media/image54.png"/><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7.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8.xml"/><Relationship Id="rId1" Type="http://schemas.openxmlformats.org/officeDocument/2006/relationships/slideLayout" Target="../slideLayouts/slideLayout11.xml"/><Relationship Id="rId5" Type="http://schemas.openxmlformats.org/officeDocument/2006/relationships/image" Target="../media/image56.png"/><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9.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0.xml"/><Relationship Id="rId1" Type="http://schemas.openxmlformats.org/officeDocument/2006/relationships/slideLayout" Target="../slideLayouts/slideLayout11.xml"/><Relationship Id="rId5" Type="http://schemas.openxmlformats.org/officeDocument/2006/relationships/image" Target="../media/image58.png"/><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1.xml"/><Relationship Id="rId1" Type="http://schemas.openxmlformats.org/officeDocument/2006/relationships/slideLayout" Target="../slideLayouts/slideLayout11.xml"/><Relationship Id="rId5" Type="http://schemas.openxmlformats.org/officeDocument/2006/relationships/image" Target="../media/image59.png"/><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2.xml"/><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11.xm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layt Numarası Yer Tutucusu 5">
            <a:extLst>
              <a:ext uri="{FF2B5EF4-FFF2-40B4-BE49-F238E27FC236}">
                <a16:creationId xmlns:a16="http://schemas.microsoft.com/office/drawing/2014/main" id="{8F51A484-7890-D8AB-4218-A1E9E8A0C92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9851F65-E4DD-D1AA-C01A-050F7C17C42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2471F82-33D9-B88F-D44E-4FCEB587BFB2}"/>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458ACD13-52A0-3882-4FC4-37361DD5F647}"/>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A510240-52F6-7B91-E30A-6917C95B0077}"/>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2BA7766A-4834-8087-2139-EA7515032BA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169ABE72-194E-F563-A8AD-C93458C72487}"/>
              </a:ext>
            </a:extLst>
          </p:cNvPr>
          <p:cNvPicPr>
            <a:picLocks noChangeAspect="1"/>
          </p:cNvPicPr>
          <p:nvPr/>
        </p:nvPicPr>
        <p:blipFill>
          <a:blip r:embed="rId5"/>
          <a:stretch>
            <a:fillRect/>
          </a:stretch>
        </p:blipFill>
        <p:spPr>
          <a:xfrm>
            <a:off x="5099527" y="2208720"/>
            <a:ext cx="10293856" cy="8149706"/>
          </a:xfrm>
          <a:prstGeom prst="rect">
            <a:avLst/>
          </a:prstGeom>
        </p:spPr>
      </p:pic>
    </p:spTree>
    <p:extLst>
      <p:ext uri="{BB962C8B-B14F-4D97-AF65-F5344CB8AC3E}">
        <p14:creationId xmlns:p14="http://schemas.microsoft.com/office/powerpoint/2010/main" val="9683739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10BE66A4-11B8-5758-791C-741F815C0DC0}"/>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B73CE099-7CFF-9929-05FB-2A1F4A695682}"/>
              </a:ext>
            </a:extLst>
          </p:cNvPr>
          <p:cNvSpPr txBox="1"/>
          <p:nvPr/>
        </p:nvSpPr>
        <p:spPr>
          <a:xfrm>
            <a:off x="8275992" y="4753618"/>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SQL Server Management </a:t>
            </a:r>
            <a:r>
              <a:rPr lang="tr-TR" sz="6300" dirty="0" err="1">
                <a:solidFill>
                  <a:srgbClr val="FFCA04"/>
                </a:solidFill>
                <a:latin typeface="Paytone One"/>
                <a:sym typeface="Paytone One"/>
              </a:rPr>
              <a:t>Studio</a:t>
            </a:r>
            <a:endParaRPr lang="tr-TR" sz="6300" dirty="0">
              <a:solidFill>
                <a:srgbClr val="FFCA04"/>
              </a:solidFill>
              <a:latin typeface="Paytone One"/>
              <a:sym typeface="Paytone One"/>
            </a:endParaRPr>
          </a:p>
        </p:txBody>
      </p:sp>
      <p:pic>
        <p:nvPicPr>
          <p:cNvPr id="183" name="Google Shape;183;p20">
            <a:extLst>
              <a:ext uri="{FF2B5EF4-FFF2-40B4-BE49-F238E27FC236}">
                <a16:creationId xmlns:a16="http://schemas.microsoft.com/office/drawing/2014/main" id="{5EF4F269-0885-8210-BD35-47F66F69567D}"/>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48C60DB5-81B2-2BAA-9997-00F9732EDD98}"/>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2478806F-8F81-CFF6-FD24-FEC27CF3A3DD}"/>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4E131539-59ED-AC18-CB56-9C6C4D9542D4}"/>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07EF3BF9-F162-21AC-A2D7-608819902B8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318236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F41E6B2-161D-26F6-CBDC-4E422E27E1D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E774721-086B-2F4C-4C27-EB4EE3291F48}"/>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88228D5-1C27-B1E1-63F4-8AA09E1A193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1B31E4A-764D-05CA-EED7-C35C4D778110}"/>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sp>
        <p:nvSpPr>
          <p:cNvPr id="4" name="Slayt Numarası Yer Tutucusu 3">
            <a:extLst>
              <a:ext uri="{FF2B5EF4-FFF2-40B4-BE49-F238E27FC236}">
                <a16:creationId xmlns:a16="http://schemas.microsoft.com/office/drawing/2014/main" id="{55C7A607-21DA-D4E7-EE79-F9984BB223A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8DABE31C-09EC-6700-6F5B-33F84EFC7795}"/>
              </a:ext>
            </a:extLst>
          </p:cNvPr>
          <p:cNvPicPr>
            <a:picLocks noChangeAspect="1"/>
          </p:cNvPicPr>
          <p:nvPr/>
        </p:nvPicPr>
        <p:blipFill>
          <a:blip r:embed="rId5"/>
          <a:stretch>
            <a:fillRect/>
          </a:stretch>
        </p:blipFill>
        <p:spPr>
          <a:xfrm>
            <a:off x="953855" y="2024106"/>
            <a:ext cx="16478390" cy="8068366"/>
          </a:xfrm>
          <a:prstGeom prst="rect">
            <a:avLst/>
          </a:prstGeom>
        </p:spPr>
      </p:pic>
    </p:spTree>
    <p:extLst>
      <p:ext uri="{BB962C8B-B14F-4D97-AF65-F5344CB8AC3E}">
        <p14:creationId xmlns:p14="http://schemas.microsoft.com/office/powerpoint/2010/main" val="13795625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C28124E-969E-BE63-1FA5-A2AA7CCE52D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D0311A8-34E6-8C3F-4809-72CC994EEA7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ED8E408-BFE8-47BF-8E27-81929C47421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0126D148-EBFC-594F-06F3-148D1FF6E36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283CEA7E-078B-5DF2-87DA-75AC17699CD8}"/>
              </a:ext>
            </a:extLst>
          </p:cNvPr>
          <p:cNvPicPr>
            <a:picLocks noChangeAspect="1"/>
          </p:cNvPicPr>
          <p:nvPr/>
        </p:nvPicPr>
        <p:blipFill>
          <a:blip r:embed="rId5"/>
          <a:stretch>
            <a:fillRect/>
          </a:stretch>
        </p:blipFill>
        <p:spPr>
          <a:xfrm>
            <a:off x="4543513" y="2424681"/>
            <a:ext cx="10814273" cy="6391073"/>
          </a:xfrm>
          <a:prstGeom prst="rect">
            <a:avLst/>
          </a:prstGeom>
        </p:spPr>
      </p:pic>
      <p:sp>
        <p:nvSpPr>
          <p:cNvPr id="6" name="Google Shape;350;p28">
            <a:extLst>
              <a:ext uri="{FF2B5EF4-FFF2-40B4-BE49-F238E27FC236}">
                <a16:creationId xmlns:a16="http://schemas.microsoft.com/office/drawing/2014/main" id="{2C11267C-0F6A-0713-C5E4-FD27A2437D04}"/>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spTree>
    <p:extLst>
      <p:ext uri="{BB962C8B-B14F-4D97-AF65-F5344CB8AC3E}">
        <p14:creationId xmlns:p14="http://schemas.microsoft.com/office/powerpoint/2010/main" val="1781624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50F97C5-DE80-3523-5E4E-D00F5DD651F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BDB6E70-60D0-7FFF-D0B2-AB8798A1CEDA}"/>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3CF766F3-B548-57C4-EB86-E18DB95F41F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5AE32E8E-C2C2-54E6-DAB0-2E2EC5F4CBC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CA29C347-9B98-5365-57B9-9E50F3BD0E0E}"/>
              </a:ext>
            </a:extLst>
          </p:cNvPr>
          <p:cNvPicPr>
            <a:picLocks noChangeAspect="1"/>
          </p:cNvPicPr>
          <p:nvPr/>
        </p:nvPicPr>
        <p:blipFill>
          <a:blip r:embed="rId5"/>
          <a:stretch>
            <a:fillRect/>
          </a:stretch>
        </p:blipFill>
        <p:spPr>
          <a:xfrm>
            <a:off x="4707636" y="2772497"/>
            <a:ext cx="10742058" cy="6391073"/>
          </a:xfrm>
          <a:prstGeom prst="rect">
            <a:avLst/>
          </a:prstGeom>
        </p:spPr>
      </p:pic>
      <p:sp>
        <p:nvSpPr>
          <p:cNvPr id="6" name="Google Shape;350;p28">
            <a:extLst>
              <a:ext uri="{FF2B5EF4-FFF2-40B4-BE49-F238E27FC236}">
                <a16:creationId xmlns:a16="http://schemas.microsoft.com/office/drawing/2014/main" id="{DE1F0243-1185-46A4-5804-CF575EA9CA87}"/>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spTree>
    <p:extLst>
      <p:ext uri="{BB962C8B-B14F-4D97-AF65-F5344CB8AC3E}">
        <p14:creationId xmlns:p14="http://schemas.microsoft.com/office/powerpoint/2010/main" val="7517061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20AFE1A-AE9E-E8EE-900B-FC83D35A010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4036EA9-0B34-8080-83D2-3E477ECEF3C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02E7FE6-E432-3B25-21C9-AA0DCC19920E}"/>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F496046A-DED5-114B-DEC7-0FC7A40FC3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570C2507-41FB-03E9-1A11-44EED2916F52}"/>
              </a:ext>
            </a:extLst>
          </p:cNvPr>
          <p:cNvPicPr>
            <a:picLocks noChangeAspect="1"/>
          </p:cNvPicPr>
          <p:nvPr/>
        </p:nvPicPr>
        <p:blipFill>
          <a:blip r:embed="rId5"/>
          <a:stretch>
            <a:fillRect/>
          </a:stretch>
        </p:blipFill>
        <p:spPr>
          <a:xfrm>
            <a:off x="2038568" y="2208720"/>
            <a:ext cx="15365512" cy="7762268"/>
          </a:xfrm>
          <a:prstGeom prst="rect">
            <a:avLst/>
          </a:prstGeom>
        </p:spPr>
      </p:pic>
      <p:sp>
        <p:nvSpPr>
          <p:cNvPr id="6" name="Google Shape;350;p28">
            <a:extLst>
              <a:ext uri="{FF2B5EF4-FFF2-40B4-BE49-F238E27FC236}">
                <a16:creationId xmlns:a16="http://schemas.microsoft.com/office/drawing/2014/main" id="{7680BA91-0B6E-6783-ADCB-9E3D87ACF8C6}"/>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spTree>
    <p:extLst>
      <p:ext uri="{BB962C8B-B14F-4D97-AF65-F5344CB8AC3E}">
        <p14:creationId xmlns:p14="http://schemas.microsoft.com/office/powerpoint/2010/main" val="20334903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52403F4-498C-8B23-0C8F-5326B5C2297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2072D82-45D7-4627-209F-FC0B66A0FFD1}"/>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DA30017-81F1-718D-D6AB-9FA829313CB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AD37F958-E245-C884-8CAC-E48E5BFB82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60480557-BCA7-7FF4-D891-09CE67664F8E}"/>
              </a:ext>
            </a:extLst>
          </p:cNvPr>
          <p:cNvPicPr>
            <a:picLocks noChangeAspect="1"/>
          </p:cNvPicPr>
          <p:nvPr/>
        </p:nvPicPr>
        <p:blipFill>
          <a:blip r:embed="rId5"/>
          <a:stretch>
            <a:fillRect/>
          </a:stretch>
        </p:blipFill>
        <p:spPr>
          <a:xfrm>
            <a:off x="2786351" y="2203242"/>
            <a:ext cx="14048829" cy="7889230"/>
          </a:xfrm>
          <a:prstGeom prst="rect">
            <a:avLst/>
          </a:prstGeom>
        </p:spPr>
      </p:pic>
      <p:sp>
        <p:nvSpPr>
          <p:cNvPr id="6" name="Google Shape;350;p28">
            <a:extLst>
              <a:ext uri="{FF2B5EF4-FFF2-40B4-BE49-F238E27FC236}">
                <a16:creationId xmlns:a16="http://schemas.microsoft.com/office/drawing/2014/main" id="{CBEC952C-8355-D66B-3A16-AFC7F66DD9F5}"/>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spTree>
    <p:extLst>
      <p:ext uri="{BB962C8B-B14F-4D97-AF65-F5344CB8AC3E}">
        <p14:creationId xmlns:p14="http://schemas.microsoft.com/office/powerpoint/2010/main" val="1508535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68D9845-5DB2-9F81-8D6A-A9D39DF0D56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E4CD9B3-583E-59BA-5F47-DCB4EA853A4C}"/>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EFF45E8-D625-5B82-C1D4-A56FEB0039B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C0D2C7E9-5974-3811-708F-DB7970ED7A7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65978F31-D45F-84CD-B1BC-6CA326CB942D}"/>
              </a:ext>
            </a:extLst>
          </p:cNvPr>
          <p:cNvPicPr>
            <a:picLocks noChangeAspect="1"/>
          </p:cNvPicPr>
          <p:nvPr/>
        </p:nvPicPr>
        <p:blipFill>
          <a:blip r:embed="rId5"/>
          <a:stretch>
            <a:fillRect/>
          </a:stretch>
        </p:blipFill>
        <p:spPr>
          <a:xfrm>
            <a:off x="2908724" y="2208719"/>
            <a:ext cx="14215403" cy="7992275"/>
          </a:xfrm>
          <a:prstGeom prst="rect">
            <a:avLst/>
          </a:prstGeom>
        </p:spPr>
      </p:pic>
      <p:sp>
        <p:nvSpPr>
          <p:cNvPr id="6" name="Google Shape;350;p28">
            <a:extLst>
              <a:ext uri="{FF2B5EF4-FFF2-40B4-BE49-F238E27FC236}">
                <a16:creationId xmlns:a16="http://schemas.microsoft.com/office/drawing/2014/main" id="{CEA6DC18-8906-61C9-2203-B1930671ED9A}"/>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spTree>
    <p:extLst>
      <p:ext uri="{BB962C8B-B14F-4D97-AF65-F5344CB8AC3E}">
        <p14:creationId xmlns:p14="http://schemas.microsoft.com/office/powerpoint/2010/main" val="17082047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3B0A96D-4122-B99B-EFA3-9B77E55D6A2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357CA6D-BA30-240A-23AD-80EB41714C0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94CB9E40-AB7E-BD11-BF9C-DAEE0F0B5F9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F8AF64A0-DC89-35EE-04B8-B20D57308C6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350;p28">
            <a:extLst>
              <a:ext uri="{FF2B5EF4-FFF2-40B4-BE49-F238E27FC236}">
                <a16:creationId xmlns:a16="http://schemas.microsoft.com/office/drawing/2014/main" id="{02EA05AD-9106-7F08-2B32-065397DC2EE9}"/>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pic>
        <p:nvPicPr>
          <p:cNvPr id="5" name="Resim 4">
            <a:extLst>
              <a:ext uri="{FF2B5EF4-FFF2-40B4-BE49-F238E27FC236}">
                <a16:creationId xmlns:a16="http://schemas.microsoft.com/office/drawing/2014/main" id="{AD0C3AFB-4B38-72DD-B425-6D3307B8C148}"/>
              </a:ext>
            </a:extLst>
          </p:cNvPr>
          <p:cNvPicPr>
            <a:picLocks noChangeAspect="1"/>
          </p:cNvPicPr>
          <p:nvPr/>
        </p:nvPicPr>
        <p:blipFill>
          <a:blip r:embed="rId5"/>
          <a:stretch>
            <a:fillRect/>
          </a:stretch>
        </p:blipFill>
        <p:spPr>
          <a:xfrm>
            <a:off x="3658307" y="1828208"/>
            <a:ext cx="13419592" cy="8264264"/>
          </a:xfrm>
          <a:prstGeom prst="rect">
            <a:avLst/>
          </a:prstGeom>
        </p:spPr>
      </p:pic>
    </p:spTree>
    <p:extLst>
      <p:ext uri="{BB962C8B-B14F-4D97-AF65-F5344CB8AC3E}">
        <p14:creationId xmlns:p14="http://schemas.microsoft.com/office/powerpoint/2010/main" val="866437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116DC02-8A80-50F1-0A83-BAFC4DCD5BB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E727864-6280-F286-3A05-EDFD518A131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18FCE4F-5871-34C7-4EC7-1131D53963D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94AF4670-CB1D-1DF7-7DB0-ED1F001E125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350;p28">
            <a:extLst>
              <a:ext uri="{FF2B5EF4-FFF2-40B4-BE49-F238E27FC236}">
                <a16:creationId xmlns:a16="http://schemas.microsoft.com/office/drawing/2014/main" id="{C27A8B05-3DE2-D33B-303E-E001F36DC5F4}"/>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pic>
        <p:nvPicPr>
          <p:cNvPr id="3" name="Resim 2">
            <a:extLst>
              <a:ext uri="{FF2B5EF4-FFF2-40B4-BE49-F238E27FC236}">
                <a16:creationId xmlns:a16="http://schemas.microsoft.com/office/drawing/2014/main" id="{0E4C6EF9-8F6E-684C-1E27-288FC00D61C8}"/>
              </a:ext>
            </a:extLst>
          </p:cNvPr>
          <p:cNvPicPr>
            <a:picLocks noChangeAspect="1"/>
          </p:cNvPicPr>
          <p:nvPr/>
        </p:nvPicPr>
        <p:blipFill>
          <a:blip r:embed="rId5"/>
          <a:stretch>
            <a:fillRect/>
          </a:stretch>
        </p:blipFill>
        <p:spPr>
          <a:xfrm>
            <a:off x="2696308" y="2092304"/>
            <a:ext cx="15108433" cy="7635043"/>
          </a:xfrm>
          <a:prstGeom prst="rect">
            <a:avLst/>
          </a:prstGeom>
        </p:spPr>
      </p:pic>
    </p:spTree>
    <p:extLst>
      <p:ext uri="{BB962C8B-B14F-4D97-AF65-F5344CB8AC3E}">
        <p14:creationId xmlns:p14="http://schemas.microsoft.com/office/powerpoint/2010/main" val="34805673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0259" y="4003196"/>
            <a:ext cx="8485174" cy="484748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Microsoft Sql Kurulumu</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3500" dirty="0">
                <a:latin typeface="Lato"/>
                <a:ea typeface="Lato"/>
                <a:cs typeface="Lato"/>
                <a:sym typeface="Lato"/>
              </a:rPr>
              <a:t>SQL Server Management </a:t>
            </a:r>
            <a:r>
              <a:rPr lang="tr-TR" sz="3500" dirty="0" err="1">
                <a:latin typeface="Lato"/>
                <a:ea typeface="Lato"/>
                <a:cs typeface="Lato"/>
                <a:sym typeface="Lato"/>
              </a:rPr>
              <a:t>Studio</a:t>
            </a:r>
            <a:r>
              <a:rPr lang="tr-TR" sz="3500" dirty="0">
                <a:latin typeface="Lato"/>
                <a:ea typeface="Lato"/>
                <a:cs typeface="Lato"/>
                <a:sym typeface="Lato"/>
              </a:rPr>
              <a:t> Kurulumu</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SQL Veri Tipleri</a:t>
            </a:r>
          </a:p>
          <a:p>
            <a:pPr marR="0" lvl="1" algn="l" defTabSz="914400" rtl="0" eaLnBrk="1" fontAlgn="auto" latinLnBrk="0" hangingPunct="1">
              <a:lnSpc>
                <a:spcPct val="150000"/>
              </a:lnSpc>
              <a:spcBef>
                <a:spcPts val="0"/>
              </a:spcBef>
              <a:spcAft>
                <a:spcPts val="0"/>
              </a:spcAft>
              <a:buClr>
                <a:srgbClr val="000000"/>
              </a:buClr>
              <a:buSzTx/>
              <a:tabLst/>
              <a:defRPr/>
            </a:pPr>
            <a:r>
              <a:rPr lang="tr-TR" sz="3500" dirty="0">
                <a:latin typeface="Lato"/>
                <a:ea typeface="Lato"/>
                <a:cs typeface="Lato"/>
                <a:sym typeface="Lato"/>
              </a:rPr>
              <a:t>SQL Server Db Oluşturma</a:t>
            </a:r>
          </a:p>
          <a:p>
            <a:pPr marR="0" lvl="1" algn="l" defTabSz="914400" rtl="0" eaLnBrk="1" fontAlgn="auto" latinLnBrk="0" hangingPunct="1">
              <a:lnSpc>
                <a:spcPct val="150000"/>
              </a:lnSpc>
              <a:spcBef>
                <a:spcPts val="0"/>
              </a:spcBef>
              <a:spcAft>
                <a:spcPts val="0"/>
              </a:spcAft>
              <a:buClr>
                <a:srgbClr val="000000"/>
              </a:buClr>
              <a:buSzTx/>
              <a:tabLst/>
              <a:defRPr/>
            </a:pPr>
            <a:r>
              <a:rPr lang="tr-TR" sz="3500" dirty="0">
                <a:latin typeface="Lato"/>
                <a:ea typeface="Lato"/>
                <a:cs typeface="Lato"/>
                <a:sym typeface="Lato"/>
              </a:rPr>
              <a:t>SQL Server Tablo Oluşturma</a:t>
            </a:r>
          </a:p>
          <a:p>
            <a:pPr marR="0" lvl="1" algn="l" defTabSz="914400" rtl="0" eaLnBrk="1" fontAlgn="auto" latinLnBrk="0" hangingPunct="1">
              <a:lnSpc>
                <a:spcPct val="150000"/>
              </a:lnSpc>
              <a:spcBef>
                <a:spcPts val="0"/>
              </a:spcBef>
              <a:spcAft>
                <a:spcPts val="0"/>
              </a:spcAft>
              <a:buClr>
                <a:srgbClr val="000000"/>
              </a:buClr>
              <a:buSzTx/>
              <a:tabLst/>
              <a:defRPr/>
            </a:pPr>
            <a:r>
              <a:rPr lang="tr-TR" sz="3500" dirty="0">
                <a:latin typeface="Lato"/>
                <a:ea typeface="Lato"/>
                <a:cs typeface="Lato"/>
                <a:sym typeface="Lato"/>
              </a:rPr>
              <a:t>SQL Server Komutlarına Giriş</a:t>
            </a:r>
            <a:endParaRPr kumimoji="0" lang="tr-TR" sz="35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1903354" y="5656143"/>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900190" y="4003196"/>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06</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5" name="Slayt Numarası Yer Tutucusu 4">
            <a:extLst>
              <a:ext uri="{FF2B5EF4-FFF2-40B4-BE49-F238E27FC236}">
                <a16:creationId xmlns:a16="http://schemas.microsoft.com/office/drawing/2014/main" id="{DE6E3D2A-38DA-7365-F09C-3574F480B87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4FF8C2C-215C-BEE6-0646-21D72F08A08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0AD2284-F107-A63B-4F66-74E6DB799F93}"/>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5408D15-DB32-5ED2-9208-9939001FF63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7163EB01-6A72-F7D2-6FC1-F491358CBAA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350;p28">
            <a:extLst>
              <a:ext uri="{FF2B5EF4-FFF2-40B4-BE49-F238E27FC236}">
                <a16:creationId xmlns:a16="http://schemas.microsoft.com/office/drawing/2014/main" id="{EE9F98B1-E2E4-DB62-9542-4DBA0142527D}"/>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pic>
        <p:nvPicPr>
          <p:cNvPr id="5" name="Resim 4">
            <a:extLst>
              <a:ext uri="{FF2B5EF4-FFF2-40B4-BE49-F238E27FC236}">
                <a16:creationId xmlns:a16="http://schemas.microsoft.com/office/drawing/2014/main" id="{52E1E64C-88A6-F76F-F09D-B1040F48AEDB}"/>
              </a:ext>
            </a:extLst>
          </p:cNvPr>
          <p:cNvPicPr>
            <a:picLocks noChangeAspect="1"/>
          </p:cNvPicPr>
          <p:nvPr/>
        </p:nvPicPr>
        <p:blipFill>
          <a:blip r:embed="rId5"/>
          <a:stretch>
            <a:fillRect/>
          </a:stretch>
        </p:blipFill>
        <p:spPr>
          <a:xfrm>
            <a:off x="2696308" y="1943357"/>
            <a:ext cx="14653113" cy="7783990"/>
          </a:xfrm>
          <a:prstGeom prst="rect">
            <a:avLst/>
          </a:prstGeom>
        </p:spPr>
      </p:pic>
    </p:spTree>
    <p:extLst>
      <p:ext uri="{BB962C8B-B14F-4D97-AF65-F5344CB8AC3E}">
        <p14:creationId xmlns:p14="http://schemas.microsoft.com/office/powerpoint/2010/main" val="41169588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98D5894-9AB4-50FE-1A76-C9E2B16D091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471439A-0B66-BEDA-999B-11EC6DB3938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74C3ABF-3EC8-3EA0-7A6E-4ADA914CB8D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3C1D39E7-A9BF-63AF-85CE-7A436E3D748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350;p28">
            <a:extLst>
              <a:ext uri="{FF2B5EF4-FFF2-40B4-BE49-F238E27FC236}">
                <a16:creationId xmlns:a16="http://schemas.microsoft.com/office/drawing/2014/main" id="{BDDE99B6-0C13-5770-95B4-DFA6B6B4B1DD}"/>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pic>
        <p:nvPicPr>
          <p:cNvPr id="3" name="Resim 2">
            <a:extLst>
              <a:ext uri="{FF2B5EF4-FFF2-40B4-BE49-F238E27FC236}">
                <a16:creationId xmlns:a16="http://schemas.microsoft.com/office/drawing/2014/main" id="{9A89B932-0273-D50E-6912-13A33F312AD6}"/>
              </a:ext>
            </a:extLst>
          </p:cNvPr>
          <p:cNvPicPr>
            <a:picLocks noChangeAspect="1"/>
          </p:cNvPicPr>
          <p:nvPr/>
        </p:nvPicPr>
        <p:blipFill>
          <a:blip r:embed="rId5"/>
          <a:stretch>
            <a:fillRect/>
          </a:stretch>
        </p:blipFill>
        <p:spPr>
          <a:xfrm>
            <a:off x="3610432" y="1904144"/>
            <a:ext cx="13018383" cy="8005765"/>
          </a:xfrm>
          <a:prstGeom prst="rect">
            <a:avLst/>
          </a:prstGeom>
        </p:spPr>
      </p:pic>
    </p:spTree>
    <p:extLst>
      <p:ext uri="{BB962C8B-B14F-4D97-AF65-F5344CB8AC3E}">
        <p14:creationId xmlns:p14="http://schemas.microsoft.com/office/powerpoint/2010/main" val="3703190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37DF093-CE8C-95DF-2440-19B98455113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1AD7939-BA14-1995-17A5-A6380C082C5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7E7B015B-377F-443F-C17F-3069E24EFCF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B924E48F-05F3-E7D1-97AD-BED5F0DAE35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350;p28">
            <a:extLst>
              <a:ext uri="{FF2B5EF4-FFF2-40B4-BE49-F238E27FC236}">
                <a16:creationId xmlns:a16="http://schemas.microsoft.com/office/drawing/2014/main" id="{3A6E9686-8A27-EF4A-BD03-5AF5F8533332}"/>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pic>
        <p:nvPicPr>
          <p:cNvPr id="5" name="Resim 4">
            <a:extLst>
              <a:ext uri="{FF2B5EF4-FFF2-40B4-BE49-F238E27FC236}">
                <a16:creationId xmlns:a16="http://schemas.microsoft.com/office/drawing/2014/main" id="{8548154C-775B-276E-CAB0-CAFAE6ED23FB}"/>
              </a:ext>
            </a:extLst>
          </p:cNvPr>
          <p:cNvPicPr>
            <a:picLocks noChangeAspect="1"/>
          </p:cNvPicPr>
          <p:nvPr/>
        </p:nvPicPr>
        <p:blipFill>
          <a:blip r:embed="rId5"/>
          <a:srcRect r="6537" b="6907"/>
          <a:stretch>
            <a:fillRect/>
          </a:stretch>
        </p:blipFill>
        <p:spPr>
          <a:xfrm>
            <a:off x="5654448" y="1829578"/>
            <a:ext cx="8319459" cy="8238726"/>
          </a:xfrm>
          <a:prstGeom prst="rect">
            <a:avLst/>
          </a:prstGeom>
        </p:spPr>
      </p:pic>
    </p:spTree>
    <p:extLst>
      <p:ext uri="{BB962C8B-B14F-4D97-AF65-F5344CB8AC3E}">
        <p14:creationId xmlns:p14="http://schemas.microsoft.com/office/powerpoint/2010/main" val="21840212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C03425C-E39C-3411-8F3F-6EDCADD1043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9EA4321-DA30-046F-EFE0-999DE695AE7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8EE7945-4253-C1BC-38BD-DB0A5F320016}"/>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CF68AF8D-1805-43EA-97D7-75CD457527B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350;p28">
            <a:extLst>
              <a:ext uri="{FF2B5EF4-FFF2-40B4-BE49-F238E27FC236}">
                <a16:creationId xmlns:a16="http://schemas.microsoft.com/office/drawing/2014/main" id="{869FDF6F-5628-7255-3DB6-90D250CDE0BE}"/>
              </a:ext>
            </a:extLst>
          </p:cNvPr>
          <p:cNvSpPr txBox="1"/>
          <p:nvPr/>
        </p:nvSpPr>
        <p:spPr>
          <a:xfrm>
            <a:off x="2696308" y="822379"/>
            <a:ext cx="15833591" cy="1007199"/>
          </a:xfrm>
          <a:prstGeom prst="rect">
            <a:avLst/>
          </a:prstGeom>
          <a:noFill/>
          <a:ln>
            <a:noFill/>
          </a:ln>
        </p:spPr>
        <p:txBody>
          <a:bodyPr spcFirstLastPara="1" wrap="square" lIns="0" tIns="0" rIns="0" bIns="0" anchor="t" anchorCtr="0">
            <a:spAutoFit/>
          </a:bodyPr>
          <a:lstStyle/>
          <a:p>
            <a:pPr lvl="0" algn="ctr">
              <a:lnSpc>
                <a:spcPct val="119001"/>
              </a:lnSpc>
              <a:defRPr/>
            </a:pPr>
            <a:r>
              <a:rPr lang="tr-TR" sz="5500" dirty="0">
                <a:solidFill>
                  <a:srgbClr val="FFCA04"/>
                </a:solidFill>
                <a:latin typeface="Paytone One"/>
                <a:sym typeface="Paytone One"/>
              </a:rPr>
              <a:t>SQL Server Management </a:t>
            </a:r>
            <a:r>
              <a:rPr lang="tr-TR" sz="5500" dirty="0" err="1">
                <a:solidFill>
                  <a:srgbClr val="FFCA04"/>
                </a:solidFill>
                <a:latin typeface="Paytone One"/>
                <a:sym typeface="Paytone One"/>
              </a:rPr>
              <a:t>Studio</a:t>
            </a:r>
            <a:r>
              <a:rPr lang="tr-TR" sz="5500" dirty="0">
                <a:solidFill>
                  <a:srgbClr val="FFCA04"/>
                </a:solidFill>
                <a:latin typeface="Paytone One"/>
                <a:sym typeface="Paytone One"/>
              </a:rPr>
              <a:t> Kurulumu</a:t>
            </a:r>
          </a:p>
        </p:txBody>
      </p:sp>
      <p:pic>
        <p:nvPicPr>
          <p:cNvPr id="3" name="Resim 2">
            <a:extLst>
              <a:ext uri="{FF2B5EF4-FFF2-40B4-BE49-F238E27FC236}">
                <a16:creationId xmlns:a16="http://schemas.microsoft.com/office/drawing/2014/main" id="{2E32A36D-21B7-3909-0B16-983C5990D01B}"/>
              </a:ext>
            </a:extLst>
          </p:cNvPr>
          <p:cNvPicPr>
            <a:picLocks noChangeAspect="1"/>
          </p:cNvPicPr>
          <p:nvPr/>
        </p:nvPicPr>
        <p:blipFill>
          <a:blip r:embed="rId5"/>
          <a:stretch>
            <a:fillRect/>
          </a:stretch>
        </p:blipFill>
        <p:spPr>
          <a:xfrm>
            <a:off x="522299" y="2113295"/>
            <a:ext cx="17243402" cy="7148827"/>
          </a:xfrm>
          <a:prstGeom prst="rect">
            <a:avLst/>
          </a:prstGeom>
        </p:spPr>
      </p:pic>
    </p:spTree>
    <p:extLst>
      <p:ext uri="{BB962C8B-B14F-4D97-AF65-F5344CB8AC3E}">
        <p14:creationId xmlns:p14="http://schemas.microsoft.com/office/powerpoint/2010/main" val="35691089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E6E9595C-3F01-8E92-7F9D-D72FAD1C8FE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C1786A42-0A99-6F22-2281-B4C3D230BD82}"/>
              </a:ext>
            </a:extLst>
          </p:cNvPr>
          <p:cNvSpPr txBox="1"/>
          <p:nvPr/>
        </p:nvSpPr>
        <p:spPr>
          <a:xfrm>
            <a:off x="8132691" y="4176762"/>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SQL Veri Tipleri</a:t>
            </a:r>
          </a:p>
        </p:txBody>
      </p:sp>
      <p:pic>
        <p:nvPicPr>
          <p:cNvPr id="183" name="Google Shape;183;p20">
            <a:extLst>
              <a:ext uri="{FF2B5EF4-FFF2-40B4-BE49-F238E27FC236}">
                <a16:creationId xmlns:a16="http://schemas.microsoft.com/office/drawing/2014/main" id="{2180CADD-8457-35C6-B242-5F668C8DD3D3}"/>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73D13BDE-0F11-ADCE-0D6B-355F7E749953}"/>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84E4B9E2-052E-0B07-E43B-48591CCFA0FC}"/>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CBC9ECA9-FAD7-66B6-E672-236D11822BD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098"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3EB2EB87-018C-C5D2-6F44-1E56D40390D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8;p31">
            <a:extLst>
              <a:ext uri="{FF2B5EF4-FFF2-40B4-BE49-F238E27FC236}">
                <a16:creationId xmlns:a16="http://schemas.microsoft.com/office/drawing/2014/main" id="{8E4E7B49-4CAD-F8B4-3CC9-2CB2F91A52A6}"/>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8">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0025F46B-4DBB-5BB0-5A70-C339D4CC3FC7}"/>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4147811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0FE6A1A8-BDF0-6A55-80B8-F845B298BDCB}"/>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CE7DF298-3A98-32FB-BAB7-ADF741E2C20F}"/>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Veri Tipleri</a:t>
            </a:r>
          </a:p>
        </p:txBody>
      </p:sp>
      <p:sp>
        <p:nvSpPr>
          <p:cNvPr id="242" name="Google Shape;242;p22">
            <a:extLst>
              <a:ext uri="{FF2B5EF4-FFF2-40B4-BE49-F238E27FC236}">
                <a16:creationId xmlns:a16="http://schemas.microsoft.com/office/drawing/2014/main" id="{E91AB93C-8082-D18F-6901-80831F9425A5}"/>
              </a:ext>
            </a:extLst>
          </p:cNvPr>
          <p:cNvSpPr txBox="1"/>
          <p:nvPr/>
        </p:nvSpPr>
        <p:spPr>
          <a:xfrm>
            <a:off x="633046" y="2655317"/>
            <a:ext cx="3772408"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CA04"/>
                </a:solidFill>
                <a:effectLst/>
                <a:uLnTx/>
                <a:uFillTx/>
                <a:latin typeface="Lato"/>
                <a:ea typeface="Lato"/>
                <a:cs typeface="Lato"/>
                <a:sym typeface="Lato"/>
              </a:rPr>
              <a:t>1- </a:t>
            </a: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Metinsel Veri</a:t>
            </a:r>
            <a:endParaRPr kumimoji="0" lang="en-US" sz="4000" b="1" i="0" u="none" strike="noStrike" kern="0" cap="none" spc="0" normalizeH="0" baseline="0" noProof="0" dirty="0">
              <a:ln>
                <a:noFill/>
              </a:ln>
              <a:solidFill>
                <a:srgbClr val="FFCA04"/>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58B0F7D2-A4B6-9E19-D759-0E2B14482134}"/>
              </a:ext>
            </a:extLst>
          </p:cNvPr>
          <p:cNvSpPr txBox="1"/>
          <p:nvPr/>
        </p:nvSpPr>
        <p:spPr>
          <a:xfrm>
            <a:off x="644195" y="7369864"/>
            <a:ext cx="3772407" cy="880241"/>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15"/>
              </a:lnSpc>
              <a:spcBef>
                <a:spcPts val="0"/>
              </a:spcBef>
              <a:spcAft>
                <a:spcPts val="0"/>
              </a:spcAft>
              <a:buClr>
                <a:srgbClr val="000000"/>
              </a:buClr>
              <a:buSzTx/>
              <a:buFont typeface="Arial"/>
              <a:buNone/>
              <a:tabLst/>
              <a:defRPr/>
            </a:pPr>
            <a:r>
              <a:rPr lang="tr-TR" sz="4000" b="1" dirty="0">
                <a:solidFill>
                  <a:schemeClr val="bg1"/>
                </a:solidFill>
                <a:latin typeface="Lato"/>
                <a:ea typeface="Lato"/>
                <a:cs typeface="Lato"/>
                <a:sym typeface="Lato"/>
              </a:rPr>
              <a:t>3</a:t>
            </a: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 Sayısal Veri</a:t>
            </a:r>
          </a:p>
        </p:txBody>
      </p:sp>
      <p:grpSp>
        <p:nvGrpSpPr>
          <p:cNvPr id="250" name="Google Shape;250;p22">
            <a:extLst>
              <a:ext uri="{FF2B5EF4-FFF2-40B4-BE49-F238E27FC236}">
                <a16:creationId xmlns:a16="http://schemas.microsoft.com/office/drawing/2014/main" id="{82DFC277-D1F8-DD53-2997-710309288AA7}"/>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7EEE3948-0D50-5044-DFFF-44862B0A6A1D}"/>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A0A8D07B-15D6-5AF4-1019-CC64C4C6F0C0}"/>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AEC38107-7116-74D4-1320-32FD58E026A0}"/>
              </a:ext>
            </a:extLst>
          </p:cNvPr>
          <p:cNvGrpSpPr/>
          <p:nvPr/>
        </p:nvGrpSpPr>
        <p:grpSpPr>
          <a:xfrm rot="10800000">
            <a:off x="11094288" y="6993179"/>
            <a:ext cx="2780188" cy="753369"/>
            <a:chOff x="0" y="25128"/>
            <a:chExt cx="3706917" cy="1004492"/>
          </a:xfrm>
        </p:grpSpPr>
        <p:cxnSp>
          <p:nvCxnSpPr>
            <p:cNvPr id="254" name="Google Shape;254;p22">
              <a:extLst>
                <a:ext uri="{FF2B5EF4-FFF2-40B4-BE49-F238E27FC236}">
                  <a16:creationId xmlns:a16="http://schemas.microsoft.com/office/drawing/2014/main" id="{3EBB6D23-39CC-7514-CE9E-08358547609A}"/>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A8554A1F-4F3A-5156-1BE0-2423604F21EA}"/>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61EA6A12-BD63-5CAF-3617-EBE86BCD2EEE}"/>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7E4FBB39-026A-CA9C-ECF2-7172C4D1231C}"/>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80CF5875-C192-4340-0219-4FBDFE38310B}"/>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C31FAF00-B9B5-37F1-9A6B-B00309800134}"/>
              </a:ext>
            </a:extLst>
          </p:cNvPr>
          <p:cNvGrpSpPr/>
          <p:nvPr/>
        </p:nvGrpSpPr>
        <p:grpSpPr>
          <a:xfrm rot="10800000">
            <a:off x="4447016" y="6847559"/>
            <a:ext cx="2728535" cy="836077"/>
            <a:chOff x="11995" y="22390"/>
            <a:chExt cx="3638046" cy="1114769"/>
          </a:xfrm>
        </p:grpSpPr>
        <p:cxnSp>
          <p:nvCxnSpPr>
            <p:cNvPr id="260" name="Google Shape;260;p22">
              <a:extLst>
                <a:ext uri="{FF2B5EF4-FFF2-40B4-BE49-F238E27FC236}">
                  <a16:creationId xmlns:a16="http://schemas.microsoft.com/office/drawing/2014/main" id="{C4439BE9-92EF-4D3E-AB48-FB7C9BD5F205}"/>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4E300330-9A92-DF2D-C0C5-E0C863EC1D11}"/>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A97199FA-84F1-4687-5547-29304E7A673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9861EF80-2C36-59D0-0B22-02BE0F3C1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AD6B92CA-901F-9950-F540-9FED3E59D04B}"/>
              </a:ext>
            </a:extLst>
          </p:cNvPr>
          <p:cNvSpPr txBox="1"/>
          <p:nvPr/>
        </p:nvSpPr>
        <p:spPr>
          <a:xfrm>
            <a:off x="13789327" y="2684665"/>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4- Parasal Veri</a:t>
            </a:r>
          </a:p>
        </p:txBody>
      </p:sp>
      <p:sp>
        <p:nvSpPr>
          <p:cNvPr id="3" name="Google Shape;244;p22">
            <a:extLst>
              <a:ext uri="{FF2B5EF4-FFF2-40B4-BE49-F238E27FC236}">
                <a16:creationId xmlns:a16="http://schemas.microsoft.com/office/drawing/2014/main" id="{6A0EB042-E992-665F-64E1-ACDB7EF4675B}"/>
              </a:ext>
            </a:extLst>
          </p:cNvPr>
          <p:cNvSpPr txBox="1"/>
          <p:nvPr/>
        </p:nvSpPr>
        <p:spPr>
          <a:xfrm>
            <a:off x="13983623" y="7369864"/>
            <a:ext cx="4498577" cy="880241"/>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6- Diğer Veri</a:t>
            </a:r>
          </a:p>
        </p:txBody>
      </p:sp>
      <p:sp>
        <p:nvSpPr>
          <p:cNvPr id="5" name="Google Shape;246;p22">
            <a:extLst>
              <a:ext uri="{FF2B5EF4-FFF2-40B4-BE49-F238E27FC236}">
                <a16:creationId xmlns:a16="http://schemas.microsoft.com/office/drawing/2014/main" id="{E86E6240-D2DA-88BA-A4D5-D14DA92FD621}"/>
              </a:ext>
            </a:extLst>
          </p:cNvPr>
          <p:cNvSpPr txBox="1"/>
          <p:nvPr/>
        </p:nvSpPr>
        <p:spPr>
          <a:xfrm>
            <a:off x="0" y="1691485"/>
            <a:ext cx="18288000" cy="1034129"/>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Tablolar oluşturulurken alanların saklayacağı verilerin tiplerinin belirtilmesi gerekir. Girilecek veri, metin, tam sayı, ondalıklı sayı ya da tarih olabilir. </a:t>
            </a:r>
          </a:p>
        </p:txBody>
      </p:sp>
      <p:cxnSp>
        <p:nvCxnSpPr>
          <p:cNvPr id="10" name="Google Shape;260;p22">
            <a:extLst>
              <a:ext uri="{FF2B5EF4-FFF2-40B4-BE49-F238E27FC236}">
                <a16:creationId xmlns:a16="http://schemas.microsoft.com/office/drawing/2014/main" id="{8F25AF49-EFCF-534A-34DE-58601CD2C33B}"/>
              </a:ext>
            </a:extLst>
          </p:cNvPr>
          <p:cNvCxnSpPr>
            <a:cxnSpLocks/>
          </p:cNvCxnSpPr>
          <p:nvPr/>
        </p:nvCxnSpPr>
        <p:spPr>
          <a:xfrm>
            <a:off x="4693920" y="5543277"/>
            <a:ext cx="2481631" cy="1"/>
          </a:xfrm>
          <a:prstGeom prst="straightConnector1">
            <a:avLst/>
          </a:prstGeom>
          <a:noFill/>
          <a:ln w="50800" cap="flat" cmpd="sng">
            <a:solidFill>
              <a:srgbClr val="FFFFFF"/>
            </a:solidFill>
            <a:prstDash val="solid"/>
            <a:round/>
            <a:headEnd type="none" w="sm" len="sm"/>
            <a:tailEnd type="oval" w="lg" len="lg"/>
          </a:ln>
        </p:spPr>
      </p:cxnSp>
      <p:cxnSp>
        <p:nvCxnSpPr>
          <p:cNvPr id="14" name="Google Shape;260;p22">
            <a:extLst>
              <a:ext uri="{FF2B5EF4-FFF2-40B4-BE49-F238E27FC236}">
                <a16:creationId xmlns:a16="http://schemas.microsoft.com/office/drawing/2014/main" id="{59355AD0-3CF6-CB6A-8CE3-91DBF532E2D6}"/>
              </a:ext>
            </a:extLst>
          </p:cNvPr>
          <p:cNvCxnSpPr>
            <a:cxnSpLocks/>
          </p:cNvCxnSpPr>
          <p:nvPr/>
        </p:nvCxnSpPr>
        <p:spPr>
          <a:xfrm flipH="1">
            <a:off x="11094288" y="5531587"/>
            <a:ext cx="2499792" cy="0"/>
          </a:xfrm>
          <a:prstGeom prst="straightConnector1">
            <a:avLst/>
          </a:prstGeom>
          <a:noFill/>
          <a:ln w="50800" cap="flat" cmpd="sng">
            <a:solidFill>
              <a:srgbClr val="FFFFFF"/>
            </a:solidFill>
            <a:prstDash val="solid"/>
            <a:round/>
            <a:headEnd type="none" w="sm" len="sm"/>
            <a:tailEnd type="oval" w="lg" len="lg"/>
          </a:ln>
        </p:spPr>
      </p:cxnSp>
      <p:sp>
        <p:nvSpPr>
          <p:cNvPr id="17" name="Google Shape;244;p22">
            <a:extLst>
              <a:ext uri="{FF2B5EF4-FFF2-40B4-BE49-F238E27FC236}">
                <a16:creationId xmlns:a16="http://schemas.microsoft.com/office/drawing/2014/main" id="{B520187A-70C0-E999-694C-CA4744697618}"/>
              </a:ext>
            </a:extLst>
          </p:cNvPr>
          <p:cNvSpPr txBox="1"/>
          <p:nvPr/>
        </p:nvSpPr>
        <p:spPr>
          <a:xfrm>
            <a:off x="644195" y="4980453"/>
            <a:ext cx="3772407" cy="880241"/>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2- </a:t>
            </a:r>
            <a:r>
              <a:rPr kumimoji="0" lang="tr-TR" sz="4000" b="1" i="0" u="none" strike="noStrike" kern="0" cap="none" spc="0" normalizeH="0" baseline="0" noProof="0" dirty="0" err="1">
                <a:ln>
                  <a:noFill/>
                </a:ln>
                <a:solidFill>
                  <a:schemeClr val="bg1"/>
                </a:solidFill>
                <a:effectLst/>
                <a:uLnTx/>
                <a:uFillTx/>
                <a:latin typeface="Lato"/>
                <a:ea typeface="Lato"/>
                <a:cs typeface="Lato"/>
                <a:sym typeface="Lato"/>
              </a:rPr>
              <a:t>Binary</a:t>
            </a: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 Veri</a:t>
            </a:r>
          </a:p>
        </p:txBody>
      </p:sp>
      <p:sp>
        <p:nvSpPr>
          <p:cNvPr id="18" name="Google Shape;242;p22">
            <a:extLst>
              <a:ext uri="{FF2B5EF4-FFF2-40B4-BE49-F238E27FC236}">
                <a16:creationId xmlns:a16="http://schemas.microsoft.com/office/drawing/2014/main" id="{6A737C2C-ABA9-9CE5-5B9A-99382768C1A1}"/>
              </a:ext>
            </a:extLst>
          </p:cNvPr>
          <p:cNvSpPr txBox="1"/>
          <p:nvPr/>
        </p:nvSpPr>
        <p:spPr>
          <a:xfrm>
            <a:off x="13789327" y="5042148"/>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5- Tarih – Zaman</a:t>
            </a:r>
          </a:p>
        </p:txBody>
      </p:sp>
    </p:spTree>
    <p:extLst>
      <p:ext uri="{BB962C8B-B14F-4D97-AF65-F5344CB8AC3E}">
        <p14:creationId xmlns:p14="http://schemas.microsoft.com/office/powerpoint/2010/main" val="35827882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CE2A89-30B8-82BB-D527-44FC6C3E872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8A4A1CE-E14D-B49E-233B-8732C78A9176}"/>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C291FB1-FD67-BD9D-FFB0-C5123451C4E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B5FD9AD-33E6-96DE-8CEE-6EA7439D6757}"/>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55" name="Google Shape;355;p28">
            <a:extLst>
              <a:ext uri="{FF2B5EF4-FFF2-40B4-BE49-F238E27FC236}">
                <a16:creationId xmlns:a16="http://schemas.microsoft.com/office/drawing/2014/main" id="{B61184BE-E4E4-20FB-7AED-D212A6BA2475}"/>
              </a:ext>
            </a:extLst>
          </p:cNvPr>
          <p:cNvSpPr txBox="1"/>
          <p:nvPr/>
        </p:nvSpPr>
        <p:spPr>
          <a:xfrm>
            <a:off x="511048" y="2390564"/>
            <a:ext cx="7422851" cy="6937284"/>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char</a:t>
            </a:r>
            <a:r>
              <a:rPr lang="tr-TR" sz="6600" dirty="0">
                <a:solidFill>
                  <a:srgbClr val="FFCA04"/>
                </a:solidFill>
                <a:latin typeface="Lato"/>
                <a:ea typeface="Lato"/>
                <a:cs typeface="Lato"/>
                <a:sym typeface="Lato"/>
              </a:rPr>
              <a:t>(n) </a:t>
            </a:r>
            <a:r>
              <a:rPr lang="tr-TR" sz="3200" dirty="0">
                <a:solidFill>
                  <a:srgbClr val="FFFFFF"/>
                </a:solidFill>
                <a:latin typeface="Lato"/>
                <a:ea typeface="Lato"/>
                <a:cs typeface="Lato"/>
                <a:sym typeface="Lato"/>
              </a:rPr>
              <a:t>Unicode (uluslararası karakter setini, tanımlı tüm alfabeleri içerir) desteklemeyip </a:t>
            </a:r>
            <a:r>
              <a:rPr lang="tr-TR" sz="3200" dirty="0" err="1">
                <a:solidFill>
                  <a:srgbClr val="FFCA04"/>
                </a:solidFill>
                <a:latin typeface="Lato"/>
                <a:ea typeface="Lato"/>
                <a:cs typeface="Lato"/>
                <a:sym typeface="Lato"/>
              </a:rPr>
              <a:t>char</a:t>
            </a:r>
            <a:r>
              <a:rPr lang="tr-TR" sz="3200" dirty="0">
                <a:solidFill>
                  <a:srgbClr val="FFCA04"/>
                </a:solidFill>
                <a:latin typeface="Lato"/>
                <a:ea typeface="Lato"/>
                <a:cs typeface="Lato"/>
                <a:sym typeface="Lato"/>
              </a:rPr>
              <a:t>(n) </a:t>
            </a:r>
            <a:r>
              <a:rPr lang="tr-TR" sz="3200" dirty="0">
                <a:solidFill>
                  <a:srgbClr val="FFFFFF"/>
                </a:solidFill>
                <a:latin typeface="Lato"/>
                <a:ea typeface="Lato"/>
                <a:cs typeface="Lato"/>
                <a:sym typeface="Lato"/>
              </a:rPr>
              <a:t>şeklinde kullanılırlar. 8000 karaktere kadar değer alabilirler. Belirtilenden(n) az karakter girilse dahi giriş yapılan boyut kadar yer kaplar. Veri giriş boyutları benzer, sabit olan veri kümelerinde kullanılması önerilir.</a:t>
            </a:r>
          </a:p>
        </p:txBody>
      </p:sp>
      <p:sp>
        <p:nvSpPr>
          <p:cNvPr id="4" name="Slayt Numarası Yer Tutucusu 3">
            <a:extLst>
              <a:ext uri="{FF2B5EF4-FFF2-40B4-BE49-F238E27FC236}">
                <a16:creationId xmlns:a16="http://schemas.microsoft.com/office/drawing/2014/main" id="{6DA60803-7EDA-60AD-BC02-F959A40A41D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3C0BE606-57CA-4378-6E83-F88D1E4D3FB8}"/>
              </a:ext>
            </a:extLst>
          </p:cNvPr>
          <p:cNvPicPr>
            <a:picLocks noChangeAspect="1"/>
          </p:cNvPicPr>
          <p:nvPr/>
        </p:nvPicPr>
        <p:blipFill>
          <a:blip r:embed="rId5"/>
          <a:stretch>
            <a:fillRect/>
          </a:stretch>
        </p:blipFill>
        <p:spPr>
          <a:xfrm>
            <a:off x="9729544" y="4474309"/>
            <a:ext cx="7348355" cy="45885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23960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F2A71B6-3E21-72BB-6CC7-0C2D5B95CFB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8218A55-1C28-8582-45F5-637248B6CE94}"/>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E68C323C-065D-1692-674E-AE58E6E2BB18}"/>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793F549-E53C-AE60-A972-B2E573E9DF2E}"/>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55" name="Google Shape;355;p28">
            <a:extLst>
              <a:ext uri="{FF2B5EF4-FFF2-40B4-BE49-F238E27FC236}">
                <a16:creationId xmlns:a16="http://schemas.microsoft.com/office/drawing/2014/main" id="{52A68226-0034-92BE-7AF5-442B5F24E1D7}"/>
              </a:ext>
            </a:extLst>
          </p:cNvPr>
          <p:cNvSpPr txBox="1"/>
          <p:nvPr/>
        </p:nvSpPr>
        <p:spPr>
          <a:xfrm>
            <a:off x="365760" y="2390564"/>
            <a:ext cx="8473440" cy="4179606"/>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nchar</a:t>
            </a:r>
            <a:r>
              <a:rPr lang="tr-TR" sz="6600" dirty="0">
                <a:solidFill>
                  <a:srgbClr val="FFCA04"/>
                </a:solidFill>
                <a:latin typeface="Lato"/>
                <a:ea typeface="Lato"/>
                <a:cs typeface="Lato"/>
                <a:sym typeface="Lato"/>
              </a:rPr>
              <a:t>(n) </a:t>
            </a:r>
            <a:r>
              <a:rPr lang="tr-TR" sz="3200" dirty="0">
                <a:solidFill>
                  <a:srgbClr val="FFFFFF"/>
                </a:solidFill>
                <a:latin typeface="Lato"/>
                <a:ea typeface="Lato"/>
                <a:cs typeface="Lato"/>
                <a:sym typeface="Lato"/>
              </a:rPr>
              <a:t>Unicode(uluslararası karakter setini, tanımlı tüm alfabeleri içerir) destekler. </a:t>
            </a:r>
            <a:r>
              <a:rPr lang="tr-TR" sz="3200" dirty="0" err="1">
                <a:solidFill>
                  <a:srgbClr val="FFFFFF"/>
                </a:solidFill>
                <a:latin typeface="Lato"/>
                <a:ea typeface="Lato"/>
                <a:cs typeface="Lato"/>
                <a:sym typeface="Lato"/>
              </a:rPr>
              <a:t>Chardan</a:t>
            </a:r>
            <a:r>
              <a:rPr lang="tr-TR" sz="3200" dirty="0">
                <a:solidFill>
                  <a:srgbClr val="FFFFFF"/>
                </a:solidFill>
                <a:latin typeface="Lato"/>
                <a:ea typeface="Lato"/>
                <a:cs typeface="Lato"/>
                <a:sym typeface="Lato"/>
              </a:rPr>
              <a:t> farklı olarak maksimum 4000 karaktere kadar değer alabilir.</a:t>
            </a:r>
          </a:p>
          <a:p>
            <a:pPr lvl="1" algn="just">
              <a:lnSpc>
                <a:spcPct val="140000"/>
              </a:lnSpc>
              <a:defRPr/>
            </a:pP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F149F40C-7CAC-55E2-2FC0-CAF68B02F92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01241DD2-820F-58B1-19E5-528274A304C6}"/>
              </a:ext>
            </a:extLst>
          </p:cNvPr>
          <p:cNvPicPr>
            <a:picLocks noChangeAspect="1"/>
          </p:cNvPicPr>
          <p:nvPr/>
        </p:nvPicPr>
        <p:blipFill>
          <a:blip r:embed="rId5"/>
          <a:stretch>
            <a:fillRect/>
          </a:stretch>
        </p:blipFill>
        <p:spPr>
          <a:xfrm>
            <a:off x="9729544" y="4474309"/>
            <a:ext cx="7348355" cy="45885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523347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D31BF56-A26F-5BCD-3480-22A2AFF3D5D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F2B1ED7-C828-F452-A107-2A2DC7C59C3C}"/>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2329DE03-69E3-7E77-517B-D7E09623439F}"/>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258ACE69-9B3F-46C8-157F-7E9149D00A81}"/>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55" name="Google Shape;355;p28">
            <a:extLst>
              <a:ext uri="{FF2B5EF4-FFF2-40B4-BE49-F238E27FC236}">
                <a16:creationId xmlns:a16="http://schemas.microsoft.com/office/drawing/2014/main" id="{60CB0FCD-DF7A-49FC-9373-C6D3083BA6C4}"/>
              </a:ext>
            </a:extLst>
          </p:cNvPr>
          <p:cNvSpPr txBox="1"/>
          <p:nvPr/>
        </p:nvSpPr>
        <p:spPr>
          <a:xfrm>
            <a:off x="511048" y="2390564"/>
            <a:ext cx="8175752" cy="5558445"/>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varchar</a:t>
            </a:r>
            <a:r>
              <a:rPr lang="tr-TR" sz="6600" dirty="0">
                <a:solidFill>
                  <a:srgbClr val="FFCA04"/>
                </a:solidFill>
                <a:latin typeface="Lato"/>
                <a:ea typeface="Lato"/>
                <a:cs typeface="Lato"/>
                <a:sym typeface="Lato"/>
              </a:rPr>
              <a:t>(n) </a:t>
            </a:r>
            <a:r>
              <a:rPr lang="tr-TR" sz="3200" dirty="0">
                <a:solidFill>
                  <a:srgbClr val="FFFFFF"/>
                </a:solidFill>
                <a:latin typeface="Lato"/>
                <a:ea typeface="Lato"/>
                <a:cs typeface="Lato"/>
                <a:sym typeface="Lato"/>
              </a:rPr>
              <a:t> </a:t>
            </a:r>
            <a:r>
              <a:rPr lang="tr-TR" sz="3200" dirty="0" err="1">
                <a:solidFill>
                  <a:srgbClr val="FFFFFF"/>
                </a:solidFill>
                <a:latin typeface="Lato"/>
                <a:ea typeface="Lato"/>
                <a:cs typeface="Lato"/>
                <a:sym typeface="Lato"/>
              </a:rPr>
              <a:t>Chardan</a:t>
            </a:r>
            <a:r>
              <a:rPr lang="tr-TR" sz="3200" dirty="0">
                <a:solidFill>
                  <a:srgbClr val="FFFFFF"/>
                </a:solidFill>
                <a:latin typeface="Lato"/>
                <a:ea typeface="Lato"/>
                <a:cs typeface="Lato"/>
                <a:sym typeface="Lato"/>
              </a:rPr>
              <a:t> farklı olarak verinin boyutu kadar yere kaplar. 8000 karaktere kadar depolama yapar. Birbirinden farklı uzunlukta veri girişi yapılacağı zaman kullanılması önerilir. </a:t>
            </a:r>
            <a:r>
              <a:rPr lang="tr-TR" sz="3200" dirty="0" err="1">
                <a:solidFill>
                  <a:srgbClr val="FFFFFF"/>
                </a:solidFill>
                <a:latin typeface="Lato"/>
                <a:ea typeface="Lato"/>
                <a:cs typeface="Lato"/>
                <a:sym typeface="Lato"/>
              </a:rPr>
              <a:t>Varchar</a:t>
            </a:r>
            <a:r>
              <a:rPr lang="tr-TR" sz="3200" dirty="0">
                <a:solidFill>
                  <a:srgbClr val="FFFFFF"/>
                </a:solidFill>
                <a:latin typeface="Lato"/>
                <a:ea typeface="Lato"/>
                <a:cs typeface="Lato"/>
                <a:sym typeface="Lato"/>
              </a:rPr>
              <a:t> (MAX) kullanımı ile 2GB’a kadar depolama yapılabilir.</a:t>
            </a:r>
          </a:p>
          <a:p>
            <a:pPr lvl="1" algn="just">
              <a:lnSpc>
                <a:spcPct val="140000"/>
              </a:lnSpc>
              <a:defRPr/>
            </a:pP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48CDEE49-3FF1-0E62-8C9D-D6AF29D75D5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4D0098D4-E65B-7645-9622-D5391D9BE9F0}"/>
              </a:ext>
            </a:extLst>
          </p:cNvPr>
          <p:cNvPicPr>
            <a:picLocks noChangeAspect="1"/>
          </p:cNvPicPr>
          <p:nvPr/>
        </p:nvPicPr>
        <p:blipFill>
          <a:blip r:embed="rId5"/>
          <a:stretch>
            <a:fillRect/>
          </a:stretch>
        </p:blipFill>
        <p:spPr>
          <a:xfrm>
            <a:off x="9727655" y="4627867"/>
            <a:ext cx="7350244" cy="4670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82517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914E3E5-CD91-A3EF-0AE7-773C54CE63B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8ED447A-987E-19C7-4403-38518D841723}"/>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23833FA-C85E-7106-E7D3-24E4FB605E27}"/>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3E6224E-8B75-2170-0480-68E2E1BE49B0}"/>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55" name="Google Shape;355;p28">
            <a:extLst>
              <a:ext uri="{FF2B5EF4-FFF2-40B4-BE49-F238E27FC236}">
                <a16:creationId xmlns:a16="http://schemas.microsoft.com/office/drawing/2014/main" id="{6A7872D2-FA0F-E2D8-07AE-DB6CD7F61E02}"/>
              </a:ext>
            </a:extLst>
          </p:cNvPr>
          <p:cNvSpPr txBox="1"/>
          <p:nvPr/>
        </p:nvSpPr>
        <p:spPr>
          <a:xfrm>
            <a:off x="511048" y="2390564"/>
            <a:ext cx="8175752" cy="3490186"/>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nvarchar</a:t>
            </a:r>
            <a:r>
              <a:rPr lang="tr-TR" sz="6600" dirty="0">
                <a:solidFill>
                  <a:srgbClr val="FFCA04"/>
                </a:solidFill>
                <a:latin typeface="Lato"/>
                <a:ea typeface="Lato"/>
                <a:cs typeface="Lato"/>
                <a:sym typeface="Lato"/>
              </a:rPr>
              <a:t>(n) </a:t>
            </a:r>
            <a:r>
              <a:rPr lang="tr-TR" sz="3200" dirty="0">
                <a:solidFill>
                  <a:srgbClr val="FFFFFF"/>
                </a:solidFill>
                <a:latin typeface="Lato"/>
                <a:ea typeface="Lato"/>
                <a:cs typeface="Lato"/>
                <a:sym typeface="Lato"/>
              </a:rPr>
              <a:t>Verinin boyutu kadar yer kaplar. </a:t>
            </a:r>
            <a:r>
              <a:rPr lang="tr-TR" sz="3200" dirty="0" err="1">
                <a:solidFill>
                  <a:srgbClr val="FFFFFF"/>
                </a:solidFill>
                <a:latin typeface="Lato"/>
                <a:ea typeface="Lato"/>
                <a:cs typeface="Lato"/>
                <a:sym typeface="Lato"/>
              </a:rPr>
              <a:t>Varchardan</a:t>
            </a:r>
            <a:r>
              <a:rPr lang="tr-TR" sz="3200" dirty="0">
                <a:solidFill>
                  <a:srgbClr val="FFFFFF"/>
                </a:solidFill>
                <a:latin typeface="Lato"/>
                <a:ea typeface="Lato"/>
                <a:cs typeface="Lato"/>
                <a:sym typeface="Lato"/>
              </a:rPr>
              <a:t> farklı olarak </a:t>
            </a:r>
            <a:r>
              <a:rPr lang="tr-TR" sz="3200" dirty="0" err="1">
                <a:solidFill>
                  <a:srgbClr val="FFFFFF"/>
                </a:solidFill>
                <a:latin typeface="Lato"/>
                <a:ea typeface="Lato"/>
                <a:cs typeface="Lato"/>
                <a:sym typeface="Lato"/>
              </a:rPr>
              <a:t>unicode’u</a:t>
            </a:r>
            <a:r>
              <a:rPr lang="tr-TR" sz="3200" dirty="0">
                <a:solidFill>
                  <a:srgbClr val="FFFFFF"/>
                </a:solidFill>
                <a:latin typeface="Lato"/>
                <a:ea typeface="Lato"/>
                <a:cs typeface="Lato"/>
                <a:sym typeface="Lato"/>
              </a:rPr>
              <a:t> destekler.4000 karaktere kadar değer alabilir.</a:t>
            </a:r>
          </a:p>
          <a:p>
            <a:pPr lvl="1" algn="just">
              <a:lnSpc>
                <a:spcPct val="140000"/>
              </a:lnSpc>
              <a:defRPr/>
            </a:pP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32B6443E-EC60-AFAC-CD7D-AEAB6569505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D1FFAC1E-B3AB-A52A-D3A6-AA8CD60F31C5}"/>
              </a:ext>
            </a:extLst>
          </p:cNvPr>
          <p:cNvPicPr>
            <a:picLocks noChangeAspect="1"/>
          </p:cNvPicPr>
          <p:nvPr/>
        </p:nvPicPr>
        <p:blipFill>
          <a:blip r:embed="rId5"/>
          <a:stretch>
            <a:fillRect/>
          </a:stretch>
        </p:blipFill>
        <p:spPr>
          <a:xfrm>
            <a:off x="9727655" y="4627867"/>
            <a:ext cx="7350244" cy="4670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728226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4753618"/>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Microsoft Sql Server</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7862F863-F7F6-CB69-2604-C3EE4B88903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26818CF-3843-7BFB-3193-C6785638F78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5772D3D7-56CA-2CE1-DD44-65F16B9E8827}"/>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9A1B7B04-9FE4-0A27-B685-4F9B8A6EE5C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C552E6C-926F-C202-A712-C36CA9D16D57}"/>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55" name="Google Shape;355;p28">
            <a:extLst>
              <a:ext uri="{FF2B5EF4-FFF2-40B4-BE49-F238E27FC236}">
                <a16:creationId xmlns:a16="http://schemas.microsoft.com/office/drawing/2014/main" id="{090E09A7-052A-C5B8-96B3-DB6E735D26E5}"/>
              </a:ext>
            </a:extLst>
          </p:cNvPr>
          <p:cNvSpPr txBox="1"/>
          <p:nvPr/>
        </p:nvSpPr>
        <p:spPr>
          <a:xfrm>
            <a:off x="511048" y="2390564"/>
            <a:ext cx="8175752" cy="3490186"/>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text</a:t>
            </a:r>
            <a:r>
              <a:rPr lang="tr-TR" sz="6600" dirty="0">
                <a:solidFill>
                  <a:srgbClr val="FFCA04"/>
                </a:solidFill>
                <a:latin typeface="Lato"/>
                <a:ea typeface="Lato"/>
                <a:cs typeface="Lato"/>
                <a:sym typeface="Lato"/>
              </a:rPr>
              <a:t> </a:t>
            </a:r>
            <a:r>
              <a:rPr lang="tr-TR" sz="3200" dirty="0">
                <a:solidFill>
                  <a:srgbClr val="FFFFFF"/>
                </a:solidFill>
                <a:latin typeface="Lato"/>
                <a:ea typeface="Lato"/>
                <a:cs typeface="Lato"/>
                <a:sym typeface="Lato"/>
              </a:rPr>
              <a:t>Belirtilenden az değer girilse bile boyutu kadar yer kaplar.2GB’a kadar metinsel veri depolar. Unicode’u desteklemez.</a:t>
            </a:r>
          </a:p>
          <a:p>
            <a:pPr lvl="1" algn="just">
              <a:lnSpc>
                <a:spcPct val="140000"/>
              </a:lnSpc>
              <a:defRPr/>
            </a:pP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FC58D1B3-CC3C-6559-8606-B8A2EB1CFB2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325803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98E1D5B-D58A-4B50-3CBF-A0DB6EBDF34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2ECC049-2BE1-3DDE-26E1-2C08E453CAFD}"/>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4813ABA5-3F7A-CC53-FFFE-BE529849820E}"/>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3A16A6E-324C-75E7-72CF-75B65D75F64E}"/>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55" name="Google Shape;355;p28">
            <a:extLst>
              <a:ext uri="{FF2B5EF4-FFF2-40B4-BE49-F238E27FC236}">
                <a16:creationId xmlns:a16="http://schemas.microsoft.com/office/drawing/2014/main" id="{2C450A10-8D47-F4A6-D354-E37255DCCA37}"/>
              </a:ext>
            </a:extLst>
          </p:cNvPr>
          <p:cNvSpPr txBox="1"/>
          <p:nvPr/>
        </p:nvSpPr>
        <p:spPr>
          <a:xfrm>
            <a:off x="511048" y="2390564"/>
            <a:ext cx="8175752" cy="2800767"/>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ntext</a:t>
            </a:r>
            <a:r>
              <a:rPr lang="tr-TR" sz="6600" dirty="0">
                <a:solidFill>
                  <a:srgbClr val="FFCA04"/>
                </a:solidFill>
                <a:latin typeface="Lato"/>
                <a:ea typeface="Lato"/>
                <a:cs typeface="Lato"/>
                <a:sym typeface="Lato"/>
              </a:rPr>
              <a:t> </a:t>
            </a:r>
            <a:r>
              <a:rPr lang="tr-TR" sz="3200" dirty="0" err="1">
                <a:solidFill>
                  <a:srgbClr val="FFFFFF"/>
                </a:solidFill>
                <a:latin typeface="Lato"/>
                <a:ea typeface="Lato"/>
                <a:cs typeface="Lato"/>
                <a:sym typeface="Lato"/>
              </a:rPr>
              <a:t>Text’den</a:t>
            </a:r>
            <a:r>
              <a:rPr lang="tr-TR" sz="3200" dirty="0">
                <a:solidFill>
                  <a:srgbClr val="FFFFFF"/>
                </a:solidFill>
                <a:latin typeface="Lato"/>
                <a:ea typeface="Lato"/>
                <a:cs typeface="Lato"/>
                <a:sym typeface="Lato"/>
              </a:rPr>
              <a:t> farklı olarak girilen karakter boyutu kadar yer kaplar ve </a:t>
            </a:r>
            <a:r>
              <a:rPr lang="tr-TR" sz="3200" dirty="0" err="1">
                <a:solidFill>
                  <a:srgbClr val="FFFFFF"/>
                </a:solidFill>
                <a:latin typeface="Lato"/>
                <a:ea typeface="Lato"/>
                <a:cs typeface="Lato"/>
                <a:sym typeface="Lato"/>
              </a:rPr>
              <a:t>unicode’u</a:t>
            </a:r>
            <a:r>
              <a:rPr lang="tr-TR" sz="3200" dirty="0">
                <a:solidFill>
                  <a:srgbClr val="FFFFFF"/>
                </a:solidFill>
                <a:latin typeface="Lato"/>
                <a:ea typeface="Lato"/>
                <a:cs typeface="Lato"/>
                <a:sym typeface="Lato"/>
              </a:rPr>
              <a:t> destekler.</a:t>
            </a:r>
          </a:p>
        </p:txBody>
      </p:sp>
      <p:sp>
        <p:nvSpPr>
          <p:cNvPr id="4" name="Slayt Numarası Yer Tutucusu 3">
            <a:extLst>
              <a:ext uri="{FF2B5EF4-FFF2-40B4-BE49-F238E27FC236}">
                <a16:creationId xmlns:a16="http://schemas.microsoft.com/office/drawing/2014/main" id="{B930EBFC-A7B2-B617-9CCF-3D27622B88C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43731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C9F8B7C7-71EB-5057-79F0-DEF1F60A2A76}"/>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9646873B-B0EF-8411-085E-7521254DDCFF}"/>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4" name="Slayt Numarası Yer Tutucusu 3">
            <a:extLst>
              <a:ext uri="{FF2B5EF4-FFF2-40B4-BE49-F238E27FC236}">
                <a16:creationId xmlns:a16="http://schemas.microsoft.com/office/drawing/2014/main" id="{6BD9A61C-632C-7BC2-8973-9D47F2816D4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A5BD895E-DCFD-9B9C-64F6-DAACE1325758}"/>
              </a:ext>
            </a:extLst>
          </p:cNvPr>
          <p:cNvPicPr>
            <a:picLocks noChangeAspect="1"/>
          </p:cNvPicPr>
          <p:nvPr/>
        </p:nvPicPr>
        <p:blipFill>
          <a:blip r:embed="rId4"/>
          <a:stretch>
            <a:fillRect/>
          </a:stretch>
        </p:blipFill>
        <p:spPr>
          <a:xfrm>
            <a:off x="1693860" y="2380612"/>
            <a:ext cx="16295868" cy="7037708"/>
          </a:xfrm>
          <a:prstGeom prst="rect">
            <a:avLst/>
          </a:prstGeom>
        </p:spPr>
      </p:pic>
      <p:sp>
        <p:nvSpPr>
          <p:cNvPr id="6" name="Google Shape;350;p28">
            <a:extLst>
              <a:ext uri="{FF2B5EF4-FFF2-40B4-BE49-F238E27FC236}">
                <a16:creationId xmlns:a16="http://schemas.microsoft.com/office/drawing/2014/main" id="{07ECF195-69F5-A2CD-B6FE-DA056E8143A4}"/>
              </a:ext>
            </a:extLst>
          </p:cNvPr>
          <p:cNvSpPr txBox="1"/>
          <p:nvPr/>
        </p:nvSpPr>
        <p:spPr>
          <a:xfrm>
            <a:off x="4945888" y="1080965"/>
            <a:ext cx="7489952"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Metinsel Veri Tipleri</a:t>
            </a:r>
          </a:p>
        </p:txBody>
      </p:sp>
      <p:sp>
        <p:nvSpPr>
          <p:cNvPr id="364" name="Google Shape;364;p29">
            <a:extLst>
              <a:ext uri="{FF2B5EF4-FFF2-40B4-BE49-F238E27FC236}">
                <a16:creationId xmlns:a16="http://schemas.microsoft.com/office/drawing/2014/main" id="{DA46591D-0FDE-E8D8-5149-3FDDCAEFD36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F48EB969-1385-320C-8D8F-D082441AB02E}"/>
              </a:ext>
            </a:extLst>
          </p:cNvPr>
          <p:cNvSpPr/>
          <p:nvPr/>
        </p:nvSpPr>
        <p:spPr>
          <a:xfrm>
            <a:off x="-4187627" y="688697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42239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4313CD1A-5BB1-2F9E-9EFA-BAC09BAF6B21}"/>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06D26A4B-6A36-D565-C5F8-CCECE1439F1A}"/>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Veri Tipleri</a:t>
            </a:r>
          </a:p>
        </p:txBody>
      </p:sp>
      <p:sp>
        <p:nvSpPr>
          <p:cNvPr id="242" name="Google Shape;242;p22">
            <a:extLst>
              <a:ext uri="{FF2B5EF4-FFF2-40B4-BE49-F238E27FC236}">
                <a16:creationId xmlns:a16="http://schemas.microsoft.com/office/drawing/2014/main" id="{89E4A86B-8751-1F9F-7278-EBA2EF2DA31D}"/>
              </a:ext>
            </a:extLst>
          </p:cNvPr>
          <p:cNvSpPr txBox="1"/>
          <p:nvPr/>
        </p:nvSpPr>
        <p:spPr>
          <a:xfrm>
            <a:off x="633046" y="2655317"/>
            <a:ext cx="3772408"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chemeClr val="bg1"/>
                </a:solidFill>
                <a:effectLst/>
                <a:uLnTx/>
                <a:uFillTx/>
                <a:latin typeface="Lato"/>
                <a:ea typeface="Lato"/>
                <a:cs typeface="Lato"/>
                <a:sym typeface="Lato"/>
              </a:rPr>
              <a:t>1- </a:t>
            </a: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Metinsel Veri</a:t>
            </a:r>
            <a:endParaRPr kumimoji="0" lang="en-US" sz="4000" b="1" i="0" u="none" strike="noStrike" kern="0" cap="none" spc="0" normalizeH="0" baseline="0" noProof="0" dirty="0">
              <a:ln>
                <a:noFill/>
              </a:ln>
              <a:solidFill>
                <a:schemeClr val="bg1"/>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8C5B24B8-C758-80F7-8374-E890BCEA819C}"/>
              </a:ext>
            </a:extLst>
          </p:cNvPr>
          <p:cNvSpPr txBox="1"/>
          <p:nvPr/>
        </p:nvSpPr>
        <p:spPr>
          <a:xfrm>
            <a:off x="644195" y="7369864"/>
            <a:ext cx="3772407" cy="880241"/>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15"/>
              </a:lnSpc>
              <a:spcBef>
                <a:spcPts val="0"/>
              </a:spcBef>
              <a:spcAft>
                <a:spcPts val="0"/>
              </a:spcAft>
              <a:buClr>
                <a:srgbClr val="000000"/>
              </a:buClr>
              <a:buSzTx/>
              <a:buFont typeface="Arial"/>
              <a:buNone/>
              <a:tabLst/>
              <a:defRPr/>
            </a:pPr>
            <a:r>
              <a:rPr lang="tr-TR" sz="4000" b="1" dirty="0">
                <a:solidFill>
                  <a:schemeClr val="bg1"/>
                </a:solidFill>
                <a:latin typeface="Lato"/>
                <a:ea typeface="Lato"/>
                <a:cs typeface="Lato"/>
                <a:sym typeface="Lato"/>
              </a:rPr>
              <a:t>3</a:t>
            </a: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 Sayısal Veri</a:t>
            </a:r>
          </a:p>
        </p:txBody>
      </p:sp>
      <p:grpSp>
        <p:nvGrpSpPr>
          <p:cNvPr id="250" name="Google Shape;250;p22">
            <a:extLst>
              <a:ext uri="{FF2B5EF4-FFF2-40B4-BE49-F238E27FC236}">
                <a16:creationId xmlns:a16="http://schemas.microsoft.com/office/drawing/2014/main" id="{1896248A-984A-3DD2-B1AC-DCCB103B5C7C}"/>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0F54F97F-5BA9-0A14-253C-8159968D13CE}"/>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CE9A3473-E5E5-D57A-C1BC-D3A2C58DE735}"/>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7217C463-E4CC-CFE3-F680-12C3C410A262}"/>
              </a:ext>
            </a:extLst>
          </p:cNvPr>
          <p:cNvGrpSpPr/>
          <p:nvPr/>
        </p:nvGrpSpPr>
        <p:grpSpPr>
          <a:xfrm rot="10800000">
            <a:off x="11094288" y="6993179"/>
            <a:ext cx="2780188" cy="753369"/>
            <a:chOff x="0" y="25128"/>
            <a:chExt cx="3706917" cy="1004492"/>
          </a:xfrm>
        </p:grpSpPr>
        <p:cxnSp>
          <p:nvCxnSpPr>
            <p:cNvPr id="254" name="Google Shape;254;p22">
              <a:extLst>
                <a:ext uri="{FF2B5EF4-FFF2-40B4-BE49-F238E27FC236}">
                  <a16:creationId xmlns:a16="http://schemas.microsoft.com/office/drawing/2014/main" id="{4CB7B754-562F-5D69-84A7-EB07FDAAE977}"/>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8EBD66EA-4645-8E8C-8050-4BCF5057ED6C}"/>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2F844E71-E92D-7A83-CB69-641998E38F25}"/>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A4DEF3F7-0993-8476-9628-3BC024E7B7C2}"/>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09A37FF3-0D97-01EF-2514-85A86E02D94C}"/>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010BD490-1098-B13B-0969-286F5F0BC0E9}"/>
              </a:ext>
            </a:extLst>
          </p:cNvPr>
          <p:cNvGrpSpPr/>
          <p:nvPr/>
        </p:nvGrpSpPr>
        <p:grpSpPr>
          <a:xfrm rot="10800000">
            <a:off x="4447016" y="6847559"/>
            <a:ext cx="2728535" cy="836077"/>
            <a:chOff x="11995" y="22390"/>
            <a:chExt cx="3638046" cy="1114769"/>
          </a:xfrm>
        </p:grpSpPr>
        <p:cxnSp>
          <p:nvCxnSpPr>
            <p:cNvPr id="260" name="Google Shape;260;p22">
              <a:extLst>
                <a:ext uri="{FF2B5EF4-FFF2-40B4-BE49-F238E27FC236}">
                  <a16:creationId xmlns:a16="http://schemas.microsoft.com/office/drawing/2014/main" id="{CCEF225B-D263-1746-7378-F68FE0D4A328}"/>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74D0CBE6-34D6-EEA1-2B41-05506A293393}"/>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A957817D-8A2F-C643-CE2D-915BB51A29B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7EC2BF26-06A8-C8C3-D583-B6476EA55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A50E44E9-2964-49EF-2986-58DA224AEEBB}"/>
              </a:ext>
            </a:extLst>
          </p:cNvPr>
          <p:cNvSpPr txBox="1"/>
          <p:nvPr/>
        </p:nvSpPr>
        <p:spPr>
          <a:xfrm>
            <a:off x="13789327" y="2684665"/>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4- Parasal Veri</a:t>
            </a:r>
          </a:p>
        </p:txBody>
      </p:sp>
      <p:sp>
        <p:nvSpPr>
          <p:cNvPr id="3" name="Google Shape;244;p22">
            <a:extLst>
              <a:ext uri="{FF2B5EF4-FFF2-40B4-BE49-F238E27FC236}">
                <a16:creationId xmlns:a16="http://schemas.microsoft.com/office/drawing/2014/main" id="{06752463-F467-B86D-D8E0-6B48E625A458}"/>
              </a:ext>
            </a:extLst>
          </p:cNvPr>
          <p:cNvSpPr txBox="1"/>
          <p:nvPr/>
        </p:nvSpPr>
        <p:spPr>
          <a:xfrm>
            <a:off x="13983623" y="7369864"/>
            <a:ext cx="4498577" cy="880241"/>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6- Diğer Veri</a:t>
            </a:r>
          </a:p>
        </p:txBody>
      </p:sp>
      <p:sp>
        <p:nvSpPr>
          <p:cNvPr id="5" name="Google Shape;246;p22">
            <a:extLst>
              <a:ext uri="{FF2B5EF4-FFF2-40B4-BE49-F238E27FC236}">
                <a16:creationId xmlns:a16="http://schemas.microsoft.com/office/drawing/2014/main" id="{6EE9660F-1746-8F6D-8B2E-855CD47A29C5}"/>
              </a:ext>
            </a:extLst>
          </p:cNvPr>
          <p:cNvSpPr txBox="1"/>
          <p:nvPr/>
        </p:nvSpPr>
        <p:spPr>
          <a:xfrm>
            <a:off x="0" y="1691485"/>
            <a:ext cx="18288000" cy="1034129"/>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Tablolar oluşturulurken alanların saklayacağı verilerin tiplerinin belirtilmesi gerekir. Girilecek veri, metin, tam sayı, ondalıklı sayı ya da tarih olabilir. </a:t>
            </a:r>
          </a:p>
        </p:txBody>
      </p:sp>
      <p:cxnSp>
        <p:nvCxnSpPr>
          <p:cNvPr id="10" name="Google Shape;260;p22">
            <a:extLst>
              <a:ext uri="{FF2B5EF4-FFF2-40B4-BE49-F238E27FC236}">
                <a16:creationId xmlns:a16="http://schemas.microsoft.com/office/drawing/2014/main" id="{B4F500C0-7E0E-C030-49BB-7B10F5788EED}"/>
              </a:ext>
            </a:extLst>
          </p:cNvPr>
          <p:cNvCxnSpPr>
            <a:cxnSpLocks/>
          </p:cNvCxnSpPr>
          <p:nvPr/>
        </p:nvCxnSpPr>
        <p:spPr>
          <a:xfrm>
            <a:off x="4693920" y="5543277"/>
            <a:ext cx="2481631" cy="1"/>
          </a:xfrm>
          <a:prstGeom prst="straightConnector1">
            <a:avLst/>
          </a:prstGeom>
          <a:noFill/>
          <a:ln w="50800" cap="flat" cmpd="sng">
            <a:solidFill>
              <a:srgbClr val="FFFFFF"/>
            </a:solidFill>
            <a:prstDash val="solid"/>
            <a:round/>
            <a:headEnd type="none" w="sm" len="sm"/>
            <a:tailEnd type="oval" w="lg" len="lg"/>
          </a:ln>
        </p:spPr>
      </p:cxnSp>
      <p:cxnSp>
        <p:nvCxnSpPr>
          <p:cNvPr id="14" name="Google Shape;260;p22">
            <a:extLst>
              <a:ext uri="{FF2B5EF4-FFF2-40B4-BE49-F238E27FC236}">
                <a16:creationId xmlns:a16="http://schemas.microsoft.com/office/drawing/2014/main" id="{24767AD8-FCD2-EFED-555F-73086E1F1BC8}"/>
              </a:ext>
            </a:extLst>
          </p:cNvPr>
          <p:cNvCxnSpPr>
            <a:cxnSpLocks/>
          </p:cNvCxnSpPr>
          <p:nvPr/>
        </p:nvCxnSpPr>
        <p:spPr>
          <a:xfrm flipH="1">
            <a:off x="11094288" y="5531587"/>
            <a:ext cx="2499792" cy="0"/>
          </a:xfrm>
          <a:prstGeom prst="straightConnector1">
            <a:avLst/>
          </a:prstGeom>
          <a:noFill/>
          <a:ln w="50800" cap="flat" cmpd="sng">
            <a:solidFill>
              <a:srgbClr val="FFFFFF"/>
            </a:solidFill>
            <a:prstDash val="solid"/>
            <a:round/>
            <a:headEnd type="none" w="sm" len="sm"/>
            <a:tailEnd type="oval" w="lg" len="lg"/>
          </a:ln>
        </p:spPr>
      </p:cxnSp>
      <p:sp>
        <p:nvSpPr>
          <p:cNvPr id="17" name="Google Shape;244;p22">
            <a:extLst>
              <a:ext uri="{FF2B5EF4-FFF2-40B4-BE49-F238E27FC236}">
                <a16:creationId xmlns:a16="http://schemas.microsoft.com/office/drawing/2014/main" id="{CCC08509-61C7-31D9-224F-9590F42775CE}"/>
              </a:ext>
            </a:extLst>
          </p:cNvPr>
          <p:cNvSpPr txBox="1"/>
          <p:nvPr/>
        </p:nvSpPr>
        <p:spPr>
          <a:xfrm>
            <a:off x="644195" y="4980453"/>
            <a:ext cx="3772407" cy="880241"/>
          </a:xfrm>
          <a:prstGeom prst="rect">
            <a:avLst/>
          </a:prstGeom>
          <a:noFill/>
          <a:ln>
            <a:noFill/>
          </a:ln>
        </p:spPr>
        <p:txBody>
          <a:bodyPr spcFirstLastPara="1" wrap="square" lIns="0" tIns="0" rIns="0" bIns="0" anchor="t" anchorCtr="0">
            <a:spAutoFit/>
          </a:bodyPr>
          <a:lstStyle/>
          <a:p>
            <a:pPr marL="0" marR="0" lvl="1" indent="0"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2- </a:t>
            </a:r>
            <a:r>
              <a:rPr kumimoji="0" lang="tr-TR" sz="4000" b="1" i="0" u="none" strike="noStrike" kern="0" cap="none" spc="0" normalizeH="0" baseline="0" noProof="0" dirty="0" err="1">
                <a:ln>
                  <a:noFill/>
                </a:ln>
                <a:solidFill>
                  <a:srgbClr val="FFCA04"/>
                </a:solidFill>
                <a:effectLst/>
                <a:uLnTx/>
                <a:uFillTx/>
                <a:latin typeface="Lato"/>
                <a:ea typeface="Lato"/>
                <a:cs typeface="Lato"/>
                <a:sym typeface="Lato"/>
              </a:rPr>
              <a:t>Binary</a:t>
            </a: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 Veri</a:t>
            </a:r>
          </a:p>
        </p:txBody>
      </p:sp>
      <p:sp>
        <p:nvSpPr>
          <p:cNvPr id="18" name="Google Shape;242;p22">
            <a:extLst>
              <a:ext uri="{FF2B5EF4-FFF2-40B4-BE49-F238E27FC236}">
                <a16:creationId xmlns:a16="http://schemas.microsoft.com/office/drawing/2014/main" id="{C66AC1A9-9991-B3E7-C90C-9F4C90079FFD}"/>
              </a:ext>
            </a:extLst>
          </p:cNvPr>
          <p:cNvSpPr txBox="1"/>
          <p:nvPr/>
        </p:nvSpPr>
        <p:spPr>
          <a:xfrm>
            <a:off x="13789327" y="5042148"/>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5- Tarih – Zaman</a:t>
            </a:r>
          </a:p>
        </p:txBody>
      </p:sp>
    </p:spTree>
    <p:extLst>
      <p:ext uri="{BB962C8B-B14F-4D97-AF65-F5344CB8AC3E}">
        <p14:creationId xmlns:p14="http://schemas.microsoft.com/office/powerpoint/2010/main" val="21404104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667CFDE-F9C6-6DB0-37B7-55AD9F9DFE0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86009CB-20A7-4365-473D-A684A382F6F3}"/>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1DC0C454-2078-5288-6AE9-4AE79EC417B2}"/>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BB20F06-3383-516D-FCB2-88B19098678A}"/>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2</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kumimoji="0" lang="tr-TR" sz="44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Binary</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Veri Tipleri</a:t>
            </a:r>
          </a:p>
        </p:txBody>
      </p:sp>
      <p:sp>
        <p:nvSpPr>
          <p:cNvPr id="355" name="Google Shape;355;p28">
            <a:extLst>
              <a:ext uri="{FF2B5EF4-FFF2-40B4-BE49-F238E27FC236}">
                <a16:creationId xmlns:a16="http://schemas.microsoft.com/office/drawing/2014/main" id="{38A4267B-98A9-C8B7-359F-1962854E386B}"/>
              </a:ext>
            </a:extLst>
          </p:cNvPr>
          <p:cNvSpPr txBox="1"/>
          <p:nvPr/>
        </p:nvSpPr>
        <p:spPr>
          <a:xfrm>
            <a:off x="511048" y="2390564"/>
            <a:ext cx="7422851" cy="4179606"/>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binary</a:t>
            </a:r>
            <a:r>
              <a:rPr lang="tr-TR" sz="6600" dirty="0">
                <a:solidFill>
                  <a:srgbClr val="FFCA04"/>
                </a:solidFill>
                <a:latin typeface="Lato"/>
                <a:ea typeface="Lato"/>
                <a:cs typeface="Lato"/>
                <a:sym typeface="Lato"/>
              </a:rPr>
              <a:t> </a:t>
            </a:r>
            <a:r>
              <a:rPr lang="tr-TR" sz="3200" dirty="0">
                <a:solidFill>
                  <a:srgbClr val="FFFFFF"/>
                </a:solidFill>
                <a:latin typeface="Lato"/>
                <a:ea typeface="Lato"/>
                <a:cs typeface="Lato"/>
                <a:sym typeface="Lato"/>
              </a:rPr>
              <a:t>1 ve 0 </a:t>
            </a:r>
            <a:r>
              <a:rPr lang="tr-TR" sz="3200" dirty="0" err="1">
                <a:solidFill>
                  <a:srgbClr val="FFFFFF"/>
                </a:solidFill>
                <a:latin typeface="Lato"/>
                <a:ea typeface="Lato"/>
                <a:cs typeface="Lato"/>
                <a:sym typeface="Lato"/>
              </a:rPr>
              <a:t>ları</a:t>
            </a:r>
            <a:r>
              <a:rPr lang="tr-TR" sz="3200" dirty="0">
                <a:solidFill>
                  <a:srgbClr val="FFFFFF"/>
                </a:solidFill>
                <a:latin typeface="Lato"/>
                <a:ea typeface="Lato"/>
                <a:cs typeface="Lato"/>
                <a:sym typeface="Lato"/>
              </a:rPr>
              <a:t> temsil eden ikilik taban veri tipidir. Sabit uzunluklu veri tiplerinde kullanılırlar. 8000 byte’a kadar depolama yapabilir.</a:t>
            </a:r>
          </a:p>
          <a:p>
            <a:pPr lvl="1" algn="just">
              <a:lnSpc>
                <a:spcPct val="140000"/>
              </a:lnSpc>
              <a:defRPr/>
            </a:pP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E5279011-1D76-6A5F-1D70-FC48C794ACD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06791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0A56AFB-381C-52A1-C5B9-890DC192D27D}"/>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B7192A2-7364-39CB-79F2-B92422336500}"/>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B00CEFD5-E9C8-12DB-3BDA-3DAF5A8E5DDB}"/>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8587FB7-E0AA-42E4-BE17-15E99A7CA373}"/>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2</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kumimoji="0" lang="tr-TR" sz="44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Binary</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Veri Tipleri</a:t>
            </a:r>
          </a:p>
        </p:txBody>
      </p:sp>
      <p:sp>
        <p:nvSpPr>
          <p:cNvPr id="355" name="Google Shape;355;p28">
            <a:extLst>
              <a:ext uri="{FF2B5EF4-FFF2-40B4-BE49-F238E27FC236}">
                <a16:creationId xmlns:a16="http://schemas.microsoft.com/office/drawing/2014/main" id="{82FE9A97-0D68-0525-F742-FC5DCEE796C8}"/>
              </a:ext>
            </a:extLst>
          </p:cNvPr>
          <p:cNvSpPr txBox="1"/>
          <p:nvPr/>
        </p:nvSpPr>
        <p:spPr>
          <a:xfrm>
            <a:off x="511048" y="2390564"/>
            <a:ext cx="7422851" cy="4179606"/>
          </a:xfrm>
          <a:prstGeom prst="rect">
            <a:avLst/>
          </a:prstGeom>
          <a:noFill/>
          <a:ln>
            <a:noFill/>
          </a:ln>
        </p:spPr>
        <p:txBody>
          <a:bodyPr spcFirstLastPara="1" wrap="square" lIns="0" tIns="0" rIns="0" bIns="0" anchor="t" anchorCtr="0">
            <a:spAutoFit/>
          </a:bodyPr>
          <a:lstStyle/>
          <a:p>
            <a:pPr lvl="1" algn="just">
              <a:lnSpc>
                <a:spcPct val="140000"/>
              </a:lnSpc>
              <a:defRPr/>
            </a:pPr>
            <a:r>
              <a:rPr lang="tr-TR" sz="6600" dirty="0" err="1">
                <a:solidFill>
                  <a:srgbClr val="FFCA04"/>
                </a:solidFill>
                <a:latin typeface="Lato"/>
                <a:ea typeface="Lato"/>
                <a:cs typeface="Lato"/>
                <a:sym typeface="Lato"/>
              </a:rPr>
              <a:t>varbinary</a:t>
            </a:r>
            <a:r>
              <a:rPr lang="tr-TR" sz="6600" dirty="0">
                <a:solidFill>
                  <a:srgbClr val="FFCA04"/>
                </a:solidFill>
                <a:latin typeface="Lato"/>
                <a:ea typeface="Lato"/>
                <a:cs typeface="Lato"/>
                <a:sym typeface="Lato"/>
              </a:rPr>
              <a:t> </a:t>
            </a:r>
            <a:r>
              <a:rPr lang="tr-TR" sz="3200" dirty="0" err="1">
                <a:solidFill>
                  <a:srgbClr val="FFFFFF"/>
                </a:solidFill>
                <a:latin typeface="Lato"/>
                <a:ea typeface="Lato"/>
                <a:cs typeface="Lato"/>
                <a:sym typeface="Lato"/>
              </a:rPr>
              <a:t>Binary’den</a:t>
            </a:r>
            <a:r>
              <a:rPr lang="tr-TR" sz="3200" dirty="0">
                <a:solidFill>
                  <a:srgbClr val="FFFFFF"/>
                </a:solidFill>
                <a:latin typeface="Lato"/>
                <a:ea typeface="Lato"/>
                <a:cs typeface="Lato"/>
                <a:sym typeface="Lato"/>
              </a:rPr>
              <a:t> farklı olarak girilen karakter kadar yer kaplar. Bu yüzden uzunlukların değişken olduğu durumlarda tercih edilir.</a:t>
            </a:r>
          </a:p>
          <a:p>
            <a:pPr lvl="1" algn="just">
              <a:lnSpc>
                <a:spcPct val="140000"/>
              </a:lnSpc>
              <a:defRPr/>
            </a:pP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BD659827-BF69-B015-3E2B-8405C5DC325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6920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85885B6A-00F9-1E73-CAF2-6653FDA8677B}"/>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598E9EC2-3A3C-39FC-C22B-D1A21C9CA1B2}"/>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Veri Tipleri</a:t>
            </a:r>
          </a:p>
        </p:txBody>
      </p:sp>
      <p:sp>
        <p:nvSpPr>
          <p:cNvPr id="242" name="Google Shape;242;p22">
            <a:extLst>
              <a:ext uri="{FF2B5EF4-FFF2-40B4-BE49-F238E27FC236}">
                <a16:creationId xmlns:a16="http://schemas.microsoft.com/office/drawing/2014/main" id="{EC45C998-516E-C91B-B4A9-5C3B9C8E293E}"/>
              </a:ext>
            </a:extLst>
          </p:cNvPr>
          <p:cNvSpPr txBox="1"/>
          <p:nvPr/>
        </p:nvSpPr>
        <p:spPr>
          <a:xfrm>
            <a:off x="633046" y="2655317"/>
            <a:ext cx="3772408"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Metinsel Veri</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C56D7A50-47EC-062B-905C-43C34A20C888}"/>
              </a:ext>
            </a:extLst>
          </p:cNvPr>
          <p:cNvSpPr txBox="1"/>
          <p:nvPr/>
        </p:nvSpPr>
        <p:spPr>
          <a:xfrm>
            <a:off x="644195" y="7369864"/>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3- Sayısal </a:t>
            </a:r>
            <a:r>
              <a:rPr lang="tr-TR" sz="4000" b="1" dirty="0">
                <a:solidFill>
                  <a:srgbClr val="FFCA04"/>
                </a:solidFill>
                <a:latin typeface="Lato"/>
                <a:ea typeface="Lato"/>
                <a:cs typeface="Lato"/>
                <a:sym typeface="Lato"/>
              </a:rPr>
              <a:t>Veri</a:t>
            </a:r>
          </a:p>
        </p:txBody>
      </p:sp>
      <p:grpSp>
        <p:nvGrpSpPr>
          <p:cNvPr id="250" name="Google Shape;250;p22">
            <a:extLst>
              <a:ext uri="{FF2B5EF4-FFF2-40B4-BE49-F238E27FC236}">
                <a16:creationId xmlns:a16="http://schemas.microsoft.com/office/drawing/2014/main" id="{BB802742-2384-7E61-8A1A-9B7FC39081CC}"/>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EB2D7370-9B82-C62D-B206-1C74FD7B1873}"/>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7DCDEDC8-8284-B503-5A11-76C36857F241}"/>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EA16A985-0CF7-AACE-9D6D-A7706D706209}"/>
              </a:ext>
            </a:extLst>
          </p:cNvPr>
          <p:cNvGrpSpPr/>
          <p:nvPr/>
        </p:nvGrpSpPr>
        <p:grpSpPr>
          <a:xfrm rot="10800000">
            <a:off x="11094288" y="6993179"/>
            <a:ext cx="2780188" cy="753369"/>
            <a:chOff x="0" y="25128"/>
            <a:chExt cx="3706917" cy="1004492"/>
          </a:xfrm>
        </p:grpSpPr>
        <p:cxnSp>
          <p:nvCxnSpPr>
            <p:cNvPr id="254" name="Google Shape;254;p22">
              <a:extLst>
                <a:ext uri="{FF2B5EF4-FFF2-40B4-BE49-F238E27FC236}">
                  <a16:creationId xmlns:a16="http://schemas.microsoft.com/office/drawing/2014/main" id="{E5BE381C-EC9C-8086-57D2-C954F781FDA4}"/>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E47E242B-FDC7-8630-6DA5-2F8B8B296045}"/>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B854B952-A4F0-902B-6A6E-C36C6D203BE0}"/>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DE73C335-D933-E3B1-818C-3F658984E6AD}"/>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B9206AF4-CEC4-9187-E2C5-2A110E81AE96}"/>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0E2D80B2-F4F4-DAEE-35FE-0BEDC851C168}"/>
              </a:ext>
            </a:extLst>
          </p:cNvPr>
          <p:cNvGrpSpPr/>
          <p:nvPr/>
        </p:nvGrpSpPr>
        <p:grpSpPr>
          <a:xfrm rot="10800000">
            <a:off x="4447016" y="6847559"/>
            <a:ext cx="2728535" cy="836077"/>
            <a:chOff x="11995" y="22390"/>
            <a:chExt cx="3638046" cy="1114769"/>
          </a:xfrm>
        </p:grpSpPr>
        <p:cxnSp>
          <p:nvCxnSpPr>
            <p:cNvPr id="260" name="Google Shape;260;p22">
              <a:extLst>
                <a:ext uri="{FF2B5EF4-FFF2-40B4-BE49-F238E27FC236}">
                  <a16:creationId xmlns:a16="http://schemas.microsoft.com/office/drawing/2014/main" id="{605810F6-D0C3-6C9A-33BE-B928CDFE65F6}"/>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E5251528-5F26-D638-5095-850EC0CAF69C}"/>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BB9BC630-0AA7-9DA5-2ABC-C3A86C5CF60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8BC3106E-A34B-2C2F-96CC-24FEAD7051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8748A6D3-7580-D0A1-6860-05319D4AA691}"/>
              </a:ext>
            </a:extLst>
          </p:cNvPr>
          <p:cNvSpPr txBox="1"/>
          <p:nvPr/>
        </p:nvSpPr>
        <p:spPr>
          <a:xfrm>
            <a:off x="13789327" y="2684665"/>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4- Parasal Veri</a:t>
            </a:r>
          </a:p>
        </p:txBody>
      </p:sp>
      <p:sp>
        <p:nvSpPr>
          <p:cNvPr id="3" name="Google Shape;244;p22">
            <a:extLst>
              <a:ext uri="{FF2B5EF4-FFF2-40B4-BE49-F238E27FC236}">
                <a16:creationId xmlns:a16="http://schemas.microsoft.com/office/drawing/2014/main" id="{7EA15B72-3B31-D58A-8502-62D00707F78F}"/>
              </a:ext>
            </a:extLst>
          </p:cNvPr>
          <p:cNvSpPr txBox="1"/>
          <p:nvPr/>
        </p:nvSpPr>
        <p:spPr>
          <a:xfrm>
            <a:off x="13983623" y="7369864"/>
            <a:ext cx="449857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6- Diğer Veri</a:t>
            </a:r>
          </a:p>
        </p:txBody>
      </p:sp>
      <p:sp>
        <p:nvSpPr>
          <p:cNvPr id="5" name="Google Shape;246;p22">
            <a:extLst>
              <a:ext uri="{FF2B5EF4-FFF2-40B4-BE49-F238E27FC236}">
                <a16:creationId xmlns:a16="http://schemas.microsoft.com/office/drawing/2014/main" id="{E8E67C90-49DF-F454-687E-EA96E3D38CC3}"/>
              </a:ext>
            </a:extLst>
          </p:cNvPr>
          <p:cNvSpPr txBox="1"/>
          <p:nvPr/>
        </p:nvSpPr>
        <p:spPr>
          <a:xfrm>
            <a:off x="0" y="1691485"/>
            <a:ext cx="18288000" cy="1034129"/>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Tablolar oluşturulurken alanların saklayacağı verilerin tiplerinin belirtilmesi gerekir. Girilecek veri, metin, tam sayı, ondalıklı sayı ya da tarih olabilir. </a:t>
            </a:r>
          </a:p>
        </p:txBody>
      </p:sp>
      <p:cxnSp>
        <p:nvCxnSpPr>
          <p:cNvPr id="10" name="Google Shape;260;p22">
            <a:extLst>
              <a:ext uri="{FF2B5EF4-FFF2-40B4-BE49-F238E27FC236}">
                <a16:creationId xmlns:a16="http://schemas.microsoft.com/office/drawing/2014/main" id="{3F23245E-E055-691F-13B8-9570CB9DDE8C}"/>
              </a:ext>
            </a:extLst>
          </p:cNvPr>
          <p:cNvCxnSpPr>
            <a:cxnSpLocks/>
          </p:cNvCxnSpPr>
          <p:nvPr/>
        </p:nvCxnSpPr>
        <p:spPr>
          <a:xfrm>
            <a:off x="4693920" y="5543277"/>
            <a:ext cx="2481631" cy="1"/>
          </a:xfrm>
          <a:prstGeom prst="straightConnector1">
            <a:avLst/>
          </a:prstGeom>
          <a:noFill/>
          <a:ln w="50800" cap="flat" cmpd="sng">
            <a:solidFill>
              <a:srgbClr val="FFFFFF"/>
            </a:solidFill>
            <a:prstDash val="solid"/>
            <a:round/>
            <a:headEnd type="none" w="sm" len="sm"/>
            <a:tailEnd type="oval" w="lg" len="lg"/>
          </a:ln>
        </p:spPr>
      </p:cxnSp>
      <p:cxnSp>
        <p:nvCxnSpPr>
          <p:cNvPr id="14" name="Google Shape;260;p22">
            <a:extLst>
              <a:ext uri="{FF2B5EF4-FFF2-40B4-BE49-F238E27FC236}">
                <a16:creationId xmlns:a16="http://schemas.microsoft.com/office/drawing/2014/main" id="{88B9346C-CCF4-716D-C90A-9EB63EE3BD1A}"/>
              </a:ext>
            </a:extLst>
          </p:cNvPr>
          <p:cNvCxnSpPr>
            <a:cxnSpLocks/>
          </p:cNvCxnSpPr>
          <p:nvPr/>
        </p:nvCxnSpPr>
        <p:spPr>
          <a:xfrm flipH="1">
            <a:off x="11094288" y="5531587"/>
            <a:ext cx="2499792" cy="0"/>
          </a:xfrm>
          <a:prstGeom prst="straightConnector1">
            <a:avLst/>
          </a:prstGeom>
          <a:noFill/>
          <a:ln w="50800" cap="flat" cmpd="sng">
            <a:solidFill>
              <a:srgbClr val="FFFFFF"/>
            </a:solidFill>
            <a:prstDash val="solid"/>
            <a:round/>
            <a:headEnd type="none" w="sm" len="sm"/>
            <a:tailEnd type="oval" w="lg" len="lg"/>
          </a:ln>
        </p:spPr>
      </p:cxnSp>
      <p:sp>
        <p:nvSpPr>
          <p:cNvPr id="17" name="Google Shape;244;p22">
            <a:extLst>
              <a:ext uri="{FF2B5EF4-FFF2-40B4-BE49-F238E27FC236}">
                <a16:creationId xmlns:a16="http://schemas.microsoft.com/office/drawing/2014/main" id="{7054F17C-FE36-7809-6EBE-34C548EAD7D2}"/>
              </a:ext>
            </a:extLst>
          </p:cNvPr>
          <p:cNvSpPr txBox="1"/>
          <p:nvPr/>
        </p:nvSpPr>
        <p:spPr>
          <a:xfrm>
            <a:off x="644195" y="4980453"/>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2- </a:t>
            </a:r>
            <a:r>
              <a:rPr kumimoji="0" lang="tr-TR" sz="4000" b="1" i="0" u="none" strike="noStrike" kern="0" cap="none" spc="0" normalizeH="0" baseline="0" noProof="0" dirty="0" err="1">
                <a:ln>
                  <a:noFill/>
                </a:ln>
                <a:solidFill>
                  <a:schemeClr val="bg1"/>
                </a:solidFill>
                <a:effectLst/>
                <a:uLnTx/>
                <a:uFillTx/>
                <a:latin typeface="Lato"/>
                <a:ea typeface="Lato"/>
                <a:cs typeface="Lato"/>
                <a:sym typeface="Lato"/>
              </a:rPr>
              <a:t>Binary</a:t>
            </a: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 Veri</a:t>
            </a:r>
          </a:p>
        </p:txBody>
      </p:sp>
      <p:sp>
        <p:nvSpPr>
          <p:cNvPr id="18" name="Google Shape;242;p22">
            <a:extLst>
              <a:ext uri="{FF2B5EF4-FFF2-40B4-BE49-F238E27FC236}">
                <a16:creationId xmlns:a16="http://schemas.microsoft.com/office/drawing/2014/main" id="{E0D0DEBE-A55C-37FC-F15C-BD608A821460}"/>
              </a:ext>
            </a:extLst>
          </p:cNvPr>
          <p:cNvSpPr txBox="1"/>
          <p:nvPr/>
        </p:nvSpPr>
        <p:spPr>
          <a:xfrm>
            <a:off x="13789327" y="5042148"/>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5- Tarih – Zaman</a:t>
            </a:r>
          </a:p>
        </p:txBody>
      </p:sp>
    </p:spTree>
    <p:extLst>
      <p:ext uri="{BB962C8B-B14F-4D97-AF65-F5344CB8AC3E}">
        <p14:creationId xmlns:p14="http://schemas.microsoft.com/office/powerpoint/2010/main" val="3139231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9205E75-D38C-1491-A815-C0C7DE909CF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F1C0095-70C9-2118-80F0-663B08CB7D6A}"/>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C058FBF3-AED8-0488-CDCB-F3E457C8EEA3}"/>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1ACF8C0-67D9-F1D5-1DA6-E5672044AC4B}"/>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8E7CA806-F34C-E53B-A620-7EBBAF60A571}"/>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bit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Bir byte uzunluğunda tam sayı veri tipidir. Genellikle evet/hayır şeklinde mantıksal bilgileri tutmak için kullanılır.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B96D9052-CEEB-6840-A699-561422B3FB4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78636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C4841C-0D4E-765C-EF7A-A591B3C2F59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AF9F0F8-0EFA-8A75-AFED-08C44F08D214}"/>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EE5DB27E-6D12-467D-2D84-D5339A99BBC4}"/>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736FC0D-6911-26BC-2B1E-BBDC1DD709D8}"/>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3EFD735C-69E5-9EDA-61FD-A16130643F72}"/>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int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4 byte büyüklüğünde, -2 milyar /+2 milyar arasında değer tutabilen tam sayı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34397713-EF56-59F0-1903-BC975B15039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30438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E1CE1F6-820B-DCB5-4A40-CFB57D438D6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E02C80CA-2377-041D-6BC8-D8416F1AA935}"/>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E96010D9-15D2-2AB0-A988-15B7766CE1C4}"/>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C89A010-3B15-5B22-E119-9DBF766AACF8}"/>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4ED2D8A2-36CB-7F89-A28A-CC71EF5C306E}"/>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bigint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8 byte büyüklüğünde -2⁶³ ve 2⁶³ arasında değer tutabilen tam sayı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3F5BEC3A-64E9-B289-FA72-3177804D9E0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598798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99B59F-1A62-610C-A82F-38971E8811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2378FDD-EFE4-015E-CBCB-402160046ED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B810731-ADF8-784E-93EA-48A87336829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A83F37D-9C5A-4D34-FA28-1F29A9B27FC8}"/>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EBC7235C-F642-1C6E-E63E-B3924136F5E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3FBCEE86-97DE-0C6D-1589-7CFA19C1282B}"/>
              </a:ext>
            </a:extLst>
          </p:cNvPr>
          <p:cNvPicPr>
            <a:picLocks noChangeAspect="1"/>
          </p:cNvPicPr>
          <p:nvPr/>
        </p:nvPicPr>
        <p:blipFill>
          <a:blip r:embed="rId5"/>
          <a:stretch>
            <a:fillRect/>
          </a:stretch>
        </p:blipFill>
        <p:spPr>
          <a:xfrm>
            <a:off x="949852" y="2806530"/>
            <a:ext cx="16485631" cy="5727870"/>
          </a:xfrm>
          <a:prstGeom prst="rect">
            <a:avLst/>
          </a:prstGeom>
        </p:spPr>
      </p:pic>
    </p:spTree>
    <p:extLst>
      <p:ext uri="{BB962C8B-B14F-4D97-AF65-F5344CB8AC3E}">
        <p14:creationId xmlns:p14="http://schemas.microsoft.com/office/powerpoint/2010/main" val="2918698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D4BAF74-63F7-2D66-0DD7-8CD306AC098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A77D9B4-664F-A76B-DEC1-5293726FBDF4}"/>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4C24FE7-40A9-1086-5FBB-FC61890AE78D}"/>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3A6F609-07C1-C786-A387-6051A0B37204}"/>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81A48D84-EBAE-646E-CE95-466CF69FCD0F}"/>
              </a:ext>
            </a:extLst>
          </p:cNvPr>
          <p:cNvSpPr txBox="1"/>
          <p:nvPr/>
        </p:nvSpPr>
        <p:spPr>
          <a:xfrm>
            <a:off x="511048" y="2390564"/>
            <a:ext cx="7422851" cy="417960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smallint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2 byte büyüklüğünde -32.768 ve 32.768 arası değer alabilen tam sayı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6C0D67EC-34BA-6EB6-E839-170134F6674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43744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658DB5F-AB3C-A4F7-9369-886A5B8CAA6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226EE53-AA76-F661-D126-8DE7042E93B8}"/>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B3BAFC28-4BB5-96A5-B20F-B6FF8E650FF2}"/>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0976006-FB2E-908E-4BDB-6C93F1488902}"/>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D4EA09D5-7FC9-E346-751B-A70CA0697C7C}"/>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tinyint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1 byte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büyüklğüne</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sahip, 0–255 arası tam sayı veriler için kullanılan tam sayı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D6532D11-1BA4-BDD4-1B62-D7B49F62BC2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055938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48F26E6-5E16-3BEE-BB87-D30CF6CAE449}"/>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27F2ADB-0B49-7636-BDAB-B9B8460D72CF}"/>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BDE16407-FCE0-B117-2517-505DABBB88AB}"/>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B46FBC5-DD21-DC63-8DC2-339B7BD521AF}"/>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044E49FE-9786-0630-44A5-B8AA0C5585AE}"/>
              </a:ext>
            </a:extLst>
          </p:cNvPr>
          <p:cNvSpPr txBox="1"/>
          <p:nvPr/>
        </p:nvSpPr>
        <p:spPr>
          <a:xfrm>
            <a:off x="511048" y="2390564"/>
            <a:ext cx="7422851" cy="764824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decimal</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numeric</a:t>
            </a:r>
            <a:br>
              <a:rPr kumimoji="0" lang="tr-TR" sz="6600" b="0" i="0" u="none" strike="noStrike" kern="0" cap="none" spc="0" normalizeH="0" baseline="0" noProof="0" dirty="0">
                <a:ln>
                  <a:noFill/>
                </a:ln>
                <a:solidFill>
                  <a:srgbClr val="FFCA04"/>
                </a:solidFill>
                <a:effectLst/>
                <a:uLnTx/>
                <a:uFillTx/>
                <a:latin typeface="Lato"/>
                <a:ea typeface="Lato"/>
                <a:cs typeface="Lato"/>
                <a:sym typeface="Lato"/>
              </a:rPr>
            </a:br>
            <a:r>
              <a:rPr kumimoji="0" lang="tr-TR" sz="3300" b="0" i="0" u="none" strike="noStrike" kern="0" cap="none" spc="0" normalizeH="0" baseline="0" noProof="0" dirty="0" err="1">
                <a:ln>
                  <a:noFill/>
                </a:ln>
                <a:solidFill>
                  <a:srgbClr val="FFCA04"/>
                </a:solidFill>
                <a:effectLst/>
                <a:uLnTx/>
                <a:uFillTx/>
                <a:latin typeface="Lato"/>
                <a:ea typeface="Lato"/>
                <a:cs typeface="Lato"/>
                <a:sym typeface="Lato"/>
              </a:rPr>
              <a:t>decimal</a:t>
            </a:r>
            <a:r>
              <a:rPr kumimoji="0" lang="tr-TR" sz="3300" b="0" i="0" u="none" strike="noStrike" kern="0" cap="none" spc="0" normalizeH="0" baseline="0" noProof="0" dirty="0">
                <a:ln>
                  <a:noFill/>
                </a:ln>
                <a:solidFill>
                  <a:srgbClr val="FFCA04"/>
                </a:solidFill>
                <a:effectLst/>
                <a:uLnTx/>
                <a:uFillTx/>
                <a:latin typeface="Lato"/>
                <a:ea typeface="Lato"/>
                <a:cs typeface="Lato"/>
                <a:sym typeface="Lato"/>
              </a:rPr>
              <a:t>(</a:t>
            </a:r>
            <a:r>
              <a:rPr kumimoji="0" lang="tr-TR" sz="3300" b="0" i="0" u="none" strike="noStrike" kern="0" cap="none" spc="0" normalizeH="0" baseline="0" noProof="0" dirty="0" err="1">
                <a:ln>
                  <a:noFill/>
                </a:ln>
                <a:solidFill>
                  <a:srgbClr val="FFCA04"/>
                </a:solidFill>
                <a:effectLst/>
                <a:uLnTx/>
                <a:uFillTx/>
                <a:latin typeface="Lato"/>
                <a:ea typeface="Lato"/>
                <a:cs typeface="Lato"/>
                <a:sym typeface="Lato"/>
              </a:rPr>
              <a:t>p,s</a:t>
            </a:r>
            <a:r>
              <a:rPr kumimoji="0" lang="tr-TR" sz="3300" b="0" i="0" u="none" strike="noStrike" kern="0" cap="none" spc="0" normalizeH="0" baseline="0" noProof="0" dirty="0">
                <a:ln>
                  <a:noFill/>
                </a:ln>
                <a:solidFill>
                  <a:srgbClr val="FFCA04"/>
                </a:solidFill>
                <a:effectLst/>
                <a:uLnTx/>
                <a:uFillTx/>
                <a:latin typeface="Lato"/>
                <a:ea typeface="Lato"/>
                <a:cs typeface="Lato"/>
                <a:sym typeface="Lato"/>
              </a:rPr>
              <a:t>) ve </a:t>
            </a:r>
            <a:r>
              <a:rPr kumimoji="0" lang="tr-TR" sz="3300" b="0" i="0" u="none" strike="noStrike" kern="0" cap="none" spc="0" normalizeH="0" baseline="0" noProof="0" dirty="0" err="1">
                <a:ln>
                  <a:noFill/>
                </a:ln>
                <a:solidFill>
                  <a:srgbClr val="FFCA04"/>
                </a:solidFill>
                <a:effectLst/>
                <a:uLnTx/>
                <a:uFillTx/>
                <a:latin typeface="Lato"/>
                <a:ea typeface="Lato"/>
                <a:cs typeface="Lato"/>
                <a:sym typeface="Lato"/>
              </a:rPr>
              <a:t>numeric</a:t>
            </a:r>
            <a:r>
              <a:rPr kumimoji="0" lang="tr-TR" sz="3300" b="0" i="0" u="none" strike="noStrike" kern="0" cap="none" spc="0" normalizeH="0" baseline="0" noProof="0" dirty="0">
                <a:ln>
                  <a:noFill/>
                </a:ln>
                <a:solidFill>
                  <a:srgbClr val="FFCA04"/>
                </a:solidFill>
                <a:effectLst/>
                <a:uLnTx/>
                <a:uFillTx/>
                <a:latin typeface="Lato"/>
                <a:ea typeface="Lato"/>
                <a:cs typeface="Lato"/>
                <a:sym typeface="Lato"/>
              </a:rPr>
              <a:t>(</a:t>
            </a:r>
            <a:r>
              <a:rPr kumimoji="0" lang="tr-TR" sz="3300" b="0" i="0" u="none" strike="noStrike" kern="0" cap="none" spc="0" normalizeH="0" baseline="0" noProof="0" dirty="0" err="1">
                <a:ln>
                  <a:noFill/>
                </a:ln>
                <a:solidFill>
                  <a:srgbClr val="FFCA04"/>
                </a:solidFill>
                <a:effectLst/>
                <a:uLnTx/>
                <a:uFillTx/>
                <a:latin typeface="Lato"/>
                <a:ea typeface="Lato"/>
                <a:cs typeface="Lato"/>
                <a:sym typeface="Lato"/>
              </a:rPr>
              <a:t>p,s</a:t>
            </a:r>
            <a:r>
              <a:rPr kumimoji="0" lang="tr-TR" sz="33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3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İkisinin de kullanımı aynıdır. Bu veri tipinde saklanacak sayının basamak sayısı tanımlanabilir. Veri tipi boyutu belirtilen basamak sayılarına göre değişkenlik gösterebilir.-38 ve +38 basamak arası verileri depolayabilir. -10³⁸ ,10³⁸ arası ondalık ve tam sayı türünde veri saklayabilir.</a:t>
            </a:r>
          </a:p>
        </p:txBody>
      </p:sp>
      <p:sp>
        <p:nvSpPr>
          <p:cNvPr id="4" name="Slayt Numarası Yer Tutucusu 3">
            <a:extLst>
              <a:ext uri="{FF2B5EF4-FFF2-40B4-BE49-F238E27FC236}">
                <a16:creationId xmlns:a16="http://schemas.microsoft.com/office/drawing/2014/main" id="{6A6B31D0-84E8-FB97-04AF-8C2F7F362F8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856273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747C7FB-2746-97CB-02DC-C7FBB214AA2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09786DE-4128-6840-9A1E-8318540B3E94}"/>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6C17A667-82A3-8CFF-A7A5-D1A9ADC96497}"/>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C71D11BF-37FB-4B75-BEB8-94FE37A94223}"/>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3</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Sayısal Veri Tipleri</a:t>
            </a:r>
          </a:p>
        </p:txBody>
      </p:sp>
      <p:sp>
        <p:nvSpPr>
          <p:cNvPr id="355" name="Google Shape;355;p28">
            <a:extLst>
              <a:ext uri="{FF2B5EF4-FFF2-40B4-BE49-F238E27FC236}">
                <a16:creationId xmlns:a16="http://schemas.microsoft.com/office/drawing/2014/main" id="{E00B76CA-FF5D-20BA-70DE-F1523FB40466}"/>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Float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Real: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Çok büyük ve çok küçük kesirli sayılar için kullanılan veri tipidir. Boyutu 4 ile 8 byte arasındadır. </a:t>
            </a:r>
          </a:p>
        </p:txBody>
      </p:sp>
      <p:sp>
        <p:nvSpPr>
          <p:cNvPr id="4" name="Slayt Numarası Yer Tutucusu 3">
            <a:extLst>
              <a:ext uri="{FF2B5EF4-FFF2-40B4-BE49-F238E27FC236}">
                <a16:creationId xmlns:a16="http://schemas.microsoft.com/office/drawing/2014/main" id="{0C19C059-FEB0-63A0-7931-BA4C0D75FE4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310413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FE29038C-B2C7-F2BC-2D15-C1D521D13343}"/>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1C52ADE9-1D64-80E6-E160-E4EFA54FC578}"/>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Veri Tipleri</a:t>
            </a:r>
          </a:p>
        </p:txBody>
      </p:sp>
      <p:sp>
        <p:nvSpPr>
          <p:cNvPr id="242" name="Google Shape;242;p22">
            <a:extLst>
              <a:ext uri="{FF2B5EF4-FFF2-40B4-BE49-F238E27FC236}">
                <a16:creationId xmlns:a16="http://schemas.microsoft.com/office/drawing/2014/main" id="{64413F73-F86D-3018-117E-B5399CF3DDED}"/>
              </a:ext>
            </a:extLst>
          </p:cNvPr>
          <p:cNvSpPr txBox="1"/>
          <p:nvPr/>
        </p:nvSpPr>
        <p:spPr>
          <a:xfrm>
            <a:off x="633046" y="2655317"/>
            <a:ext cx="3772408"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Metinsel Veri</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8B209B14-4702-D4A5-64BA-83C4B21C4D15}"/>
              </a:ext>
            </a:extLst>
          </p:cNvPr>
          <p:cNvSpPr txBox="1"/>
          <p:nvPr/>
        </p:nvSpPr>
        <p:spPr>
          <a:xfrm>
            <a:off x="644195" y="7369864"/>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3- Sayısal Veri</a:t>
            </a:r>
          </a:p>
        </p:txBody>
      </p:sp>
      <p:grpSp>
        <p:nvGrpSpPr>
          <p:cNvPr id="250" name="Google Shape;250;p22">
            <a:extLst>
              <a:ext uri="{FF2B5EF4-FFF2-40B4-BE49-F238E27FC236}">
                <a16:creationId xmlns:a16="http://schemas.microsoft.com/office/drawing/2014/main" id="{8929F8C6-DD01-E24F-BBE9-7BEF999F37AB}"/>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DCF5DF9D-4978-B7EF-1778-44FA45EA8DDF}"/>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C7229580-4966-7D44-3025-DF026C787C97}"/>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85F75641-7873-0818-B0F1-EB09AA45FFED}"/>
              </a:ext>
            </a:extLst>
          </p:cNvPr>
          <p:cNvGrpSpPr/>
          <p:nvPr/>
        </p:nvGrpSpPr>
        <p:grpSpPr>
          <a:xfrm rot="10800000">
            <a:off x="11094288" y="6993179"/>
            <a:ext cx="2780188" cy="753369"/>
            <a:chOff x="0" y="25128"/>
            <a:chExt cx="3706917" cy="1004492"/>
          </a:xfrm>
        </p:grpSpPr>
        <p:cxnSp>
          <p:nvCxnSpPr>
            <p:cNvPr id="254" name="Google Shape;254;p22">
              <a:extLst>
                <a:ext uri="{FF2B5EF4-FFF2-40B4-BE49-F238E27FC236}">
                  <a16:creationId xmlns:a16="http://schemas.microsoft.com/office/drawing/2014/main" id="{7CEF7D00-8BE7-EDA3-8E14-4C1E9E3FD0D8}"/>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55DAD689-212C-698A-00B6-DD4BEB8F412B}"/>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315787F9-BA4C-A649-6CE3-566213499E2F}"/>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918198AE-F088-4B95-C39F-FEAEB356086B}"/>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48076C3D-C9B4-199C-A391-80F5A2356BE5}"/>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F45781DC-D8F1-E38F-B27D-7B8BA0CC6272}"/>
              </a:ext>
            </a:extLst>
          </p:cNvPr>
          <p:cNvGrpSpPr/>
          <p:nvPr/>
        </p:nvGrpSpPr>
        <p:grpSpPr>
          <a:xfrm rot="10800000">
            <a:off x="4447016" y="6847559"/>
            <a:ext cx="2728535" cy="836077"/>
            <a:chOff x="11995" y="22390"/>
            <a:chExt cx="3638046" cy="1114769"/>
          </a:xfrm>
        </p:grpSpPr>
        <p:cxnSp>
          <p:nvCxnSpPr>
            <p:cNvPr id="260" name="Google Shape;260;p22">
              <a:extLst>
                <a:ext uri="{FF2B5EF4-FFF2-40B4-BE49-F238E27FC236}">
                  <a16:creationId xmlns:a16="http://schemas.microsoft.com/office/drawing/2014/main" id="{D8492FA2-A760-5D1D-3BED-0F86F12D22AD}"/>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A0D5B258-2AD7-B845-D36B-13EA63FD6369}"/>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4C0E2240-FABC-39AC-7251-A97DDC230D8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A606F749-911F-F814-A48D-E363388C6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32E7652E-A7AE-B395-0170-BDB4B7155488}"/>
              </a:ext>
            </a:extLst>
          </p:cNvPr>
          <p:cNvSpPr txBox="1"/>
          <p:nvPr/>
        </p:nvSpPr>
        <p:spPr>
          <a:xfrm>
            <a:off x="14126828" y="2698684"/>
            <a:ext cx="4355372" cy="880241"/>
          </a:xfrm>
          <a:prstGeom prst="rect">
            <a:avLst/>
          </a:prstGeom>
          <a:noFill/>
          <a:ln>
            <a:noFill/>
          </a:ln>
        </p:spPr>
        <p:txBody>
          <a:bodyPr spcFirstLastPara="1" wrap="square" lIns="0" tIns="0" rIns="0" bIns="0" anchor="t" anchorCtr="0">
            <a:spAutoFit/>
          </a:bodyPr>
          <a:lstStyle/>
          <a:p>
            <a:pPr lvl="1">
              <a:lnSpc>
                <a:spcPct val="143015"/>
              </a:lnSpc>
              <a:defRPr/>
            </a:pPr>
            <a:r>
              <a:rPr lang="tr-TR" sz="4000" b="1" dirty="0">
                <a:solidFill>
                  <a:srgbClr val="FFCA04"/>
                </a:solidFill>
                <a:latin typeface="Lato"/>
                <a:ea typeface="Lato"/>
                <a:cs typeface="Lato"/>
                <a:sym typeface="Lato"/>
              </a:rPr>
              <a:t>4- Parasal Veri</a:t>
            </a:r>
          </a:p>
        </p:txBody>
      </p:sp>
      <p:sp>
        <p:nvSpPr>
          <p:cNvPr id="3" name="Google Shape;244;p22">
            <a:extLst>
              <a:ext uri="{FF2B5EF4-FFF2-40B4-BE49-F238E27FC236}">
                <a16:creationId xmlns:a16="http://schemas.microsoft.com/office/drawing/2014/main" id="{3D902A65-0424-690F-2D88-2A725FC26DD8}"/>
              </a:ext>
            </a:extLst>
          </p:cNvPr>
          <p:cNvSpPr txBox="1"/>
          <p:nvPr/>
        </p:nvSpPr>
        <p:spPr>
          <a:xfrm>
            <a:off x="13983623" y="7369864"/>
            <a:ext cx="449857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6- Diğer Veri</a:t>
            </a:r>
          </a:p>
        </p:txBody>
      </p:sp>
      <p:sp>
        <p:nvSpPr>
          <p:cNvPr id="5" name="Google Shape;246;p22">
            <a:extLst>
              <a:ext uri="{FF2B5EF4-FFF2-40B4-BE49-F238E27FC236}">
                <a16:creationId xmlns:a16="http://schemas.microsoft.com/office/drawing/2014/main" id="{79EC986D-0549-05CA-2809-EF468D5F45B2}"/>
              </a:ext>
            </a:extLst>
          </p:cNvPr>
          <p:cNvSpPr txBox="1"/>
          <p:nvPr/>
        </p:nvSpPr>
        <p:spPr>
          <a:xfrm>
            <a:off x="0" y="1691485"/>
            <a:ext cx="18288000" cy="1034129"/>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Tablolar oluşturulurken alanların saklayacağı verilerin tiplerinin belirtilmesi gerekir. Girilecek veri, metin, tam sayı, ondalıklı sayı ya da tarih olabilir. </a:t>
            </a:r>
          </a:p>
        </p:txBody>
      </p:sp>
      <p:cxnSp>
        <p:nvCxnSpPr>
          <p:cNvPr id="10" name="Google Shape;260;p22">
            <a:extLst>
              <a:ext uri="{FF2B5EF4-FFF2-40B4-BE49-F238E27FC236}">
                <a16:creationId xmlns:a16="http://schemas.microsoft.com/office/drawing/2014/main" id="{2B03E637-61FF-5BBA-90C2-587FE4ABC2FC}"/>
              </a:ext>
            </a:extLst>
          </p:cNvPr>
          <p:cNvCxnSpPr>
            <a:cxnSpLocks/>
          </p:cNvCxnSpPr>
          <p:nvPr/>
        </p:nvCxnSpPr>
        <p:spPr>
          <a:xfrm>
            <a:off x="4693920" y="5543277"/>
            <a:ext cx="2481631" cy="1"/>
          </a:xfrm>
          <a:prstGeom prst="straightConnector1">
            <a:avLst/>
          </a:prstGeom>
          <a:noFill/>
          <a:ln w="50800" cap="flat" cmpd="sng">
            <a:solidFill>
              <a:srgbClr val="FFFFFF"/>
            </a:solidFill>
            <a:prstDash val="solid"/>
            <a:round/>
            <a:headEnd type="none" w="sm" len="sm"/>
            <a:tailEnd type="oval" w="lg" len="lg"/>
          </a:ln>
        </p:spPr>
      </p:cxnSp>
      <p:cxnSp>
        <p:nvCxnSpPr>
          <p:cNvPr id="14" name="Google Shape;260;p22">
            <a:extLst>
              <a:ext uri="{FF2B5EF4-FFF2-40B4-BE49-F238E27FC236}">
                <a16:creationId xmlns:a16="http://schemas.microsoft.com/office/drawing/2014/main" id="{CD697A99-9CD6-96C2-86BE-704A5F6CC2FA}"/>
              </a:ext>
            </a:extLst>
          </p:cNvPr>
          <p:cNvCxnSpPr>
            <a:cxnSpLocks/>
          </p:cNvCxnSpPr>
          <p:nvPr/>
        </p:nvCxnSpPr>
        <p:spPr>
          <a:xfrm flipH="1">
            <a:off x="11094288" y="5531587"/>
            <a:ext cx="2499792" cy="0"/>
          </a:xfrm>
          <a:prstGeom prst="straightConnector1">
            <a:avLst/>
          </a:prstGeom>
          <a:noFill/>
          <a:ln w="50800" cap="flat" cmpd="sng">
            <a:solidFill>
              <a:srgbClr val="FFFFFF"/>
            </a:solidFill>
            <a:prstDash val="solid"/>
            <a:round/>
            <a:headEnd type="none" w="sm" len="sm"/>
            <a:tailEnd type="oval" w="lg" len="lg"/>
          </a:ln>
        </p:spPr>
      </p:cxnSp>
      <p:sp>
        <p:nvSpPr>
          <p:cNvPr id="17" name="Google Shape;244;p22">
            <a:extLst>
              <a:ext uri="{FF2B5EF4-FFF2-40B4-BE49-F238E27FC236}">
                <a16:creationId xmlns:a16="http://schemas.microsoft.com/office/drawing/2014/main" id="{36D7E955-CE5B-2D1E-1C4B-444AA114FB41}"/>
              </a:ext>
            </a:extLst>
          </p:cNvPr>
          <p:cNvSpPr txBox="1"/>
          <p:nvPr/>
        </p:nvSpPr>
        <p:spPr>
          <a:xfrm>
            <a:off x="644195" y="4980453"/>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2- </a:t>
            </a:r>
            <a:r>
              <a:rPr kumimoji="0" lang="tr-TR" sz="4000" b="1" i="0" u="none" strike="noStrike" kern="0" cap="none" spc="0" normalizeH="0" baseline="0" noProof="0" dirty="0" err="1">
                <a:ln>
                  <a:noFill/>
                </a:ln>
                <a:solidFill>
                  <a:srgbClr val="FFFFFF"/>
                </a:solidFill>
                <a:effectLst/>
                <a:uLnTx/>
                <a:uFillTx/>
                <a:latin typeface="Lato"/>
                <a:ea typeface="Lato"/>
                <a:cs typeface="Lato"/>
                <a:sym typeface="Lato"/>
              </a:rPr>
              <a:t>Binary</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 Veri</a:t>
            </a:r>
          </a:p>
        </p:txBody>
      </p:sp>
      <p:sp>
        <p:nvSpPr>
          <p:cNvPr id="18" name="Google Shape;242;p22">
            <a:extLst>
              <a:ext uri="{FF2B5EF4-FFF2-40B4-BE49-F238E27FC236}">
                <a16:creationId xmlns:a16="http://schemas.microsoft.com/office/drawing/2014/main" id="{3E935FD5-DFBF-F02A-5473-6B229183C373}"/>
              </a:ext>
            </a:extLst>
          </p:cNvPr>
          <p:cNvSpPr txBox="1"/>
          <p:nvPr/>
        </p:nvSpPr>
        <p:spPr>
          <a:xfrm>
            <a:off x="13789327" y="5042148"/>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5- Tarih – Zaman</a:t>
            </a:r>
          </a:p>
        </p:txBody>
      </p:sp>
    </p:spTree>
    <p:extLst>
      <p:ext uri="{BB962C8B-B14F-4D97-AF65-F5344CB8AC3E}">
        <p14:creationId xmlns:p14="http://schemas.microsoft.com/office/powerpoint/2010/main" val="2004766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E3997C2-6B0F-0F23-F58D-83E2C2083FDD}"/>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D3F779B-1448-D9D9-9E21-42C7F64BAD8B}"/>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AF70C991-A856-5724-A9E4-3996A47D495D}"/>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3F27324-F892-C1B1-EDF0-35BB6283CEC0}"/>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4</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lang="tr-TR" sz="4400" dirty="0">
                <a:solidFill>
                  <a:srgbClr val="FFCA04"/>
                </a:solidFill>
                <a:latin typeface="Paytone One"/>
                <a:ea typeface="Paytone One"/>
                <a:cs typeface="Paytone One"/>
                <a:sym typeface="Paytone One"/>
              </a:rPr>
              <a:t>Parasal</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Veri Tipleri</a:t>
            </a:r>
          </a:p>
        </p:txBody>
      </p:sp>
      <p:sp>
        <p:nvSpPr>
          <p:cNvPr id="355" name="Google Shape;355;p28">
            <a:extLst>
              <a:ext uri="{FF2B5EF4-FFF2-40B4-BE49-F238E27FC236}">
                <a16:creationId xmlns:a16="http://schemas.microsoft.com/office/drawing/2014/main" id="{08FBC8BE-B778-E261-DB81-0421518CDCE8}"/>
              </a:ext>
            </a:extLst>
          </p:cNvPr>
          <p:cNvSpPr txBox="1"/>
          <p:nvPr/>
        </p:nvSpPr>
        <p:spPr>
          <a:xfrm>
            <a:off x="511048" y="2390564"/>
            <a:ext cx="7422851" cy="486902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money</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8 byte boyutunda, yaklaşık -2⁶⁴ ile 2⁶⁴ arasında parasal değerleri tutmak için kullanılır. 4 basamağa kadar duyarlı ondalık tipli verileri saklar.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05EA814D-6B0F-7BBF-00F8-0261A582625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171236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C4060A1-03E8-2691-53AE-6D64844989E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05D3896-DC72-EB6B-7B24-5DFC4DFFE41E}"/>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F3649E1D-4B7D-F29B-020C-416B5C894009}"/>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F176084-72CA-4503-6F66-484F3322A59B}"/>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4</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lang="tr-TR" sz="4400" dirty="0">
                <a:solidFill>
                  <a:srgbClr val="FFCA04"/>
                </a:solidFill>
                <a:latin typeface="Paytone One"/>
                <a:ea typeface="Paytone One"/>
                <a:cs typeface="Paytone One"/>
                <a:sym typeface="Paytone One"/>
              </a:rPr>
              <a:t>Parasal</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Veri Tipleri</a:t>
            </a:r>
          </a:p>
        </p:txBody>
      </p:sp>
      <p:sp>
        <p:nvSpPr>
          <p:cNvPr id="355" name="Google Shape;355;p28">
            <a:extLst>
              <a:ext uri="{FF2B5EF4-FFF2-40B4-BE49-F238E27FC236}">
                <a16:creationId xmlns:a16="http://schemas.microsoft.com/office/drawing/2014/main" id="{6274E8C7-B14F-74BA-D1D6-00A48FA6A79A}"/>
              </a:ext>
            </a:extLst>
          </p:cNvPr>
          <p:cNvSpPr txBox="1"/>
          <p:nvPr/>
        </p:nvSpPr>
        <p:spPr>
          <a:xfrm>
            <a:off x="511048" y="2390564"/>
            <a:ext cx="7422851" cy="486902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smallmoney</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4 byte uzunluğunda yaklaşık -214.000 ile 214.000 arası parasal değerleri tutmak için kullanılır. Money tipinde olduğu gibi 4 basamağa kadar duyarlı ondalık tipli verileri saklarken kullanılır.</a:t>
            </a:r>
          </a:p>
        </p:txBody>
      </p:sp>
      <p:sp>
        <p:nvSpPr>
          <p:cNvPr id="4" name="Slayt Numarası Yer Tutucusu 3">
            <a:extLst>
              <a:ext uri="{FF2B5EF4-FFF2-40B4-BE49-F238E27FC236}">
                <a16:creationId xmlns:a16="http://schemas.microsoft.com/office/drawing/2014/main" id="{18F1E387-9076-2F08-0AE9-16A6C8BFB9F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007877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505496C3-CDF3-5166-B90A-0AFF43AD8E09}"/>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D5571DE4-C9EB-82FD-E533-66287045EECD}"/>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Veri Tipleri</a:t>
            </a:r>
          </a:p>
        </p:txBody>
      </p:sp>
      <p:sp>
        <p:nvSpPr>
          <p:cNvPr id="242" name="Google Shape;242;p22">
            <a:extLst>
              <a:ext uri="{FF2B5EF4-FFF2-40B4-BE49-F238E27FC236}">
                <a16:creationId xmlns:a16="http://schemas.microsoft.com/office/drawing/2014/main" id="{24C53809-C35F-5D06-539D-8488CECF8B7B}"/>
              </a:ext>
            </a:extLst>
          </p:cNvPr>
          <p:cNvSpPr txBox="1"/>
          <p:nvPr/>
        </p:nvSpPr>
        <p:spPr>
          <a:xfrm>
            <a:off x="633046" y="2655317"/>
            <a:ext cx="3772408"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Metinsel Veri</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F148FD1A-1A3E-AA6B-D7F6-383F26148E65}"/>
              </a:ext>
            </a:extLst>
          </p:cNvPr>
          <p:cNvSpPr txBox="1"/>
          <p:nvPr/>
        </p:nvSpPr>
        <p:spPr>
          <a:xfrm>
            <a:off x="644195" y="7369864"/>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3- Sayısal Veri</a:t>
            </a:r>
          </a:p>
        </p:txBody>
      </p:sp>
      <p:grpSp>
        <p:nvGrpSpPr>
          <p:cNvPr id="250" name="Google Shape;250;p22">
            <a:extLst>
              <a:ext uri="{FF2B5EF4-FFF2-40B4-BE49-F238E27FC236}">
                <a16:creationId xmlns:a16="http://schemas.microsoft.com/office/drawing/2014/main" id="{49FA6EBE-96FA-1D32-6384-DB1EF3C98181}"/>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06BB169D-24B1-F001-7558-C2085B91850D}"/>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22608580-6889-70C5-5DE4-EE26A4ED84F3}"/>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F668F0DC-7A25-16E9-99A4-0D54D39DEBEF}"/>
              </a:ext>
            </a:extLst>
          </p:cNvPr>
          <p:cNvGrpSpPr/>
          <p:nvPr/>
        </p:nvGrpSpPr>
        <p:grpSpPr>
          <a:xfrm rot="10800000">
            <a:off x="11094288" y="6993179"/>
            <a:ext cx="2780188" cy="753369"/>
            <a:chOff x="0" y="25128"/>
            <a:chExt cx="3706917" cy="1004492"/>
          </a:xfrm>
        </p:grpSpPr>
        <p:cxnSp>
          <p:nvCxnSpPr>
            <p:cNvPr id="254" name="Google Shape;254;p22">
              <a:extLst>
                <a:ext uri="{FF2B5EF4-FFF2-40B4-BE49-F238E27FC236}">
                  <a16:creationId xmlns:a16="http://schemas.microsoft.com/office/drawing/2014/main" id="{48BD41E3-92B7-8DB3-EA11-E1513AA6E078}"/>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2BF646EF-11B0-958F-9B3E-33FB6C9AEF8D}"/>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94501725-8D5F-EC7C-F274-C57433F78E2B}"/>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0CDC9475-9ED6-CB7E-6C8C-4594F2ACC81F}"/>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D0107F06-8735-0B20-D196-58ED3856FD1F}"/>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EC428F61-DE13-ADC8-F0E0-60A717A12416}"/>
              </a:ext>
            </a:extLst>
          </p:cNvPr>
          <p:cNvGrpSpPr/>
          <p:nvPr/>
        </p:nvGrpSpPr>
        <p:grpSpPr>
          <a:xfrm rot="10800000">
            <a:off x="4447016" y="6847559"/>
            <a:ext cx="2728535" cy="836077"/>
            <a:chOff x="11995" y="22390"/>
            <a:chExt cx="3638046" cy="1114769"/>
          </a:xfrm>
        </p:grpSpPr>
        <p:cxnSp>
          <p:nvCxnSpPr>
            <p:cNvPr id="260" name="Google Shape;260;p22">
              <a:extLst>
                <a:ext uri="{FF2B5EF4-FFF2-40B4-BE49-F238E27FC236}">
                  <a16:creationId xmlns:a16="http://schemas.microsoft.com/office/drawing/2014/main" id="{72B5E61D-90DA-2D99-BE33-D71540D52B27}"/>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9FF61B8B-E355-15BF-199F-EA51957D439E}"/>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DD1F116A-F067-4A49-42F6-B278201741B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AE59E4F0-F347-90E4-F346-B5FB1F08F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D21C04DA-E08F-51F3-C54B-191DFECAC42B}"/>
              </a:ext>
            </a:extLst>
          </p:cNvPr>
          <p:cNvSpPr txBox="1"/>
          <p:nvPr/>
        </p:nvSpPr>
        <p:spPr>
          <a:xfrm>
            <a:off x="14126828" y="2698684"/>
            <a:ext cx="4355372"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4- Parasal Veri</a:t>
            </a:r>
          </a:p>
        </p:txBody>
      </p:sp>
      <p:sp>
        <p:nvSpPr>
          <p:cNvPr id="3" name="Google Shape;244;p22">
            <a:extLst>
              <a:ext uri="{FF2B5EF4-FFF2-40B4-BE49-F238E27FC236}">
                <a16:creationId xmlns:a16="http://schemas.microsoft.com/office/drawing/2014/main" id="{6E9932EA-321B-84A0-CBBA-3053B41ECEAD}"/>
              </a:ext>
            </a:extLst>
          </p:cNvPr>
          <p:cNvSpPr txBox="1"/>
          <p:nvPr/>
        </p:nvSpPr>
        <p:spPr>
          <a:xfrm>
            <a:off x="13983623" y="7369864"/>
            <a:ext cx="449857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6- Diğer Veri</a:t>
            </a:r>
          </a:p>
        </p:txBody>
      </p:sp>
      <p:sp>
        <p:nvSpPr>
          <p:cNvPr id="5" name="Google Shape;246;p22">
            <a:extLst>
              <a:ext uri="{FF2B5EF4-FFF2-40B4-BE49-F238E27FC236}">
                <a16:creationId xmlns:a16="http://schemas.microsoft.com/office/drawing/2014/main" id="{02AC887A-F340-652D-EB51-C2FFC440ED71}"/>
              </a:ext>
            </a:extLst>
          </p:cNvPr>
          <p:cNvSpPr txBox="1"/>
          <p:nvPr/>
        </p:nvSpPr>
        <p:spPr>
          <a:xfrm>
            <a:off x="0" y="1691485"/>
            <a:ext cx="18288000" cy="1034129"/>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Tablolar oluşturulurken alanların saklayacağı verilerin tiplerinin belirtilmesi gerekir. Girilecek veri, metin, tam sayı, ondalıklı sayı ya da tarih olabilir. </a:t>
            </a:r>
          </a:p>
        </p:txBody>
      </p:sp>
      <p:cxnSp>
        <p:nvCxnSpPr>
          <p:cNvPr id="10" name="Google Shape;260;p22">
            <a:extLst>
              <a:ext uri="{FF2B5EF4-FFF2-40B4-BE49-F238E27FC236}">
                <a16:creationId xmlns:a16="http://schemas.microsoft.com/office/drawing/2014/main" id="{4EDDDF57-4729-2989-6562-179E421D410D}"/>
              </a:ext>
            </a:extLst>
          </p:cNvPr>
          <p:cNvCxnSpPr>
            <a:cxnSpLocks/>
          </p:cNvCxnSpPr>
          <p:nvPr/>
        </p:nvCxnSpPr>
        <p:spPr>
          <a:xfrm>
            <a:off x="4693920" y="5543277"/>
            <a:ext cx="2481631" cy="1"/>
          </a:xfrm>
          <a:prstGeom prst="straightConnector1">
            <a:avLst/>
          </a:prstGeom>
          <a:noFill/>
          <a:ln w="50800" cap="flat" cmpd="sng">
            <a:solidFill>
              <a:srgbClr val="FFFFFF"/>
            </a:solidFill>
            <a:prstDash val="solid"/>
            <a:round/>
            <a:headEnd type="none" w="sm" len="sm"/>
            <a:tailEnd type="oval" w="lg" len="lg"/>
          </a:ln>
        </p:spPr>
      </p:cxnSp>
      <p:cxnSp>
        <p:nvCxnSpPr>
          <p:cNvPr id="14" name="Google Shape;260;p22">
            <a:extLst>
              <a:ext uri="{FF2B5EF4-FFF2-40B4-BE49-F238E27FC236}">
                <a16:creationId xmlns:a16="http://schemas.microsoft.com/office/drawing/2014/main" id="{59F1F84A-46AE-163F-9BDE-D7530C508435}"/>
              </a:ext>
            </a:extLst>
          </p:cNvPr>
          <p:cNvCxnSpPr>
            <a:cxnSpLocks/>
          </p:cNvCxnSpPr>
          <p:nvPr/>
        </p:nvCxnSpPr>
        <p:spPr>
          <a:xfrm flipH="1">
            <a:off x="11094288" y="5531587"/>
            <a:ext cx="2499792" cy="0"/>
          </a:xfrm>
          <a:prstGeom prst="straightConnector1">
            <a:avLst/>
          </a:prstGeom>
          <a:noFill/>
          <a:ln w="50800" cap="flat" cmpd="sng">
            <a:solidFill>
              <a:srgbClr val="FFFFFF"/>
            </a:solidFill>
            <a:prstDash val="solid"/>
            <a:round/>
            <a:headEnd type="none" w="sm" len="sm"/>
            <a:tailEnd type="oval" w="lg" len="lg"/>
          </a:ln>
        </p:spPr>
      </p:cxnSp>
      <p:sp>
        <p:nvSpPr>
          <p:cNvPr id="17" name="Google Shape;244;p22">
            <a:extLst>
              <a:ext uri="{FF2B5EF4-FFF2-40B4-BE49-F238E27FC236}">
                <a16:creationId xmlns:a16="http://schemas.microsoft.com/office/drawing/2014/main" id="{C5336662-7B0A-DA0C-8075-70B6D8DB999C}"/>
              </a:ext>
            </a:extLst>
          </p:cNvPr>
          <p:cNvSpPr txBox="1"/>
          <p:nvPr/>
        </p:nvSpPr>
        <p:spPr>
          <a:xfrm>
            <a:off x="644195" y="4980453"/>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2- </a:t>
            </a:r>
            <a:r>
              <a:rPr kumimoji="0" lang="tr-TR" sz="4000" b="1" i="0" u="none" strike="noStrike" kern="0" cap="none" spc="0" normalizeH="0" baseline="0" noProof="0" dirty="0" err="1">
                <a:ln>
                  <a:noFill/>
                </a:ln>
                <a:solidFill>
                  <a:srgbClr val="FFFFFF"/>
                </a:solidFill>
                <a:effectLst/>
                <a:uLnTx/>
                <a:uFillTx/>
                <a:latin typeface="Lato"/>
                <a:ea typeface="Lato"/>
                <a:cs typeface="Lato"/>
                <a:sym typeface="Lato"/>
              </a:rPr>
              <a:t>Binary</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 Veri</a:t>
            </a:r>
          </a:p>
        </p:txBody>
      </p:sp>
      <p:sp>
        <p:nvSpPr>
          <p:cNvPr id="18" name="Google Shape;242;p22">
            <a:extLst>
              <a:ext uri="{FF2B5EF4-FFF2-40B4-BE49-F238E27FC236}">
                <a16:creationId xmlns:a16="http://schemas.microsoft.com/office/drawing/2014/main" id="{A8F43D41-C94D-8561-0D28-4D551A7ECDA4}"/>
              </a:ext>
            </a:extLst>
          </p:cNvPr>
          <p:cNvSpPr txBox="1"/>
          <p:nvPr/>
        </p:nvSpPr>
        <p:spPr>
          <a:xfrm>
            <a:off x="13789327" y="5042148"/>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lang="tr-TR" sz="4000" b="1" dirty="0">
                <a:solidFill>
                  <a:srgbClr val="FFCA04"/>
                </a:solidFill>
                <a:latin typeface="Lato"/>
                <a:ea typeface="Lato"/>
                <a:cs typeface="Lato"/>
                <a:sym typeface="Lato"/>
              </a:rPr>
              <a:t>5- Tarih – Zaman</a:t>
            </a:r>
          </a:p>
        </p:txBody>
      </p:sp>
    </p:spTree>
    <p:extLst>
      <p:ext uri="{BB962C8B-B14F-4D97-AF65-F5344CB8AC3E}">
        <p14:creationId xmlns:p14="http://schemas.microsoft.com/office/powerpoint/2010/main" val="20428626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C328E5B-2117-C8E2-CFB3-36C1AF7CEC6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5304667-3FC9-AC05-EC7E-1305D1E7CDC1}"/>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EC4BA39F-3FCA-46ED-1DF4-08738E2999B4}"/>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3DDCB54-99CC-F700-AFA1-C87B7478DD13}"/>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5</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Tarih - Zaman Veri Tipleri</a:t>
            </a:r>
          </a:p>
        </p:txBody>
      </p:sp>
      <p:sp>
        <p:nvSpPr>
          <p:cNvPr id="355" name="Google Shape;355;p28">
            <a:extLst>
              <a:ext uri="{FF2B5EF4-FFF2-40B4-BE49-F238E27FC236}">
                <a16:creationId xmlns:a16="http://schemas.microsoft.com/office/drawing/2014/main" id="{561912D0-3E24-CE0D-A05D-F0E7C264C906}"/>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date</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Tarihleri YYYY-AA-GG (yıl-ay-gün) formatında saklar. 3 byte uzunluğunda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522BCCD2-3BAB-69EA-7346-388134CB553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716327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2251A64-DC9A-8802-EA06-34794F73883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4ECE9D1-2F16-1391-D42A-09ECEC4F0392}"/>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33BC2FC2-25BB-7A96-8276-204D6A7B916C}"/>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B5D56DEB-4EA2-5A05-7010-C824B59ABDE9}"/>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5</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Tarih - Zaman Veri Tipleri</a:t>
            </a:r>
          </a:p>
        </p:txBody>
      </p:sp>
      <p:sp>
        <p:nvSpPr>
          <p:cNvPr id="355" name="Google Shape;355;p28">
            <a:extLst>
              <a:ext uri="{FF2B5EF4-FFF2-40B4-BE49-F238E27FC236}">
                <a16:creationId xmlns:a16="http://schemas.microsoft.com/office/drawing/2014/main" id="{BA7CC8DC-F20B-BD10-5D85-9B6BE6EFDA98}"/>
              </a:ext>
            </a:extLst>
          </p:cNvPr>
          <p:cNvSpPr txBox="1"/>
          <p:nvPr/>
        </p:nvSpPr>
        <p:spPr>
          <a:xfrm>
            <a:off x="511048" y="2390564"/>
            <a:ext cx="7422851" cy="486902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datetime</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YYYY-AA-GG şeklinde tarih ve zaman verilerini tutan 8 byte uzunluğunda veri tipidir. 1 Ocak 1753–31 Aralık 9999 arası veriler için kullanılır.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3A5A0C58-82D4-BD65-E3E0-12FD334517E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660393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FBD2EC4-A510-05A5-DA09-55CD5A79C64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6E6D98C-E76B-24F5-FCAB-C342EDD2B65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EE4B563-93AD-EB27-9828-F7F258C9476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FF2DDA1-659A-C353-D371-9D6920857A5F}"/>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CF379B5E-CF70-7946-D736-B3540C0E03D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9F06D779-92B2-D2CB-8023-4CB056999F0B}"/>
              </a:ext>
            </a:extLst>
          </p:cNvPr>
          <p:cNvPicPr>
            <a:picLocks noChangeAspect="1"/>
          </p:cNvPicPr>
          <p:nvPr/>
        </p:nvPicPr>
        <p:blipFill>
          <a:blip r:embed="rId5"/>
          <a:stretch>
            <a:fillRect/>
          </a:stretch>
        </p:blipFill>
        <p:spPr>
          <a:xfrm>
            <a:off x="1950720" y="2244908"/>
            <a:ext cx="15127179" cy="7665001"/>
          </a:xfrm>
          <a:prstGeom prst="rect">
            <a:avLst/>
          </a:prstGeom>
        </p:spPr>
      </p:pic>
    </p:spTree>
    <p:extLst>
      <p:ext uri="{BB962C8B-B14F-4D97-AF65-F5344CB8AC3E}">
        <p14:creationId xmlns:p14="http://schemas.microsoft.com/office/powerpoint/2010/main" val="155372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5E93CC3-E0DB-9A7E-4594-13A2EC4D051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F5F654B-B3E8-98F8-E406-0CF6DD52C432}"/>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6D30E37A-DBF9-DA82-AEEE-B086DAF909A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F77E34A-499B-DD2B-0836-EC742B205671}"/>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5</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Tarih - Zaman Veri Tipleri</a:t>
            </a:r>
          </a:p>
        </p:txBody>
      </p:sp>
      <p:sp>
        <p:nvSpPr>
          <p:cNvPr id="355" name="Google Shape;355;p28">
            <a:extLst>
              <a:ext uri="{FF2B5EF4-FFF2-40B4-BE49-F238E27FC236}">
                <a16:creationId xmlns:a16="http://schemas.microsoft.com/office/drawing/2014/main" id="{497A5B5E-694D-5547-33F6-AAD05C62FA30}"/>
              </a:ext>
            </a:extLst>
          </p:cNvPr>
          <p:cNvSpPr txBox="1"/>
          <p:nvPr/>
        </p:nvSpPr>
        <p:spPr>
          <a:xfrm>
            <a:off x="511048" y="2390564"/>
            <a:ext cx="7422851" cy="486902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datetime2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Datetime’dan</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farklı olarak 1 Ocak 0001–31 Aralık 9999 tarihleri arası verileri tutar. Kapladığı alan salise hassasiyetine göre 6–8 byte arası değişebilir.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32F2E168-0ACB-BA4A-6605-DB61CEFD1EC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282075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998A80C-F7B3-CD42-0F94-3592DD04FB5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E081372-4EF4-A1DD-C82B-A5AD88474D3F}"/>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27FDA288-63BB-248E-FEB2-ACB7891AEDE8}"/>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EBAE8CB-D8DB-9125-76BE-D65C40868D8F}"/>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5</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Tarih - Zaman Veri Tipleri</a:t>
            </a:r>
          </a:p>
        </p:txBody>
      </p:sp>
      <p:sp>
        <p:nvSpPr>
          <p:cNvPr id="355" name="Google Shape;355;p28">
            <a:extLst>
              <a:ext uri="{FF2B5EF4-FFF2-40B4-BE49-F238E27FC236}">
                <a16:creationId xmlns:a16="http://schemas.microsoft.com/office/drawing/2014/main" id="{96678223-B7AC-DB6F-5998-D062447D71AE}"/>
              </a:ext>
            </a:extLst>
          </p:cNvPr>
          <p:cNvSpPr txBox="1"/>
          <p:nvPr/>
        </p:nvSpPr>
        <p:spPr>
          <a:xfrm>
            <a:off x="511048" y="2390564"/>
            <a:ext cx="7422851" cy="486902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time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Sadece saat verilerini saat-dakika-saniye-salise (7 basamaklı) şeklinde saklayan , boyutu kullanıcı tarafından değiştirilebilen 3–5 byte arası yer kaplayan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8723715D-4A4B-73ED-3844-E509A615E4C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38429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45113BD-AB8E-6761-D6FC-D05F161F34E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4703027-D91E-E8F3-7004-F29382EC6508}"/>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BF8D9F87-6EFC-7CB9-856C-14FD1CE79D31}"/>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3242265-01A9-D5CD-4508-7DE1AC6677CA}"/>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5</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Tarih - Zaman Veri Tipleri</a:t>
            </a:r>
          </a:p>
        </p:txBody>
      </p:sp>
      <p:sp>
        <p:nvSpPr>
          <p:cNvPr id="355" name="Google Shape;355;p28">
            <a:extLst>
              <a:ext uri="{FF2B5EF4-FFF2-40B4-BE49-F238E27FC236}">
                <a16:creationId xmlns:a16="http://schemas.microsoft.com/office/drawing/2014/main" id="{878282EF-F148-C505-60A6-6AC851FF95FB}"/>
              </a:ext>
            </a:extLst>
          </p:cNvPr>
          <p:cNvSpPr txBox="1"/>
          <p:nvPr/>
        </p:nvSpPr>
        <p:spPr>
          <a:xfrm>
            <a:off x="511048" y="2390564"/>
            <a:ext cx="7422851" cy="280076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datetimeoffset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Ülkelere göre değişen zaman farkını hesaplayıp tutarken kullanılır.</a:t>
            </a:r>
          </a:p>
        </p:txBody>
      </p:sp>
      <p:sp>
        <p:nvSpPr>
          <p:cNvPr id="4" name="Slayt Numarası Yer Tutucusu 3">
            <a:extLst>
              <a:ext uri="{FF2B5EF4-FFF2-40B4-BE49-F238E27FC236}">
                <a16:creationId xmlns:a16="http://schemas.microsoft.com/office/drawing/2014/main" id="{901F59A3-415D-2E91-8ABF-D141738FB26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25624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EA532150-ADEE-3C8A-FD17-40959C1D1FD7}"/>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2424998D-D473-A4FB-664E-3FEE3F061B4A}"/>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Veri Tipleri</a:t>
            </a:r>
          </a:p>
        </p:txBody>
      </p:sp>
      <p:sp>
        <p:nvSpPr>
          <p:cNvPr id="242" name="Google Shape;242;p22">
            <a:extLst>
              <a:ext uri="{FF2B5EF4-FFF2-40B4-BE49-F238E27FC236}">
                <a16:creationId xmlns:a16="http://schemas.microsoft.com/office/drawing/2014/main" id="{5BAC30CD-7278-55A6-7A19-394C51354D83}"/>
              </a:ext>
            </a:extLst>
          </p:cNvPr>
          <p:cNvSpPr txBox="1"/>
          <p:nvPr/>
        </p:nvSpPr>
        <p:spPr>
          <a:xfrm>
            <a:off x="633046" y="2655317"/>
            <a:ext cx="3772408"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Metinsel Veri</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9A2E7B74-8907-0B59-A43B-F78E0C6AE0F1}"/>
              </a:ext>
            </a:extLst>
          </p:cNvPr>
          <p:cNvSpPr txBox="1"/>
          <p:nvPr/>
        </p:nvSpPr>
        <p:spPr>
          <a:xfrm>
            <a:off x="644195" y="7369864"/>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3- Sayısal Veri</a:t>
            </a:r>
          </a:p>
        </p:txBody>
      </p:sp>
      <p:grpSp>
        <p:nvGrpSpPr>
          <p:cNvPr id="250" name="Google Shape;250;p22">
            <a:extLst>
              <a:ext uri="{FF2B5EF4-FFF2-40B4-BE49-F238E27FC236}">
                <a16:creationId xmlns:a16="http://schemas.microsoft.com/office/drawing/2014/main" id="{81AE52DE-EB6A-7906-AB0E-408C8DDE1B32}"/>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DD8637A3-5AE4-7F20-F2E8-39191DEB359D}"/>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BFEE2EA7-3E85-9D45-C748-F4B050AA384B}"/>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FD1A77FC-A6F4-9CDF-E70B-0C62B86F794C}"/>
              </a:ext>
            </a:extLst>
          </p:cNvPr>
          <p:cNvGrpSpPr/>
          <p:nvPr/>
        </p:nvGrpSpPr>
        <p:grpSpPr>
          <a:xfrm rot="10800000">
            <a:off x="11094288" y="6993179"/>
            <a:ext cx="2780188" cy="753369"/>
            <a:chOff x="0" y="25128"/>
            <a:chExt cx="3706917" cy="1004492"/>
          </a:xfrm>
        </p:grpSpPr>
        <p:cxnSp>
          <p:nvCxnSpPr>
            <p:cNvPr id="254" name="Google Shape;254;p22">
              <a:extLst>
                <a:ext uri="{FF2B5EF4-FFF2-40B4-BE49-F238E27FC236}">
                  <a16:creationId xmlns:a16="http://schemas.microsoft.com/office/drawing/2014/main" id="{643F72B9-11EA-D8BD-0F0E-8EDA8A483B56}"/>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D8A10950-FC23-D1BA-B888-78A7BA67F4D0}"/>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7B947211-425E-F105-D0F2-3100F4F05289}"/>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75473632-97F3-26A9-2555-E7534CC660DC}"/>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8545830D-8226-96F0-2DC8-F16461CDE6CC}"/>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020F0D43-69C5-5013-85FC-D5A68F44CA9D}"/>
              </a:ext>
            </a:extLst>
          </p:cNvPr>
          <p:cNvGrpSpPr/>
          <p:nvPr/>
        </p:nvGrpSpPr>
        <p:grpSpPr>
          <a:xfrm rot="10800000">
            <a:off x="4447016" y="6847559"/>
            <a:ext cx="2728535" cy="836077"/>
            <a:chOff x="11995" y="22390"/>
            <a:chExt cx="3638046" cy="1114769"/>
          </a:xfrm>
        </p:grpSpPr>
        <p:cxnSp>
          <p:nvCxnSpPr>
            <p:cNvPr id="260" name="Google Shape;260;p22">
              <a:extLst>
                <a:ext uri="{FF2B5EF4-FFF2-40B4-BE49-F238E27FC236}">
                  <a16:creationId xmlns:a16="http://schemas.microsoft.com/office/drawing/2014/main" id="{7E07E6AB-35BC-E8F2-7C91-D74A7BB97D44}"/>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9E41352C-30CA-4C03-8FAD-C0064B9D3BF3}"/>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5FC8A954-6B88-1B60-A367-CB64074AEC9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55BF0548-4D62-C7E1-FAA7-4E0D7E1F9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9AD88C41-45CF-05D5-3DF9-4E3A18E6C5D4}"/>
              </a:ext>
            </a:extLst>
          </p:cNvPr>
          <p:cNvSpPr txBox="1"/>
          <p:nvPr/>
        </p:nvSpPr>
        <p:spPr>
          <a:xfrm>
            <a:off x="14126828" y="2698684"/>
            <a:ext cx="4355372"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4- Parasal Veri</a:t>
            </a:r>
          </a:p>
        </p:txBody>
      </p:sp>
      <p:sp>
        <p:nvSpPr>
          <p:cNvPr id="3" name="Google Shape;244;p22">
            <a:extLst>
              <a:ext uri="{FF2B5EF4-FFF2-40B4-BE49-F238E27FC236}">
                <a16:creationId xmlns:a16="http://schemas.microsoft.com/office/drawing/2014/main" id="{2369306F-B92E-104D-AC70-080F956A883C}"/>
              </a:ext>
            </a:extLst>
          </p:cNvPr>
          <p:cNvSpPr txBox="1"/>
          <p:nvPr/>
        </p:nvSpPr>
        <p:spPr>
          <a:xfrm>
            <a:off x="13983623" y="7369864"/>
            <a:ext cx="4498577" cy="880241"/>
          </a:xfrm>
          <a:prstGeom prst="rect">
            <a:avLst/>
          </a:prstGeom>
          <a:noFill/>
          <a:ln>
            <a:noFill/>
          </a:ln>
        </p:spPr>
        <p:txBody>
          <a:bodyPr spcFirstLastPara="1" wrap="square" lIns="0" tIns="0" rIns="0" bIns="0" anchor="t" anchorCtr="0">
            <a:spAutoFit/>
          </a:bodyPr>
          <a:lstStyle/>
          <a:p>
            <a:pPr lvl="1">
              <a:lnSpc>
                <a:spcPct val="143015"/>
              </a:lnSpc>
              <a:defRPr/>
            </a:pPr>
            <a:r>
              <a:rPr lang="tr-TR" sz="4000" b="1" dirty="0">
                <a:solidFill>
                  <a:srgbClr val="FFCA04"/>
                </a:solidFill>
                <a:latin typeface="Lato"/>
                <a:ea typeface="Lato"/>
                <a:cs typeface="Lato"/>
                <a:sym typeface="Lato"/>
              </a:rPr>
              <a:t>6- Diğer Veri</a:t>
            </a:r>
          </a:p>
        </p:txBody>
      </p:sp>
      <p:sp>
        <p:nvSpPr>
          <p:cNvPr id="5" name="Google Shape;246;p22">
            <a:extLst>
              <a:ext uri="{FF2B5EF4-FFF2-40B4-BE49-F238E27FC236}">
                <a16:creationId xmlns:a16="http://schemas.microsoft.com/office/drawing/2014/main" id="{B9EF06C9-B45B-63B6-DE94-CD7728702AB8}"/>
              </a:ext>
            </a:extLst>
          </p:cNvPr>
          <p:cNvSpPr txBox="1"/>
          <p:nvPr/>
        </p:nvSpPr>
        <p:spPr>
          <a:xfrm>
            <a:off x="0" y="1691485"/>
            <a:ext cx="18288000" cy="1034129"/>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Tablolar oluşturulurken alanların saklayacağı verilerin tiplerinin belirtilmesi gerekir. Girilecek veri, metin, tam sayı, ondalıklı sayı ya da tarih olabilir. </a:t>
            </a:r>
          </a:p>
        </p:txBody>
      </p:sp>
      <p:cxnSp>
        <p:nvCxnSpPr>
          <p:cNvPr id="10" name="Google Shape;260;p22">
            <a:extLst>
              <a:ext uri="{FF2B5EF4-FFF2-40B4-BE49-F238E27FC236}">
                <a16:creationId xmlns:a16="http://schemas.microsoft.com/office/drawing/2014/main" id="{FF6A9A11-C4F3-19C2-9F94-8E66160A8196}"/>
              </a:ext>
            </a:extLst>
          </p:cNvPr>
          <p:cNvCxnSpPr>
            <a:cxnSpLocks/>
          </p:cNvCxnSpPr>
          <p:nvPr/>
        </p:nvCxnSpPr>
        <p:spPr>
          <a:xfrm>
            <a:off x="4693920" y="5543277"/>
            <a:ext cx="2481631" cy="1"/>
          </a:xfrm>
          <a:prstGeom prst="straightConnector1">
            <a:avLst/>
          </a:prstGeom>
          <a:noFill/>
          <a:ln w="50800" cap="flat" cmpd="sng">
            <a:solidFill>
              <a:srgbClr val="FFFFFF"/>
            </a:solidFill>
            <a:prstDash val="solid"/>
            <a:round/>
            <a:headEnd type="none" w="sm" len="sm"/>
            <a:tailEnd type="oval" w="lg" len="lg"/>
          </a:ln>
        </p:spPr>
      </p:cxnSp>
      <p:cxnSp>
        <p:nvCxnSpPr>
          <p:cNvPr id="14" name="Google Shape;260;p22">
            <a:extLst>
              <a:ext uri="{FF2B5EF4-FFF2-40B4-BE49-F238E27FC236}">
                <a16:creationId xmlns:a16="http://schemas.microsoft.com/office/drawing/2014/main" id="{0B7A40DE-E495-2C07-D8D5-48DC0E8E5A6F}"/>
              </a:ext>
            </a:extLst>
          </p:cNvPr>
          <p:cNvCxnSpPr>
            <a:cxnSpLocks/>
          </p:cNvCxnSpPr>
          <p:nvPr/>
        </p:nvCxnSpPr>
        <p:spPr>
          <a:xfrm flipH="1">
            <a:off x="11094288" y="5531587"/>
            <a:ext cx="2499792" cy="0"/>
          </a:xfrm>
          <a:prstGeom prst="straightConnector1">
            <a:avLst/>
          </a:prstGeom>
          <a:noFill/>
          <a:ln w="50800" cap="flat" cmpd="sng">
            <a:solidFill>
              <a:srgbClr val="FFFFFF"/>
            </a:solidFill>
            <a:prstDash val="solid"/>
            <a:round/>
            <a:headEnd type="none" w="sm" len="sm"/>
            <a:tailEnd type="oval" w="lg" len="lg"/>
          </a:ln>
        </p:spPr>
      </p:cxnSp>
      <p:sp>
        <p:nvSpPr>
          <p:cNvPr id="17" name="Google Shape;244;p22">
            <a:extLst>
              <a:ext uri="{FF2B5EF4-FFF2-40B4-BE49-F238E27FC236}">
                <a16:creationId xmlns:a16="http://schemas.microsoft.com/office/drawing/2014/main" id="{8894A7E2-57D5-6547-8118-19B276C3247C}"/>
              </a:ext>
            </a:extLst>
          </p:cNvPr>
          <p:cNvSpPr txBox="1"/>
          <p:nvPr/>
        </p:nvSpPr>
        <p:spPr>
          <a:xfrm>
            <a:off x="644195" y="4980453"/>
            <a:ext cx="3772407" cy="88024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2- </a:t>
            </a:r>
            <a:r>
              <a:rPr kumimoji="0" lang="tr-TR" sz="4000" b="1" i="0" u="none" strike="noStrike" kern="0" cap="none" spc="0" normalizeH="0" baseline="0" noProof="0" dirty="0" err="1">
                <a:ln>
                  <a:noFill/>
                </a:ln>
                <a:solidFill>
                  <a:srgbClr val="FFFFFF"/>
                </a:solidFill>
                <a:effectLst/>
                <a:uLnTx/>
                <a:uFillTx/>
                <a:latin typeface="Lato"/>
                <a:ea typeface="Lato"/>
                <a:cs typeface="Lato"/>
                <a:sym typeface="Lato"/>
              </a:rPr>
              <a:t>Binary</a:t>
            </a: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 Veri</a:t>
            </a:r>
          </a:p>
        </p:txBody>
      </p:sp>
      <p:sp>
        <p:nvSpPr>
          <p:cNvPr id="18" name="Google Shape;242;p22">
            <a:extLst>
              <a:ext uri="{FF2B5EF4-FFF2-40B4-BE49-F238E27FC236}">
                <a16:creationId xmlns:a16="http://schemas.microsoft.com/office/drawing/2014/main" id="{F268680D-3581-8F47-4E35-8CEF10452488}"/>
              </a:ext>
            </a:extLst>
          </p:cNvPr>
          <p:cNvSpPr txBox="1"/>
          <p:nvPr/>
        </p:nvSpPr>
        <p:spPr>
          <a:xfrm>
            <a:off x="13789327" y="5042148"/>
            <a:ext cx="4355372"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chemeClr val="bg1"/>
                </a:solidFill>
                <a:effectLst/>
                <a:uLnTx/>
                <a:uFillTx/>
                <a:latin typeface="Lato"/>
                <a:ea typeface="Lato"/>
                <a:cs typeface="Lato"/>
                <a:sym typeface="Lato"/>
              </a:rPr>
              <a:t>5- Tarih – Zaman</a:t>
            </a:r>
          </a:p>
        </p:txBody>
      </p:sp>
    </p:spTree>
    <p:extLst>
      <p:ext uri="{BB962C8B-B14F-4D97-AF65-F5344CB8AC3E}">
        <p14:creationId xmlns:p14="http://schemas.microsoft.com/office/powerpoint/2010/main" val="118020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7CD3CA7-727E-81B0-0CF5-05EC393381AF}"/>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7D9A1F7-2509-18E0-9821-A9BF7EDF39A1}"/>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3EEB3B65-C50F-08CB-3ADB-96B7290E279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FB903E45-E12D-45EE-8730-4A259C0B61D7}"/>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6</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Diğer Veri Tipleri</a:t>
            </a:r>
          </a:p>
        </p:txBody>
      </p:sp>
      <p:sp>
        <p:nvSpPr>
          <p:cNvPr id="355" name="Google Shape;355;p28">
            <a:extLst>
              <a:ext uri="{FF2B5EF4-FFF2-40B4-BE49-F238E27FC236}">
                <a16:creationId xmlns:a16="http://schemas.microsoft.com/office/drawing/2014/main" id="{40F9381F-1DC4-6F38-8923-23AC0F7A1EB0}"/>
              </a:ext>
            </a:extLst>
          </p:cNvPr>
          <p:cNvSpPr txBox="1"/>
          <p:nvPr/>
        </p:nvSpPr>
        <p:spPr>
          <a:xfrm>
            <a:off x="511048" y="2390564"/>
            <a:ext cx="7422851" cy="555844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sql_variant</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sayı, metin,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binary</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gibi farklı veri tiplerini depolamak için kullanılan veri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tipidir.Yani</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bir sütun ya da fonksiyonda birden fazla veri tipi kullanmamız gerektiğinde tercih etmeliyiz.</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91B7D018-7DA8-BE64-6F27-01163D156C9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26297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90203F3-9D13-3733-3958-4831B5A9C7AD}"/>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50F24A4-7DA9-5CE2-A8BA-495E1A922651}"/>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26BF0CC4-2C3E-1261-AB6B-73C2C2467998}"/>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A7E5324-86B4-11A5-B8FF-4EBDA457E844}"/>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6</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Diğer Veri Tipleri</a:t>
            </a:r>
          </a:p>
        </p:txBody>
      </p:sp>
      <p:sp>
        <p:nvSpPr>
          <p:cNvPr id="355" name="Google Shape;355;p28">
            <a:extLst>
              <a:ext uri="{FF2B5EF4-FFF2-40B4-BE49-F238E27FC236}">
                <a16:creationId xmlns:a16="http://schemas.microsoft.com/office/drawing/2014/main" id="{DF7F00BE-7589-9442-1626-E288801110D2}"/>
              </a:ext>
            </a:extLst>
          </p:cNvPr>
          <p:cNvSpPr txBox="1"/>
          <p:nvPr/>
        </p:nvSpPr>
        <p:spPr>
          <a:xfrm>
            <a:off x="511048" y="2390564"/>
            <a:ext cx="7422851" cy="417960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xml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XML</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türünde veri saklamak için kullanılır. Kapasitesi 2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GB’dır</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Bellekteki boyutu, saklanan XML verisine göre değişkenlik gösterir.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236A9E7B-CBDB-DE9D-B1A4-F214FB0497B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435315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EE4BE0A-DD23-073C-3D91-A0E83119CCE6}"/>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09AFD9D-E3FB-CBB7-9262-1F358AC20BDA}"/>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3F4E327-D5D7-6848-8633-E80483762B34}"/>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ACE3646A-8503-B6CE-ADC6-633C6168C2D1}"/>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6</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Diğer Veri Tipleri</a:t>
            </a:r>
          </a:p>
        </p:txBody>
      </p:sp>
      <p:sp>
        <p:nvSpPr>
          <p:cNvPr id="355" name="Google Shape;355;p28">
            <a:extLst>
              <a:ext uri="{FF2B5EF4-FFF2-40B4-BE49-F238E27FC236}">
                <a16:creationId xmlns:a16="http://schemas.microsoft.com/office/drawing/2014/main" id="{F1054625-9A3F-8807-E940-765DFF921D1B}"/>
              </a:ext>
            </a:extLst>
          </p:cNvPr>
          <p:cNvSpPr txBox="1"/>
          <p:nvPr/>
        </p:nvSpPr>
        <p:spPr>
          <a:xfrm>
            <a:off x="511048" y="2390564"/>
            <a:ext cx="7422851" cy="417960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geometry</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Öklid koordinat sistemine ait verileri tutmak için kullanılır. Geometrik şekillerin en-boy-</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yükselik</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verilerini saklar.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A2CD3613-6419-1B1F-FB6A-4DC1A2137C4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9102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CBC47F8-04D6-FDAF-ED63-7084B823D00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D46D397-2988-B62E-5A13-E26B79AFC20A}"/>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6055D186-D104-EDF7-D3A1-E6A442551EEC}"/>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0AC20B2-30AD-02BF-24FF-F02B28C3357E}"/>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6</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Diğer Veri Tipleri</a:t>
            </a:r>
          </a:p>
        </p:txBody>
      </p:sp>
      <p:sp>
        <p:nvSpPr>
          <p:cNvPr id="355" name="Google Shape;355;p28">
            <a:extLst>
              <a:ext uri="{FF2B5EF4-FFF2-40B4-BE49-F238E27FC236}">
                <a16:creationId xmlns:a16="http://schemas.microsoft.com/office/drawing/2014/main" id="{A9B3E6FB-A758-F435-82C8-DC82AD2F7E6C}"/>
              </a:ext>
            </a:extLst>
          </p:cNvPr>
          <p:cNvSpPr txBox="1"/>
          <p:nvPr/>
        </p:nvSpPr>
        <p:spPr>
          <a:xfrm>
            <a:off x="511048" y="2390564"/>
            <a:ext cx="7422851"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timestamp</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Tabloya kayıt eklendiğinde , güncellendiğinde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binary</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türünde özel değer alan veri tipidir.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A9131F40-37B0-09A8-39D8-5AF2BC4D31A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796318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895A813-5366-1B3D-54A6-A85DCDE5D6D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8B5AA67-5DF2-1F14-DA5F-591834D525D8}"/>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DE997ABD-53EA-6299-06AC-BF212D98C9EC}"/>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0897B9CE-3BA3-A8A5-2209-B8A75424F859}"/>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6</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Diğer Veri Tipleri</a:t>
            </a:r>
          </a:p>
        </p:txBody>
      </p:sp>
      <p:sp>
        <p:nvSpPr>
          <p:cNvPr id="355" name="Google Shape;355;p28">
            <a:extLst>
              <a:ext uri="{FF2B5EF4-FFF2-40B4-BE49-F238E27FC236}">
                <a16:creationId xmlns:a16="http://schemas.microsoft.com/office/drawing/2014/main" id="{83FBE440-7DA5-B3AF-067C-8324C50CAB38}"/>
              </a:ext>
            </a:extLst>
          </p:cNvPr>
          <p:cNvSpPr txBox="1"/>
          <p:nvPr/>
        </p:nvSpPr>
        <p:spPr>
          <a:xfrm>
            <a:off x="511048" y="2390564"/>
            <a:ext cx="7422851" cy="417960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uniqueidentifier</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16 byte uzunluğunda benzersiz GUID tipinde veri tutar. İki GUID birbirinden tamamen farklıdır eşit olamazlar.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1B6DCA94-1437-4C92-67F1-4E38A366F78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553541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419A426-F4E1-0D95-7E3E-8FCE3E564D4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BB6A5C7-AFBD-7B1C-204D-FD96685A2086}"/>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E0EDD479-66FA-E5D8-F126-701EE6FBA37B}"/>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1149B0EF-6824-460A-63BF-FE0130E79D0B}"/>
              </a:ext>
            </a:extLst>
          </p:cNvPr>
          <p:cNvSpPr txBox="1"/>
          <p:nvPr/>
        </p:nvSpPr>
        <p:spPr>
          <a:xfrm>
            <a:off x="511048" y="1080965"/>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lang="tr-TR" sz="4400" dirty="0">
                <a:solidFill>
                  <a:srgbClr val="FFCA04"/>
                </a:solidFill>
                <a:latin typeface="Paytone One"/>
                <a:ea typeface="Paytone One"/>
                <a:cs typeface="Paytone One"/>
                <a:sym typeface="Paytone One"/>
              </a:rPr>
              <a:t>6</a:t>
            </a: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Diğer Veri Tipleri</a:t>
            </a:r>
          </a:p>
        </p:txBody>
      </p:sp>
      <p:sp>
        <p:nvSpPr>
          <p:cNvPr id="355" name="Google Shape;355;p28">
            <a:extLst>
              <a:ext uri="{FF2B5EF4-FFF2-40B4-BE49-F238E27FC236}">
                <a16:creationId xmlns:a16="http://schemas.microsoft.com/office/drawing/2014/main" id="{7AA203FC-16C2-2669-E1DB-31AB42B45121}"/>
              </a:ext>
            </a:extLst>
          </p:cNvPr>
          <p:cNvSpPr txBox="1"/>
          <p:nvPr/>
        </p:nvSpPr>
        <p:spPr>
          <a:xfrm>
            <a:off x="511048" y="2390564"/>
            <a:ext cx="7422851" cy="211134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6600" b="0" i="0" u="none" strike="noStrike" kern="0" cap="none" spc="0" normalizeH="0" baseline="0" noProof="0" dirty="0" err="1">
                <a:ln>
                  <a:noFill/>
                </a:ln>
                <a:solidFill>
                  <a:srgbClr val="FFCA04"/>
                </a:solidFill>
                <a:effectLst/>
                <a:uLnTx/>
                <a:uFillTx/>
                <a:latin typeface="Lato"/>
                <a:ea typeface="Lato"/>
                <a:cs typeface="Lato"/>
                <a:sym typeface="Lato"/>
              </a:rPr>
              <a:t>geography</a:t>
            </a:r>
            <a:r>
              <a:rPr kumimoji="0" lang="tr-TR" sz="6600" b="0" i="0" u="none" strike="noStrike" kern="0" cap="none" spc="0" normalizeH="0" baseline="0" noProof="0" dirty="0">
                <a:ln>
                  <a:noFill/>
                </a:ln>
                <a:solidFill>
                  <a:srgbClr val="FFCA04"/>
                </a:solidFill>
                <a:effectLst/>
                <a:uLnTx/>
                <a:uFillTx/>
                <a:latin typeface="Lato"/>
                <a:ea typeface="Lato"/>
                <a:cs typeface="Lato"/>
                <a:sym typeface="Lato"/>
              </a:rPr>
              <a:t> </a:t>
            </a:r>
            <a:r>
              <a:rPr kumimoji="0" lang="nn-NO" sz="3200" b="0" i="0" u="none" strike="noStrike" kern="0" cap="none" spc="0" normalizeH="0" baseline="0" noProof="0" dirty="0">
                <a:ln>
                  <a:noFill/>
                </a:ln>
                <a:solidFill>
                  <a:srgbClr val="FFFFFF"/>
                </a:solidFill>
                <a:effectLst/>
                <a:uLnTx/>
                <a:uFillTx/>
                <a:latin typeface="Lato"/>
                <a:ea typeface="Lato"/>
                <a:cs typeface="Lato"/>
                <a:sym typeface="Lato"/>
              </a:rPr>
              <a:t>Coğrafi koordinat ve GPS verilerini tutmak için kullanılır.</a:t>
            </a: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62DF2325-4826-72A5-342D-E5F18B24B3E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028356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BC0EE62-60B7-B711-D25C-021603BAB2A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25E9A88-E91E-654C-CECF-0C01E17E9904}"/>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8D80A68E-C7EB-C79B-7134-C1EBEA6F9CB2}"/>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89F4316-0858-6364-90E5-B8E18B5520BD}"/>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BC58E27D-BED8-EE08-9EF4-94399C78877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58C9E502-7D7C-1D0C-455A-E2A02E5B6B29}"/>
              </a:ext>
            </a:extLst>
          </p:cNvPr>
          <p:cNvPicPr>
            <a:picLocks noChangeAspect="1"/>
          </p:cNvPicPr>
          <p:nvPr/>
        </p:nvPicPr>
        <p:blipFill>
          <a:blip r:embed="rId5"/>
          <a:stretch>
            <a:fillRect/>
          </a:stretch>
        </p:blipFill>
        <p:spPr>
          <a:xfrm>
            <a:off x="5529143" y="2300323"/>
            <a:ext cx="9534469" cy="7609586"/>
          </a:xfrm>
          <a:prstGeom prst="rect">
            <a:avLst/>
          </a:prstGeom>
        </p:spPr>
      </p:pic>
    </p:spTree>
    <p:extLst>
      <p:ext uri="{BB962C8B-B14F-4D97-AF65-F5344CB8AC3E}">
        <p14:creationId xmlns:p14="http://schemas.microsoft.com/office/powerpoint/2010/main" val="27556263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61D3DFC9-ABC3-F978-A019-2D741155ECB6}"/>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58FF1E69-3690-CF92-3559-EEB3EEB0AECC}"/>
              </a:ext>
            </a:extLst>
          </p:cNvPr>
          <p:cNvSpPr txBox="1"/>
          <p:nvPr/>
        </p:nvSpPr>
        <p:spPr>
          <a:xfrm>
            <a:off x="8275992"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SQL Server Data Base Oluşturma</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BB2A51E8-7622-EB34-504E-36F2D9F9FE7F}"/>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231E53D8-7A7B-C37F-2E7A-D0EE265CFD50}"/>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578D4046-6932-DD0A-1B39-D38F4590268C}"/>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93FFA726-6B48-D578-EFDD-1E4387FA2F95}"/>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E4ABAA56-42F4-73AB-12BE-437963D8835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490071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90E12F8-F575-F343-A682-286C4FF57FBC}"/>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F8326314-8775-E691-49FF-2219B1366875}"/>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374EE5E4-2797-2B71-9CFF-D26317CB1AD1}"/>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Data Base Oluşturma</a:t>
            </a:r>
          </a:p>
        </p:txBody>
      </p:sp>
      <p:sp>
        <p:nvSpPr>
          <p:cNvPr id="4" name="Slayt Numarası Yer Tutucusu 3">
            <a:extLst>
              <a:ext uri="{FF2B5EF4-FFF2-40B4-BE49-F238E27FC236}">
                <a16:creationId xmlns:a16="http://schemas.microsoft.com/office/drawing/2014/main" id="{633C8E61-9CB1-DDFC-3016-A3209244E16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E06D05F4-21DF-F95A-A2AC-EB633249A36F}"/>
              </a:ext>
            </a:extLst>
          </p:cNvPr>
          <p:cNvPicPr>
            <a:picLocks noChangeAspect="1"/>
          </p:cNvPicPr>
          <p:nvPr/>
        </p:nvPicPr>
        <p:blipFill>
          <a:blip r:embed="rId4"/>
          <a:stretch>
            <a:fillRect/>
          </a:stretch>
        </p:blipFill>
        <p:spPr>
          <a:xfrm>
            <a:off x="1756555" y="1961249"/>
            <a:ext cx="16171331" cy="7766098"/>
          </a:xfrm>
          <a:prstGeom prst="rect">
            <a:avLst/>
          </a:prstGeom>
        </p:spPr>
      </p:pic>
      <p:sp>
        <p:nvSpPr>
          <p:cNvPr id="364" name="Google Shape;364;p29">
            <a:extLst>
              <a:ext uri="{FF2B5EF4-FFF2-40B4-BE49-F238E27FC236}">
                <a16:creationId xmlns:a16="http://schemas.microsoft.com/office/drawing/2014/main" id="{21F3E655-C011-BB08-D6E8-92D275F22651}"/>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EC914BBC-041F-39F2-167A-DC0A5A70FA1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579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E9E4DAB9-72AF-F0D1-F9C0-A422DEB04A83}"/>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51F70FC8-1DC6-F587-C8A2-31905ACD7ABD}"/>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CC248271-8BE6-BCCE-B1E6-24AE6ACA663D}"/>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Data Base Oluşturma</a:t>
            </a:r>
          </a:p>
        </p:txBody>
      </p:sp>
      <p:sp>
        <p:nvSpPr>
          <p:cNvPr id="4" name="Slayt Numarası Yer Tutucusu 3">
            <a:extLst>
              <a:ext uri="{FF2B5EF4-FFF2-40B4-BE49-F238E27FC236}">
                <a16:creationId xmlns:a16="http://schemas.microsoft.com/office/drawing/2014/main" id="{C9379895-FDAE-D0B9-DA54-190134B2DCB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87F1E030-4A62-B8A4-41E9-90B6E0B53974}"/>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7FFD10E6-FA29-BB42-783D-D5D9CD8F0EAD}"/>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Resim 6">
            <a:extLst>
              <a:ext uri="{FF2B5EF4-FFF2-40B4-BE49-F238E27FC236}">
                <a16:creationId xmlns:a16="http://schemas.microsoft.com/office/drawing/2014/main" id="{7322EF39-14EA-091B-898C-2346C397CC2C}"/>
              </a:ext>
            </a:extLst>
          </p:cNvPr>
          <p:cNvPicPr>
            <a:picLocks noChangeAspect="1"/>
          </p:cNvPicPr>
          <p:nvPr/>
        </p:nvPicPr>
        <p:blipFill>
          <a:blip r:embed="rId5"/>
          <a:stretch>
            <a:fillRect/>
          </a:stretch>
        </p:blipFill>
        <p:spPr>
          <a:xfrm>
            <a:off x="5540950" y="2058983"/>
            <a:ext cx="8967530" cy="7676965"/>
          </a:xfrm>
          <a:prstGeom prst="rect">
            <a:avLst/>
          </a:prstGeom>
        </p:spPr>
      </p:pic>
    </p:spTree>
    <p:extLst>
      <p:ext uri="{BB962C8B-B14F-4D97-AF65-F5344CB8AC3E}">
        <p14:creationId xmlns:p14="http://schemas.microsoft.com/office/powerpoint/2010/main" val="39690257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DDAB1BC-D78D-A6BF-C216-F7C0B0400AF0}"/>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8896D889-8842-84C6-3BA5-4F31EA021D33}"/>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57A0A655-4B4C-1A6E-07FA-EA8CA3895C33}"/>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Data Base Oluşturma</a:t>
            </a:r>
          </a:p>
        </p:txBody>
      </p:sp>
      <p:sp>
        <p:nvSpPr>
          <p:cNvPr id="4" name="Slayt Numarası Yer Tutucusu 3">
            <a:extLst>
              <a:ext uri="{FF2B5EF4-FFF2-40B4-BE49-F238E27FC236}">
                <a16:creationId xmlns:a16="http://schemas.microsoft.com/office/drawing/2014/main" id="{473FCF68-D30D-A36F-F95A-918909BBCD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C4B9489E-0FC7-4563-C6EF-C68F394BEF27}"/>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7158AC12-238A-CE78-2F6D-C4E3CC951AED}"/>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Resim 2">
            <a:extLst>
              <a:ext uri="{FF2B5EF4-FFF2-40B4-BE49-F238E27FC236}">
                <a16:creationId xmlns:a16="http://schemas.microsoft.com/office/drawing/2014/main" id="{EAFD8333-0959-B3EE-47CB-1A1B55EE0EAD}"/>
              </a:ext>
            </a:extLst>
          </p:cNvPr>
          <p:cNvPicPr>
            <a:picLocks noChangeAspect="1"/>
          </p:cNvPicPr>
          <p:nvPr/>
        </p:nvPicPr>
        <p:blipFill>
          <a:blip r:embed="rId5"/>
          <a:stretch>
            <a:fillRect/>
          </a:stretch>
        </p:blipFill>
        <p:spPr>
          <a:xfrm>
            <a:off x="4761331" y="3706084"/>
            <a:ext cx="11714694" cy="3505753"/>
          </a:xfrm>
          <a:prstGeom prst="rect">
            <a:avLst/>
          </a:prstGeom>
        </p:spPr>
      </p:pic>
    </p:spTree>
    <p:extLst>
      <p:ext uri="{BB962C8B-B14F-4D97-AF65-F5344CB8AC3E}">
        <p14:creationId xmlns:p14="http://schemas.microsoft.com/office/powerpoint/2010/main" val="15642611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65DDA2A-B741-94F1-9AFD-7E1BBF528BBB}"/>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CB4BA4AE-F508-AF91-E5D2-A4D9FD6C1B7B}"/>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6D38F627-A8B9-E22F-C9B0-303B0F00BD7C}"/>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Data Base Oluşturma</a:t>
            </a:r>
          </a:p>
        </p:txBody>
      </p:sp>
      <p:sp>
        <p:nvSpPr>
          <p:cNvPr id="4" name="Slayt Numarası Yer Tutucusu 3">
            <a:extLst>
              <a:ext uri="{FF2B5EF4-FFF2-40B4-BE49-F238E27FC236}">
                <a16:creationId xmlns:a16="http://schemas.microsoft.com/office/drawing/2014/main" id="{1DF8E533-AD2B-9639-5822-F998B4B88F4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283DAC61-211D-1E14-2BAD-8A812F35BA64}"/>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819D0D3E-4DE3-9F53-3B49-F563F99ADD7D}"/>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DD6A623B-A403-1EA9-BD2D-9A73593F1604}"/>
              </a:ext>
            </a:extLst>
          </p:cNvPr>
          <p:cNvPicPr>
            <a:picLocks noChangeAspect="1"/>
          </p:cNvPicPr>
          <p:nvPr/>
        </p:nvPicPr>
        <p:blipFill>
          <a:blip r:embed="rId5"/>
          <a:stretch>
            <a:fillRect/>
          </a:stretch>
        </p:blipFill>
        <p:spPr>
          <a:xfrm>
            <a:off x="6580506" y="2989566"/>
            <a:ext cx="8849310" cy="6092409"/>
          </a:xfrm>
          <a:prstGeom prst="rect">
            <a:avLst/>
          </a:prstGeom>
        </p:spPr>
      </p:pic>
    </p:spTree>
    <p:extLst>
      <p:ext uri="{BB962C8B-B14F-4D97-AF65-F5344CB8AC3E}">
        <p14:creationId xmlns:p14="http://schemas.microsoft.com/office/powerpoint/2010/main" val="7302483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2BC4EE95-F598-4C04-29F3-F4BA6DA7849A}"/>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C6986297-AE7F-F67E-C1C2-88642561DC0F}"/>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4F982394-5389-3F20-0C03-D801FD5FB94B}"/>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Data Base Oluşturma</a:t>
            </a:r>
          </a:p>
        </p:txBody>
      </p:sp>
      <p:sp>
        <p:nvSpPr>
          <p:cNvPr id="4" name="Slayt Numarası Yer Tutucusu 3">
            <a:extLst>
              <a:ext uri="{FF2B5EF4-FFF2-40B4-BE49-F238E27FC236}">
                <a16:creationId xmlns:a16="http://schemas.microsoft.com/office/drawing/2014/main" id="{0E120971-C511-29DE-4AF5-6AEDF5B19A2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AE37EDAB-BA6B-3095-E051-C246077021CA}"/>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111E52A6-D7E2-6DE6-86CC-47A5658B7EC6}"/>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Resim 2">
            <a:extLst>
              <a:ext uri="{FF2B5EF4-FFF2-40B4-BE49-F238E27FC236}">
                <a16:creationId xmlns:a16="http://schemas.microsoft.com/office/drawing/2014/main" id="{8D6E4312-CD31-A4ED-6427-2124048D7CA3}"/>
              </a:ext>
            </a:extLst>
          </p:cNvPr>
          <p:cNvPicPr>
            <a:picLocks noChangeAspect="1"/>
          </p:cNvPicPr>
          <p:nvPr/>
        </p:nvPicPr>
        <p:blipFill>
          <a:blip r:embed="rId5"/>
          <a:stretch>
            <a:fillRect/>
          </a:stretch>
        </p:blipFill>
        <p:spPr>
          <a:xfrm>
            <a:off x="4431467" y="2632947"/>
            <a:ext cx="13096226" cy="6145478"/>
          </a:xfrm>
          <a:prstGeom prst="rect">
            <a:avLst/>
          </a:prstGeom>
        </p:spPr>
      </p:pic>
    </p:spTree>
    <p:extLst>
      <p:ext uri="{BB962C8B-B14F-4D97-AF65-F5344CB8AC3E}">
        <p14:creationId xmlns:p14="http://schemas.microsoft.com/office/powerpoint/2010/main" val="2505113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D987843B-C598-9078-873F-4A5D97EACD23}"/>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F47BA862-94D4-E4AC-D473-7F8DBE2B29CC}"/>
              </a:ext>
            </a:extLst>
          </p:cNvPr>
          <p:cNvSpPr txBox="1"/>
          <p:nvPr/>
        </p:nvSpPr>
        <p:spPr>
          <a:xfrm>
            <a:off x="8275992"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SQL Server Tablo Oluşturma</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799B4EB7-2892-63B2-ADC8-E05888A73DE7}"/>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B4922AB4-99D8-1A68-C290-DE2E4AC5B85A}"/>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B8AE7935-D2D4-8C16-C9A2-6253BE675045}"/>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C8D4E4AA-7106-1DBE-DFAF-095DA96ADE19}"/>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7F1DDC95-58F1-D62C-C8E1-582B237033D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676114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DB127B2-55A6-DB8E-3EE0-9165CCA9CA6B}"/>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66AF0F83-6586-EEFA-6952-4A2CF0C6D767}"/>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C3CA029B-2FE0-FD02-5F1F-C86940A3615E}"/>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Tablo Oluşturma</a:t>
            </a:r>
          </a:p>
        </p:txBody>
      </p:sp>
      <p:sp>
        <p:nvSpPr>
          <p:cNvPr id="4" name="Slayt Numarası Yer Tutucusu 3">
            <a:extLst>
              <a:ext uri="{FF2B5EF4-FFF2-40B4-BE49-F238E27FC236}">
                <a16:creationId xmlns:a16="http://schemas.microsoft.com/office/drawing/2014/main" id="{6B19BFE5-60FB-CB01-B35D-B84261CA674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4D2B9768-0DF0-66A4-9CC5-5420D6FF0C4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5D532D95-FBE7-7AD3-B6DF-2A95DF0D1A5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7FEECAF6-A52A-4F7D-8AD2-E4FDE7080475}"/>
              </a:ext>
            </a:extLst>
          </p:cNvPr>
          <p:cNvPicPr>
            <a:picLocks noChangeAspect="1"/>
          </p:cNvPicPr>
          <p:nvPr/>
        </p:nvPicPr>
        <p:blipFill>
          <a:blip r:embed="rId5"/>
          <a:stretch>
            <a:fillRect/>
          </a:stretch>
        </p:blipFill>
        <p:spPr>
          <a:xfrm>
            <a:off x="4572000" y="2006510"/>
            <a:ext cx="11841480" cy="7920761"/>
          </a:xfrm>
          <a:prstGeom prst="rect">
            <a:avLst/>
          </a:prstGeom>
        </p:spPr>
      </p:pic>
    </p:spTree>
    <p:extLst>
      <p:ext uri="{BB962C8B-B14F-4D97-AF65-F5344CB8AC3E}">
        <p14:creationId xmlns:p14="http://schemas.microsoft.com/office/powerpoint/2010/main" val="754983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9997AECD-54B0-BA7D-EA2D-92B839FC7E58}"/>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75716C3B-BD39-78BE-B5FC-EC080948C1C6}"/>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09469F81-816B-E0E1-0673-544F41FB588F}"/>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Tablo Oluşturma</a:t>
            </a:r>
          </a:p>
        </p:txBody>
      </p:sp>
      <p:sp>
        <p:nvSpPr>
          <p:cNvPr id="4" name="Slayt Numarası Yer Tutucusu 3">
            <a:extLst>
              <a:ext uri="{FF2B5EF4-FFF2-40B4-BE49-F238E27FC236}">
                <a16:creationId xmlns:a16="http://schemas.microsoft.com/office/drawing/2014/main" id="{1BF2BB2A-250C-8786-6DCD-4C1AAF0568E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B3410729-B409-C9D4-A751-08606860111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AEF1B104-091C-0055-A368-0F578719FC16}"/>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Resim 2">
            <a:extLst>
              <a:ext uri="{FF2B5EF4-FFF2-40B4-BE49-F238E27FC236}">
                <a16:creationId xmlns:a16="http://schemas.microsoft.com/office/drawing/2014/main" id="{56EBB876-2542-45DC-D5BA-CFA60E1ADDA4}"/>
              </a:ext>
            </a:extLst>
          </p:cNvPr>
          <p:cNvPicPr>
            <a:picLocks noChangeAspect="1"/>
          </p:cNvPicPr>
          <p:nvPr/>
        </p:nvPicPr>
        <p:blipFill>
          <a:blip r:embed="rId5"/>
          <a:stretch>
            <a:fillRect/>
          </a:stretch>
        </p:blipFill>
        <p:spPr>
          <a:xfrm>
            <a:off x="4542553" y="3502019"/>
            <a:ext cx="12152250" cy="3282961"/>
          </a:xfrm>
          <a:prstGeom prst="rect">
            <a:avLst/>
          </a:prstGeom>
        </p:spPr>
      </p:pic>
    </p:spTree>
    <p:extLst>
      <p:ext uri="{BB962C8B-B14F-4D97-AF65-F5344CB8AC3E}">
        <p14:creationId xmlns:p14="http://schemas.microsoft.com/office/powerpoint/2010/main" val="26603597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7236BD82-997F-FFD8-00EF-170C57365401}"/>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AF6B3F91-61A7-6E01-D172-65FE6DC56D8D}"/>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F9E783F4-087D-00C8-CBC6-3D56BDF2ABFD}"/>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Tablo Oluşturma</a:t>
            </a:r>
          </a:p>
        </p:txBody>
      </p:sp>
      <p:sp>
        <p:nvSpPr>
          <p:cNvPr id="4" name="Slayt Numarası Yer Tutucusu 3">
            <a:extLst>
              <a:ext uri="{FF2B5EF4-FFF2-40B4-BE49-F238E27FC236}">
                <a16:creationId xmlns:a16="http://schemas.microsoft.com/office/drawing/2014/main" id="{ACE781B5-4550-5B3E-E128-8B5106E1320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5268523D-5729-91B7-CE12-AF3C6FBBE172}"/>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28CCD702-7A60-9951-CE2B-FF1AE2BA1F5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B4CAC91F-5BEC-1820-8DA5-6D554A392817}"/>
              </a:ext>
            </a:extLst>
          </p:cNvPr>
          <p:cNvPicPr>
            <a:picLocks noChangeAspect="1"/>
          </p:cNvPicPr>
          <p:nvPr/>
        </p:nvPicPr>
        <p:blipFill>
          <a:blip r:embed="rId5"/>
          <a:stretch>
            <a:fillRect/>
          </a:stretch>
        </p:blipFill>
        <p:spPr>
          <a:xfrm>
            <a:off x="3242606" y="3822974"/>
            <a:ext cx="14284137" cy="3568426"/>
          </a:xfrm>
          <a:prstGeom prst="rect">
            <a:avLst/>
          </a:prstGeom>
        </p:spPr>
      </p:pic>
    </p:spTree>
    <p:extLst>
      <p:ext uri="{BB962C8B-B14F-4D97-AF65-F5344CB8AC3E}">
        <p14:creationId xmlns:p14="http://schemas.microsoft.com/office/powerpoint/2010/main" val="29530259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DCB198B-2C90-8D39-670D-95BF6ECBCCED}"/>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76E9D0F8-0B63-DF3D-E1D7-CEE5528542E7}"/>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6B697FA8-EB0D-EE9C-DC17-40FD5F7B0320}"/>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3C424CA-40C5-6F25-9202-841258BB5116}"/>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BD746659-A706-281A-FF4B-27AADFDF2F9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E60CF042-B09F-7D8E-D093-AAE3B9DC1CF3}"/>
              </a:ext>
            </a:extLst>
          </p:cNvPr>
          <p:cNvPicPr>
            <a:picLocks noChangeAspect="1"/>
          </p:cNvPicPr>
          <p:nvPr/>
        </p:nvPicPr>
        <p:blipFill>
          <a:blip r:embed="rId5"/>
          <a:stretch>
            <a:fillRect/>
          </a:stretch>
        </p:blipFill>
        <p:spPr>
          <a:xfrm>
            <a:off x="5501501" y="2208720"/>
            <a:ext cx="9589753" cy="7572286"/>
          </a:xfrm>
          <a:prstGeom prst="rect">
            <a:avLst/>
          </a:prstGeom>
        </p:spPr>
      </p:pic>
    </p:spTree>
    <p:extLst>
      <p:ext uri="{BB962C8B-B14F-4D97-AF65-F5344CB8AC3E}">
        <p14:creationId xmlns:p14="http://schemas.microsoft.com/office/powerpoint/2010/main" val="19495209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00DB94FF-28E4-5FBC-C7B6-FD923B042D6C}"/>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4C91B41C-A8FE-FFC8-543D-923C8E663F60}"/>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42DF8FA1-B004-21EE-792B-A9E964C5C451}"/>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Tablo Oluşturma</a:t>
            </a:r>
          </a:p>
        </p:txBody>
      </p:sp>
      <p:sp>
        <p:nvSpPr>
          <p:cNvPr id="4" name="Slayt Numarası Yer Tutucusu 3">
            <a:extLst>
              <a:ext uri="{FF2B5EF4-FFF2-40B4-BE49-F238E27FC236}">
                <a16:creationId xmlns:a16="http://schemas.microsoft.com/office/drawing/2014/main" id="{BE77DF64-6AAF-844D-85E5-34F7E59CCB3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184667B9-E7CA-4C48-089A-7681D3F33314}"/>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B81595F9-78A5-B3AA-7468-6BFAEB9EA4BD}"/>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Resim 2">
            <a:extLst>
              <a:ext uri="{FF2B5EF4-FFF2-40B4-BE49-F238E27FC236}">
                <a16:creationId xmlns:a16="http://schemas.microsoft.com/office/drawing/2014/main" id="{B00DA27E-4DE0-4C55-12DD-5B5685BDDE66}"/>
              </a:ext>
            </a:extLst>
          </p:cNvPr>
          <p:cNvPicPr>
            <a:picLocks noChangeAspect="1"/>
          </p:cNvPicPr>
          <p:nvPr/>
        </p:nvPicPr>
        <p:blipFill>
          <a:blip r:embed="rId5"/>
          <a:stretch>
            <a:fillRect/>
          </a:stretch>
        </p:blipFill>
        <p:spPr>
          <a:xfrm>
            <a:off x="5165504" y="3180986"/>
            <a:ext cx="10086152" cy="4286614"/>
          </a:xfrm>
          <a:prstGeom prst="rect">
            <a:avLst/>
          </a:prstGeom>
        </p:spPr>
      </p:pic>
    </p:spTree>
    <p:extLst>
      <p:ext uri="{BB962C8B-B14F-4D97-AF65-F5344CB8AC3E}">
        <p14:creationId xmlns:p14="http://schemas.microsoft.com/office/powerpoint/2010/main" val="16919371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F97DF088-8918-29DD-9481-0B6225B0972A}"/>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FD354A29-CD13-8E6E-6CF5-3BF80A4F9D72}"/>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5" name="Google Shape;365;p29">
            <a:extLst>
              <a:ext uri="{FF2B5EF4-FFF2-40B4-BE49-F238E27FC236}">
                <a16:creationId xmlns:a16="http://schemas.microsoft.com/office/drawing/2014/main" id="{E6E1E46E-9E71-F0C5-3515-2142DFE5DCDC}"/>
              </a:ext>
            </a:extLst>
          </p:cNvPr>
          <p:cNvSpPr txBox="1"/>
          <p:nvPr/>
        </p:nvSpPr>
        <p:spPr>
          <a:xfrm>
            <a:off x="5807540" y="929987"/>
            <a:ext cx="10933013"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Tablo Oluşturma</a:t>
            </a:r>
          </a:p>
        </p:txBody>
      </p:sp>
      <p:sp>
        <p:nvSpPr>
          <p:cNvPr id="4" name="Slayt Numarası Yer Tutucusu 3">
            <a:extLst>
              <a:ext uri="{FF2B5EF4-FFF2-40B4-BE49-F238E27FC236}">
                <a16:creationId xmlns:a16="http://schemas.microsoft.com/office/drawing/2014/main" id="{AF3DA612-A4FD-3F91-5B87-1051A9C658B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64" name="Google Shape;364;p29">
            <a:extLst>
              <a:ext uri="{FF2B5EF4-FFF2-40B4-BE49-F238E27FC236}">
                <a16:creationId xmlns:a16="http://schemas.microsoft.com/office/drawing/2014/main" id="{293BEF16-4394-9844-4C4E-FC6F8CC8665D}"/>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29">
            <a:extLst>
              <a:ext uri="{FF2B5EF4-FFF2-40B4-BE49-F238E27FC236}">
                <a16:creationId xmlns:a16="http://schemas.microsoft.com/office/drawing/2014/main" id="{1617738C-B022-32C1-492A-4DF1A6FCF6F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CA596D10-CB90-A070-69F5-6C27350842A4}"/>
              </a:ext>
            </a:extLst>
          </p:cNvPr>
          <p:cNvPicPr>
            <a:picLocks noChangeAspect="1"/>
          </p:cNvPicPr>
          <p:nvPr/>
        </p:nvPicPr>
        <p:blipFill>
          <a:blip r:embed="rId5"/>
          <a:stretch>
            <a:fillRect/>
          </a:stretch>
        </p:blipFill>
        <p:spPr>
          <a:xfrm>
            <a:off x="5525655" y="2246523"/>
            <a:ext cx="8369223" cy="7663386"/>
          </a:xfrm>
          <a:prstGeom prst="rect">
            <a:avLst/>
          </a:prstGeom>
        </p:spPr>
      </p:pic>
    </p:spTree>
    <p:extLst>
      <p:ext uri="{BB962C8B-B14F-4D97-AF65-F5344CB8AC3E}">
        <p14:creationId xmlns:p14="http://schemas.microsoft.com/office/powerpoint/2010/main" val="34997114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0086D645-95FD-A30C-9817-6984D99D5F43}"/>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D31A042B-C007-31AD-719D-E54D5D6D947B}"/>
              </a:ext>
            </a:extLst>
          </p:cNvPr>
          <p:cNvSpPr txBox="1"/>
          <p:nvPr/>
        </p:nvSpPr>
        <p:spPr>
          <a:xfrm>
            <a:off x="8275992"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SQL Server Komutlarına Giriş</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CEDEF714-EE1E-F41D-D3EF-CD31DD7C9045}"/>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D7314781-2D89-0CAA-4290-6B716C0B09B4}"/>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1B82222D-609F-190A-D7F7-16CF991E2D4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81594BAD-532D-BDF1-04EE-DC9D684A05D0}"/>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416988F5-31E2-C478-E537-7B0E83C3B30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647339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87BE72C-F65C-3788-536B-996DDC09DAB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0DBCB55-6C5F-754D-3121-4C06F1519171}"/>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F62423E0-D338-F1D3-4D56-6458281FA68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05423928-FC34-D9DE-A642-3F1955DF9FB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F3A9BC5E-9EE0-7DDB-2EA3-9BF30660CE16}"/>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sp>
        <p:nvSpPr>
          <p:cNvPr id="3" name="Google Shape;355;p28">
            <a:extLst>
              <a:ext uri="{FF2B5EF4-FFF2-40B4-BE49-F238E27FC236}">
                <a16:creationId xmlns:a16="http://schemas.microsoft.com/office/drawing/2014/main" id="{1257B114-8B8B-C0B8-A9EF-4375DE5B331D}"/>
              </a:ext>
            </a:extLst>
          </p:cNvPr>
          <p:cNvSpPr txBox="1"/>
          <p:nvPr/>
        </p:nvSpPr>
        <p:spPr>
          <a:xfrm>
            <a:off x="6576568" y="2375324"/>
            <a:ext cx="10675112" cy="4395049"/>
          </a:xfrm>
          <a:prstGeom prst="rect">
            <a:avLst/>
          </a:prstGeom>
          <a:noFill/>
          <a:ln>
            <a:noFill/>
          </a:ln>
        </p:spPr>
        <p:txBody>
          <a:bodyPr spcFirstLastPara="1" wrap="square" lIns="0" tIns="0" rIns="0" bIns="0" anchor="t" anchorCtr="0">
            <a:spAutoFit/>
          </a:bodyPr>
          <a:lstStyle/>
          <a:p>
            <a:pPr lvl="1" algn="just">
              <a:lnSpc>
                <a:spcPct val="140000"/>
              </a:lnSpc>
              <a:defRPr/>
            </a:pPr>
            <a:r>
              <a:rPr lang="tr-TR" sz="4400" b="1" i="1" dirty="0">
                <a:solidFill>
                  <a:srgbClr val="FFCA04"/>
                </a:solidFill>
                <a:latin typeface="Lato"/>
                <a:ea typeface="Lato"/>
                <a:cs typeface="Lato"/>
                <a:sym typeface="Lato"/>
              </a:rPr>
              <a:t>CREATE </a:t>
            </a:r>
            <a:r>
              <a:rPr lang="tr-TR" sz="4400" b="1" dirty="0">
                <a:solidFill>
                  <a:srgbClr val="FFCA04"/>
                </a:solidFill>
                <a:latin typeface="Lato"/>
                <a:ea typeface="Lato"/>
                <a:cs typeface="Lato"/>
                <a:sym typeface="Lato"/>
              </a:rPr>
              <a:t>KOMUTU</a:t>
            </a:r>
          </a:p>
          <a:p>
            <a:pPr lvl="1" algn="just">
              <a:lnSpc>
                <a:spcPct val="140000"/>
              </a:lnSpc>
              <a:defRPr/>
            </a:pPr>
            <a:endParaRPr lang="tr-TR" sz="3200" dirty="0">
              <a:solidFill>
                <a:srgbClr val="FFFFFF"/>
              </a:solidFill>
              <a:latin typeface="Lato"/>
              <a:ea typeface="Lato"/>
              <a:cs typeface="Lato"/>
              <a:sym typeface="Lato"/>
            </a:endParaRPr>
          </a:p>
          <a:p>
            <a:pPr lvl="1" algn="just">
              <a:lnSpc>
                <a:spcPct val="140000"/>
              </a:lnSpc>
              <a:defRPr/>
            </a:pPr>
            <a:r>
              <a:rPr lang="tr-TR" sz="3200" dirty="0">
                <a:solidFill>
                  <a:srgbClr val="FFFFFF"/>
                </a:solidFill>
                <a:latin typeface="Lato"/>
                <a:ea typeface="Lato"/>
                <a:cs typeface="Lato"/>
                <a:sym typeface="Lato"/>
              </a:rPr>
              <a:t>Database, tablo, </a:t>
            </a:r>
            <a:r>
              <a:rPr lang="tr-TR" sz="3200" dirty="0" err="1">
                <a:solidFill>
                  <a:srgbClr val="FFFFFF"/>
                </a:solidFill>
                <a:latin typeface="Lato"/>
                <a:ea typeface="Lato"/>
                <a:cs typeface="Lato"/>
                <a:sym typeface="Lato"/>
              </a:rPr>
              <a:t>index</a:t>
            </a:r>
            <a:r>
              <a:rPr lang="tr-TR" sz="3200" dirty="0">
                <a:solidFill>
                  <a:srgbClr val="FFFFFF"/>
                </a:solidFill>
                <a:latin typeface="Lato"/>
                <a:ea typeface="Lato"/>
                <a:cs typeface="Lato"/>
                <a:sym typeface="Lato"/>
              </a:rPr>
              <a:t>, </a:t>
            </a:r>
            <a:r>
              <a:rPr lang="tr-TR" sz="3200" dirty="0" err="1">
                <a:solidFill>
                  <a:srgbClr val="FFFFFF"/>
                </a:solidFill>
                <a:latin typeface="Lato"/>
                <a:ea typeface="Lato"/>
                <a:cs typeface="Lato"/>
                <a:sym typeface="Lato"/>
              </a:rPr>
              <a:t>view</a:t>
            </a:r>
            <a:r>
              <a:rPr lang="tr-TR" sz="3200" dirty="0">
                <a:solidFill>
                  <a:srgbClr val="FFFFFF"/>
                </a:solidFill>
                <a:latin typeface="Lato"/>
                <a:ea typeface="Lato"/>
                <a:cs typeface="Lato"/>
                <a:sym typeface="Lato"/>
              </a:rPr>
              <a:t>, vb. veri tabanı objelerini yaratmada kullanılan komuttur. SQL komutları ile veri tabanında işlem yapılabilmesi için önce veri tabanı sonra da veri tabanında kullanılacak tablolar tanımlanmalıdır. </a:t>
            </a:r>
          </a:p>
        </p:txBody>
      </p:sp>
    </p:spTree>
    <p:extLst>
      <p:ext uri="{BB962C8B-B14F-4D97-AF65-F5344CB8AC3E}">
        <p14:creationId xmlns:p14="http://schemas.microsoft.com/office/powerpoint/2010/main" val="128239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B0D7430-6CF2-594C-938B-AED6A9D54E9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72C8ABE-BC75-EB90-9799-7FE3445CA3AB}"/>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DC8D3512-C9CB-495F-1FFF-BEE925B97E38}"/>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D40C22A1-8872-C077-CF40-F80AEF892D9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50B6BEAF-5169-2079-D5A4-3E7C28C453B1}"/>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6" name="Resim 5">
            <a:extLst>
              <a:ext uri="{FF2B5EF4-FFF2-40B4-BE49-F238E27FC236}">
                <a16:creationId xmlns:a16="http://schemas.microsoft.com/office/drawing/2014/main" id="{D872D9D0-9699-D3E8-520C-ECDF50176086}"/>
              </a:ext>
            </a:extLst>
          </p:cNvPr>
          <p:cNvPicPr>
            <a:picLocks noChangeAspect="1"/>
          </p:cNvPicPr>
          <p:nvPr/>
        </p:nvPicPr>
        <p:blipFill>
          <a:blip r:embed="rId5"/>
          <a:stretch>
            <a:fillRect/>
          </a:stretch>
        </p:blipFill>
        <p:spPr>
          <a:xfrm>
            <a:off x="1571482" y="2173982"/>
            <a:ext cx="15405878" cy="7364567"/>
          </a:xfrm>
          <a:prstGeom prst="rect">
            <a:avLst/>
          </a:prstGeom>
        </p:spPr>
      </p:pic>
    </p:spTree>
    <p:extLst>
      <p:ext uri="{BB962C8B-B14F-4D97-AF65-F5344CB8AC3E}">
        <p14:creationId xmlns:p14="http://schemas.microsoft.com/office/powerpoint/2010/main" val="9539603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371D8CD-3B24-D15A-6D5C-7E5B53812A3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613DB84-B46E-D8AF-02B3-06ED040CE07F}"/>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FFC20CFA-DBEC-6C8B-F671-7835C1232D2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352EE734-8E7F-7A9E-2A34-F803A803B879}"/>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10" name="Resim 9">
            <a:extLst>
              <a:ext uri="{FF2B5EF4-FFF2-40B4-BE49-F238E27FC236}">
                <a16:creationId xmlns:a16="http://schemas.microsoft.com/office/drawing/2014/main" id="{3B20A628-40EB-2B02-C978-4FD2DBBC90CD}"/>
              </a:ext>
            </a:extLst>
          </p:cNvPr>
          <p:cNvPicPr>
            <a:picLocks noChangeAspect="1"/>
          </p:cNvPicPr>
          <p:nvPr/>
        </p:nvPicPr>
        <p:blipFill>
          <a:blip r:embed="rId4"/>
          <a:stretch>
            <a:fillRect/>
          </a:stretch>
        </p:blipFill>
        <p:spPr>
          <a:xfrm>
            <a:off x="555790" y="3067099"/>
            <a:ext cx="17176420" cy="4676088"/>
          </a:xfrm>
          <a:prstGeom prst="rect">
            <a:avLst/>
          </a:prstGeom>
        </p:spPr>
      </p:pic>
      <p:sp>
        <p:nvSpPr>
          <p:cNvPr id="349" name="Google Shape;349;p28">
            <a:extLst>
              <a:ext uri="{FF2B5EF4-FFF2-40B4-BE49-F238E27FC236}">
                <a16:creationId xmlns:a16="http://schemas.microsoft.com/office/drawing/2014/main" id="{A49612B1-18F6-5338-1967-BA2DD9A733B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928971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59A27C1-0B42-6F35-3D91-B09AC938145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6B69525-C8EB-4D06-99EF-64761A9FC06B}"/>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B1DBE7DA-4D81-6508-3674-C219F6037ED1}"/>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03EA5773-FF50-8FE6-F37E-6164CE1850C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CF08B307-0307-C9C9-B292-DE4D1377FA75}"/>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6" name="Resim 5">
            <a:extLst>
              <a:ext uri="{FF2B5EF4-FFF2-40B4-BE49-F238E27FC236}">
                <a16:creationId xmlns:a16="http://schemas.microsoft.com/office/drawing/2014/main" id="{E73182A1-3659-FA86-D421-954306CBEAB5}"/>
              </a:ext>
            </a:extLst>
          </p:cNvPr>
          <p:cNvPicPr>
            <a:picLocks noChangeAspect="1"/>
          </p:cNvPicPr>
          <p:nvPr/>
        </p:nvPicPr>
        <p:blipFill>
          <a:blip r:embed="rId5"/>
          <a:stretch>
            <a:fillRect/>
          </a:stretch>
        </p:blipFill>
        <p:spPr>
          <a:xfrm>
            <a:off x="585261" y="3256727"/>
            <a:ext cx="16679974" cy="4546153"/>
          </a:xfrm>
          <a:prstGeom prst="rect">
            <a:avLst/>
          </a:prstGeom>
        </p:spPr>
      </p:pic>
    </p:spTree>
    <p:extLst>
      <p:ext uri="{BB962C8B-B14F-4D97-AF65-F5344CB8AC3E}">
        <p14:creationId xmlns:p14="http://schemas.microsoft.com/office/powerpoint/2010/main" val="26686986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B5D18E2E-2E7C-A10E-1C87-71ADCEFD8AC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12A2EDB-762F-C2C3-C2D6-69A0CE8C9611}"/>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A8E37468-0F6F-8136-EE32-44A40BD869D5}"/>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49E09B02-FE5E-FDFD-B34F-7BABA0CFE3E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B30B3756-8541-1CFC-FC02-49DEF280BC04}"/>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5" name="Resim 4">
            <a:extLst>
              <a:ext uri="{FF2B5EF4-FFF2-40B4-BE49-F238E27FC236}">
                <a16:creationId xmlns:a16="http://schemas.microsoft.com/office/drawing/2014/main" id="{6EC58271-8C04-44A0-27F7-379537E8327A}"/>
              </a:ext>
            </a:extLst>
          </p:cNvPr>
          <p:cNvPicPr>
            <a:picLocks noChangeAspect="1"/>
          </p:cNvPicPr>
          <p:nvPr/>
        </p:nvPicPr>
        <p:blipFill>
          <a:blip r:embed="rId5"/>
          <a:stretch>
            <a:fillRect/>
          </a:stretch>
        </p:blipFill>
        <p:spPr>
          <a:xfrm>
            <a:off x="2120520" y="1915521"/>
            <a:ext cx="14628240" cy="8055110"/>
          </a:xfrm>
          <a:prstGeom prst="rect">
            <a:avLst/>
          </a:prstGeom>
        </p:spPr>
      </p:pic>
    </p:spTree>
    <p:extLst>
      <p:ext uri="{BB962C8B-B14F-4D97-AF65-F5344CB8AC3E}">
        <p14:creationId xmlns:p14="http://schemas.microsoft.com/office/powerpoint/2010/main" val="16994833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29D7C05-ADF5-86BB-C508-FF8ED887C82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AB9E73C-8665-E8B4-3363-980E10AF9827}"/>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A8C74124-396B-E0D7-0340-6A59DFD1FC8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EDC248FE-4A7A-463E-B010-7440B017C7D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C8DF3BF3-18BC-DC7C-5E6C-32F8C21B2C2A}"/>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6" name="Resim 5">
            <a:extLst>
              <a:ext uri="{FF2B5EF4-FFF2-40B4-BE49-F238E27FC236}">
                <a16:creationId xmlns:a16="http://schemas.microsoft.com/office/drawing/2014/main" id="{2AA33B82-42B9-7E7A-1726-F55B7B74D628}"/>
              </a:ext>
            </a:extLst>
          </p:cNvPr>
          <p:cNvPicPr>
            <a:picLocks noChangeAspect="1"/>
          </p:cNvPicPr>
          <p:nvPr/>
        </p:nvPicPr>
        <p:blipFill>
          <a:blip r:embed="rId5"/>
          <a:stretch>
            <a:fillRect/>
          </a:stretch>
        </p:blipFill>
        <p:spPr>
          <a:xfrm>
            <a:off x="6143482" y="2349959"/>
            <a:ext cx="8317398" cy="6458761"/>
          </a:xfrm>
          <a:prstGeom prst="rect">
            <a:avLst/>
          </a:prstGeom>
        </p:spPr>
      </p:pic>
    </p:spTree>
    <p:extLst>
      <p:ext uri="{BB962C8B-B14F-4D97-AF65-F5344CB8AC3E}">
        <p14:creationId xmlns:p14="http://schemas.microsoft.com/office/powerpoint/2010/main" val="11102417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FA357018-6E3E-F0BF-5955-C449AC2ED48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DF2F6D0-174A-64A3-7660-F7F66EACCD94}"/>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37AD195B-DE71-456D-17DC-06B309D92F3D}"/>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AB81C048-5084-2F85-BA5B-7EF57B81DAE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E738B610-1B18-AEB2-EAF8-9F973744AE8C}"/>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5" name="Resim 4">
            <a:extLst>
              <a:ext uri="{FF2B5EF4-FFF2-40B4-BE49-F238E27FC236}">
                <a16:creationId xmlns:a16="http://schemas.microsoft.com/office/drawing/2014/main" id="{9B483F07-7AC0-07B1-D061-665A4922857B}"/>
              </a:ext>
            </a:extLst>
          </p:cNvPr>
          <p:cNvPicPr>
            <a:picLocks noChangeAspect="1"/>
          </p:cNvPicPr>
          <p:nvPr/>
        </p:nvPicPr>
        <p:blipFill>
          <a:blip r:embed="rId5"/>
          <a:stretch>
            <a:fillRect/>
          </a:stretch>
        </p:blipFill>
        <p:spPr>
          <a:xfrm>
            <a:off x="6466794" y="2403245"/>
            <a:ext cx="7879959" cy="6659610"/>
          </a:xfrm>
          <a:prstGeom prst="rect">
            <a:avLst/>
          </a:prstGeom>
        </p:spPr>
      </p:pic>
    </p:spTree>
    <p:extLst>
      <p:ext uri="{BB962C8B-B14F-4D97-AF65-F5344CB8AC3E}">
        <p14:creationId xmlns:p14="http://schemas.microsoft.com/office/powerpoint/2010/main" val="13174930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A037B38-E3EF-A0D1-8D61-248D3242EA0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8830483-77B1-36E2-0A14-765C8088552F}"/>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B3A2912D-FF54-DF85-954E-ACAB9D5EB8BF}"/>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8DC4E2D2-634B-DCB5-CF43-42E9CC13A7FC}"/>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83D8E219-A002-9292-1C18-E486ED12C4B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a:extLst>
              <a:ext uri="{FF2B5EF4-FFF2-40B4-BE49-F238E27FC236}">
                <a16:creationId xmlns:a16="http://schemas.microsoft.com/office/drawing/2014/main" id="{5828A025-29E0-46EC-0749-708B910AD114}"/>
              </a:ext>
            </a:extLst>
          </p:cNvPr>
          <p:cNvPicPr>
            <a:picLocks noChangeAspect="1"/>
          </p:cNvPicPr>
          <p:nvPr/>
        </p:nvPicPr>
        <p:blipFill>
          <a:blip r:embed="rId5"/>
          <a:stretch>
            <a:fillRect/>
          </a:stretch>
        </p:blipFill>
        <p:spPr>
          <a:xfrm>
            <a:off x="5370768" y="2290082"/>
            <a:ext cx="9851219" cy="7802390"/>
          </a:xfrm>
          <a:prstGeom prst="rect">
            <a:avLst/>
          </a:prstGeom>
        </p:spPr>
      </p:pic>
    </p:spTree>
    <p:extLst>
      <p:ext uri="{BB962C8B-B14F-4D97-AF65-F5344CB8AC3E}">
        <p14:creationId xmlns:p14="http://schemas.microsoft.com/office/powerpoint/2010/main" val="7117379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F834640-CD2E-243A-67D2-68890CC5A54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65117A0-A72E-5514-27AE-E77719CA2D5C}"/>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349" name="Google Shape;349;p28">
            <a:extLst>
              <a:ext uri="{FF2B5EF4-FFF2-40B4-BE49-F238E27FC236}">
                <a16:creationId xmlns:a16="http://schemas.microsoft.com/office/drawing/2014/main" id="{A1E971C8-E4F6-41BF-4CC0-8B06480DB9D6}"/>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9683A7F2-3E9F-A1A1-989D-7EE0CD8DEE6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1F0EB881-634A-09C4-EA06-9184133B8199}"/>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pic>
        <p:nvPicPr>
          <p:cNvPr id="6" name="Resim 5">
            <a:extLst>
              <a:ext uri="{FF2B5EF4-FFF2-40B4-BE49-F238E27FC236}">
                <a16:creationId xmlns:a16="http://schemas.microsoft.com/office/drawing/2014/main" id="{0C1F2D95-E45F-9AF8-495D-D3187F879353}"/>
              </a:ext>
            </a:extLst>
          </p:cNvPr>
          <p:cNvPicPr>
            <a:picLocks noChangeAspect="1"/>
          </p:cNvPicPr>
          <p:nvPr/>
        </p:nvPicPr>
        <p:blipFill>
          <a:blip r:embed="rId5"/>
          <a:stretch>
            <a:fillRect/>
          </a:stretch>
        </p:blipFill>
        <p:spPr>
          <a:xfrm>
            <a:off x="1136784" y="3347840"/>
            <a:ext cx="15365427" cy="3800987"/>
          </a:xfrm>
          <a:prstGeom prst="rect">
            <a:avLst/>
          </a:prstGeom>
        </p:spPr>
      </p:pic>
    </p:spTree>
    <p:extLst>
      <p:ext uri="{BB962C8B-B14F-4D97-AF65-F5344CB8AC3E}">
        <p14:creationId xmlns:p14="http://schemas.microsoft.com/office/powerpoint/2010/main" val="1928567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9338CFC-0244-DE32-AC80-FAF161CD2E5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4D22A6C-A6F5-E7F9-A976-AB8005F07072}"/>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331CBBF4-344C-0E31-D9C1-2A7D636C52C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B7EC2EE8-C876-8ACB-E3E4-51EFDD673C53}"/>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sp>
        <p:nvSpPr>
          <p:cNvPr id="349" name="Google Shape;349;p28">
            <a:extLst>
              <a:ext uri="{FF2B5EF4-FFF2-40B4-BE49-F238E27FC236}">
                <a16:creationId xmlns:a16="http://schemas.microsoft.com/office/drawing/2014/main" id="{E325B091-ED02-21B0-1233-692B0BDE4C4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Resim 7">
            <a:extLst>
              <a:ext uri="{FF2B5EF4-FFF2-40B4-BE49-F238E27FC236}">
                <a16:creationId xmlns:a16="http://schemas.microsoft.com/office/drawing/2014/main" id="{45947C96-8B61-36BC-4F31-137491F95C42}"/>
              </a:ext>
            </a:extLst>
          </p:cNvPr>
          <p:cNvPicPr>
            <a:picLocks noChangeAspect="1"/>
          </p:cNvPicPr>
          <p:nvPr/>
        </p:nvPicPr>
        <p:blipFill>
          <a:blip r:embed="rId5"/>
          <a:stretch>
            <a:fillRect/>
          </a:stretch>
        </p:blipFill>
        <p:spPr>
          <a:xfrm>
            <a:off x="1134310" y="2255496"/>
            <a:ext cx="16019379" cy="6830082"/>
          </a:xfrm>
          <a:prstGeom prst="rect">
            <a:avLst/>
          </a:prstGeom>
        </p:spPr>
      </p:pic>
    </p:spTree>
    <p:extLst>
      <p:ext uri="{BB962C8B-B14F-4D97-AF65-F5344CB8AC3E}">
        <p14:creationId xmlns:p14="http://schemas.microsoft.com/office/powerpoint/2010/main" val="8570050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9EA8399-5C2F-B472-1F48-CBB6B6F0142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CFE6E49-300F-92A2-B565-C134945BF2E2}"/>
              </a:ext>
            </a:extLst>
          </p:cNvPr>
          <p:cNvPicPr preferRelativeResize="0"/>
          <p:nvPr/>
        </p:nvPicPr>
        <p:blipFill rotWithShape="1">
          <a:blip r:embed="rId3">
            <a:alphaModFix amt="47000"/>
          </a:blip>
          <a:srcRect l="20370" r="20369"/>
          <a:stretch/>
        </p:blipFill>
        <p:spPr>
          <a:xfrm>
            <a:off x="-3000518" y="-3810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ACB0E3DF-57CA-34C1-B988-CB85BE71F4D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50;p28">
            <a:extLst>
              <a:ext uri="{FF2B5EF4-FFF2-40B4-BE49-F238E27FC236}">
                <a16:creationId xmlns:a16="http://schemas.microsoft.com/office/drawing/2014/main" id="{307EA11D-D8D1-148F-E1E5-5596FD88F3F7}"/>
              </a:ext>
            </a:extLst>
          </p:cNvPr>
          <p:cNvSpPr txBox="1"/>
          <p:nvPr/>
        </p:nvSpPr>
        <p:spPr>
          <a:xfrm>
            <a:off x="6443348" y="933020"/>
            <a:ext cx="16205470"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SQL Server Komutlarına Giriş</a:t>
            </a:r>
          </a:p>
        </p:txBody>
      </p:sp>
      <p:sp>
        <p:nvSpPr>
          <p:cNvPr id="349" name="Google Shape;349;p28">
            <a:extLst>
              <a:ext uri="{FF2B5EF4-FFF2-40B4-BE49-F238E27FC236}">
                <a16:creationId xmlns:a16="http://schemas.microsoft.com/office/drawing/2014/main" id="{4F9D5E82-0880-2FD3-DF59-2ABA237A6076}"/>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3CEF1EB8-08CF-DBB5-A57D-328FDEDEED9A}"/>
              </a:ext>
            </a:extLst>
          </p:cNvPr>
          <p:cNvPicPr>
            <a:picLocks noChangeAspect="1"/>
          </p:cNvPicPr>
          <p:nvPr/>
        </p:nvPicPr>
        <p:blipFill>
          <a:blip r:embed="rId5"/>
          <a:stretch>
            <a:fillRect/>
          </a:stretch>
        </p:blipFill>
        <p:spPr>
          <a:xfrm>
            <a:off x="6289436" y="2422534"/>
            <a:ext cx="8373691" cy="6005186"/>
          </a:xfrm>
          <a:prstGeom prst="rect">
            <a:avLst/>
          </a:prstGeom>
        </p:spPr>
      </p:pic>
    </p:spTree>
    <p:extLst>
      <p:ext uri="{BB962C8B-B14F-4D97-AF65-F5344CB8AC3E}">
        <p14:creationId xmlns:p14="http://schemas.microsoft.com/office/powerpoint/2010/main" val="1833953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1B439218-1DB7-55F7-2353-830C18B1BBA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551AB6B-2020-6637-622F-60D3E9B5F50C}"/>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C634900-FFFA-B041-27E5-4D4C1440AE70}"/>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CD66579-BEBE-7A3E-D6CD-8A15143F2579}"/>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9855371-8994-B815-DFF8-E146B7A99581}"/>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Microsoft Sql Server Kurulumu</a:t>
            </a:r>
            <a:endParaRPr lang="tr-TR" sz="6300" dirty="0"/>
          </a:p>
        </p:txBody>
      </p:sp>
      <p:sp>
        <p:nvSpPr>
          <p:cNvPr id="4" name="Slayt Numarası Yer Tutucusu 3">
            <a:extLst>
              <a:ext uri="{FF2B5EF4-FFF2-40B4-BE49-F238E27FC236}">
                <a16:creationId xmlns:a16="http://schemas.microsoft.com/office/drawing/2014/main" id="{E8F47364-C04C-B16D-E4CD-9D5712E595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5" name="Resim 4">
            <a:extLst>
              <a:ext uri="{FF2B5EF4-FFF2-40B4-BE49-F238E27FC236}">
                <a16:creationId xmlns:a16="http://schemas.microsoft.com/office/drawing/2014/main" id="{19F6F4DE-3850-EF30-8CA9-AA2C3ADD0D57}"/>
              </a:ext>
            </a:extLst>
          </p:cNvPr>
          <p:cNvPicPr>
            <a:picLocks noChangeAspect="1"/>
          </p:cNvPicPr>
          <p:nvPr/>
        </p:nvPicPr>
        <p:blipFill>
          <a:blip r:embed="rId5"/>
          <a:stretch>
            <a:fillRect/>
          </a:stretch>
        </p:blipFill>
        <p:spPr>
          <a:xfrm>
            <a:off x="5689078" y="2321497"/>
            <a:ext cx="9214600" cy="7293072"/>
          </a:xfrm>
          <a:prstGeom prst="rect">
            <a:avLst/>
          </a:prstGeom>
        </p:spPr>
      </p:pic>
    </p:spTree>
    <p:extLst>
      <p:ext uri="{BB962C8B-B14F-4D97-AF65-F5344CB8AC3E}">
        <p14:creationId xmlns:p14="http://schemas.microsoft.com/office/powerpoint/2010/main" val="32619173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674</TotalTime>
  <Words>1467</Words>
  <Application>Microsoft Office PowerPoint</Application>
  <PresentationFormat>Özel</PresentationFormat>
  <Paragraphs>254</Paragraphs>
  <Slides>83</Slides>
  <Notes>83</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83</vt:i4>
      </vt:variant>
    </vt:vector>
  </HeadingPairs>
  <TitlesOfParts>
    <vt:vector size="89" baseType="lpstr">
      <vt:lpstr>Paytone One</vt:lpstr>
      <vt:lpstr>Lato</vt:lpstr>
      <vt:lpstr>Arial</vt:lpstr>
      <vt:lpstr>Calibri</vt:lpstr>
      <vt:lpstr>1_Office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19</cp:revision>
  <dcterms:modified xsi:type="dcterms:W3CDTF">2025-10-22T18:14:37Z</dcterms:modified>
</cp:coreProperties>
</file>