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69"/>
  </p:notesMasterIdLst>
  <p:sldIdLst>
    <p:sldId id="256" r:id="rId3"/>
    <p:sldId id="258" r:id="rId4"/>
    <p:sldId id="282" r:id="rId5"/>
    <p:sldId id="305" r:id="rId6"/>
    <p:sldId id="342" r:id="rId7"/>
    <p:sldId id="285" r:id="rId8"/>
    <p:sldId id="306" r:id="rId9"/>
    <p:sldId id="343" r:id="rId10"/>
    <p:sldId id="344" r:id="rId11"/>
    <p:sldId id="345" r:id="rId12"/>
    <p:sldId id="346" r:id="rId13"/>
    <p:sldId id="347" r:id="rId14"/>
    <p:sldId id="277" r:id="rId15"/>
    <p:sldId id="349" r:id="rId16"/>
    <p:sldId id="350" r:id="rId17"/>
    <p:sldId id="348" r:id="rId18"/>
    <p:sldId id="278" r:id="rId19"/>
    <p:sldId id="359" r:id="rId20"/>
    <p:sldId id="286" r:id="rId21"/>
    <p:sldId id="257" r:id="rId22"/>
    <p:sldId id="351" r:id="rId23"/>
    <p:sldId id="355" r:id="rId24"/>
    <p:sldId id="352" r:id="rId25"/>
    <p:sldId id="356" r:id="rId26"/>
    <p:sldId id="353" r:id="rId27"/>
    <p:sldId id="357" r:id="rId28"/>
    <p:sldId id="354" r:id="rId29"/>
    <p:sldId id="358" r:id="rId30"/>
    <p:sldId id="363" r:id="rId31"/>
    <p:sldId id="364" r:id="rId32"/>
    <p:sldId id="365" r:id="rId33"/>
    <p:sldId id="366" r:id="rId34"/>
    <p:sldId id="360" r:id="rId35"/>
    <p:sldId id="361" r:id="rId36"/>
    <p:sldId id="362" r:id="rId37"/>
    <p:sldId id="367" r:id="rId38"/>
    <p:sldId id="368" r:id="rId39"/>
    <p:sldId id="369" r:id="rId40"/>
    <p:sldId id="371" r:id="rId41"/>
    <p:sldId id="370" r:id="rId42"/>
    <p:sldId id="310" r:id="rId43"/>
    <p:sldId id="373" r:id="rId44"/>
    <p:sldId id="374" r:id="rId45"/>
    <p:sldId id="375" r:id="rId46"/>
    <p:sldId id="376" r:id="rId47"/>
    <p:sldId id="377" r:id="rId48"/>
    <p:sldId id="378" r:id="rId49"/>
    <p:sldId id="379" r:id="rId50"/>
    <p:sldId id="380" r:id="rId51"/>
    <p:sldId id="382" r:id="rId52"/>
    <p:sldId id="381" r:id="rId53"/>
    <p:sldId id="383" r:id="rId54"/>
    <p:sldId id="384" r:id="rId55"/>
    <p:sldId id="385" r:id="rId56"/>
    <p:sldId id="386" r:id="rId57"/>
    <p:sldId id="388" r:id="rId58"/>
    <p:sldId id="387" r:id="rId59"/>
    <p:sldId id="389" r:id="rId60"/>
    <p:sldId id="390" r:id="rId61"/>
    <p:sldId id="391" r:id="rId62"/>
    <p:sldId id="392" r:id="rId63"/>
    <p:sldId id="393" r:id="rId64"/>
    <p:sldId id="394" r:id="rId65"/>
    <p:sldId id="395" r:id="rId66"/>
    <p:sldId id="396" r:id="rId67"/>
    <p:sldId id="276" r:id="rId68"/>
  </p:sldIdLst>
  <p:sldSz cx="18288000" cy="10287000"/>
  <p:notesSz cx="6858000" cy="9144000"/>
  <p:embeddedFontLst>
    <p:embeddedFont>
      <p:font typeface="Lato" panose="020F0502020204030203" pitchFamily="34" charset="0"/>
      <p:regular r:id="rId70"/>
      <p:bold r:id="rId71"/>
      <p:italic r:id="rId72"/>
      <p:boldItalic r:id="rId73"/>
    </p:embeddedFont>
    <p:embeddedFont>
      <p:font typeface="Paytone One" panose="020B0604020202020204" charset="-94"/>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4"/>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41" autoAdjust="0"/>
  </p:normalViewPr>
  <p:slideViewPr>
    <p:cSldViewPr snapToGrid="0">
      <p:cViewPr varScale="1">
        <p:scale>
          <a:sx n="51" d="100"/>
          <a:sy n="51" d="100"/>
        </p:scale>
        <p:origin x="677" y="43"/>
      </p:cViewPr>
      <p:guideLst>
        <p:guide orient="horz" pos="2160"/>
        <p:guide pos="2880"/>
      </p:guideLst>
    </p:cSldViewPr>
  </p:slideViewPr>
  <p:outlineViewPr>
    <p:cViewPr>
      <p:scale>
        <a:sx n="100" d="100"/>
        <a:sy n="100"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7A08AB6-ACF4-0B3D-323A-A5A2F45DA7D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53593B9-FCA6-86EF-3086-D009754347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43FF667-8E0B-54BE-D42E-DFE4FDAF4C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8123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A1E5D43-7A9D-6B5A-7D51-5F3E04904C8E}"/>
            </a:ext>
          </a:extLst>
        </p:cNvPr>
        <p:cNvGrpSpPr/>
        <p:nvPr/>
      </p:nvGrpSpPr>
      <p:grpSpPr>
        <a:xfrm>
          <a:off x="0" y="0"/>
          <a:ext cx="0" cy="0"/>
          <a:chOff x="0" y="0"/>
          <a:chExt cx="0" cy="0"/>
        </a:xfrm>
      </p:grpSpPr>
      <p:sp>
        <p:nvSpPr>
          <p:cNvPr id="159" name="Google Shape;159;p7:notes">
            <a:extLst>
              <a:ext uri="{FF2B5EF4-FFF2-40B4-BE49-F238E27FC236}">
                <a16:creationId xmlns:a16="http://schemas.microsoft.com/office/drawing/2014/main" id="{124D81A6-07C4-4DFC-F6C8-5C25A4BB8E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a:extLst>
              <a:ext uri="{FF2B5EF4-FFF2-40B4-BE49-F238E27FC236}">
                <a16:creationId xmlns:a16="http://schemas.microsoft.com/office/drawing/2014/main" id="{045F3712-12A6-69A8-89F2-05C6CD204B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0787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CB79EA3-A367-59FB-448B-D796B8FB546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CCF84B7-3750-9932-CF5C-00FF79460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A442944-4AA3-E0EE-A749-D3B1F9272B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8928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0AF2D428-36E6-AC50-EEF5-FC6CD1FC00CE}"/>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BE634FF8-B053-C735-0E8A-E4AF523E30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a:extLst>
              <a:ext uri="{FF2B5EF4-FFF2-40B4-BE49-F238E27FC236}">
                <a16:creationId xmlns:a16="http://schemas.microsoft.com/office/drawing/2014/main" id="{DC770764-5876-8964-96E6-E7C32C4FC2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83838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25848FB-7B5B-1762-C581-C98A275532A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6154861C-0EC1-7CFE-691F-29C1BF07CA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1DA45714-E14A-B21E-80EC-E3140F6619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5977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A32CCAF-0DD3-455B-C06A-28BDD4640D7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0501E96F-9BB3-125E-2F3A-0B3526D1F6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6BBBC788-8B24-B022-3A50-43DF410412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1721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A4C723A9-931A-178A-7676-3F9DDE94147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621969A1-693C-DC1E-01F8-C1E9B52A5E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2316890-D983-CAD7-117B-D67EA3D828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8528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4BBE3A84-5DB7-AF56-6B0D-D3EE7E469A32}"/>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A0AE1B4D-3A20-BCBB-EE42-1BBEF9AA72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4A1FB86-85F4-6999-A2C1-BF6C33F14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4287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6A6FCFEC-5AAD-15C2-43DA-F50601068AC0}"/>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4C125293-A6D3-D9A8-B9DD-1BBE8C54DC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a:extLst>
              <a:ext uri="{FF2B5EF4-FFF2-40B4-BE49-F238E27FC236}">
                <a16:creationId xmlns:a16="http://schemas.microsoft.com/office/drawing/2014/main" id="{4BA4E3CA-C51B-20BA-4628-2DB919B377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45018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B3AB9A58-EBDB-2D80-287E-A20966B5A98E}"/>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C13CB947-2509-51AE-23CA-6404D1659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C623D986-327F-35E6-70EF-57E28D8F01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5185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DCFB635D-E46B-B45A-040C-47142476F00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05F12BEB-E973-1D5E-38D7-4EBA6D484C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3841F125-FC8B-892C-B60B-E3FAAE3B48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06278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E48BC29-E4FA-5BB3-E39C-36FFE87A364C}"/>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0BFB0EF6-E847-28FF-6D70-8A2430490A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6CD6D189-6C32-6EE9-3F2F-57F0386B3F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6860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64075088-BA42-EF85-A1E8-4EF3FDD04714}"/>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54C501BF-33A5-6C26-72C3-145D5CCA66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7F0FC071-D42C-D19D-011E-FAE87A925A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49982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0091B359-1ADA-6126-402A-9ADC9A16310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481C04EC-DD00-941D-65B4-BA7EDF7BBC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283E32E3-FCC8-4C4D-B7A2-7070559015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77893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6EB8EA2E-530D-1744-C65E-3387BA1A168B}"/>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9AA7BB43-F857-F5EF-41CD-C53087EA73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CC52ADD1-86CA-D29A-3E5A-493660906B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3584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7033D85-B89E-ACF7-E866-36C93F3B4D35}"/>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2E9A5062-C821-FABA-4943-0B8C304E41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915EAAAE-8659-58C7-7DFC-029235DBA7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90892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11B91D4E-2BDC-C84F-DEAA-232C94D922AC}"/>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74DA9769-5355-ED37-D7C0-2F748C2017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73FB016F-C9D7-56F0-B1A0-D3C881F8B0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77758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CCB19083-8B93-5F89-3C7F-AB625C3C2ED3}"/>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D88AD736-1DAC-C294-7A4C-4967897E44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C400BCD0-B0D5-2A36-72F0-E27B8C3AE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10469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2D72BBCD-D709-7D7F-183C-64229B6E394E}"/>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55187CBD-8881-3C0A-6EA4-45392DB528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23A54D19-54DD-B9EB-D7E0-DC6830D8B3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8176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95CD0380-EB01-BD27-12AA-FF57096865EA}"/>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68D574D8-FF4D-7475-CA72-7A05CCDE59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AA53026F-1938-0BF4-FF17-2760D41CB5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03002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F97963DC-7E64-DE59-8345-0527781650FA}"/>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16640DB1-3AE6-A1FE-7434-F68B45765D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848C55F1-E5E9-9FDF-FB54-2B5523A017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1409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F8979E2E-4BB2-DE2B-8621-AD8F461D2637}"/>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FD2BACCC-B448-952D-8880-58B9399E2F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F5A1B59E-9B1E-3037-DF6E-38FE782BD6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2547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100361D4-ABA3-AC27-37CC-7F459CA263E3}"/>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2E469539-5FC9-48C2-C244-171C4D89B0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a:extLst>
              <a:ext uri="{FF2B5EF4-FFF2-40B4-BE49-F238E27FC236}">
                <a16:creationId xmlns:a16="http://schemas.microsoft.com/office/drawing/2014/main" id="{0F7B9981-F883-558A-6758-8322523561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94014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DF4E8AC3-5150-77B0-CC5F-DEA56293EAD7}"/>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54BED114-BE45-E14A-B9CD-0E9F93413B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94258B23-6837-8B97-3169-7C911EEEE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05895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0BBC9D8-28F1-74AF-A36F-2DB32528917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6F24039-AA51-DBC8-89CC-7E83017EFD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7E4C316F-B1C3-EFA5-1091-62FD1A3B7A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32328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5F8F34F-AD66-C05C-02C2-9E732D1ABC7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515F887-9437-4A13-ADC7-9CDE7162A7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2AC6D1A5-A804-F791-E30D-C0ED939EEC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64401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EA45486-C01D-21EC-A0FA-4FE76A8DEB0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D914706-FCEE-C171-3417-9649B3B4B4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4A83ABB0-451D-7D41-1890-97D116938E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5320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EB4C9616-1003-FB13-8D01-58FFBE41CEE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E4BA379-B874-04D7-45EF-CD9D32834E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CDCF61AA-1A30-9B88-4FEB-1E8BBB9329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72211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6F0FCF5-286C-A1BB-0719-9166561A3B7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2EF7D928-150B-C55F-BF31-5F3ED836A8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AE54B44-B52D-5B06-2082-F71B99A060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1106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074CAF-7293-2C90-1529-B090DDF0476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1B96D09-E742-88DA-39B6-67821ACB82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A97AF99-5CF6-9921-CDBD-D846B07B4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79371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E24FADEC-673E-7034-D853-CFE4A7D3FD9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846030BF-529D-E62C-565D-F90A961CE5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C914DEC9-F625-8C7D-04E6-9E3CB1BB1C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3096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EB762777-4574-14CE-7EE5-587CDE57A84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96586EE2-C806-B6D4-0633-66C1423D72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419579C3-3095-BD8C-5959-164D5794D4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85217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A3F5E448-DC47-92BC-4492-4B1ECF59032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68237FA1-15CE-050F-22EC-3AEB9A5BF9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1120809B-96AE-6008-B3E2-60C9FD8392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91670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4DDA8BB8-08F2-4B58-B0C6-39935D17354C}"/>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43CCE0C4-1C78-AE34-8918-35413CCB32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F2F7529D-D813-11C7-A7F7-0306B0F9E0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15972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CE97D0B-2FD1-9122-BF7C-858B6E7C154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BB3527DD-FAE8-CE43-9FD8-3D9DD6ECF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66F309CD-86EE-9958-B0EC-AEFDE69B12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34891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6667353-D3C3-B633-CD12-EDE0C84250D5}"/>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47CA58AC-B9D6-8270-D248-E0BCFF2E8A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1DAB6FD8-1A1F-E1CF-848F-008D6B4786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75242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AE303CD8-61B5-0AC1-E988-BB3EDDF8F22B}"/>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564FC20B-5EBB-AEBF-442F-141274D41B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002361A1-CACC-92D9-FF9F-0DE93538E0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65805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A5BD1309-4617-3C19-FDA5-210F92FAFCD6}"/>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B7B49BAB-5ACF-70EA-8D8D-29BA7D768D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a:extLst>
              <a:ext uri="{FF2B5EF4-FFF2-40B4-BE49-F238E27FC236}">
                <a16:creationId xmlns:a16="http://schemas.microsoft.com/office/drawing/2014/main" id="{746095C8-0A0C-1F12-0DBD-196BCA83F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6136475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4BA2FEED-8559-E451-F44D-EB7D7C33F952}"/>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C9BC7519-A9FA-619F-0890-F16E359EFE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AAD2AA3-FEF7-1C1C-E0B7-6C4CA9AFB0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60253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CC2277B-3D97-6552-7E56-2CE578E9846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1C5A037-7A89-AA9D-94C5-E76250FDCD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FC89CFAD-24B5-6EAC-2EC5-EB50FFDB92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2155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A89A0CCF-60A9-524E-10D8-0D410B098EBC}"/>
            </a:ext>
          </a:extLst>
        </p:cNvPr>
        <p:cNvGrpSpPr/>
        <p:nvPr/>
      </p:nvGrpSpPr>
      <p:grpSpPr>
        <a:xfrm>
          <a:off x="0" y="0"/>
          <a:ext cx="0" cy="0"/>
          <a:chOff x="0" y="0"/>
          <a:chExt cx="0" cy="0"/>
        </a:xfrm>
      </p:grpSpPr>
      <p:sp>
        <p:nvSpPr>
          <p:cNvPr id="159" name="Google Shape;159;p7:notes">
            <a:extLst>
              <a:ext uri="{FF2B5EF4-FFF2-40B4-BE49-F238E27FC236}">
                <a16:creationId xmlns:a16="http://schemas.microsoft.com/office/drawing/2014/main" id="{31290306-2583-8833-3007-C42CA88197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a:extLst>
              <a:ext uri="{FF2B5EF4-FFF2-40B4-BE49-F238E27FC236}">
                <a16:creationId xmlns:a16="http://schemas.microsoft.com/office/drawing/2014/main" id="{9F0DFAF7-72FC-6E3E-B4B4-CF3D7BDD7F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02568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42782CD-E66D-5DB1-AE93-E6491DB0179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4A00B1D-A449-9D39-D1F9-DCC4BD72C8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6A53CFCB-8557-7DEB-C37A-65969060A4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83767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5EFFC48-3B3E-0BD8-18D0-A669CA705444}"/>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764ABF4C-1490-BBFE-41C9-164581A927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BA5074F7-B7CC-4075-2146-E5FB937412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917221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33A242FC-E564-8003-527B-F37FF181B03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2239F51-3EC1-8BF2-50C2-B1FBA26A41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3D06A4BC-8735-15F6-4612-6D006238F6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65074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46EF1FFB-DA04-CE6A-903C-4E2E12ECD1A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97D0A1F-BF6B-3E32-DDBD-87217FC205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A5D976C4-56B4-27D1-6327-07A118862A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567928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8E6A9119-4247-C63E-92CD-2FAC31FF8C3B}"/>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D19F43AD-8BEF-CB4F-7BFF-94E53E872E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B2A30C9F-5A35-5FD4-B3C6-4E6C2B0A2E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49038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22460F6-8F24-A50D-0E99-826245F00883}"/>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DDF740A2-A2D7-E96E-2F21-BF78225632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28268759-8C8B-0D71-D02B-580D2709DD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63426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C1A3EDC8-F6D5-7C51-72AF-7D0885F0377D}"/>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B918AB3-DB9A-F9A3-4F6E-F0977DE7E8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753C22A-BBAC-D723-7BA8-939C8502C8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83137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A41BBF8E-3ED4-C9E0-B1FC-B8461290BC6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DDF9464E-E9A2-F3EA-395E-5C0E0D0080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41FDD6EA-E7E1-1A9A-6A05-B3E691448C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963669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57F6DD2-FA44-D19E-71E4-999A18275B6C}"/>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1D88E875-402B-3357-2746-CC78AC7FC5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F39A476F-BB20-B9B7-BCFC-E4FAD293A5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499092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12A3D29-4E31-8E0C-5AF0-73AF6ACCDD53}"/>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37E85ECD-FD4C-7553-A0C6-C51E23B483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8C76E5CD-574B-73E4-0D50-CAE64FD7E7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5553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F210C73-0223-AAF5-F202-C8170D40CBD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7FA6D34-1489-B714-7510-EE73BC44BD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737AC04-D3C9-DC3B-1CE6-571B6C9DD2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97966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C3096691-C324-81C0-A25E-F1F0A41C4F98}"/>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4D2A06C4-BD01-C3A0-9B96-3C3D026ACD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CE1990C8-AE14-9D26-BC2D-9AFFEDF233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35583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15C50C20-6077-B970-6419-08315073BCCC}"/>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7EC8DB15-CBC3-9348-2DC5-D513AB1D99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11BBDD50-CE92-DDBA-4A3C-3333D4B061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62749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62872E27-A6B4-2EB6-1BD8-2A16D0E3AAB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2E9EA8E3-7BAC-0EA9-5E3C-B89E65476B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B46A8738-73B7-DA47-09F2-5B9B8A157E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99040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E5E3A3D-6BAD-3AF6-6F20-D5102677205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D82B6E8-2AF0-2AB0-3EF6-127B9A4BE1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F494DD0-0A97-78D2-3054-063C3760EC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76974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D2A4F0F4-E114-1B70-2120-E9D5DB23CA4B}"/>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9A798DD2-1C79-CBDD-D19F-E1867E1DCE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CECF7409-BE4C-B32D-6370-25C118800B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18564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C7CDE5A0-966E-2FDD-38DB-C65929959D72}"/>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6AC7AC24-0ADC-072C-857E-C0ECB5F9E2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ED1210B3-4C9A-CD01-D067-4A8905EAA6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957682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A893C8C-1770-CFCD-0CE9-277BA3E7BCD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AE9134D-0E5B-39C1-C644-2D1D5B968B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72C6384-C013-0980-CF26-74423CED9E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6921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06CDE532-3929-41C1-51D1-5ABD5E5CFCE1}"/>
            </a:ext>
          </a:extLst>
        </p:cNvPr>
        <p:cNvGrpSpPr/>
        <p:nvPr/>
      </p:nvGrpSpPr>
      <p:grpSpPr>
        <a:xfrm>
          <a:off x="0" y="0"/>
          <a:ext cx="0" cy="0"/>
          <a:chOff x="0" y="0"/>
          <a:chExt cx="0" cy="0"/>
        </a:xfrm>
      </p:grpSpPr>
      <p:sp>
        <p:nvSpPr>
          <p:cNvPr id="159" name="Google Shape;159;p7:notes">
            <a:extLst>
              <a:ext uri="{FF2B5EF4-FFF2-40B4-BE49-F238E27FC236}">
                <a16:creationId xmlns:a16="http://schemas.microsoft.com/office/drawing/2014/main" id="{5A3521D9-7362-AB5E-2370-D248706250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a:extLst>
              <a:ext uri="{FF2B5EF4-FFF2-40B4-BE49-F238E27FC236}">
                <a16:creationId xmlns:a16="http://schemas.microsoft.com/office/drawing/2014/main" id="{54397B0B-4CBF-0B71-F9AC-1121BA3792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605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121508E-0D6C-253A-7FA1-4E623FA5C4D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0D03ADE-E4F0-E469-6DAF-6FA494AB42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CC35458-A522-3566-3BD5-C6E100AD74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9054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99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875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16011099" y="972734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5860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214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2532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384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715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561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823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674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tr-T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129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6262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4596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5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792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04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151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775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412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tr-T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666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64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15970155" y="974099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t>‹#›</a:t>
            </a:fld>
            <a:endParaRPr dirty="0"/>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41963017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31.pn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33.pn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23.jp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23.jp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3.jp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0.pn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23.jp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3.jp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33.png"/><Relationship Id="rId4" Type="http://schemas.openxmlformats.org/officeDocument/2006/relationships/image" Target="../media/image23.jp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23.jp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23.jp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3.jp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11.xml"/><Relationship Id="rId5" Type="http://schemas.openxmlformats.org/officeDocument/2006/relationships/image" Target="../media/image53.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3.jp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3.jp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3.jpg"/></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23.jp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3.jpg"/></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3.jp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Slayt Numarası Yer Tutucusu 5">
            <a:extLst>
              <a:ext uri="{FF2B5EF4-FFF2-40B4-BE49-F238E27FC236}">
                <a16:creationId xmlns:a16="http://schemas.microsoft.com/office/drawing/2014/main" id="{8F51A484-7890-D8AB-4218-A1E9E8A0C92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1FABB0D-20D4-CAFC-B2FD-42CAF3DE069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E1753B4-3D57-F5BE-C4E4-7D46AD69BB8C}"/>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84547F2A-B10C-7FAD-3581-4CC4232D991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8">
            <a:extLst>
              <a:ext uri="{FF2B5EF4-FFF2-40B4-BE49-F238E27FC236}">
                <a16:creationId xmlns:a16="http://schemas.microsoft.com/office/drawing/2014/main" id="{3FA162CA-9FCC-879B-514E-6F40AD6BEA5B}"/>
              </a:ext>
            </a:extLst>
          </p:cNvPr>
          <p:cNvSpPr txBox="1"/>
          <p:nvPr/>
        </p:nvSpPr>
        <p:spPr>
          <a:xfrm>
            <a:off x="6443348" y="3597295"/>
            <a:ext cx="11322827" cy="1809726"/>
          </a:xfrm>
          <a:prstGeom prst="rect">
            <a:avLst/>
          </a:prstGeom>
          <a:noFill/>
          <a:ln>
            <a:noFill/>
          </a:ln>
        </p:spPr>
        <p:txBody>
          <a:bodyPr spcFirstLastPara="1" wrap="square" lIns="0" tIns="0" rIns="0" bIns="0" anchor="t" anchorCtr="0">
            <a:spAutoFit/>
          </a:bodyPr>
          <a:lstStyle/>
          <a:p>
            <a:pPr lvl="1" algn="just">
              <a:lnSpc>
                <a:spcPct val="140000"/>
              </a:lnSpc>
              <a:defRPr/>
            </a:pPr>
            <a:r>
              <a:rPr lang="tr-TR" sz="2800" dirty="0">
                <a:solidFill>
                  <a:srgbClr val="FFFFFF"/>
                </a:solidFill>
                <a:latin typeface="Lato"/>
                <a:ea typeface="Lato"/>
                <a:cs typeface="Lato"/>
                <a:sym typeface="Lato"/>
              </a:rPr>
              <a:t>Yazılımın ihtiyaçları değişse bile, veritabanının yapısı aynı kalmalıdır. Bu yüzden </a:t>
            </a:r>
            <a:r>
              <a:rPr lang="tr-TR" sz="2800" dirty="0" err="1">
                <a:solidFill>
                  <a:srgbClr val="FFFFFF"/>
                </a:solidFill>
                <a:latin typeface="Lato"/>
                <a:ea typeface="Lato"/>
                <a:cs typeface="Lato"/>
                <a:sym typeface="Lato"/>
              </a:rPr>
              <a:t>veritabanı</a:t>
            </a:r>
            <a:r>
              <a:rPr lang="tr-TR" sz="2800" dirty="0">
                <a:solidFill>
                  <a:srgbClr val="FFFFFF"/>
                </a:solidFill>
                <a:latin typeface="Lato"/>
                <a:ea typeface="Lato"/>
                <a:cs typeface="Lato"/>
                <a:sym typeface="Lato"/>
              </a:rPr>
              <a:t>, yazılımdan bağımsız olarak, verinin kendisine göre tasarlanmalıdır.</a:t>
            </a:r>
            <a:endParaRPr kumimoji="0" lang="tr-TR" sz="28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60823342-5D13-5FB2-99A1-A963FF0544E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E3BAE14E-2F02-6030-BCC9-AAD36289579A}"/>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Uygulamadan Bağımsızlık</a:t>
            </a:r>
          </a:p>
        </p:txBody>
      </p:sp>
    </p:spTree>
    <p:extLst>
      <p:ext uri="{BB962C8B-B14F-4D97-AF65-F5344CB8AC3E}">
        <p14:creationId xmlns:p14="http://schemas.microsoft.com/office/powerpoint/2010/main" val="4237855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61">
          <a:extLst>
            <a:ext uri="{FF2B5EF4-FFF2-40B4-BE49-F238E27FC236}">
              <a16:creationId xmlns:a16="http://schemas.microsoft.com/office/drawing/2014/main" id="{80A71CC0-BB6F-2185-9823-FD64FB2BC297}"/>
            </a:ext>
          </a:extLst>
        </p:cNvPr>
        <p:cNvGrpSpPr/>
        <p:nvPr/>
      </p:nvGrpSpPr>
      <p:grpSpPr>
        <a:xfrm>
          <a:off x="0" y="0"/>
          <a:ext cx="0" cy="0"/>
          <a:chOff x="0" y="0"/>
          <a:chExt cx="0" cy="0"/>
        </a:xfrm>
      </p:grpSpPr>
      <p:sp>
        <p:nvSpPr>
          <p:cNvPr id="163" name="Google Shape;163;p19">
            <a:extLst>
              <a:ext uri="{FF2B5EF4-FFF2-40B4-BE49-F238E27FC236}">
                <a16:creationId xmlns:a16="http://schemas.microsoft.com/office/drawing/2014/main" id="{E945C709-2462-78C0-20AA-406DD0400F6A}"/>
              </a:ext>
            </a:extLst>
          </p:cNvPr>
          <p:cNvSpPr/>
          <p:nvPr/>
        </p:nvSpPr>
        <p:spPr>
          <a:xfrm>
            <a:off x="871971"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9">
            <a:extLst>
              <a:ext uri="{FF2B5EF4-FFF2-40B4-BE49-F238E27FC236}">
                <a16:creationId xmlns:a16="http://schemas.microsoft.com/office/drawing/2014/main" id="{AA188F60-24FF-B439-2162-1C9E15F84495}"/>
              </a:ext>
            </a:extLst>
          </p:cNvPr>
          <p:cNvPicPr preferRelativeResize="0"/>
          <p:nvPr/>
        </p:nvPicPr>
        <p:blipFill>
          <a:blip r:embed="rId3">
            <a:alphaModFix/>
          </a:blip>
          <a:stretch>
            <a:fillRect/>
          </a:stretch>
        </p:blipFill>
        <p:spPr>
          <a:xfrm>
            <a:off x="2616867" y="4676634"/>
            <a:ext cx="1380150" cy="1392695"/>
          </a:xfrm>
          <a:prstGeom prst="rect">
            <a:avLst/>
          </a:prstGeom>
          <a:noFill/>
          <a:ln>
            <a:noFill/>
          </a:ln>
        </p:spPr>
      </p:pic>
      <p:sp>
        <p:nvSpPr>
          <p:cNvPr id="169" name="Google Shape;169;p19">
            <a:extLst>
              <a:ext uri="{FF2B5EF4-FFF2-40B4-BE49-F238E27FC236}">
                <a16:creationId xmlns:a16="http://schemas.microsoft.com/office/drawing/2014/main" id="{0F9AEB71-16A4-264F-0135-09E6A2ADFD17}"/>
              </a:ext>
            </a:extLst>
          </p:cNvPr>
          <p:cNvSpPr/>
          <p:nvPr/>
        </p:nvSpPr>
        <p:spPr>
          <a:xfrm>
            <a:off x="14924316" y="-2604781"/>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9">
            <a:extLst>
              <a:ext uri="{FF2B5EF4-FFF2-40B4-BE49-F238E27FC236}">
                <a16:creationId xmlns:a16="http://schemas.microsoft.com/office/drawing/2014/main" id="{28A3F5ED-1AAE-4336-A56C-934D2FEFBF2F}"/>
              </a:ext>
            </a:extLst>
          </p:cNvPr>
          <p:cNvSpPr/>
          <p:nvPr/>
        </p:nvSpPr>
        <p:spPr>
          <a:xfrm>
            <a:off x="-1773896" y="9022260"/>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9">
            <a:extLst>
              <a:ext uri="{FF2B5EF4-FFF2-40B4-BE49-F238E27FC236}">
                <a16:creationId xmlns:a16="http://schemas.microsoft.com/office/drawing/2014/main" id="{6B206827-650D-B5F7-AE58-E86B9D9A0878}"/>
              </a:ext>
            </a:extLst>
          </p:cNvPr>
          <p:cNvSpPr txBox="1"/>
          <p:nvPr/>
        </p:nvSpPr>
        <p:spPr>
          <a:xfrm>
            <a:off x="2308122" y="3045835"/>
            <a:ext cx="1997640" cy="120810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5" name="Google Shape;175;p19">
            <a:extLst>
              <a:ext uri="{FF2B5EF4-FFF2-40B4-BE49-F238E27FC236}">
                <a16:creationId xmlns:a16="http://schemas.microsoft.com/office/drawing/2014/main" id="{5B36FE7A-1383-2676-CCB0-3C4E06995A62}"/>
              </a:ext>
            </a:extLst>
          </p:cNvPr>
          <p:cNvSpPr txBox="1"/>
          <p:nvPr/>
        </p:nvSpPr>
        <p:spPr>
          <a:xfrm>
            <a:off x="1072756" y="6492704"/>
            <a:ext cx="4468500" cy="1107996"/>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Veri Bütünlüğünü Sağlamak</a:t>
            </a:r>
          </a:p>
        </p:txBody>
      </p:sp>
      <p:sp>
        <p:nvSpPr>
          <p:cNvPr id="4" name="Slayt Numarası Yer Tutucusu 3">
            <a:extLst>
              <a:ext uri="{FF2B5EF4-FFF2-40B4-BE49-F238E27FC236}">
                <a16:creationId xmlns:a16="http://schemas.microsoft.com/office/drawing/2014/main" id="{6EC7E3F8-32CF-1F0F-C308-8218ABE4076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grpSp>
        <p:nvGrpSpPr>
          <p:cNvPr id="12" name="Grup 11">
            <a:extLst>
              <a:ext uri="{FF2B5EF4-FFF2-40B4-BE49-F238E27FC236}">
                <a16:creationId xmlns:a16="http://schemas.microsoft.com/office/drawing/2014/main" id="{24AF4974-5D03-C9D8-E2B7-2D1B39A8A6F6}"/>
              </a:ext>
            </a:extLst>
          </p:cNvPr>
          <p:cNvGrpSpPr/>
          <p:nvPr/>
        </p:nvGrpSpPr>
        <p:grpSpPr>
          <a:xfrm>
            <a:off x="6731858" y="2704491"/>
            <a:ext cx="4824284" cy="6137326"/>
            <a:chOff x="6586712" y="2704491"/>
            <a:chExt cx="4824284" cy="6137326"/>
          </a:xfrm>
        </p:grpSpPr>
        <p:sp>
          <p:nvSpPr>
            <p:cNvPr id="164" name="Google Shape;164;p19">
              <a:extLst>
                <a:ext uri="{FF2B5EF4-FFF2-40B4-BE49-F238E27FC236}">
                  <a16:creationId xmlns:a16="http://schemas.microsoft.com/office/drawing/2014/main" id="{1E03C446-135B-4459-3E7C-012A67CAF1F1}"/>
                </a:ext>
              </a:extLst>
            </p:cNvPr>
            <p:cNvSpPr/>
            <p:nvPr/>
          </p:nvSpPr>
          <p:spPr>
            <a:xfrm>
              <a:off x="6586712"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1" name="Grup 10">
              <a:extLst>
                <a:ext uri="{FF2B5EF4-FFF2-40B4-BE49-F238E27FC236}">
                  <a16:creationId xmlns:a16="http://schemas.microsoft.com/office/drawing/2014/main" id="{689AB80B-0D99-2A8B-D139-2BFA40A98F3E}"/>
                </a:ext>
              </a:extLst>
            </p:cNvPr>
            <p:cNvGrpSpPr/>
            <p:nvPr/>
          </p:nvGrpSpPr>
          <p:grpSpPr>
            <a:xfrm>
              <a:off x="6764604" y="3045835"/>
              <a:ext cx="4468500" cy="4000867"/>
              <a:chOff x="6719633" y="3045835"/>
              <a:chExt cx="4468500" cy="4000867"/>
            </a:xfrm>
          </p:grpSpPr>
          <p:pic>
            <p:nvPicPr>
              <p:cNvPr id="167" name="Google Shape;167;p19">
                <a:extLst>
                  <a:ext uri="{FF2B5EF4-FFF2-40B4-BE49-F238E27FC236}">
                    <a16:creationId xmlns:a16="http://schemas.microsoft.com/office/drawing/2014/main" id="{B2470574-98B1-0F2E-BDEB-36CD58CB07B3}"/>
                  </a:ext>
                </a:extLst>
              </p:cNvPr>
              <p:cNvPicPr preferRelativeResize="0"/>
              <p:nvPr/>
            </p:nvPicPr>
            <p:blipFill>
              <a:blip r:embed="rId6">
                <a:alphaModFix/>
              </a:blip>
              <a:stretch>
                <a:fillRect/>
              </a:stretch>
            </p:blipFill>
            <p:spPr>
              <a:xfrm>
                <a:off x="8469696" y="4676634"/>
                <a:ext cx="968375" cy="1395972"/>
              </a:xfrm>
              <a:prstGeom prst="rect">
                <a:avLst/>
              </a:prstGeom>
              <a:noFill/>
              <a:ln>
                <a:noFill/>
              </a:ln>
            </p:spPr>
          </p:pic>
          <p:sp>
            <p:nvSpPr>
              <p:cNvPr id="174" name="Google Shape;174;p19">
                <a:extLst>
                  <a:ext uri="{FF2B5EF4-FFF2-40B4-BE49-F238E27FC236}">
                    <a16:creationId xmlns:a16="http://schemas.microsoft.com/office/drawing/2014/main" id="{D795DE13-3D64-0833-7CCD-E4EA9D6058E3}"/>
                  </a:ext>
                </a:extLst>
              </p:cNvPr>
              <p:cNvSpPr txBox="1"/>
              <p:nvPr/>
            </p:nvSpPr>
            <p:spPr>
              <a:xfrm>
                <a:off x="7955063" y="3045835"/>
                <a:ext cx="1997640" cy="1406795"/>
              </a:xfrm>
              <a:prstGeom prst="rect">
                <a:avLst/>
              </a:prstGeom>
              <a:noFill/>
              <a:ln>
                <a:noFill/>
              </a:ln>
            </p:spPr>
            <p:txBody>
              <a:bodyPr spcFirstLastPara="1" wrap="square" lIns="0" tIns="0" rIns="0" bIns="0" anchor="t" anchorCtr="0">
                <a:spAutoFit/>
              </a:bodyPr>
              <a:lstStyle/>
              <a:p>
                <a:pPr lvl="0" algn="ctr">
                  <a:lnSpc>
                    <a:spcPct val="104004"/>
                  </a:lnSpc>
                  <a:defRPr/>
                </a:pPr>
                <a:r>
                  <a:rPr lang="en-US" sz="8790" dirty="0">
                    <a:solidFill>
                      <a:srgbClr val="7797ED"/>
                    </a:solidFill>
                    <a:latin typeface="Paytone One"/>
                    <a:ea typeface="Paytone One"/>
                    <a:cs typeface="Paytone One"/>
                    <a:sym typeface="Paytone One"/>
                  </a:rPr>
                  <a:t>0</a:t>
                </a:r>
                <a:r>
                  <a:rPr lang="tr-TR" sz="8790" dirty="0">
                    <a:solidFill>
                      <a:srgbClr val="7797ED"/>
                    </a:solidFill>
                    <a:latin typeface="Paytone One"/>
                    <a:ea typeface="Paytone One"/>
                    <a:cs typeface="Paytone One"/>
                    <a:sym typeface="Paytone One"/>
                  </a:rPr>
                  <a:t>2</a:t>
                </a:r>
                <a:endParaRPr lang="en-US" dirty="0"/>
              </a:p>
            </p:txBody>
          </p:sp>
          <p:sp>
            <p:nvSpPr>
              <p:cNvPr id="2" name="Google Shape;175;p19">
                <a:extLst>
                  <a:ext uri="{FF2B5EF4-FFF2-40B4-BE49-F238E27FC236}">
                    <a16:creationId xmlns:a16="http://schemas.microsoft.com/office/drawing/2014/main" id="{58C5B9A8-1393-C3A9-3285-7F8120B01426}"/>
                  </a:ext>
                </a:extLst>
              </p:cNvPr>
              <p:cNvSpPr txBox="1"/>
              <p:nvPr/>
            </p:nvSpPr>
            <p:spPr>
              <a:xfrm>
                <a:off x="6719633" y="6492704"/>
                <a:ext cx="4468500" cy="553998"/>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Uygulamadan Bağımsızlık</a:t>
                </a:r>
              </a:p>
            </p:txBody>
          </p:sp>
        </p:grpSp>
      </p:grpSp>
      <p:sp>
        <p:nvSpPr>
          <p:cNvPr id="3" name="Google Shape;104;p14">
            <a:extLst>
              <a:ext uri="{FF2B5EF4-FFF2-40B4-BE49-F238E27FC236}">
                <a16:creationId xmlns:a16="http://schemas.microsoft.com/office/drawing/2014/main" id="{861E0C88-7587-5C62-EFB9-C617FE709F43}"/>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Normalleştirmenin Amaçları</a:t>
            </a:r>
          </a:p>
        </p:txBody>
      </p:sp>
      <p:sp>
        <p:nvSpPr>
          <p:cNvPr id="5" name="Google Shape;366;p29">
            <a:extLst>
              <a:ext uri="{FF2B5EF4-FFF2-40B4-BE49-F238E27FC236}">
                <a16:creationId xmlns:a16="http://schemas.microsoft.com/office/drawing/2014/main" id="{C903D215-A3C7-5AD8-4BC1-63015A3C9F5E}"/>
              </a:ext>
            </a:extLst>
          </p:cNvPr>
          <p:cNvSpPr txBox="1"/>
          <p:nvPr/>
        </p:nvSpPr>
        <p:spPr>
          <a:xfrm>
            <a:off x="6739901" y="1976549"/>
            <a:ext cx="6345247" cy="49859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Normalizasyondaki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amaç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p:txBody>
      </p:sp>
      <p:grpSp>
        <p:nvGrpSpPr>
          <p:cNvPr id="13" name="Grup 12">
            <a:extLst>
              <a:ext uri="{FF2B5EF4-FFF2-40B4-BE49-F238E27FC236}">
                <a16:creationId xmlns:a16="http://schemas.microsoft.com/office/drawing/2014/main" id="{F17C81E8-8E7C-0530-7C43-1F1FEFB66ED9}"/>
              </a:ext>
            </a:extLst>
          </p:cNvPr>
          <p:cNvGrpSpPr/>
          <p:nvPr/>
        </p:nvGrpSpPr>
        <p:grpSpPr>
          <a:xfrm>
            <a:off x="12591745" y="2704491"/>
            <a:ext cx="4824284" cy="6137326"/>
            <a:chOff x="6586712" y="2704491"/>
            <a:chExt cx="4824284" cy="6137326"/>
          </a:xfrm>
        </p:grpSpPr>
        <p:sp>
          <p:nvSpPr>
            <p:cNvPr id="14" name="Google Shape;164;p19">
              <a:extLst>
                <a:ext uri="{FF2B5EF4-FFF2-40B4-BE49-F238E27FC236}">
                  <a16:creationId xmlns:a16="http://schemas.microsoft.com/office/drawing/2014/main" id="{D23EE98C-C860-3AD9-362E-B98C0F95303C}"/>
                </a:ext>
              </a:extLst>
            </p:cNvPr>
            <p:cNvSpPr/>
            <p:nvPr/>
          </p:nvSpPr>
          <p:spPr>
            <a:xfrm>
              <a:off x="6586712"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rup 14">
              <a:extLst>
                <a:ext uri="{FF2B5EF4-FFF2-40B4-BE49-F238E27FC236}">
                  <a16:creationId xmlns:a16="http://schemas.microsoft.com/office/drawing/2014/main" id="{7B74D41F-3318-4EF8-B072-1A23E7003627}"/>
                </a:ext>
              </a:extLst>
            </p:cNvPr>
            <p:cNvGrpSpPr/>
            <p:nvPr/>
          </p:nvGrpSpPr>
          <p:grpSpPr>
            <a:xfrm>
              <a:off x="6764604" y="3045835"/>
              <a:ext cx="4468500" cy="4000867"/>
              <a:chOff x="6719633" y="3045835"/>
              <a:chExt cx="4468500" cy="4000867"/>
            </a:xfrm>
          </p:grpSpPr>
          <p:sp>
            <p:nvSpPr>
              <p:cNvPr id="17" name="Google Shape;174;p19">
                <a:extLst>
                  <a:ext uri="{FF2B5EF4-FFF2-40B4-BE49-F238E27FC236}">
                    <a16:creationId xmlns:a16="http://schemas.microsoft.com/office/drawing/2014/main" id="{2EB1AE37-1DF2-C697-0211-A78805A68E87}"/>
                  </a:ext>
                </a:extLst>
              </p:cNvPr>
              <p:cNvSpPr txBox="1"/>
              <p:nvPr/>
            </p:nvSpPr>
            <p:spPr>
              <a:xfrm>
                <a:off x="7955063" y="3045835"/>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FFCA04"/>
                    </a:solidFill>
                    <a:effectLst/>
                    <a:uLnTx/>
                    <a:uFillTx/>
                    <a:latin typeface="Paytone One"/>
                    <a:ea typeface="Paytone One"/>
                    <a:cs typeface="Paytone One"/>
                    <a:sym typeface="Paytone One"/>
                  </a:rPr>
                  <a:t>0</a:t>
                </a:r>
                <a:r>
                  <a:rPr lang="tr-TR" sz="8790" dirty="0">
                    <a:solidFill>
                      <a:srgbClr val="FFCA04"/>
                    </a:solidFill>
                    <a:latin typeface="Paytone One"/>
                    <a:ea typeface="Paytone One"/>
                    <a:cs typeface="Paytone One"/>
                    <a:sym typeface="Paytone One"/>
                  </a:rPr>
                  <a:t>3</a:t>
                </a:r>
                <a:endParaRPr kumimoji="0" sz="1400" b="0" i="0" u="none" strike="noStrike" kern="0" cap="none" spc="0" normalizeH="0" baseline="0" noProof="0" dirty="0">
                  <a:ln>
                    <a:noFill/>
                  </a:ln>
                  <a:solidFill>
                    <a:srgbClr val="FFCA04"/>
                  </a:solidFill>
                  <a:effectLst/>
                  <a:uLnTx/>
                  <a:uFillTx/>
                  <a:latin typeface="Arial"/>
                  <a:cs typeface="Arial"/>
                  <a:sym typeface="Arial"/>
                </a:endParaRPr>
              </a:p>
            </p:txBody>
          </p:sp>
          <p:sp>
            <p:nvSpPr>
              <p:cNvPr id="18" name="Google Shape;175;p19">
                <a:extLst>
                  <a:ext uri="{FF2B5EF4-FFF2-40B4-BE49-F238E27FC236}">
                    <a16:creationId xmlns:a16="http://schemas.microsoft.com/office/drawing/2014/main" id="{A7955CC0-F797-6131-27DF-4FE7D0389E55}"/>
                  </a:ext>
                </a:extLst>
              </p:cNvPr>
              <p:cNvSpPr txBox="1"/>
              <p:nvPr/>
            </p:nvSpPr>
            <p:spPr>
              <a:xfrm>
                <a:off x="6719633" y="6492704"/>
                <a:ext cx="4468500" cy="553998"/>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Performansı Arttırmak</a:t>
                </a:r>
              </a:p>
            </p:txBody>
          </p:sp>
        </p:grpSp>
      </p:grpSp>
      <p:pic>
        <p:nvPicPr>
          <p:cNvPr id="19" name="Google Shape;270;p23">
            <a:extLst>
              <a:ext uri="{FF2B5EF4-FFF2-40B4-BE49-F238E27FC236}">
                <a16:creationId xmlns:a16="http://schemas.microsoft.com/office/drawing/2014/main" id="{21ACA46F-88F9-06C5-A34D-1225E1C13CC8}"/>
              </a:ext>
            </a:extLst>
          </p:cNvPr>
          <p:cNvPicPr preferRelativeResize="0"/>
          <p:nvPr/>
        </p:nvPicPr>
        <p:blipFill>
          <a:blip r:embed="rId7">
            <a:alphaModFix/>
          </a:blip>
          <a:stretch>
            <a:fillRect/>
          </a:stretch>
        </p:blipFill>
        <p:spPr>
          <a:xfrm>
            <a:off x="14266435" y="4671379"/>
            <a:ext cx="1474903" cy="1397950"/>
          </a:xfrm>
          <a:prstGeom prst="rect">
            <a:avLst/>
          </a:prstGeom>
          <a:noFill/>
          <a:ln>
            <a:noFill/>
          </a:ln>
        </p:spPr>
      </p:pic>
    </p:spTree>
    <p:extLst>
      <p:ext uri="{BB962C8B-B14F-4D97-AF65-F5344CB8AC3E}">
        <p14:creationId xmlns:p14="http://schemas.microsoft.com/office/powerpoint/2010/main" val="3542854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9611515-4B04-FC8F-B294-8616EDD307F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2EAEA2C-4C55-0565-6EB1-FA83F678E0FF}"/>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DD2629BB-A7EA-3130-8333-8B0A98878F97}"/>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436EFF8-F3AF-FE93-7592-A16856FA6B4B}"/>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Performansı Arttırmak</a:t>
            </a:r>
          </a:p>
        </p:txBody>
      </p:sp>
      <p:sp>
        <p:nvSpPr>
          <p:cNvPr id="355" name="Google Shape;355;p28">
            <a:extLst>
              <a:ext uri="{FF2B5EF4-FFF2-40B4-BE49-F238E27FC236}">
                <a16:creationId xmlns:a16="http://schemas.microsoft.com/office/drawing/2014/main" id="{DF04690F-71B1-3880-2999-372980C0C5F3}"/>
              </a:ext>
            </a:extLst>
          </p:cNvPr>
          <p:cNvSpPr txBox="1"/>
          <p:nvPr/>
        </p:nvSpPr>
        <p:spPr>
          <a:xfrm>
            <a:off x="511048" y="2390564"/>
            <a:ext cx="7115625" cy="6894195"/>
          </a:xfrm>
          <a:prstGeom prst="rect">
            <a:avLst/>
          </a:prstGeom>
          <a:noFill/>
          <a:ln>
            <a:noFill/>
          </a:ln>
        </p:spPr>
        <p:txBody>
          <a:bodyPr spcFirstLastPara="1" wrap="square" lIns="0" tIns="0" rIns="0" bIns="0" anchor="t" anchorCtr="0">
            <a:spAutoFit/>
          </a:bodyPr>
          <a:lstStyle/>
          <a:p>
            <a:pPr lvl="1" algn="just">
              <a:lnSpc>
                <a:spcPct val="140000"/>
              </a:lnSpc>
              <a:defRPr/>
            </a:pPr>
            <a:r>
              <a:rPr lang="tr-TR" sz="3200" dirty="0">
                <a:solidFill>
                  <a:srgbClr val="FFFFFF"/>
                </a:solidFill>
                <a:latin typeface="Lato"/>
                <a:ea typeface="Lato"/>
                <a:cs typeface="Lato"/>
                <a:sym typeface="Lato"/>
              </a:rPr>
              <a:t>Dış anahtarların haricinde, tamamıyla normalleştirilmiş bir veri tabanı gereksiz yere kopyalanmış veri miktarını en aza indirecektir. </a:t>
            </a:r>
          </a:p>
          <a:p>
            <a:pPr lvl="1" algn="just">
              <a:lnSpc>
                <a:spcPct val="140000"/>
              </a:lnSpc>
              <a:defRPr/>
            </a:pPr>
            <a:endParaRPr lang="tr-TR" sz="3200" dirty="0">
              <a:solidFill>
                <a:srgbClr val="FFFFFF"/>
              </a:solidFill>
              <a:latin typeface="Lato"/>
              <a:ea typeface="Lato"/>
              <a:cs typeface="Lato"/>
              <a:sym typeface="Lato"/>
            </a:endParaRPr>
          </a:p>
          <a:p>
            <a:pPr lvl="1" algn="just">
              <a:lnSpc>
                <a:spcPct val="140000"/>
              </a:lnSpc>
              <a:defRPr/>
            </a:pPr>
            <a:r>
              <a:rPr lang="tr-TR" sz="3200" dirty="0">
                <a:solidFill>
                  <a:srgbClr val="FFFFFF"/>
                </a:solidFill>
                <a:latin typeface="Lato"/>
                <a:ea typeface="Lato"/>
                <a:cs typeface="Lato"/>
                <a:sym typeface="Lato"/>
              </a:rPr>
              <a:t>Verilerin daha az kopyasının </a:t>
            </a:r>
            <a:r>
              <a:rPr lang="tr-TR" sz="3200" dirty="0" err="1">
                <a:solidFill>
                  <a:srgbClr val="FFFFFF"/>
                </a:solidFill>
                <a:latin typeface="Lato"/>
                <a:ea typeface="Lato"/>
                <a:cs typeface="Lato"/>
                <a:sym typeface="Lato"/>
              </a:rPr>
              <a:t>olmas,ı</a:t>
            </a:r>
            <a:r>
              <a:rPr lang="tr-TR" sz="3200" dirty="0">
                <a:solidFill>
                  <a:srgbClr val="FFFFFF"/>
                </a:solidFill>
                <a:latin typeface="Lato"/>
                <a:ea typeface="Lato"/>
                <a:cs typeface="Lato"/>
                <a:sym typeface="Lato"/>
              </a:rPr>
              <a:t> saklama kapasitesinin azalmasına ve veri tabanı motorunun arama süresinin azalmasına yol açar. Bu da performansın artması demektir.</a:t>
            </a: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3A102FB2-1BD8-0CC4-0DCF-3E9F10DA4EE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6338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a:extLst>
            <a:ext uri="{FF2B5EF4-FFF2-40B4-BE49-F238E27FC236}">
              <a16:creationId xmlns:a16="http://schemas.microsoft.com/office/drawing/2014/main" id="{EDD86803-3D7A-2A1E-CE7D-4DC163151A66}"/>
            </a:ext>
          </a:extLst>
        </p:cNvPr>
        <p:cNvGrpSpPr/>
        <p:nvPr/>
      </p:nvGrpSpPr>
      <p:grpSpPr>
        <a:xfrm>
          <a:off x="0" y="0"/>
          <a:ext cx="0" cy="0"/>
          <a:chOff x="0" y="0"/>
          <a:chExt cx="0" cy="0"/>
        </a:xfrm>
      </p:grpSpPr>
      <p:sp>
        <p:nvSpPr>
          <p:cNvPr id="123" name="Google Shape;123;p16">
            <a:extLst>
              <a:ext uri="{FF2B5EF4-FFF2-40B4-BE49-F238E27FC236}">
                <a16:creationId xmlns:a16="http://schemas.microsoft.com/office/drawing/2014/main" id="{7F934D72-06D5-0874-2F54-9E4C73783667}"/>
              </a:ext>
            </a:extLst>
          </p:cNvPr>
          <p:cNvSpPr/>
          <p:nvPr/>
        </p:nvSpPr>
        <p:spPr>
          <a:xfrm>
            <a:off x="11889965" y="880938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a:extLst>
              <a:ext uri="{FF2B5EF4-FFF2-40B4-BE49-F238E27FC236}">
                <a16:creationId xmlns:a16="http://schemas.microsoft.com/office/drawing/2014/main" id="{2D25BD27-D9A4-FC6B-5D26-37D5E12AB7DB}"/>
              </a:ext>
            </a:extLst>
          </p:cNvPr>
          <p:cNvSpPr/>
          <p:nvPr/>
        </p:nvSpPr>
        <p:spPr>
          <a:xfrm>
            <a:off x="-5007977" y="-5866616"/>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716A3513-14FE-CFFF-E93E-D7CBC7A76FC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grpSp>
        <p:nvGrpSpPr>
          <p:cNvPr id="47" name="Grup 46">
            <a:extLst>
              <a:ext uri="{FF2B5EF4-FFF2-40B4-BE49-F238E27FC236}">
                <a16:creationId xmlns:a16="http://schemas.microsoft.com/office/drawing/2014/main" id="{E5BBC5EE-FB9B-9875-A91C-8D7C2143DA91}"/>
              </a:ext>
            </a:extLst>
          </p:cNvPr>
          <p:cNvGrpSpPr/>
          <p:nvPr/>
        </p:nvGrpSpPr>
        <p:grpSpPr>
          <a:xfrm>
            <a:off x="2457050" y="2908877"/>
            <a:ext cx="14260486" cy="5847805"/>
            <a:chOff x="1159939" y="474109"/>
            <a:chExt cx="9346133" cy="4166677"/>
          </a:xfrm>
        </p:grpSpPr>
        <p:sp>
          <p:nvSpPr>
            <p:cNvPr id="48" name="Dikdörtgen 47">
              <a:extLst>
                <a:ext uri="{FF2B5EF4-FFF2-40B4-BE49-F238E27FC236}">
                  <a16:creationId xmlns:a16="http://schemas.microsoft.com/office/drawing/2014/main" id="{3989BE12-1CEE-57B6-665F-4D2988CD8533}"/>
                </a:ext>
              </a:extLst>
            </p:cNvPr>
            <p:cNvSpPr/>
            <p:nvPr/>
          </p:nvSpPr>
          <p:spPr>
            <a:xfrm>
              <a:off x="1159939" y="474109"/>
              <a:ext cx="2563446" cy="578338"/>
            </a:xfrm>
            <a:prstGeom prst="rect">
              <a:avLst/>
            </a:prstGeom>
            <a:solidFill>
              <a:srgbClr val="FFCA04"/>
            </a:solidFill>
            <a:ln w="28575">
              <a:solidFill>
                <a:srgbClr val="FFCA0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solidFill>
                    <a:schemeClr val="tx1"/>
                  </a:solidFill>
                </a:rPr>
                <a:t>Normal Olmayan  Form</a:t>
              </a:r>
            </a:p>
            <a:p>
              <a:pPr algn="ctr"/>
              <a:r>
                <a:rPr lang="tr-TR" sz="2500" dirty="0">
                  <a:solidFill>
                    <a:schemeClr val="tx1"/>
                  </a:solidFill>
                </a:rPr>
                <a:t>(Normalize Edilmemiş)</a:t>
              </a:r>
            </a:p>
          </p:txBody>
        </p:sp>
        <p:sp>
          <p:nvSpPr>
            <p:cNvPr id="49" name="Dikdörtgen 48">
              <a:extLst>
                <a:ext uri="{FF2B5EF4-FFF2-40B4-BE49-F238E27FC236}">
                  <a16:creationId xmlns:a16="http://schemas.microsoft.com/office/drawing/2014/main" id="{7167C54D-726B-637D-6570-271871760FFD}"/>
                </a:ext>
              </a:extLst>
            </p:cNvPr>
            <p:cNvSpPr/>
            <p:nvPr/>
          </p:nvSpPr>
          <p:spPr>
            <a:xfrm>
              <a:off x="1159939" y="1630784"/>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t> Birinci Normal Form</a:t>
              </a:r>
            </a:p>
            <a:p>
              <a:pPr algn="ctr"/>
              <a:r>
                <a:rPr lang="tr-TR" sz="2500" dirty="0"/>
                <a:t>( 1 NF )</a:t>
              </a:r>
            </a:p>
          </p:txBody>
        </p:sp>
        <p:sp>
          <p:nvSpPr>
            <p:cNvPr id="50" name="Dikdörtgen 49">
              <a:extLst>
                <a:ext uri="{FF2B5EF4-FFF2-40B4-BE49-F238E27FC236}">
                  <a16:creationId xmlns:a16="http://schemas.microsoft.com/office/drawing/2014/main" id="{07C50AF9-BB37-5F07-616B-4055B11F40D8}"/>
                </a:ext>
              </a:extLst>
            </p:cNvPr>
            <p:cNvSpPr/>
            <p:nvPr/>
          </p:nvSpPr>
          <p:spPr>
            <a:xfrm>
              <a:off x="1159939" y="2875451"/>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nn-NO" sz="2500" dirty="0"/>
                <a:t> İkinci Normal Form</a:t>
              </a:r>
            </a:p>
            <a:p>
              <a:pPr algn="ctr"/>
              <a:r>
                <a:rPr lang="nn-NO" sz="2500" dirty="0"/>
                <a:t>( 2 NF )</a:t>
              </a:r>
            </a:p>
          </p:txBody>
        </p:sp>
        <p:sp>
          <p:nvSpPr>
            <p:cNvPr id="51" name="Dikdörtgen 50">
              <a:extLst>
                <a:ext uri="{FF2B5EF4-FFF2-40B4-BE49-F238E27FC236}">
                  <a16:creationId xmlns:a16="http://schemas.microsoft.com/office/drawing/2014/main" id="{A290D081-A07C-25D0-D0BF-8670FD2F1455}"/>
                </a:ext>
              </a:extLst>
            </p:cNvPr>
            <p:cNvSpPr/>
            <p:nvPr/>
          </p:nvSpPr>
          <p:spPr>
            <a:xfrm>
              <a:off x="1159939" y="4062448"/>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t>Üçüncü Normal Form </a:t>
              </a:r>
            </a:p>
            <a:p>
              <a:pPr algn="ctr"/>
              <a:r>
                <a:rPr lang="tr-TR" sz="2400" dirty="0"/>
                <a:t>( 3 NF )</a:t>
              </a:r>
            </a:p>
          </p:txBody>
        </p:sp>
        <p:cxnSp>
          <p:nvCxnSpPr>
            <p:cNvPr id="54" name="Düz Ok Bağlayıcısı 53">
              <a:extLst>
                <a:ext uri="{FF2B5EF4-FFF2-40B4-BE49-F238E27FC236}">
                  <a16:creationId xmlns:a16="http://schemas.microsoft.com/office/drawing/2014/main" id="{A205E17F-AE4A-DC54-F106-704AC21900A6}"/>
                </a:ext>
              </a:extLst>
            </p:cNvPr>
            <p:cNvCxnSpPr>
              <a:stCxn id="48" idx="2"/>
              <a:endCxn id="49" idx="0"/>
            </p:cNvCxnSpPr>
            <p:nvPr/>
          </p:nvCxnSpPr>
          <p:spPr>
            <a:xfrm>
              <a:off x="2441662" y="1052447"/>
              <a:ext cx="0" cy="578337"/>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a:extLst>
                <a:ext uri="{FF2B5EF4-FFF2-40B4-BE49-F238E27FC236}">
                  <a16:creationId xmlns:a16="http://schemas.microsoft.com/office/drawing/2014/main" id="{A66BD053-63F1-2CE3-1DD1-7B10786B30CB}"/>
                </a:ext>
              </a:extLst>
            </p:cNvPr>
            <p:cNvCxnSpPr>
              <a:stCxn id="49" idx="2"/>
              <a:endCxn id="50" idx="0"/>
            </p:cNvCxnSpPr>
            <p:nvPr/>
          </p:nvCxnSpPr>
          <p:spPr>
            <a:xfrm>
              <a:off x="2441662" y="2209122"/>
              <a:ext cx="0" cy="66632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8" name="Düz Ok Bağlayıcısı 57">
              <a:extLst>
                <a:ext uri="{FF2B5EF4-FFF2-40B4-BE49-F238E27FC236}">
                  <a16:creationId xmlns:a16="http://schemas.microsoft.com/office/drawing/2014/main" id="{4711BD9B-D17F-241A-9EED-AED3EB187B12}"/>
                </a:ext>
              </a:extLst>
            </p:cNvPr>
            <p:cNvCxnSpPr>
              <a:cxnSpLocks/>
              <a:stCxn id="50" idx="2"/>
              <a:endCxn id="51" idx="0"/>
            </p:cNvCxnSpPr>
            <p:nvPr/>
          </p:nvCxnSpPr>
          <p:spPr>
            <a:xfrm>
              <a:off x="2441662" y="3453789"/>
              <a:ext cx="0" cy="60865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Düz Bağlayıcı 58">
              <a:extLst>
                <a:ext uri="{FF2B5EF4-FFF2-40B4-BE49-F238E27FC236}">
                  <a16:creationId xmlns:a16="http://schemas.microsoft.com/office/drawing/2014/main" id="{D5FB3113-08BB-C3FE-7CD4-02BEDA06D73F}"/>
                </a:ext>
              </a:extLst>
            </p:cNvPr>
            <p:cNvCxnSpPr>
              <a:cxnSpLocks/>
              <a:endCxn id="60" idx="1"/>
            </p:cNvCxnSpPr>
            <p:nvPr/>
          </p:nvCxnSpPr>
          <p:spPr>
            <a:xfrm>
              <a:off x="2441662" y="1253621"/>
              <a:ext cx="2835191" cy="19464"/>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0" name="Dikdörtgen: Köşeleri Yuvarlatılmış 59">
              <a:extLst>
                <a:ext uri="{FF2B5EF4-FFF2-40B4-BE49-F238E27FC236}">
                  <a16:creationId xmlns:a16="http://schemas.microsoft.com/office/drawing/2014/main" id="{61EDCE3A-98A3-46D6-2B54-8907F55F57DA}"/>
                </a:ext>
              </a:extLst>
            </p:cNvPr>
            <p:cNvSpPr/>
            <p:nvPr/>
          </p:nvSpPr>
          <p:spPr>
            <a:xfrm>
              <a:off x="5276853" y="983916"/>
              <a:ext cx="5229219" cy="578337"/>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Tekrarlanan gruplar ortadan kaldırılmalı</a:t>
              </a:r>
            </a:p>
          </p:txBody>
        </p:sp>
        <p:cxnSp>
          <p:nvCxnSpPr>
            <p:cNvPr id="61" name="Düz Bağlayıcı 60">
              <a:extLst>
                <a:ext uri="{FF2B5EF4-FFF2-40B4-BE49-F238E27FC236}">
                  <a16:creationId xmlns:a16="http://schemas.microsoft.com/office/drawing/2014/main" id="{984782AF-BD40-C545-5D2E-0114E9426EE9}"/>
                </a:ext>
              </a:extLst>
            </p:cNvPr>
            <p:cNvCxnSpPr/>
            <p:nvPr/>
          </p:nvCxnSpPr>
          <p:spPr>
            <a:xfrm>
              <a:off x="2441660" y="243666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2" name="Dikdörtgen: Köşeleri Yuvarlatılmış 61">
              <a:extLst>
                <a:ext uri="{FF2B5EF4-FFF2-40B4-BE49-F238E27FC236}">
                  <a16:creationId xmlns:a16="http://schemas.microsoft.com/office/drawing/2014/main" id="{85966DDB-278B-1647-20B1-8944523E1670}"/>
                </a:ext>
              </a:extLst>
            </p:cNvPr>
            <p:cNvSpPr/>
            <p:nvPr/>
          </p:nvSpPr>
          <p:spPr>
            <a:xfrm>
              <a:off x="5276848" y="2147495"/>
              <a:ext cx="5229222" cy="578337"/>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Kısmi bağımlılıklar ortadan kaldırılmalı</a:t>
              </a:r>
            </a:p>
          </p:txBody>
        </p:sp>
        <p:cxnSp>
          <p:nvCxnSpPr>
            <p:cNvPr id="63" name="Düz Bağlayıcı 62">
              <a:extLst>
                <a:ext uri="{FF2B5EF4-FFF2-40B4-BE49-F238E27FC236}">
                  <a16:creationId xmlns:a16="http://schemas.microsoft.com/office/drawing/2014/main" id="{CDA126D3-826F-2F52-A3DA-6E2F75321ADF}"/>
                </a:ext>
              </a:extLst>
            </p:cNvPr>
            <p:cNvCxnSpPr/>
            <p:nvPr/>
          </p:nvCxnSpPr>
          <p:spPr>
            <a:xfrm>
              <a:off x="2441661" y="364804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4" name="Dikdörtgen: Köşeleri Yuvarlatılmış 63">
              <a:extLst>
                <a:ext uri="{FF2B5EF4-FFF2-40B4-BE49-F238E27FC236}">
                  <a16:creationId xmlns:a16="http://schemas.microsoft.com/office/drawing/2014/main" id="{A266829B-E0DB-0F55-149F-636E44374294}"/>
                </a:ext>
              </a:extLst>
            </p:cNvPr>
            <p:cNvSpPr/>
            <p:nvPr/>
          </p:nvSpPr>
          <p:spPr>
            <a:xfrm>
              <a:off x="5276848" y="3358874"/>
              <a:ext cx="5229222" cy="578337"/>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Dolaylı bağımlılıklar ortadan kaldırılmalı</a:t>
              </a:r>
            </a:p>
          </p:txBody>
        </p:sp>
      </p:grpSp>
      <p:sp>
        <p:nvSpPr>
          <p:cNvPr id="72" name="Google Shape;350;p28">
            <a:extLst>
              <a:ext uri="{FF2B5EF4-FFF2-40B4-BE49-F238E27FC236}">
                <a16:creationId xmlns:a16="http://schemas.microsoft.com/office/drawing/2014/main" id="{867F726F-CBBE-DD02-054A-E43CEC1CC7FB}"/>
              </a:ext>
            </a:extLst>
          </p:cNvPr>
          <p:cNvSpPr txBox="1"/>
          <p:nvPr/>
        </p:nvSpPr>
        <p:spPr>
          <a:xfrm>
            <a:off x="4199128" y="1044472"/>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Normalizasyon Adımları</a:t>
            </a:r>
          </a:p>
        </p:txBody>
      </p:sp>
    </p:spTree>
    <p:extLst>
      <p:ext uri="{BB962C8B-B14F-4D97-AF65-F5344CB8AC3E}">
        <p14:creationId xmlns:p14="http://schemas.microsoft.com/office/powerpoint/2010/main" val="1404127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90E12F8-F575-F343-A682-286C4FF57FBC}"/>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21F3E655-C011-BB08-D6E8-92D275F22651}"/>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8326314-8775-E691-49FF-2219B1366875}"/>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EC914BBC-041F-39F2-167A-DC0A5A70FA1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374EE5E4-2797-2B71-9CFF-D26317CB1AD1}"/>
              </a:ext>
            </a:extLst>
          </p:cNvPr>
          <p:cNvSpPr txBox="1"/>
          <p:nvPr/>
        </p:nvSpPr>
        <p:spPr>
          <a:xfrm>
            <a:off x="5807540" y="929987"/>
            <a:ext cx="10933013" cy="161146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 Olmayan  Form</a:t>
            </a:r>
          </a:p>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(Normalize Edilmemiş)</a:t>
            </a:r>
            <a:endPar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p:txBody>
      </p:sp>
      <p:sp>
        <p:nvSpPr>
          <p:cNvPr id="4" name="Slayt Numarası Yer Tutucusu 3">
            <a:extLst>
              <a:ext uri="{FF2B5EF4-FFF2-40B4-BE49-F238E27FC236}">
                <a16:creationId xmlns:a16="http://schemas.microsoft.com/office/drawing/2014/main" id="{633C8E61-9CB1-DDFC-3016-A3209244E16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625887C6-3AA9-1EC9-50F8-8D212779EE42}"/>
              </a:ext>
            </a:extLst>
          </p:cNvPr>
          <p:cNvPicPr>
            <a:picLocks noChangeAspect="1"/>
          </p:cNvPicPr>
          <p:nvPr/>
        </p:nvPicPr>
        <p:blipFill>
          <a:blip r:embed="rId5"/>
          <a:stretch>
            <a:fillRect/>
          </a:stretch>
        </p:blipFill>
        <p:spPr>
          <a:xfrm>
            <a:off x="4915751" y="4754700"/>
            <a:ext cx="12162148" cy="1908261"/>
          </a:xfrm>
          <a:prstGeom prst="rect">
            <a:avLst/>
          </a:prstGeom>
        </p:spPr>
      </p:pic>
    </p:spTree>
    <p:extLst>
      <p:ext uri="{BB962C8B-B14F-4D97-AF65-F5344CB8AC3E}">
        <p14:creationId xmlns:p14="http://schemas.microsoft.com/office/powerpoint/2010/main" val="26579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C9F8B7C7-71EB-5057-79F0-DEF1F60A2A76}"/>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DA46591D-0FDE-E8D8-5149-3FDDCAEFD36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9646873B-B0EF-8411-085E-7521254DDCFF}"/>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F48EB969-1385-320C-8D8F-D082441AB02E}"/>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C0998FB1-910E-2FB7-7F93-1BA9E0E682A5}"/>
              </a:ext>
            </a:extLst>
          </p:cNvPr>
          <p:cNvSpPr txBox="1"/>
          <p:nvPr/>
        </p:nvSpPr>
        <p:spPr>
          <a:xfrm>
            <a:off x="5807540" y="929987"/>
            <a:ext cx="10933013" cy="161146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 Olmayan  Form</a:t>
            </a:r>
          </a:p>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(Normalize Edilmemiş)</a:t>
            </a:r>
            <a:endPar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p:txBody>
      </p:sp>
      <p:sp>
        <p:nvSpPr>
          <p:cNvPr id="4" name="Slayt Numarası Yer Tutucusu 3">
            <a:extLst>
              <a:ext uri="{FF2B5EF4-FFF2-40B4-BE49-F238E27FC236}">
                <a16:creationId xmlns:a16="http://schemas.microsoft.com/office/drawing/2014/main" id="{6BD9A61C-632C-7BC2-8973-9D47F2816D4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8E6C1909-D79E-89B7-80C2-A666603D0E46}"/>
              </a:ext>
            </a:extLst>
          </p:cNvPr>
          <p:cNvPicPr>
            <a:picLocks noChangeAspect="1"/>
          </p:cNvPicPr>
          <p:nvPr/>
        </p:nvPicPr>
        <p:blipFill>
          <a:blip r:embed="rId5"/>
          <a:stretch>
            <a:fillRect/>
          </a:stretch>
        </p:blipFill>
        <p:spPr>
          <a:xfrm>
            <a:off x="5095552" y="5143500"/>
            <a:ext cx="12046885" cy="1611466"/>
          </a:xfrm>
          <a:prstGeom prst="rect">
            <a:avLst/>
          </a:prstGeom>
        </p:spPr>
      </p:pic>
    </p:spTree>
    <p:extLst>
      <p:ext uri="{BB962C8B-B14F-4D97-AF65-F5344CB8AC3E}">
        <p14:creationId xmlns:p14="http://schemas.microsoft.com/office/powerpoint/2010/main" val="294223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B7B1C0EF-C8F7-DAA4-D4B0-F1B7B0CE6ED4}"/>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5170E6E4-2701-278E-F423-ADF356883605}"/>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B8AC0B30-D9A6-B16E-C410-1B36107E09DB}"/>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43B35C4B-6254-059E-6AF8-71A995371DD0}"/>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3E1C186B-4C80-5314-D4CF-BC8FE9EEBE82}"/>
              </a:ext>
            </a:extLst>
          </p:cNvPr>
          <p:cNvSpPr txBox="1"/>
          <p:nvPr/>
        </p:nvSpPr>
        <p:spPr>
          <a:xfrm>
            <a:off x="5807540" y="929987"/>
            <a:ext cx="10933013" cy="161146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 Olmayan  Form</a:t>
            </a:r>
          </a:p>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(Normalize Edilmemiş)</a:t>
            </a:r>
            <a:endPar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p:txBody>
      </p:sp>
      <p:sp>
        <p:nvSpPr>
          <p:cNvPr id="4" name="Slayt Numarası Yer Tutucusu 3">
            <a:extLst>
              <a:ext uri="{FF2B5EF4-FFF2-40B4-BE49-F238E27FC236}">
                <a16:creationId xmlns:a16="http://schemas.microsoft.com/office/drawing/2014/main" id="{C66FE2B2-4165-448F-1370-C923DF096E7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B4CF9165-883C-4F3A-24C2-FA5DC00AF859}"/>
              </a:ext>
            </a:extLst>
          </p:cNvPr>
          <p:cNvPicPr>
            <a:picLocks noChangeAspect="1"/>
          </p:cNvPicPr>
          <p:nvPr/>
        </p:nvPicPr>
        <p:blipFill>
          <a:blip r:embed="rId5"/>
          <a:stretch>
            <a:fillRect/>
          </a:stretch>
        </p:blipFill>
        <p:spPr>
          <a:xfrm>
            <a:off x="4572000" y="4511184"/>
            <a:ext cx="12723995" cy="2608418"/>
          </a:xfrm>
          <a:prstGeom prst="rect">
            <a:avLst/>
          </a:prstGeom>
        </p:spPr>
      </p:pic>
    </p:spTree>
    <p:extLst>
      <p:ext uri="{BB962C8B-B14F-4D97-AF65-F5344CB8AC3E}">
        <p14:creationId xmlns:p14="http://schemas.microsoft.com/office/powerpoint/2010/main" val="847368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00CE96E-2F5E-9D16-4E74-E64C7D6A20CB}"/>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49AF4BD2-5E0E-6068-AFAF-AACA70AF779B}"/>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2719043E-76F1-D74C-DB99-5C7D813A3755}"/>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5E612697-11C0-7171-619D-11C312325A62}"/>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275AE675-4A62-F213-941B-48A8B0D3EFF7}"/>
              </a:ext>
            </a:extLst>
          </p:cNvPr>
          <p:cNvSpPr txBox="1"/>
          <p:nvPr/>
        </p:nvSpPr>
        <p:spPr>
          <a:xfrm>
            <a:off x="5807540" y="929987"/>
            <a:ext cx="10933013" cy="161146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 Olmayan  Form</a:t>
            </a:r>
          </a:p>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(Normalize Edilmemiş)</a:t>
            </a:r>
            <a:endPar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p:txBody>
      </p:sp>
      <p:sp>
        <p:nvSpPr>
          <p:cNvPr id="4" name="Slayt Numarası Yer Tutucusu 3">
            <a:extLst>
              <a:ext uri="{FF2B5EF4-FFF2-40B4-BE49-F238E27FC236}">
                <a16:creationId xmlns:a16="http://schemas.microsoft.com/office/drawing/2014/main" id="{2688D6BA-E570-D029-117F-0C609AF034C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B6C7EB19-0CC3-00B7-7356-384F6C98CFED}"/>
              </a:ext>
            </a:extLst>
          </p:cNvPr>
          <p:cNvPicPr>
            <a:picLocks noChangeAspect="1"/>
          </p:cNvPicPr>
          <p:nvPr/>
        </p:nvPicPr>
        <p:blipFill>
          <a:blip r:embed="rId5"/>
          <a:stretch>
            <a:fillRect/>
          </a:stretch>
        </p:blipFill>
        <p:spPr>
          <a:xfrm>
            <a:off x="4836277" y="4758678"/>
            <a:ext cx="12875538" cy="3258893"/>
          </a:xfrm>
          <a:prstGeom prst="rect">
            <a:avLst/>
          </a:prstGeom>
        </p:spPr>
      </p:pic>
    </p:spTree>
    <p:extLst>
      <p:ext uri="{BB962C8B-B14F-4D97-AF65-F5344CB8AC3E}">
        <p14:creationId xmlns:p14="http://schemas.microsoft.com/office/powerpoint/2010/main" val="50586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a:extLst>
            <a:ext uri="{FF2B5EF4-FFF2-40B4-BE49-F238E27FC236}">
              <a16:creationId xmlns:a16="http://schemas.microsoft.com/office/drawing/2014/main" id="{312ECBEB-6910-01FC-A881-FFEDDE072645}"/>
            </a:ext>
          </a:extLst>
        </p:cNvPr>
        <p:cNvGrpSpPr/>
        <p:nvPr/>
      </p:nvGrpSpPr>
      <p:grpSpPr>
        <a:xfrm>
          <a:off x="0" y="0"/>
          <a:ext cx="0" cy="0"/>
          <a:chOff x="0" y="0"/>
          <a:chExt cx="0" cy="0"/>
        </a:xfrm>
      </p:grpSpPr>
      <p:sp>
        <p:nvSpPr>
          <p:cNvPr id="123" name="Google Shape;123;p16">
            <a:extLst>
              <a:ext uri="{FF2B5EF4-FFF2-40B4-BE49-F238E27FC236}">
                <a16:creationId xmlns:a16="http://schemas.microsoft.com/office/drawing/2014/main" id="{3E69D474-1C0C-0F59-2AF4-ED5F5399DB30}"/>
              </a:ext>
            </a:extLst>
          </p:cNvPr>
          <p:cNvSpPr/>
          <p:nvPr/>
        </p:nvSpPr>
        <p:spPr>
          <a:xfrm>
            <a:off x="11889965" y="880938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a:extLst>
              <a:ext uri="{FF2B5EF4-FFF2-40B4-BE49-F238E27FC236}">
                <a16:creationId xmlns:a16="http://schemas.microsoft.com/office/drawing/2014/main" id="{A6AD3D05-2DE9-15FB-1946-5D547699763E}"/>
              </a:ext>
            </a:extLst>
          </p:cNvPr>
          <p:cNvSpPr/>
          <p:nvPr/>
        </p:nvSpPr>
        <p:spPr>
          <a:xfrm>
            <a:off x="-5007977" y="-5866616"/>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F0B61A04-4F41-0406-A6EC-D5FE58A932B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grpSp>
        <p:nvGrpSpPr>
          <p:cNvPr id="47" name="Grup 46">
            <a:extLst>
              <a:ext uri="{FF2B5EF4-FFF2-40B4-BE49-F238E27FC236}">
                <a16:creationId xmlns:a16="http://schemas.microsoft.com/office/drawing/2014/main" id="{82D59F1F-6A2E-06E4-3DE8-51163E27ADE0}"/>
              </a:ext>
            </a:extLst>
          </p:cNvPr>
          <p:cNvGrpSpPr/>
          <p:nvPr/>
        </p:nvGrpSpPr>
        <p:grpSpPr>
          <a:xfrm>
            <a:off x="2457050" y="2908877"/>
            <a:ext cx="14260486" cy="5847805"/>
            <a:chOff x="1159939" y="474109"/>
            <a:chExt cx="9346133" cy="4166677"/>
          </a:xfrm>
        </p:grpSpPr>
        <p:sp>
          <p:nvSpPr>
            <p:cNvPr id="48" name="Dikdörtgen 47">
              <a:extLst>
                <a:ext uri="{FF2B5EF4-FFF2-40B4-BE49-F238E27FC236}">
                  <a16:creationId xmlns:a16="http://schemas.microsoft.com/office/drawing/2014/main" id="{CE8294F1-C642-BE2E-F59A-E4BE09F2F2F3}"/>
                </a:ext>
              </a:extLst>
            </p:cNvPr>
            <p:cNvSpPr/>
            <p:nvPr/>
          </p:nvSpPr>
          <p:spPr>
            <a:xfrm>
              <a:off x="1159939" y="474109"/>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t>Normal olmayan form</a:t>
              </a:r>
            </a:p>
          </p:txBody>
        </p:sp>
        <p:sp>
          <p:nvSpPr>
            <p:cNvPr id="49" name="Dikdörtgen 48">
              <a:extLst>
                <a:ext uri="{FF2B5EF4-FFF2-40B4-BE49-F238E27FC236}">
                  <a16:creationId xmlns:a16="http://schemas.microsoft.com/office/drawing/2014/main" id="{5C6D08A1-41D1-284F-2A0A-A89366C7B72F}"/>
                </a:ext>
              </a:extLst>
            </p:cNvPr>
            <p:cNvSpPr/>
            <p:nvPr/>
          </p:nvSpPr>
          <p:spPr>
            <a:xfrm>
              <a:off x="1159939" y="1630784"/>
              <a:ext cx="2563446" cy="578338"/>
            </a:xfrm>
            <a:prstGeom prst="rect">
              <a:avLst/>
            </a:prstGeom>
            <a:solidFill>
              <a:srgbClr val="FFCA04"/>
            </a:solidFill>
            <a:ln w="28575">
              <a:solidFill>
                <a:srgbClr val="FFCA0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t> Birinci Normal Form</a:t>
              </a:r>
            </a:p>
            <a:p>
              <a:pPr algn="ctr"/>
              <a:r>
                <a:rPr lang="tr-TR" sz="2500" dirty="0"/>
                <a:t>( 1 NF )</a:t>
              </a:r>
            </a:p>
          </p:txBody>
        </p:sp>
        <p:sp>
          <p:nvSpPr>
            <p:cNvPr id="50" name="Dikdörtgen 49">
              <a:extLst>
                <a:ext uri="{FF2B5EF4-FFF2-40B4-BE49-F238E27FC236}">
                  <a16:creationId xmlns:a16="http://schemas.microsoft.com/office/drawing/2014/main" id="{84BAEE41-57A6-DB40-7293-F745BEEB9105}"/>
                </a:ext>
              </a:extLst>
            </p:cNvPr>
            <p:cNvSpPr/>
            <p:nvPr/>
          </p:nvSpPr>
          <p:spPr>
            <a:xfrm>
              <a:off x="1159939" y="2875451"/>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nn-NO" sz="2500" dirty="0"/>
                <a:t> İkinci Normal Form</a:t>
              </a:r>
            </a:p>
            <a:p>
              <a:pPr algn="ctr"/>
              <a:r>
                <a:rPr lang="nn-NO" sz="2500" dirty="0"/>
                <a:t>( 2 NF )</a:t>
              </a:r>
            </a:p>
          </p:txBody>
        </p:sp>
        <p:sp>
          <p:nvSpPr>
            <p:cNvPr id="51" name="Dikdörtgen 50">
              <a:extLst>
                <a:ext uri="{FF2B5EF4-FFF2-40B4-BE49-F238E27FC236}">
                  <a16:creationId xmlns:a16="http://schemas.microsoft.com/office/drawing/2014/main" id="{8F16E009-61C5-BAC7-B569-66CBF15DCAE4}"/>
                </a:ext>
              </a:extLst>
            </p:cNvPr>
            <p:cNvSpPr/>
            <p:nvPr/>
          </p:nvSpPr>
          <p:spPr>
            <a:xfrm>
              <a:off x="1159939" y="4062448"/>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t>Üçüncü Normal Form </a:t>
              </a:r>
            </a:p>
            <a:p>
              <a:pPr algn="ctr"/>
              <a:r>
                <a:rPr lang="tr-TR" sz="2400" dirty="0"/>
                <a:t>( 3 NF )</a:t>
              </a:r>
            </a:p>
          </p:txBody>
        </p:sp>
        <p:cxnSp>
          <p:nvCxnSpPr>
            <p:cNvPr id="54" name="Düz Ok Bağlayıcısı 53">
              <a:extLst>
                <a:ext uri="{FF2B5EF4-FFF2-40B4-BE49-F238E27FC236}">
                  <a16:creationId xmlns:a16="http://schemas.microsoft.com/office/drawing/2014/main" id="{0AFE831A-924D-4463-F586-F863B6488A01}"/>
                </a:ext>
              </a:extLst>
            </p:cNvPr>
            <p:cNvCxnSpPr>
              <a:stCxn id="48" idx="2"/>
              <a:endCxn id="49" idx="0"/>
            </p:cNvCxnSpPr>
            <p:nvPr/>
          </p:nvCxnSpPr>
          <p:spPr>
            <a:xfrm>
              <a:off x="2441662" y="1052447"/>
              <a:ext cx="0" cy="578337"/>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a:extLst>
                <a:ext uri="{FF2B5EF4-FFF2-40B4-BE49-F238E27FC236}">
                  <a16:creationId xmlns:a16="http://schemas.microsoft.com/office/drawing/2014/main" id="{E9F2E3A2-F236-474D-D0F8-BA833F2045E7}"/>
                </a:ext>
              </a:extLst>
            </p:cNvPr>
            <p:cNvCxnSpPr>
              <a:stCxn id="49" idx="2"/>
              <a:endCxn id="50" idx="0"/>
            </p:cNvCxnSpPr>
            <p:nvPr/>
          </p:nvCxnSpPr>
          <p:spPr>
            <a:xfrm>
              <a:off x="2441662" y="2209122"/>
              <a:ext cx="0" cy="66632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8" name="Düz Ok Bağlayıcısı 57">
              <a:extLst>
                <a:ext uri="{FF2B5EF4-FFF2-40B4-BE49-F238E27FC236}">
                  <a16:creationId xmlns:a16="http://schemas.microsoft.com/office/drawing/2014/main" id="{9552A301-D448-85A2-F7F2-06F19C7A230A}"/>
                </a:ext>
              </a:extLst>
            </p:cNvPr>
            <p:cNvCxnSpPr>
              <a:cxnSpLocks/>
              <a:stCxn id="50" idx="2"/>
              <a:endCxn id="51" idx="0"/>
            </p:cNvCxnSpPr>
            <p:nvPr/>
          </p:nvCxnSpPr>
          <p:spPr>
            <a:xfrm>
              <a:off x="2441662" y="3453789"/>
              <a:ext cx="0" cy="60865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Düz Bağlayıcı 58">
              <a:extLst>
                <a:ext uri="{FF2B5EF4-FFF2-40B4-BE49-F238E27FC236}">
                  <a16:creationId xmlns:a16="http://schemas.microsoft.com/office/drawing/2014/main" id="{3FEDFB35-0163-137C-9ADD-22A1CDC36B70}"/>
                </a:ext>
              </a:extLst>
            </p:cNvPr>
            <p:cNvCxnSpPr>
              <a:cxnSpLocks/>
              <a:endCxn id="60" idx="1"/>
            </p:cNvCxnSpPr>
            <p:nvPr/>
          </p:nvCxnSpPr>
          <p:spPr>
            <a:xfrm>
              <a:off x="2441662" y="1253621"/>
              <a:ext cx="2835191" cy="19464"/>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0" name="Dikdörtgen: Köşeleri Yuvarlatılmış 59">
              <a:extLst>
                <a:ext uri="{FF2B5EF4-FFF2-40B4-BE49-F238E27FC236}">
                  <a16:creationId xmlns:a16="http://schemas.microsoft.com/office/drawing/2014/main" id="{8E4DE22C-9F6A-FB29-0E43-ABCF6247A111}"/>
                </a:ext>
              </a:extLst>
            </p:cNvPr>
            <p:cNvSpPr/>
            <p:nvPr/>
          </p:nvSpPr>
          <p:spPr>
            <a:xfrm>
              <a:off x="5276853" y="983916"/>
              <a:ext cx="5229219" cy="578337"/>
            </a:xfrm>
            <a:prstGeom prst="roundRect">
              <a:avLst/>
            </a:prstGeom>
            <a:solidFill>
              <a:srgbClr val="FFCA04"/>
            </a:solidFill>
            <a:ln w="28575">
              <a:solidFill>
                <a:srgbClr val="FFCA04"/>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Tekrarlanan gruplar ortadan kaldırılmalı</a:t>
              </a:r>
            </a:p>
          </p:txBody>
        </p:sp>
        <p:cxnSp>
          <p:nvCxnSpPr>
            <p:cNvPr id="61" name="Düz Bağlayıcı 60">
              <a:extLst>
                <a:ext uri="{FF2B5EF4-FFF2-40B4-BE49-F238E27FC236}">
                  <a16:creationId xmlns:a16="http://schemas.microsoft.com/office/drawing/2014/main" id="{0EC44EE2-E59A-23B7-4D75-90F249F9CF0D}"/>
                </a:ext>
              </a:extLst>
            </p:cNvPr>
            <p:cNvCxnSpPr/>
            <p:nvPr/>
          </p:nvCxnSpPr>
          <p:spPr>
            <a:xfrm>
              <a:off x="2441660" y="243666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2" name="Dikdörtgen: Köşeleri Yuvarlatılmış 61">
              <a:extLst>
                <a:ext uri="{FF2B5EF4-FFF2-40B4-BE49-F238E27FC236}">
                  <a16:creationId xmlns:a16="http://schemas.microsoft.com/office/drawing/2014/main" id="{6AA1F27D-E79D-14B2-A0AE-E0D3598621CA}"/>
                </a:ext>
              </a:extLst>
            </p:cNvPr>
            <p:cNvSpPr/>
            <p:nvPr/>
          </p:nvSpPr>
          <p:spPr>
            <a:xfrm>
              <a:off x="5276848" y="2147495"/>
              <a:ext cx="5229222" cy="578337"/>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Kısmi bağımlılıklar ortadan kaldırılmalı</a:t>
              </a:r>
            </a:p>
          </p:txBody>
        </p:sp>
        <p:cxnSp>
          <p:nvCxnSpPr>
            <p:cNvPr id="63" name="Düz Bağlayıcı 62">
              <a:extLst>
                <a:ext uri="{FF2B5EF4-FFF2-40B4-BE49-F238E27FC236}">
                  <a16:creationId xmlns:a16="http://schemas.microsoft.com/office/drawing/2014/main" id="{8F7A0D02-21B2-2B6A-240E-9C86A162C594}"/>
                </a:ext>
              </a:extLst>
            </p:cNvPr>
            <p:cNvCxnSpPr/>
            <p:nvPr/>
          </p:nvCxnSpPr>
          <p:spPr>
            <a:xfrm>
              <a:off x="2441661" y="364804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4" name="Dikdörtgen: Köşeleri Yuvarlatılmış 63">
              <a:extLst>
                <a:ext uri="{FF2B5EF4-FFF2-40B4-BE49-F238E27FC236}">
                  <a16:creationId xmlns:a16="http://schemas.microsoft.com/office/drawing/2014/main" id="{2CE4C03D-0317-E01C-0343-B672ABEC9133}"/>
                </a:ext>
              </a:extLst>
            </p:cNvPr>
            <p:cNvSpPr/>
            <p:nvPr/>
          </p:nvSpPr>
          <p:spPr>
            <a:xfrm>
              <a:off x="5276848" y="3358874"/>
              <a:ext cx="5229222" cy="578337"/>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Dolaylı bağımlılıklar ortadan kaldırılmalı</a:t>
              </a:r>
            </a:p>
          </p:txBody>
        </p:sp>
      </p:grpSp>
      <p:sp>
        <p:nvSpPr>
          <p:cNvPr id="72" name="Google Shape;350;p28">
            <a:extLst>
              <a:ext uri="{FF2B5EF4-FFF2-40B4-BE49-F238E27FC236}">
                <a16:creationId xmlns:a16="http://schemas.microsoft.com/office/drawing/2014/main" id="{0C892214-5A5D-8EAA-07A2-555EBAAEF2FA}"/>
              </a:ext>
            </a:extLst>
          </p:cNvPr>
          <p:cNvSpPr txBox="1"/>
          <p:nvPr/>
        </p:nvSpPr>
        <p:spPr>
          <a:xfrm>
            <a:off x="4199128" y="1044472"/>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Normalizasyon Adımları</a:t>
            </a:r>
          </a:p>
        </p:txBody>
      </p:sp>
    </p:spTree>
    <p:extLst>
      <p:ext uri="{BB962C8B-B14F-4D97-AF65-F5344CB8AC3E}">
        <p14:creationId xmlns:p14="http://schemas.microsoft.com/office/powerpoint/2010/main" val="3575270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C011C4CF-CDD1-3599-2437-75EC7F9AD37A}"/>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9CAFC076-0D65-A24B-5AD5-9CED0644C7BF}"/>
              </a:ext>
            </a:extLst>
          </p:cNvPr>
          <p:cNvSpPr txBox="1"/>
          <p:nvPr/>
        </p:nvSpPr>
        <p:spPr>
          <a:xfrm>
            <a:off x="8132691" y="4176762"/>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Birinci Normal Form</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( 1 NF )</a:t>
            </a:r>
          </a:p>
        </p:txBody>
      </p:sp>
      <p:pic>
        <p:nvPicPr>
          <p:cNvPr id="183" name="Google Shape;183;p20">
            <a:extLst>
              <a:ext uri="{FF2B5EF4-FFF2-40B4-BE49-F238E27FC236}">
                <a16:creationId xmlns:a16="http://schemas.microsoft.com/office/drawing/2014/main" id="{9FE72656-A37A-0F5F-7044-294E33706306}"/>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C040B861-B548-6E99-1282-CB2E22CD94DD}"/>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72A1013F-DB45-4222-8669-FF41AA899183}"/>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FB2F6267-4FF5-D96C-4001-154C4DE3A62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098"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A5F658B9-3B37-DB0A-0E99-691F00653F1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8;p31">
            <a:extLst>
              <a:ext uri="{FF2B5EF4-FFF2-40B4-BE49-F238E27FC236}">
                <a16:creationId xmlns:a16="http://schemas.microsoft.com/office/drawing/2014/main" id="{4167BA9E-E437-D458-6A84-9878305CA85F}"/>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8">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340C151A-B32C-E8E1-C140-60B48B55593E}"/>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2315251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457599" y="4029088"/>
            <a:ext cx="7694318" cy="484748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Normalizasyon Nedir</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3500" dirty="0">
                <a:latin typeface="Lato"/>
                <a:ea typeface="Lato"/>
                <a:cs typeface="Lato"/>
                <a:sym typeface="Lato"/>
              </a:rPr>
              <a:t>Normalleştirmenin Amaçları</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Normal Olmayan Form</a:t>
            </a:r>
          </a:p>
          <a:p>
            <a:pPr marL="514350" marR="0" lvl="1" indent="-51435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lang="tr-TR" sz="3500" dirty="0">
                <a:latin typeface="Lato"/>
                <a:ea typeface="Lato"/>
                <a:cs typeface="Lato"/>
                <a:sym typeface="Lato"/>
              </a:rPr>
              <a:t>Normalizasyon </a:t>
            </a:r>
          </a:p>
          <a:p>
            <a:pPr marL="514350" marR="0" lvl="1" indent="-51435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lang="tr-TR" sz="3500" dirty="0">
                <a:latin typeface="Lato"/>
                <a:ea typeface="Lato"/>
                <a:cs typeface="Lato"/>
                <a:sym typeface="Lato"/>
              </a:rPr>
              <a:t>Normalizasyon</a:t>
            </a:r>
          </a:p>
          <a:p>
            <a:pPr marL="514350" marR="0" lvl="1" indent="-51435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lang="tr-TR" sz="3500" dirty="0">
                <a:latin typeface="Lato"/>
                <a:ea typeface="Lato"/>
                <a:cs typeface="Lato"/>
                <a:sym typeface="Lato"/>
              </a:rPr>
              <a:t>Normalizasyon</a:t>
            </a:r>
            <a:endParaRPr kumimoji="0" lang="tr-TR" sz="35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1903354" y="5656143"/>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5082277" y="4041464"/>
            <a:ext cx="1738800" cy="650024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06</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
        <p:nvSpPr>
          <p:cNvPr id="5" name="Slayt Numarası Yer Tutucusu 4">
            <a:extLst>
              <a:ext uri="{FF2B5EF4-FFF2-40B4-BE49-F238E27FC236}">
                <a16:creationId xmlns:a16="http://schemas.microsoft.com/office/drawing/2014/main" id="{DE6E3D2A-38DA-7365-F09C-3574F480B87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p:cNvGrpSpPr/>
        <p:nvPr/>
      </p:nvGrpSpPr>
      <p:grpSpPr>
        <a:xfrm>
          <a:off x="0" y="0"/>
          <a:ext cx="0" cy="0"/>
          <a:chOff x="0" y="0"/>
          <a:chExt cx="0" cy="0"/>
        </a:xfrm>
      </p:grpSpPr>
      <p:sp>
        <p:nvSpPr>
          <p:cNvPr id="97" name="Google Shape;97;p14"/>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1NF</a:t>
            </a:r>
          </a:p>
        </p:txBody>
      </p:sp>
      <p:sp>
        <p:nvSpPr>
          <p:cNvPr id="4" name="Slayt Numarası Yer Tutucusu 3">
            <a:extLst>
              <a:ext uri="{FF2B5EF4-FFF2-40B4-BE49-F238E27FC236}">
                <a16:creationId xmlns:a16="http://schemas.microsoft.com/office/drawing/2014/main" id="{3E79546B-C341-0012-8122-8290E6F5599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51FB807C-7A9C-4D15-8D1D-4F36C1FFB3D1}"/>
              </a:ext>
            </a:extLst>
          </p:cNvPr>
          <p:cNvSpPr txBox="1"/>
          <p:nvPr/>
        </p:nvSpPr>
        <p:spPr>
          <a:xfrm>
            <a:off x="3159150" y="3145599"/>
            <a:ext cx="11969700" cy="413651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Bir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tabanının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1NF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olabilmesi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aşağıdaki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özellikleri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karşılayabilmesi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gerekir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Aynı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içinde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tekrarlayan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kolonlar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bulunamaz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Her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kolonda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yalnızca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değer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bulunmalıdır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27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err="1">
                <a:ln>
                  <a:noFill/>
                </a:ln>
                <a:solidFill>
                  <a:srgbClr val="FFCA04"/>
                </a:solidFill>
                <a:effectLst/>
                <a:uLnTx/>
                <a:uFillTx/>
                <a:latin typeface="Lato"/>
                <a:ea typeface="Lato"/>
                <a:cs typeface="Lato"/>
                <a:sym typeface="Lato"/>
              </a:rPr>
              <a:t>Tekrarlanan</a:t>
            </a:r>
            <a:r>
              <a:rPr kumimoji="0" lang="en-US"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en-US" sz="3500" b="0" i="0" u="none" strike="noStrike" kern="0" cap="none" spc="0" normalizeH="0" baseline="0" noProof="0" dirty="0" err="1">
                <a:ln>
                  <a:noFill/>
                </a:ln>
                <a:solidFill>
                  <a:srgbClr val="FFCA04"/>
                </a:solidFill>
                <a:effectLst/>
                <a:uLnTx/>
                <a:uFillTx/>
                <a:latin typeface="Lato"/>
                <a:ea typeface="Lato"/>
                <a:cs typeface="Lato"/>
                <a:sym typeface="Lato"/>
              </a:rPr>
              <a:t>gruplar</a:t>
            </a:r>
            <a:r>
              <a:rPr kumimoji="0" lang="en-US"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en-US" sz="3500" b="0" i="0" u="none" strike="noStrike" kern="0" cap="none" spc="0" normalizeH="0" baseline="0" noProof="0" dirty="0" err="1">
                <a:ln>
                  <a:noFill/>
                </a:ln>
                <a:solidFill>
                  <a:srgbClr val="FFCA04"/>
                </a:solidFill>
                <a:effectLst/>
                <a:uLnTx/>
                <a:uFillTx/>
                <a:latin typeface="Lato"/>
                <a:ea typeface="Lato"/>
                <a:cs typeface="Lato"/>
                <a:sym typeface="Lato"/>
              </a:rPr>
              <a:t>ortadan</a:t>
            </a:r>
            <a:r>
              <a:rPr kumimoji="0" lang="en-US"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en-US" sz="3500" b="0" i="0" u="none" strike="noStrike" kern="0" cap="none" spc="0" normalizeH="0" baseline="0" noProof="0" dirty="0" err="1">
                <a:ln>
                  <a:noFill/>
                </a:ln>
                <a:solidFill>
                  <a:srgbClr val="FFCA04"/>
                </a:solidFill>
                <a:effectLst/>
                <a:uLnTx/>
                <a:uFillTx/>
                <a:latin typeface="Lato"/>
                <a:ea typeface="Lato"/>
                <a:cs typeface="Lato"/>
                <a:sym typeface="Lato"/>
              </a:rPr>
              <a:t>kaldırılmalı</a:t>
            </a: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a:t>
            </a:r>
            <a:endParaRPr kumimoji="0" lang="en-US" sz="3500" b="0"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3117CB05-FBC3-3592-D8A8-6D901A2B441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2ADD2A14-D748-E699-71C2-CDE52A0AF7F0}"/>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C96DA759-D522-6590-7280-BBD1734E9F83}"/>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A215F29F-9CC2-DCD3-25A8-10B6A693729C}"/>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BCA53E39-D4FE-AC26-8635-605B3C5103A8}"/>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5F4A047C-2D9D-D611-FBC6-30DEDF8A6950}"/>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570C1422-4ED7-C69A-6A80-E50F4510514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7F8A3698-DBDC-56F2-CC26-C627ABD0319F}"/>
              </a:ext>
            </a:extLst>
          </p:cNvPr>
          <p:cNvPicPr>
            <a:picLocks noChangeAspect="1"/>
          </p:cNvPicPr>
          <p:nvPr/>
        </p:nvPicPr>
        <p:blipFill>
          <a:blip r:embed="rId5"/>
          <a:stretch>
            <a:fillRect/>
          </a:stretch>
        </p:blipFill>
        <p:spPr>
          <a:xfrm>
            <a:off x="4824311" y="2646593"/>
            <a:ext cx="12162148" cy="1908261"/>
          </a:xfrm>
          <a:prstGeom prst="rect">
            <a:avLst/>
          </a:prstGeom>
        </p:spPr>
      </p:pic>
    </p:spTree>
    <p:extLst>
      <p:ext uri="{BB962C8B-B14F-4D97-AF65-F5344CB8AC3E}">
        <p14:creationId xmlns:p14="http://schemas.microsoft.com/office/powerpoint/2010/main" val="3540089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7070F79-983E-C307-2074-3BEBBD2758D0}"/>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575536F6-478F-F473-C93F-E6803816B205}"/>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9BBDFFA9-C857-E931-E641-6C362A1054E9}"/>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0DE968CA-7A41-B13A-CFE9-E7EE99D9E354}"/>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DE8CF108-4C46-EF55-104F-FA80D507C618}"/>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25A29ECA-1AEF-2CC7-96AF-A1D8C78FF78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8135A78C-7DEB-84F4-BDC5-9231341CFC6A}"/>
              </a:ext>
            </a:extLst>
          </p:cNvPr>
          <p:cNvPicPr>
            <a:picLocks noChangeAspect="1"/>
          </p:cNvPicPr>
          <p:nvPr/>
        </p:nvPicPr>
        <p:blipFill>
          <a:blip r:embed="rId5"/>
          <a:stretch>
            <a:fillRect/>
          </a:stretch>
        </p:blipFill>
        <p:spPr>
          <a:xfrm>
            <a:off x="4824311" y="2646593"/>
            <a:ext cx="12162148" cy="1908261"/>
          </a:xfrm>
          <a:prstGeom prst="rect">
            <a:avLst/>
          </a:prstGeom>
        </p:spPr>
      </p:pic>
      <p:pic>
        <p:nvPicPr>
          <p:cNvPr id="3" name="Resim 2">
            <a:extLst>
              <a:ext uri="{FF2B5EF4-FFF2-40B4-BE49-F238E27FC236}">
                <a16:creationId xmlns:a16="http://schemas.microsoft.com/office/drawing/2014/main" id="{5585AE93-85E1-B83A-77D6-735D3934A1AA}"/>
              </a:ext>
            </a:extLst>
          </p:cNvPr>
          <p:cNvPicPr>
            <a:picLocks noChangeAspect="1"/>
          </p:cNvPicPr>
          <p:nvPr/>
        </p:nvPicPr>
        <p:blipFill>
          <a:blip r:embed="rId6"/>
          <a:stretch>
            <a:fillRect/>
          </a:stretch>
        </p:blipFill>
        <p:spPr>
          <a:xfrm>
            <a:off x="4824310" y="5143500"/>
            <a:ext cx="12162147" cy="4396124"/>
          </a:xfrm>
          <a:prstGeom prst="rect">
            <a:avLst/>
          </a:prstGeom>
        </p:spPr>
      </p:pic>
    </p:spTree>
    <p:extLst>
      <p:ext uri="{BB962C8B-B14F-4D97-AF65-F5344CB8AC3E}">
        <p14:creationId xmlns:p14="http://schemas.microsoft.com/office/powerpoint/2010/main" val="3314061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E3489DC5-3032-F2A6-9B0F-8FF6A0D30C19}"/>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CFC37778-8773-9809-AE56-6B7122D2263F}"/>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A300AD9F-5C9F-9916-7EDE-9D7ABC7CA05B}"/>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128BDF8E-65CB-2F61-E327-A3521325E7D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A79357BB-6198-7CDB-1FEE-7B0D19C03F7C}"/>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98BC8674-C099-4D4B-33D1-BE8DB7543FF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215B86B6-82FD-C59A-2CDE-D611CDBFDE4A}"/>
              </a:ext>
            </a:extLst>
          </p:cNvPr>
          <p:cNvPicPr>
            <a:picLocks noChangeAspect="1"/>
          </p:cNvPicPr>
          <p:nvPr/>
        </p:nvPicPr>
        <p:blipFill>
          <a:blip r:embed="rId5"/>
          <a:stretch>
            <a:fillRect/>
          </a:stretch>
        </p:blipFill>
        <p:spPr>
          <a:xfrm>
            <a:off x="5031014" y="2969926"/>
            <a:ext cx="12046885" cy="1611466"/>
          </a:xfrm>
          <a:prstGeom prst="rect">
            <a:avLst/>
          </a:prstGeom>
        </p:spPr>
      </p:pic>
    </p:spTree>
    <p:extLst>
      <p:ext uri="{BB962C8B-B14F-4D97-AF65-F5344CB8AC3E}">
        <p14:creationId xmlns:p14="http://schemas.microsoft.com/office/powerpoint/2010/main" val="2277971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2BF5F873-3F07-18DC-7534-391500FB77F1}"/>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783207A1-4B75-134B-1737-39BD0D1097EE}"/>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5E32AC8F-8728-2CB4-CCE1-67C8E351D392}"/>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A4A82C20-8B46-7C76-F1B7-CBB661467A9D}"/>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DC5B1988-2E11-C4CA-C5DA-B53EBA06A1E1}"/>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2767278B-3BDB-7FDB-B222-4AF3BACB429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C7A7A789-DABB-BC53-B917-14C4654731B8}"/>
              </a:ext>
            </a:extLst>
          </p:cNvPr>
          <p:cNvPicPr>
            <a:picLocks noChangeAspect="1"/>
          </p:cNvPicPr>
          <p:nvPr/>
        </p:nvPicPr>
        <p:blipFill>
          <a:blip r:embed="rId5"/>
          <a:stretch>
            <a:fillRect/>
          </a:stretch>
        </p:blipFill>
        <p:spPr>
          <a:xfrm>
            <a:off x="5031014" y="5815598"/>
            <a:ext cx="12268400" cy="2660925"/>
          </a:xfrm>
          <a:prstGeom prst="rect">
            <a:avLst/>
          </a:prstGeom>
        </p:spPr>
      </p:pic>
      <p:pic>
        <p:nvPicPr>
          <p:cNvPr id="6" name="Resim 5">
            <a:extLst>
              <a:ext uri="{FF2B5EF4-FFF2-40B4-BE49-F238E27FC236}">
                <a16:creationId xmlns:a16="http://schemas.microsoft.com/office/drawing/2014/main" id="{EDD50B69-BBCD-FC9B-5C64-3155516F312C}"/>
              </a:ext>
            </a:extLst>
          </p:cNvPr>
          <p:cNvPicPr>
            <a:picLocks noChangeAspect="1"/>
          </p:cNvPicPr>
          <p:nvPr/>
        </p:nvPicPr>
        <p:blipFill>
          <a:blip r:embed="rId6"/>
          <a:stretch>
            <a:fillRect/>
          </a:stretch>
        </p:blipFill>
        <p:spPr>
          <a:xfrm>
            <a:off x="5031014" y="2969926"/>
            <a:ext cx="12046885" cy="1611466"/>
          </a:xfrm>
          <a:prstGeom prst="rect">
            <a:avLst/>
          </a:prstGeom>
        </p:spPr>
      </p:pic>
    </p:spTree>
    <p:extLst>
      <p:ext uri="{BB962C8B-B14F-4D97-AF65-F5344CB8AC3E}">
        <p14:creationId xmlns:p14="http://schemas.microsoft.com/office/powerpoint/2010/main" val="910826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2181BBF6-1CD0-E56B-C641-9B5616A7B0EA}"/>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4822BC4F-7320-22A2-B687-C2D6085DC36F}"/>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9EDFAA6E-8D2E-6AB7-6F6C-21CBCE96734F}"/>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61A66974-D46C-CD57-377B-5BBD9EA0ACE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BAEAA2E6-DC91-93DE-CFBA-8CB3EBB32142}"/>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941CF625-65BA-2203-FA2E-88EAEA7FF9C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5B382B83-43EE-2A52-57CF-CBC8C9835DC1}"/>
              </a:ext>
            </a:extLst>
          </p:cNvPr>
          <p:cNvPicPr>
            <a:picLocks noChangeAspect="1"/>
          </p:cNvPicPr>
          <p:nvPr/>
        </p:nvPicPr>
        <p:blipFill>
          <a:blip r:embed="rId5"/>
          <a:stretch>
            <a:fillRect/>
          </a:stretch>
        </p:blipFill>
        <p:spPr>
          <a:xfrm>
            <a:off x="4572000" y="2352601"/>
            <a:ext cx="12723995" cy="2608418"/>
          </a:xfrm>
          <a:prstGeom prst="rect">
            <a:avLst/>
          </a:prstGeom>
        </p:spPr>
      </p:pic>
    </p:spTree>
    <p:extLst>
      <p:ext uri="{BB962C8B-B14F-4D97-AF65-F5344CB8AC3E}">
        <p14:creationId xmlns:p14="http://schemas.microsoft.com/office/powerpoint/2010/main" val="199113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68F9DE4-7A73-744B-6C87-B3E3240AE38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5B62E280-2D37-A6A5-07E0-E2692DF03C3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B8BA3630-7EB6-C6CC-0D52-B3A08357598F}"/>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B39DD32D-D802-C79C-BE20-C9B812FBA2C5}"/>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2135313E-26B5-4F1B-C3E1-198203211CF2}"/>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4F5B69A8-F3DE-6874-7EF5-8C000A61242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987EAE7B-221B-D94B-F2C0-F754E0A7075C}"/>
              </a:ext>
            </a:extLst>
          </p:cNvPr>
          <p:cNvPicPr>
            <a:picLocks noChangeAspect="1"/>
          </p:cNvPicPr>
          <p:nvPr/>
        </p:nvPicPr>
        <p:blipFill>
          <a:blip r:embed="rId5"/>
          <a:stretch>
            <a:fillRect/>
          </a:stretch>
        </p:blipFill>
        <p:spPr>
          <a:xfrm>
            <a:off x="4572000" y="2352601"/>
            <a:ext cx="12723995" cy="2608418"/>
          </a:xfrm>
          <a:prstGeom prst="rect">
            <a:avLst/>
          </a:prstGeom>
        </p:spPr>
      </p:pic>
      <p:pic>
        <p:nvPicPr>
          <p:cNvPr id="3" name="Resim 2">
            <a:extLst>
              <a:ext uri="{FF2B5EF4-FFF2-40B4-BE49-F238E27FC236}">
                <a16:creationId xmlns:a16="http://schemas.microsoft.com/office/drawing/2014/main" id="{D1676238-07C6-CFB2-CECE-96539073EAD4}"/>
              </a:ext>
            </a:extLst>
          </p:cNvPr>
          <p:cNvPicPr>
            <a:picLocks noChangeAspect="1"/>
          </p:cNvPicPr>
          <p:nvPr/>
        </p:nvPicPr>
        <p:blipFill>
          <a:blip r:embed="rId6"/>
          <a:stretch>
            <a:fillRect/>
          </a:stretch>
        </p:blipFill>
        <p:spPr>
          <a:xfrm>
            <a:off x="4715211" y="5577900"/>
            <a:ext cx="12580784" cy="3563185"/>
          </a:xfrm>
          <a:prstGeom prst="rect">
            <a:avLst/>
          </a:prstGeom>
        </p:spPr>
      </p:pic>
    </p:spTree>
    <p:extLst>
      <p:ext uri="{BB962C8B-B14F-4D97-AF65-F5344CB8AC3E}">
        <p14:creationId xmlns:p14="http://schemas.microsoft.com/office/powerpoint/2010/main" val="925804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238B7AE3-0376-E129-2CEB-F3DE04512D2B}"/>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E69C42CA-2670-E182-F24D-C2C30E8B0A58}"/>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AEC61E9A-840A-EF30-1ADE-C574B7678835}"/>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38323B3D-0AF8-F150-0C3A-27CD7DD1A14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5FD7A6D-5CC3-64CB-C01C-AE02FCBFCB45}"/>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74DB8E5C-D0A4-48F5-458A-3D888D01D30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08FE6CA2-EB20-368D-C35A-66C432DD6018}"/>
              </a:ext>
            </a:extLst>
          </p:cNvPr>
          <p:cNvPicPr>
            <a:picLocks noChangeAspect="1"/>
          </p:cNvPicPr>
          <p:nvPr/>
        </p:nvPicPr>
        <p:blipFill>
          <a:blip r:embed="rId5"/>
          <a:stretch>
            <a:fillRect/>
          </a:stretch>
        </p:blipFill>
        <p:spPr>
          <a:xfrm>
            <a:off x="4836277" y="1884608"/>
            <a:ext cx="11547972" cy="2922876"/>
          </a:xfrm>
          <a:prstGeom prst="rect">
            <a:avLst/>
          </a:prstGeom>
        </p:spPr>
      </p:pic>
    </p:spTree>
    <p:extLst>
      <p:ext uri="{BB962C8B-B14F-4D97-AF65-F5344CB8AC3E}">
        <p14:creationId xmlns:p14="http://schemas.microsoft.com/office/powerpoint/2010/main" val="3177942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FE9ACF0-8A02-1D94-52D5-3F14D0B1CCA9}"/>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0DE9A8B2-0430-7CA2-E2A6-68DEDB104319}"/>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E514577-7018-46F0-185D-825CA92F5FA0}"/>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051AD708-F2F4-9697-7976-2085AFCC11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B11D601-1FE6-08E6-7BB1-150199BA81B3}"/>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1 NF</a:t>
            </a:r>
          </a:p>
        </p:txBody>
      </p:sp>
      <p:sp>
        <p:nvSpPr>
          <p:cNvPr id="4" name="Slayt Numarası Yer Tutucusu 3">
            <a:extLst>
              <a:ext uri="{FF2B5EF4-FFF2-40B4-BE49-F238E27FC236}">
                <a16:creationId xmlns:a16="http://schemas.microsoft.com/office/drawing/2014/main" id="{FDCFE5D5-1BDF-71ED-25CB-5A0C215210D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DECE2DE5-37B9-C82E-0D54-876C34154CEE}"/>
              </a:ext>
            </a:extLst>
          </p:cNvPr>
          <p:cNvPicPr>
            <a:picLocks noChangeAspect="1"/>
          </p:cNvPicPr>
          <p:nvPr/>
        </p:nvPicPr>
        <p:blipFill>
          <a:blip r:embed="rId5"/>
          <a:stretch>
            <a:fillRect/>
          </a:stretch>
        </p:blipFill>
        <p:spPr>
          <a:xfrm>
            <a:off x="4836277" y="1884608"/>
            <a:ext cx="11547972" cy="2922876"/>
          </a:xfrm>
          <a:prstGeom prst="rect">
            <a:avLst/>
          </a:prstGeom>
        </p:spPr>
      </p:pic>
      <p:pic>
        <p:nvPicPr>
          <p:cNvPr id="3" name="Resim 2">
            <a:extLst>
              <a:ext uri="{FF2B5EF4-FFF2-40B4-BE49-F238E27FC236}">
                <a16:creationId xmlns:a16="http://schemas.microsoft.com/office/drawing/2014/main" id="{A38E25FD-CAEC-3DD1-F6A4-615D2D5BBAE4}"/>
              </a:ext>
            </a:extLst>
          </p:cNvPr>
          <p:cNvPicPr>
            <a:picLocks noChangeAspect="1"/>
          </p:cNvPicPr>
          <p:nvPr/>
        </p:nvPicPr>
        <p:blipFill>
          <a:blip r:embed="rId6"/>
          <a:stretch>
            <a:fillRect/>
          </a:stretch>
        </p:blipFill>
        <p:spPr>
          <a:xfrm>
            <a:off x="6949889" y="5143500"/>
            <a:ext cx="8115225" cy="4787400"/>
          </a:xfrm>
          <a:prstGeom prst="rect">
            <a:avLst/>
          </a:prstGeom>
        </p:spPr>
      </p:pic>
    </p:spTree>
    <p:extLst>
      <p:ext uri="{BB962C8B-B14F-4D97-AF65-F5344CB8AC3E}">
        <p14:creationId xmlns:p14="http://schemas.microsoft.com/office/powerpoint/2010/main" val="3222158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425684F6-FE00-E6EE-53B7-D765D46CF9EC}"/>
            </a:ext>
          </a:extLst>
        </p:cNvPr>
        <p:cNvGrpSpPr/>
        <p:nvPr/>
      </p:nvGrpSpPr>
      <p:grpSpPr>
        <a:xfrm>
          <a:off x="0" y="0"/>
          <a:ext cx="0" cy="0"/>
          <a:chOff x="0" y="0"/>
          <a:chExt cx="0" cy="0"/>
        </a:xfrm>
      </p:grpSpPr>
      <p:grpSp>
        <p:nvGrpSpPr>
          <p:cNvPr id="6" name="Grup 5">
            <a:extLst>
              <a:ext uri="{FF2B5EF4-FFF2-40B4-BE49-F238E27FC236}">
                <a16:creationId xmlns:a16="http://schemas.microsoft.com/office/drawing/2014/main" id="{560F7EED-CBF3-6DE2-1B60-B5F777D23983}"/>
              </a:ext>
            </a:extLst>
          </p:cNvPr>
          <p:cNvGrpSpPr/>
          <p:nvPr/>
        </p:nvGrpSpPr>
        <p:grpSpPr>
          <a:xfrm>
            <a:off x="1157589" y="1846170"/>
            <a:ext cx="15792937" cy="10287001"/>
            <a:chOff x="1247532" y="1846170"/>
            <a:chExt cx="15792937" cy="10287001"/>
          </a:xfrm>
        </p:grpSpPr>
        <p:pic>
          <p:nvPicPr>
            <p:cNvPr id="327" name="Google Shape;327;p26">
              <a:extLst>
                <a:ext uri="{FF2B5EF4-FFF2-40B4-BE49-F238E27FC236}">
                  <a16:creationId xmlns:a16="http://schemas.microsoft.com/office/drawing/2014/main" id="{AB75B7A3-4298-92E0-628D-41EBB993490D}"/>
                </a:ext>
              </a:extLst>
            </p:cNvPr>
            <p:cNvPicPr preferRelativeResize="0"/>
            <p:nvPr/>
          </p:nvPicPr>
          <p:blipFill>
            <a:blip r:embed="rId3">
              <a:alphaModFix/>
            </a:blip>
            <a:stretch>
              <a:fillRect/>
            </a:stretch>
          </p:blipFill>
          <p:spPr>
            <a:xfrm>
              <a:off x="1247532" y="1846170"/>
              <a:ext cx="15792937" cy="10287001"/>
            </a:xfrm>
            <a:prstGeom prst="rect">
              <a:avLst/>
            </a:prstGeom>
            <a:noFill/>
            <a:ln>
              <a:noFill/>
            </a:ln>
          </p:spPr>
        </p:pic>
        <p:sp>
          <p:nvSpPr>
            <p:cNvPr id="2" name="Dikdörtgen: Köşeleri Yuvarlatılmış 1">
              <a:extLst>
                <a:ext uri="{FF2B5EF4-FFF2-40B4-BE49-F238E27FC236}">
                  <a16:creationId xmlns:a16="http://schemas.microsoft.com/office/drawing/2014/main" id="{B3EB2D83-3C2A-CBCB-C8D7-E24B0BB9AD39}"/>
                </a:ext>
              </a:extLst>
            </p:cNvPr>
            <p:cNvSpPr/>
            <p:nvPr/>
          </p:nvSpPr>
          <p:spPr>
            <a:xfrm>
              <a:off x="12781698" y="235400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4F59F404-4BE5-CD18-3E33-8BDE7A9AB568}"/>
                </a:ext>
              </a:extLst>
            </p:cNvPr>
            <p:cNvSpPr/>
            <p:nvPr/>
          </p:nvSpPr>
          <p:spPr>
            <a:xfrm>
              <a:off x="2622919" y="235400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3. Hafta </a:t>
              </a:r>
            </a:p>
          </p:txBody>
        </p:sp>
      </p:grpSp>
      <p:pic>
        <p:nvPicPr>
          <p:cNvPr id="326" name="Google Shape;326;p26">
            <a:extLst>
              <a:ext uri="{FF2B5EF4-FFF2-40B4-BE49-F238E27FC236}">
                <a16:creationId xmlns:a16="http://schemas.microsoft.com/office/drawing/2014/main" id="{B6D47298-A3C0-0503-F7BB-1FA9EC13970D}"/>
              </a:ext>
            </a:extLst>
          </p:cNvPr>
          <p:cNvPicPr preferRelativeResize="0"/>
          <p:nvPr/>
        </p:nvPicPr>
        <p:blipFill>
          <a:blip r:embed="rId4">
            <a:alphaModFix/>
          </a:blip>
          <a:stretch>
            <a:fillRect/>
          </a:stretch>
        </p:blipFill>
        <p:spPr>
          <a:xfrm>
            <a:off x="-10249660" y="535213"/>
            <a:ext cx="38787318" cy="1609775"/>
          </a:xfrm>
          <a:prstGeom prst="rect">
            <a:avLst/>
          </a:prstGeom>
          <a:noFill/>
          <a:ln>
            <a:noFill/>
          </a:ln>
        </p:spPr>
      </p:pic>
      <p:cxnSp>
        <p:nvCxnSpPr>
          <p:cNvPr id="328" name="Google Shape;328;p26">
            <a:extLst>
              <a:ext uri="{FF2B5EF4-FFF2-40B4-BE49-F238E27FC236}">
                <a16:creationId xmlns:a16="http://schemas.microsoft.com/office/drawing/2014/main" id="{445F5880-54CD-365B-E71B-05727654CF46}"/>
              </a:ext>
            </a:extLst>
          </p:cNvPr>
          <p:cNvCxnSpPr/>
          <p:nvPr/>
        </p:nvCxnSpPr>
        <p:spPr>
          <a:xfrm>
            <a:off x="1866010" y="6039170"/>
            <a:ext cx="14746186" cy="0"/>
          </a:xfrm>
          <a:prstGeom prst="straightConnector1">
            <a:avLst/>
          </a:prstGeom>
          <a:noFill/>
          <a:ln w="38100" cap="flat" cmpd="sng">
            <a:solidFill>
              <a:srgbClr val="000000"/>
            </a:solidFill>
            <a:prstDash val="solid"/>
            <a:round/>
            <a:headEnd type="none" w="sm" len="sm"/>
            <a:tailEnd type="none" w="sm" len="sm"/>
          </a:ln>
        </p:spPr>
      </p:cxnSp>
      <p:sp>
        <p:nvSpPr>
          <p:cNvPr id="329" name="Google Shape;329;p26">
            <a:extLst>
              <a:ext uri="{FF2B5EF4-FFF2-40B4-BE49-F238E27FC236}">
                <a16:creationId xmlns:a16="http://schemas.microsoft.com/office/drawing/2014/main" id="{BF8B0D2C-CA12-1729-EA5E-9950A39F9C08}"/>
              </a:ext>
            </a:extLst>
          </p:cNvPr>
          <p:cNvSpPr txBox="1"/>
          <p:nvPr/>
        </p:nvSpPr>
        <p:spPr>
          <a:xfrm>
            <a:off x="2310117" y="424624"/>
            <a:ext cx="14730351" cy="120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NF Sorunları</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sp>
        <p:nvSpPr>
          <p:cNvPr id="332" name="Google Shape;332;p26">
            <a:extLst>
              <a:ext uri="{FF2B5EF4-FFF2-40B4-BE49-F238E27FC236}">
                <a16:creationId xmlns:a16="http://schemas.microsoft.com/office/drawing/2014/main" id="{68C38B79-B197-0EB0-4836-3373EC7E6CF9}"/>
              </a:ext>
            </a:extLst>
          </p:cNvPr>
          <p:cNvSpPr txBox="1"/>
          <p:nvPr/>
        </p:nvSpPr>
        <p:spPr>
          <a:xfrm>
            <a:off x="1866010" y="3661083"/>
            <a:ext cx="14278397" cy="1716432"/>
          </a:xfrm>
          <a:prstGeom prst="rect">
            <a:avLst/>
          </a:prstGeom>
          <a:noFill/>
          <a:ln>
            <a:noFill/>
          </a:ln>
        </p:spPr>
        <p:txBody>
          <a:bodyPr spcFirstLastPara="1" wrap="square" lIns="0" tIns="0" rIns="0" bIns="0" anchor="t" anchorCtr="0">
            <a:spAutoFit/>
          </a:bodyPr>
          <a:lstStyle/>
          <a:p>
            <a:pPr lvl="1" algn="just">
              <a:lnSpc>
                <a:spcPct val="143004"/>
              </a:lnSpc>
              <a:defRPr/>
            </a:pPr>
            <a:r>
              <a:rPr lang="en-US" sz="2600" dirty="0">
                <a:latin typeface="Lato"/>
                <a:ea typeface="Lato"/>
                <a:cs typeface="Lato"/>
                <a:sym typeface="Lato"/>
              </a:rPr>
              <a:t>Birinci normal </a:t>
            </a:r>
            <a:r>
              <a:rPr lang="en-US" sz="2600" dirty="0" err="1">
                <a:latin typeface="Lato"/>
                <a:ea typeface="Lato"/>
                <a:cs typeface="Lato"/>
                <a:sym typeface="Lato"/>
              </a:rPr>
              <a:t>formdaki</a:t>
            </a:r>
            <a:r>
              <a:rPr lang="en-US" sz="2600" dirty="0">
                <a:latin typeface="Lato"/>
                <a:ea typeface="Lato"/>
                <a:cs typeface="Lato"/>
                <a:sym typeface="Lato"/>
              </a:rPr>
              <a:t> </a:t>
            </a:r>
            <a:r>
              <a:rPr lang="en-US" sz="2600" dirty="0" err="1">
                <a:latin typeface="Lato"/>
                <a:ea typeface="Lato"/>
                <a:cs typeface="Lato"/>
                <a:sym typeface="Lato"/>
              </a:rPr>
              <a:t>bir</a:t>
            </a:r>
            <a:r>
              <a:rPr lang="en-US" sz="2600" dirty="0">
                <a:latin typeface="Lato"/>
                <a:ea typeface="Lato"/>
                <a:cs typeface="Lato"/>
                <a:sym typeface="Lato"/>
              </a:rPr>
              <a:t> </a:t>
            </a:r>
            <a:r>
              <a:rPr lang="en-US" sz="2600" dirty="0" err="1">
                <a:latin typeface="Lato"/>
                <a:ea typeface="Lato"/>
                <a:cs typeface="Lato"/>
                <a:sym typeface="Lato"/>
              </a:rPr>
              <a:t>tablo</a:t>
            </a:r>
            <a:r>
              <a:rPr lang="en-US" sz="2600" dirty="0">
                <a:latin typeface="Lato"/>
                <a:ea typeface="Lato"/>
                <a:cs typeface="Lato"/>
                <a:sym typeface="Lato"/>
              </a:rPr>
              <a:t> </a:t>
            </a:r>
            <a:r>
              <a:rPr lang="en-US" sz="2600" dirty="0" err="1">
                <a:latin typeface="Lato"/>
                <a:ea typeface="Lato"/>
                <a:cs typeface="Lato"/>
                <a:sym typeface="Lato"/>
              </a:rPr>
              <a:t>bazı</a:t>
            </a:r>
            <a:r>
              <a:rPr lang="en-US" sz="2600" dirty="0">
                <a:latin typeface="Lato"/>
                <a:ea typeface="Lato"/>
                <a:cs typeface="Lato"/>
                <a:sym typeface="Lato"/>
              </a:rPr>
              <a:t> </a:t>
            </a:r>
            <a:r>
              <a:rPr lang="en-US" sz="2600" dirty="0" err="1">
                <a:latin typeface="Lato"/>
                <a:ea typeface="Lato"/>
                <a:cs typeface="Lato"/>
                <a:sym typeface="Lato"/>
              </a:rPr>
              <a:t>alanlarda</a:t>
            </a:r>
            <a:r>
              <a:rPr lang="en-US" sz="2600" dirty="0">
                <a:latin typeface="Lato"/>
                <a:ea typeface="Lato"/>
                <a:cs typeface="Lato"/>
                <a:sym typeface="Lato"/>
              </a:rPr>
              <a:t> </a:t>
            </a:r>
            <a:r>
              <a:rPr lang="en-US" sz="2600" dirty="0" err="1">
                <a:latin typeface="Lato"/>
                <a:ea typeface="Lato"/>
                <a:cs typeface="Lato"/>
                <a:sym typeface="Lato"/>
              </a:rPr>
              <a:t>tekrarlı</a:t>
            </a:r>
            <a:r>
              <a:rPr lang="en-US" sz="2600" dirty="0">
                <a:latin typeface="Lato"/>
                <a:ea typeface="Lato"/>
                <a:cs typeface="Lato"/>
                <a:sym typeface="Lato"/>
              </a:rPr>
              <a:t> </a:t>
            </a:r>
            <a:r>
              <a:rPr lang="en-US" sz="2600" dirty="0" err="1">
                <a:latin typeface="Lato"/>
                <a:ea typeface="Lato"/>
                <a:cs typeface="Lato"/>
                <a:sym typeface="Lato"/>
              </a:rPr>
              <a:t>verilere</a:t>
            </a:r>
            <a:r>
              <a:rPr lang="en-US" sz="2600" dirty="0">
                <a:latin typeface="Lato"/>
                <a:ea typeface="Lato"/>
                <a:cs typeface="Lato"/>
                <a:sym typeface="Lato"/>
              </a:rPr>
              <a:t> </a:t>
            </a:r>
            <a:r>
              <a:rPr lang="en-US" sz="2600" dirty="0" err="1">
                <a:latin typeface="Lato"/>
                <a:ea typeface="Lato"/>
                <a:cs typeface="Lato"/>
                <a:sym typeface="Lato"/>
              </a:rPr>
              <a:t>sahiptir</a:t>
            </a:r>
            <a:r>
              <a:rPr lang="en-US" sz="2600" dirty="0">
                <a:latin typeface="Lato"/>
                <a:ea typeface="Lato"/>
                <a:cs typeface="Lato"/>
                <a:sym typeface="Lato"/>
              </a:rPr>
              <a:t>. </a:t>
            </a:r>
            <a:r>
              <a:rPr lang="en-US" sz="2600" dirty="0" err="1">
                <a:latin typeface="Lato"/>
                <a:ea typeface="Lato"/>
                <a:cs typeface="Lato"/>
                <a:sym typeface="Lato"/>
              </a:rPr>
              <a:t>Örneğimizde</a:t>
            </a:r>
            <a:r>
              <a:rPr lang="en-US" sz="2600" dirty="0">
                <a:latin typeface="Lato"/>
                <a:ea typeface="Lato"/>
                <a:cs typeface="Lato"/>
                <a:sym typeface="Lato"/>
              </a:rPr>
              <a:t> </a:t>
            </a:r>
            <a:r>
              <a:rPr lang="en-US" sz="2600" dirty="0" err="1">
                <a:latin typeface="Lato"/>
                <a:ea typeface="Lato"/>
                <a:cs typeface="Lato"/>
                <a:sym typeface="Lato"/>
              </a:rPr>
              <a:t>şehir_kodu</a:t>
            </a:r>
            <a:r>
              <a:rPr lang="en-US" sz="2600" dirty="0">
                <a:latin typeface="Lato"/>
                <a:ea typeface="Lato"/>
                <a:cs typeface="Lato"/>
                <a:sym typeface="Lato"/>
              </a:rPr>
              <a:t> </a:t>
            </a:r>
            <a:r>
              <a:rPr lang="en-US" sz="2600" dirty="0" err="1">
                <a:latin typeface="Lato"/>
                <a:ea typeface="Lato"/>
                <a:cs typeface="Lato"/>
                <a:sym typeface="Lato"/>
              </a:rPr>
              <a:t>ve</a:t>
            </a:r>
            <a:r>
              <a:rPr lang="en-US" sz="2600" dirty="0">
                <a:latin typeface="Lato"/>
                <a:ea typeface="Lato"/>
                <a:cs typeface="Lato"/>
                <a:sym typeface="Lato"/>
              </a:rPr>
              <a:t> </a:t>
            </a:r>
            <a:r>
              <a:rPr lang="en-US" sz="2600" dirty="0" err="1">
                <a:latin typeface="Lato"/>
                <a:ea typeface="Lato"/>
                <a:cs typeface="Lato"/>
                <a:sym typeface="Lato"/>
              </a:rPr>
              <a:t>şehir_adı</a:t>
            </a:r>
            <a:r>
              <a:rPr lang="en-US" sz="2600" dirty="0">
                <a:latin typeface="Lato"/>
                <a:ea typeface="Lato"/>
                <a:cs typeface="Lato"/>
                <a:sym typeface="Lato"/>
              </a:rPr>
              <a:t> </a:t>
            </a:r>
            <a:r>
              <a:rPr lang="en-US" sz="2600" dirty="0" err="1">
                <a:latin typeface="Lato"/>
                <a:ea typeface="Lato"/>
                <a:cs typeface="Lato"/>
                <a:sym typeface="Lato"/>
              </a:rPr>
              <a:t>alanlarında</a:t>
            </a:r>
            <a:r>
              <a:rPr lang="en-US" sz="2600" dirty="0">
                <a:latin typeface="Lato"/>
                <a:ea typeface="Lato"/>
                <a:cs typeface="Lato"/>
                <a:sym typeface="Lato"/>
              </a:rPr>
              <a:t> her </a:t>
            </a:r>
            <a:r>
              <a:rPr lang="en-US" sz="2600" dirty="0" err="1">
                <a:latin typeface="Lato"/>
                <a:ea typeface="Lato"/>
                <a:cs typeface="Lato"/>
                <a:sym typeface="Lato"/>
              </a:rPr>
              <a:t>müşteri</a:t>
            </a:r>
            <a:r>
              <a:rPr lang="en-US" sz="2600" dirty="0">
                <a:latin typeface="Lato"/>
                <a:ea typeface="Lato"/>
                <a:cs typeface="Lato"/>
                <a:sym typeface="Lato"/>
              </a:rPr>
              <a:t> </a:t>
            </a:r>
            <a:r>
              <a:rPr lang="en-US" sz="2600" dirty="0" err="1">
                <a:latin typeface="Lato"/>
                <a:ea typeface="Lato"/>
                <a:cs typeface="Lato"/>
                <a:sym typeface="Lato"/>
              </a:rPr>
              <a:t>için</a:t>
            </a:r>
            <a:r>
              <a:rPr lang="en-US" sz="2600" dirty="0">
                <a:latin typeface="Lato"/>
                <a:ea typeface="Lato"/>
                <a:cs typeface="Lato"/>
                <a:sym typeface="Lato"/>
              </a:rPr>
              <a:t> </a:t>
            </a:r>
            <a:r>
              <a:rPr lang="en-US" sz="2600" dirty="0" err="1">
                <a:latin typeface="Lato"/>
                <a:ea typeface="Lato"/>
                <a:cs typeface="Lato"/>
                <a:sym typeface="Lato"/>
              </a:rPr>
              <a:t>tekrarlı</a:t>
            </a:r>
            <a:r>
              <a:rPr lang="en-US" sz="2600" dirty="0">
                <a:latin typeface="Lato"/>
                <a:ea typeface="Lato"/>
                <a:cs typeface="Lato"/>
                <a:sym typeface="Lato"/>
              </a:rPr>
              <a:t> </a:t>
            </a:r>
            <a:r>
              <a:rPr lang="en-US" sz="2600" dirty="0" err="1">
                <a:latin typeface="Lato"/>
                <a:ea typeface="Lato"/>
                <a:cs typeface="Lato"/>
                <a:sym typeface="Lato"/>
              </a:rPr>
              <a:t>veriler</a:t>
            </a:r>
            <a:r>
              <a:rPr lang="en-US" sz="2600" dirty="0">
                <a:latin typeface="Lato"/>
                <a:ea typeface="Lato"/>
                <a:cs typeface="Lato"/>
                <a:sym typeface="Lato"/>
              </a:rPr>
              <a:t> </a:t>
            </a:r>
            <a:r>
              <a:rPr lang="en-US" sz="2600" dirty="0" err="1">
                <a:latin typeface="Lato"/>
                <a:ea typeface="Lato"/>
                <a:cs typeface="Lato"/>
                <a:sym typeface="Lato"/>
              </a:rPr>
              <a:t>vardır</a:t>
            </a:r>
            <a:r>
              <a:rPr lang="en-US" sz="2600" dirty="0">
                <a:latin typeface="Lato"/>
                <a:ea typeface="Lato"/>
                <a:cs typeface="Lato"/>
                <a:sym typeface="Lato"/>
              </a:rPr>
              <a:t>. Bu </a:t>
            </a:r>
            <a:r>
              <a:rPr lang="en-US" sz="2600" dirty="0" err="1">
                <a:latin typeface="Lato"/>
                <a:ea typeface="Lato"/>
                <a:cs typeface="Lato"/>
                <a:sym typeface="Lato"/>
              </a:rPr>
              <a:t>tekrarlar</a:t>
            </a:r>
            <a:r>
              <a:rPr lang="en-US" sz="2600" dirty="0">
                <a:latin typeface="Lato"/>
                <a:ea typeface="Lato"/>
                <a:cs typeface="Lato"/>
                <a:sym typeface="Lato"/>
              </a:rPr>
              <a:t> </a:t>
            </a:r>
            <a:r>
              <a:rPr lang="en-US" sz="2600" dirty="0" err="1">
                <a:latin typeface="Lato"/>
                <a:ea typeface="Lato"/>
                <a:cs typeface="Lato"/>
                <a:sym typeface="Lato"/>
              </a:rPr>
              <a:t>ekleme</a:t>
            </a:r>
            <a:r>
              <a:rPr lang="en-US" sz="2600" dirty="0">
                <a:latin typeface="Lato"/>
                <a:ea typeface="Lato"/>
                <a:cs typeface="Lato"/>
                <a:sym typeface="Lato"/>
              </a:rPr>
              <a:t>, </a:t>
            </a:r>
            <a:r>
              <a:rPr lang="en-US" sz="2600" dirty="0" err="1">
                <a:latin typeface="Lato"/>
                <a:ea typeface="Lato"/>
                <a:cs typeface="Lato"/>
                <a:sym typeface="Lato"/>
              </a:rPr>
              <a:t>silme</a:t>
            </a:r>
            <a:r>
              <a:rPr lang="en-US" sz="2600" dirty="0">
                <a:latin typeface="Lato"/>
                <a:ea typeface="Lato"/>
                <a:cs typeface="Lato"/>
                <a:sym typeface="Lato"/>
              </a:rPr>
              <a:t> </a:t>
            </a:r>
            <a:r>
              <a:rPr lang="en-US" sz="2600" dirty="0" err="1">
                <a:latin typeface="Lato"/>
                <a:ea typeface="Lato"/>
                <a:cs typeface="Lato"/>
                <a:sym typeface="Lato"/>
              </a:rPr>
              <a:t>ve</a:t>
            </a:r>
            <a:r>
              <a:rPr lang="en-US" sz="2600" dirty="0">
                <a:latin typeface="Lato"/>
                <a:ea typeface="Lato"/>
                <a:cs typeface="Lato"/>
                <a:sym typeface="Lato"/>
              </a:rPr>
              <a:t> </a:t>
            </a:r>
            <a:r>
              <a:rPr lang="en-US" sz="2600" dirty="0" err="1">
                <a:latin typeface="Lato"/>
                <a:ea typeface="Lato"/>
                <a:cs typeface="Lato"/>
                <a:sym typeface="Lato"/>
              </a:rPr>
              <a:t>güncelleme</a:t>
            </a:r>
            <a:r>
              <a:rPr lang="en-US" sz="2600" dirty="0">
                <a:latin typeface="Lato"/>
                <a:ea typeface="Lato"/>
                <a:cs typeface="Lato"/>
                <a:sym typeface="Lato"/>
              </a:rPr>
              <a:t> </a:t>
            </a:r>
            <a:r>
              <a:rPr lang="en-US" sz="2600" dirty="0" err="1">
                <a:latin typeface="Lato"/>
                <a:ea typeface="Lato"/>
                <a:cs typeface="Lato"/>
                <a:sym typeface="Lato"/>
              </a:rPr>
              <a:t>işlemlerinde</a:t>
            </a:r>
            <a:r>
              <a:rPr lang="en-US" sz="2600" dirty="0">
                <a:latin typeface="Lato"/>
                <a:ea typeface="Lato"/>
                <a:cs typeface="Lato"/>
                <a:sym typeface="Lato"/>
              </a:rPr>
              <a:t> </a:t>
            </a:r>
            <a:r>
              <a:rPr lang="en-US" sz="2600" dirty="0" err="1">
                <a:latin typeface="Lato"/>
                <a:ea typeface="Lato"/>
                <a:cs typeface="Lato"/>
                <a:sym typeface="Lato"/>
              </a:rPr>
              <a:t>sorunlara</a:t>
            </a:r>
            <a:r>
              <a:rPr lang="en-US" sz="2600" dirty="0">
                <a:latin typeface="Lato"/>
                <a:ea typeface="Lato"/>
                <a:cs typeface="Lato"/>
                <a:sym typeface="Lato"/>
              </a:rPr>
              <a:t> </a:t>
            </a:r>
            <a:r>
              <a:rPr lang="en-US" sz="2600" dirty="0" err="1">
                <a:latin typeface="Lato"/>
                <a:ea typeface="Lato"/>
                <a:cs typeface="Lato"/>
                <a:sym typeface="Lato"/>
              </a:rPr>
              <a:t>neden</a:t>
            </a:r>
            <a:r>
              <a:rPr lang="en-US" sz="2600" dirty="0">
                <a:latin typeface="Lato"/>
                <a:ea typeface="Lato"/>
                <a:cs typeface="Lato"/>
                <a:sym typeface="Lato"/>
              </a:rPr>
              <a:t> </a:t>
            </a:r>
            <a:r>
              <a:rPr lang="en-US" sz="2600" dirty="0" err="1">
                <a:latin typeface="Lato"/>
                <a:ea typeface="Lato"/>
                <a:cs typeface="Lato"/>
                <a:sym typeface="Lato"/>
              </a:rPr>
              <a:t>olacaktır</a:t>
            </a:r>
            <a:r>
              <a:rPr lang="en-US" sz="2600" dirty="0">
                <a:latin typeface="Lato"/>
                <a:ea typeface="Lato"/>
                <a:cs typeface="Lato"/>
                <a:sym typeface="Lato"/>
              </a:rPr>
              <a:t>.</a:t>
            </a:r>
            <a:endParaRPr kumimoji="0" lang="en-US" sz="26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F0ED39DD-8309-E587-A762-7FA534DCAAB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descr="tablo içeren bir resim&#10;&#10;Açıklama otomatik olarak oluşturuldu">
            <a:extLst>
              <a:ext uri="{FF2B5EF4-FFF2-40B4-BE49-F238E27FC236}">
                <a16:creationId xmlns:a16="http://schemas.microsoft.com/office/drawing/2014/main" id="{153C9843-C69C-DD9D-722F-AFC61EA87C79}"/>
              </a:ext>
            </a:extLst>
          </p:cNvPr>
          <p:cNvPicPr>
            <a:picLocks noChangeAspect="1"/>
          </p:cNvPicPr>
          <p:nvPr/>
        </p:nvPicPr>
        <p:blipFill rotWithShape="1">
          <a:blip r:embed="rId5"/>
          <a:srcRect b="14276"/>
          <a:stretch/>
        </p:blipFill>
        <p:spPr>
          <a:xfrm>
            <a:off x="5444965" y="6989671"/>
            <a:ext cx="8460654" cy="3045663"/>
          </a:xfrm>
          <a:prstGeom prst="rect">
            <a:avLst/>
          </a:prstGeom>
        </p:spPr>
      </p:pic>
    </p:spTree>
    <p:extLst>
      <p:ext uri="{BB962C8B-B14F-4D97-AF65-F5344CB8AC3E}">
        <p14:creationId xmlns:p14="http://schemas.microsoft.com/office/powerpoint/2010/main" val="394786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4753618"/>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Normalizasyon Nedir?</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7862F863-F7F6-CB69-2604-C3EE4B88903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B444D548-792D-0033-2E42-F3AC2B6F5B26}"/>
            </a:ext>
          </a:extLst>
        </p:cNvPr>
        <p:cNvGrpSpPr/>
        <p:nvPr/>
      </p:nvGrpSpPr>
      <p:grpSpPr>
        <a:xfrm>
          <a:off x="0" y="0"/>
          <a:ext cx="0" cy="0"/>
          <a:chOff x="0" y="0"/>
          <a:chExt cx="0" cy="0"/>
        </a:xfrm>
      </p:grpSpPr>
      <p:grpSp>
        <p:nvGrpSpPr>
          <p:cNvPr id="6" name="Grup 5">
            <a:extLst>
              <a:ext uri="{FF2B5EF4-FFF2-40B4-BE49-F238E27FC236}">
                <a16:creationId xmlns:a16="http://schemas.microsoft.com/office/drawing/2014/main" id="{2F10822B-68D8-A920-C243-2C3EACB9173C}"/>
              </a:ext>
            </a:extLst>
          </p:cNvPr>
          <p:cNvGrpSpPr/>
          <p:nvPr/>
        </p:nvGrpSpPr>
        <p:grpSpPr>
          <a:xfrm>
            <a:off x="1157589" y="1846170"/>
            <a:ext cx="15792937" cy="10287001"/>
            <a:chOff x="1247532" y="1846170"/>
            <a:chExt cx="15792937" cy="10287001"/>
          </a:xfrm>
        </p:grpSpPr>
        <p:pic>
          <p:nvPicPr>
            <p:cNvPr id="327" name="Google Shape;327;p26">
              <a:extLst>
                <a:ext uri="{FF2B5EF4-FFF2-40B4-BE49-F238E27FC236}">
                  <a16:creationId xmlns:a16="http://schemas.microsoft.com/office/drawing/2014/main" id="{E2D47F18-E2B9-C7CA-6C68-88B05FD23E75}"/>
                </a:ext>
              </a:extLst>
            </p:cNvPr>
            <p:cNvPicPr preferRelativeResize="0"/>
            <p:nvPr/>
          </p:nvPicPr>
          <p:blipFill>
            <a:blip r:embed="rId3">
              <a:alphaModFix/>
            </a:blip>
            <a:stretch>
              <a:fillRect/>
            </a:stretch>
          </p:blipFill>
          <p:spPr>
            <a:xfrm>
              <a:off x="1247532" y="1846170"/>
              <a:ext cx="15792937" cy="10287001"/>
            </a:xfrm>
            <a:prstGeom prst="rect">
              <a:avLst/>
            </a:prstGeom>
            <a:noFill/>
            <a:ln>
              <a:noFill/>
            </a:ln>
          </p:spPr>
        </p:pic>
        <p:sp>
          <p:nvSpPr>
            <p:cNvPr id="2" name="Dikdörtgen: Köşeleri Yuvarlatılmış 1">
              <a:extLst>
                <a:ext uri="{FF2B5EF4-FFF2-40B4-BE49-F238E27FC236}">
                  <a16:creationId xmlns:a16="http://schemas.microsoft.com/office/drawing/2014/main" id="{6EFC7306-A189-9F70-9D22-BD91E2A2ADA0}"/>
                </a:ext>
              </a:extLst>
            </p:cNvPr>
            <p:cNvSpPr/>
            <p:nvPr/>
          </p:nvSpPr>
          <p:spPr>
            <a:xfrm>
              <a:off x="12781698" y="235400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253030D5-A1EC-8B80-A760-5CAE7987B9EE}"/>
                </a:ext>
              </a:extLst>
            </p:cNvPr>
            <p:cNvSpPr/>
            <p:nvPr/>
          </p:nvSpPr>
          <p:spPr>
            <a:xfrm>
              <a:off x="2622919" y="235400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3. Hafta </a:t>
              </a:r>
            </a:p>
          </p:txBody>
        </p:sp>
      </p:grpSp>
      <p:pic>
        <p:nvPicPr>
          <p:cNvPr id="326" name="Google Shape;326;p26">
            <a:extLst>
              <a:ext uri="{FF2B5EF4-FFF2-40B4-BE49-F238E27FC236}">
                <a16:creationId xmlns:a16="http://schemas.microsoft.com/office/drawing/2014/main" id="{06E6C9B9-10B0-6C63-D78D-B1E618D57E2E}"/>
              </a:ext>
            </a:extLst>
          </p:cNvPr>
          <p:cNvPicPr preferRelativeResize="0"/>
          <p:nvPr/>
        </p:nvPicPr>
        <p:blipFill>
          <a:blip r:embed="rId4">
            <a:alphaModFix/>
          </a:blip>
          <a:stretch>
            <a:fillRect/>
          </a:stretch>
        </p:blipFill>
        <p:spPr>
          <a:xfrm>
            <a:off x="-10249660" y="535213"/>
            <a:ext cx="38787318" cy="1609775"/>
          </a:xfrm>
          <a:prstGeom prst="rect">
            <a:avLst/>
          </a:prstGeom>
          <a:noFill/>
          <a:ln>
            <a:noFill/>
          </a:ln>
        </p:spPr>
      </p:pic>
      <p:cxnSp>
        <p:nvCxnSpPr>
          <p:cNvPr id="328" name="Google Shape;328;p26">
            <a:extLst>
              <a:ext uri="{FF2B5EF4-FFF2-40B4-BE49-F238E27FC236}">
                <a16:creationId xmlns:a16="http://schemas.microsoft.com/office/drawing/2014/main" id="{0B0FFDA0-683B-7573-DD18-245AC850D7F8}"/>
              </a:ext>
            </a:extLst>
          </p:cNvPr>
          <p:cNvCxnSpPr/>
          <p:nvPr/>
        </p:nvCxnSpPr>
        <p:spPr>
          <a:xfrm>
            <a:off x="1866010" y="6039170"/>
            <a:ext cx="14746186" cy="0"/>
          </a:xfrm>
          <a:prstGeom prst="straightConnector1">
            <a:avLst/>
          </a:prstGeom>
          <a:noFill/>
          <a:ln w="38100" cap="flat" cmpd="sng">
            <a:solidFill>
              <a:srgbClr val="000000"/>
            </a:solidFill>
            <a:prstDash val="solid"/>
            <a:round/>
            <a:headEnd type="none" w="sm" len="sm"/>
            <a:tailEnd type="none" w="sm" len="sm"/>
          </a:ln>
        </p:spPr>
      </p:cxnSp>
      <p:sp>
        <p:nvSpPr>
          <p:cNvPr id="329" name="Google Shape;329;p26">
            <a:extLst>
              <a:ext uri="{FF2B5EF4-FFF2-40B4-BE49-F238E27FC236}">
                <a16:creationId xmlns:a16="http://schemas.microsoft.com/office/drawing/2014/main" id="{903BB9C4-2A01-65D5-1AFC-4FFBB7A660C8}"/>
              </a:ext>
            </a:extLst>
          </p:cNvPr>
          <p:cNvSpPr txBox="1"/>
          <p:nvPr/>
        </p:nvSpPr>
        <p:spPr>
          <a:xfrm>
            <a:off x="2310117" y="424624"/>
            <a:ext cx="14730351" cy="120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NF Sorunları</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sp>
        <p:nvSpPr>
          <p:cNvPr id="332" name="Google Shape;332;p26">
            <a:extLst>
              <a:ext uri="{FF2B5EF4-FFF2-40B4-BE49-F238E27FC236}">
                <a16:creationId xmlns:a16="http://schemas.microsoft.com/office/drawing/2014/main" id="{83E011C9-6CC1-4981-0BEC-2D9C5C0DF20D}"/>
              </a:ext>
            </a:extLst>
          </p:cNvPr>
          <p:cNvSpPr txBox="1"/>
          <p:nvPr/>
        </p:nvSpPr>
        <p:spPr>
          <a:xfrm>
            <a:off x="1866010" y="3661083"/>
            <a:ext cx="14278397" cy="2288575"/>
          </a:xfrm>
          <a:prstGeom prst="rect">
            <a:avLst/>
          </a:prstGeom>
          <a:noFill/>
          <a:ln>
            <a:noFill/>
          </a:ln>
        </p:spPr>
        <p:txBody>
          <a:bodyPr spcFirstLastPara="1" wrap="square" lIns="0" tIns="0" rIns="0" bIns="0" anchor="t" anchorCtr="0">
            <a:spAutoFit/>
          </a:bodyPr>
          <a:lstStyle/>
          <a:p>
            <a:pPr lvl="1" algn="just">
              <a:lnSpc>
                <a:spcPct val="143004"/>
              </a:lnSpc>
              <a:defRPr/>
            </a:pPr>
            <a:r>
              <a:rPr lang="tr-TR" sz="2600" dirty="0">
                <a:latin typeface="Lato"/>
                <a:ea typeface="Lato"/>
                <a:cs typeface="Lato"/>
                <a:sym typeface="Lato"/>
              </a:rPr>
              <a:t>Satır Ekleme Sorunu </a:t>
            </a:r>
          </a:p>
          <a:p>
            <a:pPr lvl="1" algn="just">
              <a:lnSpc>
                <a:spcPct val="143004"/>
              </a:lnSpc>
              <a:defRPr/>
            </a:pPr>
            <a:r>
              <a:rPr lang="en-US" sz="2600" dirty="0">
                <a:latin typeface="Lato"/>
                <a:ea typeface="Lato"/>
                <a:cs typeface="Lato"/>
                <a:sym typeface="Lato"/>
              </a:rPr>
              <a:t>Başka </a:t>
            </a:r>
            <a:r>
              <a:rPr lang="en-US" sz="2600" dirty="0" err="1">
                <a:latin typeface="Lato"/>
                <a:ea typeface="Lato"/>
                <a:cs typeface="Lato"/>
                <a:sym typeface="Lato"/>
              </a:rPr>
              <a:t>bir</a:t>
            </a:r>
            <a:r>
              <a:rPr lang="en-US" sz="2600" dirty="0">
                <a:latin typeface="Lato"/>
                <a:ea typeface="Lato"/>
                <a:cs typeface="Lato"/>
                <a:sym typeface="Lato"/>
              </a:rPr>
              <a:t> </a:t>
            </a:r>
            <a:r>
              <a:rPr lang="en-US" sz="2600" dirty="0" err="1">
                <a:latin typeface="Lato"/>
                <a:ea typeface="Lato"/>
                <a:cs typeface="Lato"/>
                <a:sym typeface="Lato"/>
              </a:rPr>
              <a:t>müşterinin</a:t>
            </a:r>
            <a:r>
              <a:rPr lang="en-US" sz="2600" dirty="0">
                <a:latin typeface="Lato"/>
                <a:ea typeface="Lato"/>
                <a:cs typeface="Lato"/>
                <a:sym typeface="Lato"/>
              </a:rPr>
              <a:t> </a:t>
            </a:r>
            <a:r>
              <a:rPr lang="en-US" sz="2600" dirty="0" err="1">
                <a:latin typeface="Lato"/>
                <a:ea typeface="Lato"/>
                <a:cs typeface="Lato"/>
                <a:sym typeface="Lato"/>
              </a:rPr>
              <a:t>bilgilerinin</a:t>
            </a:r>
            <a:r>
              <a:rPr lang="en-US" sz="2600" dirty="0">
                <a:latin typeface="Lato"/>
                <a:ea typeface="Lato"/>
                <a:cs typeface="Lato"/>
                <a:sym typeface="Lato"/>
              </a:rPr>
              <a:t> (</a:t>
            </a:r>
            <a:r>
              <a:rPr lang="en-US" sz="2600" dirty="0" err="1">
                <a:latin typeface="Lato"/>
                <a:ea typeface="Lato"/>
                <a:cs typeface="Lato"/>
                <a:sym typeface="Lato"/>
              </a:rPr>
              <a:t>müşteri_no</a:t>
            </a:r>
            <a:r>
              <a:rPr lang="en-US" sz="2600" dirty="0">
                <a:latin typeface="Lato"/>
                <a:ea typeface="Lato"/>
                <a:cs typeface="Lato"/>
                <a:sym typeface="Lato"/>
              </a:rPr>
              <a:t>, </a:t>
            </a:r>
            <a:r>
              <a:rPr lang="en-US" sz="2600" dirty="0" err="1">
                <a:latin typeface="Lato"/>
                <a:ea typeface="Lato"/>
                <a:cs typeface="Lato"/>
                <a:sym typeface="Lato"/>
              </a:rPr>
              <a:t>şehir_kodu</a:t>
            </a:r>
            <a:r>
              <a:rPr lang="en-US" sz="2600" dirty="0">
                <a:latin typeface="Lato"/>
                <a:ea typeface="Lato"/>
                <a:cs typeface="Lato"/>
                <a:sym typeface="Lato"/>
              </a:rPr>
              <a:t>, </a:t>
            </a:r>
            <a:r>
              <a:rPr lang="en-US" sz="2600" dirty="0" err="1">
                <a:latin typeface="Lato"/>
                <a:ea typeface="Lato"/>
                <a:cs typeface="Lato"/>
                <a:sym typeface="Lato"/>
              </a:rPr>
              <a:t>şehir_adı</a:t>
            </a:r>
            <a:r>
              <a:rPr lang="en-US" sz="2600" dirty="0">
                <a:latin typeface="Lato"/>
                <a:ea typeface="Lato"/>
                <a:cs typeface="Lato"/>
                <a:sym typeface="Lato"/>
              </a:rPr>
              <a:t>) </a:t>
            </a:r>
            <a:r>
              <a:rPr lang="en-US" sz="2600" dirty="0" err="1">
                <a:latin typeface="Lato"/>
                <a:ea typeface="Lato"/>
                <a:cs typeface="Lato"/>
                <a:sym typeface="Lato"/>
              </a:rPr>
              <a:t>girilmesi</a:t>
            </a:r>
            <a:r>
              <a:rPr lang="en-US" sz="2600" dirty="0">
                <a:latin typeface="Lato"/>
                <a:ea typeface="Lato"/>
                <a:cs typeface="Lato"/>
                <a:sym typeface="Lato"/>
              </a:rPr>
              <a:t> </a:t>
            </a:r>
            <a:r>
              <a:rPr lang="en-US" sz="2600" dirty="0" err="1">
                <a:latin typeface="Lato"/>
                <a:ea typeface="Lato"/>
                <a:cs typeface="Lato"/>
                <a:sym typeface="Lato"/>
              </a:rPr>
              <a:t>için</a:t>
            </a:r>
            <a:r>
              <a:rPr lang="en-US" sz="2600" dirty="0">
                <a:latin typeface="Lato"/>
                <a:ea typeface="Lato"/>
                <a:cs typeface="Lato"/>
                <a:sym typeface="Lato"/>
              </a:rPr>
              <a:t> </a:t>
            </a:r>
            <a:r>
              <a:rPr lang="en-US" sz="2600" dirty="0" err="1">
                <a:latin typeface="Lato"/>
                <a:ea typeface="Lato"/>
                <a:cs typeface="Lato"/>
                <a:sym typeface="Lato"/>
              </a:rPr>
              <a:t>mutlaka</a:t>
            </a:r>
            <a:r>
              <a:rPr lang="en-US" sz="2600" dirty="0">
                <a:latin typeface="Lato"/>
                <a:ea typeface="Lato"/>
                <a:cs typeface="Lato"/>
                <a:sym typeface="Lato"/>
              </a:rPr>
              <a:t> o </a:t>
            </a:r>
            <a:r>
              <a:rPr lang="en-US" sz="2600" dirty="0" err="1">
                <a:latin typeface="Lato"/>
                <a:ea typeface="Lato"/>
                <a:cs typeface="Lato"/>
                <a:sym typeface="Lato"/>
              </a:rPr>
              <a:t>müşteriye</a:t>
            </a:r>
            <a:r>
              <a:rPr lang="en-US" sz="2600" dirty="0">
                <a:latin typeface="Lato"/>
                <a:ea typeface="Lato"/>
                <a:cs typeface="Lato"/>
                <a:sym typeface="Lato"/>
              </a:rPr>
              <a:t> </a:t>
            </a:r>
            <a:r>
              <a:rPr lang="en-US" sz="2600" dirty="0" err="1">
                <a:latin typeface="Lato"/>
                <a:ea typeface="Lato"/>
                <a:cs typeface="Lato"/>
                <a:sym typeface="Lato"/>
              </a:rPr>
              <a:t>bir</a:t>
            </a:r>
            <a:r>
              <a:rPr lang="en-US" sz="2600" dirty="0">
                <a:latin typeface="Lato"/>
                <a:ea typeface="Lato"/>
                <a:cs typeface="Lato"/>
                <a:sym typeface="Lato"/>
              </a:rPr>
              <a:t> </a:t>
            </a:r>
            <a:r>
              <a:rPr lang="en-US" sz="2600" dirty="0" err="1">
                <a:latin typeface="Lato"/>
                <a:ea typeface="Lato"/>
                <a:cs typeface="Lato"/>
                <a:sym typeface="Lato"/>
              </a:rPr>
              <a:t>dağıtım</a:t>
            </a:r>
            <a:r>
              <a:rPr lang="en-US" sz="2600" dirty="0">
                <a:latin typeface="Lato"/>
                <a:ea typeface="Lato"/>
                <a:cs typeface="Lato"/>
                <a:sym typeface="Lato"/>
              </a:rPr>
              <a:t> </a:t>
            </a:r>
            <a:r>
              <a:rPr lang="en-US" sz="2600" dirty="0" err="1">
                <a:latin typeface="Lato"/>
                <a:ea typeface="Lato"/>
                <a:cs typeface="Lato"/>
                <a:sym typeface="Lato"/>
              </a:rPr>
              <a:t>işleminin</a:t>
            </a:r>
            <a:r>
              <a:rPr lang="en-US" sz="2600" dirty="0">
                <a:latin typeface="Lato"/>
                <a:ea typeface="Lato"/>
                <a:cs typeface="Lato"/>
                <a:sym typeface="Lato"/>
              </a:rPr>
              <a:t> </a:t>
            </a:r>
            <a:r>
              <a:rPr lang="en-US" sz="2600" dirty="0" err="1">
                <a:latin typeface="Lato"/>
                <a:ea typeface="Lato"/>
                <a:cs typeface="Lato"/>
                <a:sym typeface="Lato"/>
              </a:rPr>
              <a:t>yapılması</a:t>
            </a:r>
            <a:r>
              <a:rPr lang="en-US" sz="2600" dirty="0">
                <a:latin typeface="Lato"/>
                <a:ea typeface="Lato"/>
                <a:cs typeface="Lato"/>
                <a:sym typeface="Lato"/>
              </a:rPr>
              <a:t> (</a:t>
            </a:r>
            <a:r>
              <a:rPr lang="en-US" sz="2600" dirty="0" err="1">
                <a:latin typeface="Lato"/>
                <a:ea typeface="Lato"/>
                <a:cs typeface="Lato"/>
                <a:sym typeface="Lato"/>
              </a:rPr>
              <a:t>gönderi_no</a:t>
            </a:r>
            <a:r>
              <a:rPr lang="en-US" sz="2600" dirty="0">
                <a:latin typeface="Lato"/>
                <a:ea typeface="Lato"/>
                <a:cs typeface="Lato"/>
                <a:sym typeface="Lato"/>
              </a:rPr>
              <a:t> </a:t>
            </a:r>
            <a:r>
              <a:rPr lang="en-US" sz="2600" dirty="0" err="1">
                <a:latin typeface="Lato"/>
                <a:ea typeface="Lato"/>
                <a:cs typeface="Lato"/>
                <a:sym typeface="Lato"/>
              </a:rPr>
              <a:t>ve</a:t>
            </a:r>
            <a:r>
              <a:rPr lang="en-US" sz="2600" dirty="0">
                <a:latin typeface="Lato"/>
                <a:ea typeface="Lato"/>
                <a:cs typeface="Lato"/>
                <a:sym typeface="Lato"/>
              </a:rPr>
              <a:t> </a:t>
            </a:r>
            <a:r>
              <a:rPr lang="en-US" sz="2600" dirty="0" err="1">
                <a:latin typeface="Lato"/>
                <a:ea typeface="Lato"/>
                <a:cs typeface="Lato"/>
                <a:sym typeface="Lato"/>
              </a:rPr>
              <a:t>miktar</a:t>
            </a:r>
            <a:r>
              <a:rPr lang="en-US" sz="2600" dirty="0">
                <a:latin typeface="Lato"/>
                <a:ea typeface="Lato"/>
                <a:cs typeface="Lato"/>
                <a:sym typeface="Lato"/>
              </a:rPr>
              <a:t> </a:t>
            </a:r>
            <a:r>
              <a:rPr lang="en-US" sz="2600" dirty="0" err="1">
                <a:latin typeface="Lato"/>
                <a:ea typeface="Lato"/>
                <a:cs typeface="Lato"/>
                <a:sym typeface="Lato"/>
              </a:rPr>
              <a:t>değerlerinin</a:t>
            </a:r>
            <a:r>
              <a:rPr lang="en-US" sz="2600" dirty="0">
                <a:latin typeface="Lato"/>
                <a:ea typeface="Lato"/>
                <a:cs typeface="Lato"/>
                <a:sym typeface="Lato"/>
              </a:rPr>
              <a:t> </a:t>
            </a:r>
            <a:r>
              <a:rPr lang="en-US" sz="2600" dirty="0" err="1">
                <a:latin typeface="Lato"/>
                <a:ea typeface="Lato"/>
                <a:cs typeface="Lato"/>
                <a:sym typeface="Lato"/>
              </a:rPr>
              <a:t>girilmiş</a:t>
            </a:r>
            <a:r>
              <a:rPr lang="en-US" sz="2600" dirty="0">
                <a:latin typeface="Lato"/>
                <a:ea typeface="Lato"/>
                <a:cs typeface="Lato"/>
                <a:sym typeface="Lato"/>
              </a:rPr>
              <a:t> </a:t>
            </a:r>
            <a:r>
              <a:rPr lang="en-US" sz="2600" dirty="0" err="1">
                <a:latin typeface="Lato"/>
                <a:ea typeface="Lato"/>
                <a:cs typeface="Lato"/>
                <a:sym typeface="Lato"/>
              </a:rPr>
              <a:t>olması</a:t>
            </a:r>
            <a:r>
              <a:rPr lang="en-US" sz="2600" dirty="0">
                <a:latin typeface="Lato"/>
                <a:ea typeface="Lato"/>
                <a:cs typeface="Lato"/>
                <a:sym typeface="Lato"/>
              </a:rPr>
              <a:t>) </a:t>
            </a:r>
            <a:r>
              <a:rPr lang="en-US" sz="2600" dirty="0" err="1">
                <a:latin typeface="Lato"/>
                <a:ea typeface="Lato"/>
                <a:cs typeface="Lato"/>
                <a:sym typeface="Lato"/>
              </a:rPr>
              <a:t>gerekiyor</a:t>
            </a:r>
            <a:r>
              <a:rPr lang="en-US" sz="2600" dirty="0">
                <a:latin typeface="Lato"/>
                <a:ea typeface="Lato"/>
                <a:cs typeface="Lato"/>
                <a:sym typeface="Lato"/>
              </a:rPr>
              <a:t>.</a:t>
            </a:r>
            <a:endParaRPr kumimoji="0" lang="en-US" sz="26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CA094325-63FC-3D56-5A81-7F26B40B461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8" name="Resim 7">
            <a:extLst>
              <a:ext uri="{FF2B5EF4-FFF2-40B4-BE49-F238E27FC236}">
                <a16:creationId xmlns:a16="http://schemas.microsoft.com/office/drawing/2014/main" id="{4D3E20CF-73D9-7F4E-4DBD-39E392A984B9}"/>
              </a:ext>
            </a:extLst>
          </p:cNvPr>
          <p:cNvPicPr>
            <a:picLocks noChangeAspect="1"/>
          </p:cNvPicPr>
          <p:nvPr/>
        </p:nvPicPr>
        <p:blipFill>
          <a:blip r:embed="rId5"/>
          <a:stretch>
            <a:fillRect/>
          </a:stretch>
        </p:blipFill>
        <p:spPr>
          <a:xfrm>
            <a:off x="3705932" y="6291517"/>
            <a:ext cx="11066342" cy="3552323"/>
          </a:xfrm>
          <a:prstGeom prst="rect">
            <a:avLst/>
          </a:prstGeom>
        </p:spPr>
      </p:pic>
    </p:spTree>
    <p:extLst>
      <p:ext uri="{BB962C8B-B14F-4D97-AF65-F5344CB8AC3E}">
        <p14:creationId xmlns:p14="http://schemas.microsoft.com/office/powerpoint/2010/main" val="2635775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D22DB3AF-1C2C-476E-39C4-032A0B07569A}"/>
            </a:ext>
          </a:extLst>
        </p:cNvPr>
        <p:cNvGrpSpPr/>
        <p:nvPr/>
      </p:nvGrpSpPr>
      <p:grpSpPr>
        <a:xfrm>
          <a:off x="0" y="0"/>
          <a:ext cx="0" cy="0"/>
          <a:chOff x="0" y="0"/>
          <a:chExt cx="0" cy="0"/>
        </a:xfrm>
      </p:grpSpPr>
      <p:grpSp>
        <p:nvGrpSpPr>
          <p:cNvPr id="6" name="Grup 5">
            <a:extLst>
              <a:ext uri="{FF2B5EF4-FFF2-40B4-BE49-F238E27FC236}">
                <a16:creationId xmlns:a16="http://schemas.microsoft.com/office/drawing/2014/main" id="{D7BF13B9-CE30-781C-F2F5-CEC0CFF588E5}"/>
              </a:ext>
            </a:extLst>
          </p:cNvPr>
          <p:cNvGrpSpPr/>
          <p:nvPr/>
        </p:nvGrpSpPr>
        <p:grpSpPr>
          <a:xfrm>
            <a:off x="1157589" y="1846170"/>
            <a:ext cx="15792937" cy="10287001"/>
            <a:chOff x="1247532" y="1846170"/>
            <a:chExt cx="15792937" cy="10287001"/>
          </a:xfrm>
        </p:grpSpPr>
        <p:pic>
          <p:nvPicPr>
            <p:cNvPr id="327" name="Google Shape;327;p26">
              <a:extLst>
                <a:ext uri="{FF2B5EF4-FFF2-40B4-BE49-F238E27FC236}">
                  <a16:creationId xmlns:a16="http://schemas.microsoft.com/office/drawing/2014/main" id="{1806835A-D3BD-0C86-C4F2-75456E2E7A12}"/>
                </a:ext>
              </a:extLst>
            </p:cNvPr>
            <p:cNvPicPr preferRelativeResize="0"/>
            <p:nvPr/>
          </p:nvPicPr>
          <p:blipFill>
            <a:blip r:embed="rId3">
              <a:alphaModFix/>
            </a:blip>
            <a:stretch>
              <a:fillRect/>
            </a:stretch>
          </p:blipFill>
          <p:spPr>
            <a:xfrm>
              <a:off x="1247532" y="1846170"/>
              <a:ext cx="15792937" cy="10287001"/>
            </a:xfrm>
            <a:prstGeom prst="rect">
              <a:avLst/>
            </a:prstGeom>
            <a:noFill/>
            <a:ln>
              <a:noFill/>
            </a:ln>
          </p:spPr>
        </p:pic>
        <p:sp>
          <p:nvSpPr>
            <p:cNvPr id="2" name="Dikdörtgen: Köşeleri Yuvarlatılmış 1">
              <a:extLst>
                <a:ext uri="{FF2B5EF4-FFF2-40B4-BE49-F238E27FC236}">
                  <a16:creationId xmlns:a16="http://schemas.microsoft.com/office/drawing/2014/main" id="{62B4EAC3-B943-7A73-A741-A1B898279D14}"/>
                </a:ext>
              </a:extLst>
            </p:cNvPr>
            <p:cNvSpPr/>
            <p:nvPr/>
          </p:nvSpPr>
          <p:spPr>
            <a:xfrm>
              <a:off x="12781698" y="235400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7F4F27C5-ED40-52BA-7450-13714DA1B6D7}"/>
                </a:ext>
              </a:extLst>
            </p:cNvPr>
            <p:cNvSpPr/>
            <p:nvPr/>
          </p:nvSpPr>
          <p:spPr>
            <a:xfrm>
              <a:off x="2622919" y="235400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3. Hafta </a:t>
              </a:r>
            </a:p>
          </p:txBody>
        </p:sp>
      </p:grpSp>
      <p:pic>
        <p:nvPicPr>
          <p:cNvPr id="326" name="Google Shape;326;p26">
            <a:extLst>
              <a:ext uri="{FF2B5EF4-FFF2-40B4-BE49-F238E27FC236}">
                <a16:creationId xmlns:a16="http://schemas.microsoft.com/office/drawing/2014/main" id="{90581A47-B772-EA7C-A5F1-DB5C8AF7F1F5}"/>
              </a:ext>
            </a:extLst>
          </p:cNvPr>
          <p:cNvPicPr preferRelativeResize="0"/>
          <p:nvPr/>
        </p:nvPicPr>
        <p:blipFill>
          <a:blip r:embed="rId4">
            <a:alphaModFix/>
          </a:blip>
          <a:stretch>
            <a:fillRect/>
          </a:stretch>
        </p:blipFill>
        <p:spPr>
          <a:xfrm>
            <a:off x="-10249660" y="535213"/>
            <a:ext cx="38787318" cy="1609775"/>
          </a:xfrm>
          <a:prstGeom prst="rect">
            <a:avLst/>
          </a:prstGeom>
          <a:noFill/>
          <a:ln>
            <a:noFill/>
          </a:ln>
        </p:spPr>
      </p:pic>
      <p:cxnSp>
        <p:nvCxnSpPr>
          <p:cNvPr id="328" name="Google Shape;328;p26">
            <a:extLst>
              <a:ext uri="{FF2B5EF4-FFF2-40B4-BE49-F238E27FC236}">
                <a16:creationId xmlns:a16="http://schemas.microsoft.com/office/drawing/2014/main" id="{2430DE7A-1175-6AAE-5F98-0E83F1B09F72}"/>
              </a:ext>
            </a:extLst>
          </p:cNvPr>
          <p:cNvCxnSpPr/>
          <p:nvPr/>
        </p:nvCxnSpPr>
        <p:spPr>
          <a:xfrm>
            <a:off x="1866010" y="6039170"/>
            <a:ext cx="14746186" cy="0"/>
          </a:xfrm>
          <a:prstGeom prst="straightConnector1">
            <a:avLst/>
          </a:prstGeom>
          <a:noFill/>
          <a:ln w="38100" cap="flat" cmpd="sng">
            <a:solidFill>
              <a:srgbClr val="000000"/>
            </a:solidFill>
            <a:prstDash val="solid"/>
            <a:round/>
            <a:headEnd type="none" w="sm" len="sm"/>
            <a:tailEnd type="none" w="sm" len="sm"/>
          </a:ln>
        </p:spPr>
      </p:cxnSp>
      <p:sp>
        <p:nvSpPr>
          <p:cNvPr id="329" name="Google Shape;329;p26">
            <a:extLst>
              <a:ext uri="{FF2B5EF4-FFF2-40B4-BE49-F238E27FC236}">
                <a16:creationId xmlns:a16="http://schemas.microsoft.com/office/drawing/2014/main" id="{7194D92B-794D-C7F8-1FB4-1606A085691D}"/>
              </a:ext>
            </a:extLst>
          </p:cNvPr>
          <p:cNvSpPr txBox="1"/>
          <p:nvPr/>
        </p:nvSpPr>
        <p:spPr>
          <a:xfrm>
            <a:off x="2310117" y="424624"/>
            <a:ext cx="14730351" cy="120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NF Sorunları</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sp>
        <p:nvSpPr>
          <p:cNvPr id="332" name="Google Shape;332;p26">
            <a:extLst>
              <a:ext uri="{FF2B5EF4-FFF2-40B4-BE49-F238E27FC236}">
                <a16:creationId xmlns:a16="http://schemas.microsoft.com/office/drawing/2014/main" id="{DB6067A7-5DEB-5F76-BDBA-0998056CCD0E}"/>
              </a:ext>
            </a:extLst>
          </p:cNvPr>
          <p:cNvSpPr txBox="1"/>
          <p:nvPr/>
        </p:nvSpPr>
        <p:spPr>
          <a:xfrm>
            <a:off x="1866010" y="3661083"/>
            <a:ext cx="14278397" cy="2288575"/>
          </a:xfrm>
          <a:prstGeom prst="rect">
            <a:avLst/>
          </a:prstGeom>
          <a:noFill/>
          <a:ln>
            <a:noFill/>
          </a:ln>
        </p:spPr>
        <p:txBody>
          <a:bodyPr spcFirstLastPara="1" wrap="square" lIns="0" tIns="0" rIns="0" bIns="0" anchor="t" anchorCtr="0">
            <a:spAutoFit/>
          </a:bodyPr>
          <a:lstStyle/>
          <a:p>
            <a:pPr lvl="1" algn="just">
              <a:lnSpc>
                <a:spcPct val="143004"/>
              </a:lnSpc>
              <a:defRPr/>
            </a:pPr>
            <a:r>
              <a:rPr lang="tr-TR" sz="2600" dirty="0">
                <a:latin typeface="Lato"/>
                <a:ea typeface="Lato"/>
                <a:cs typeface="Lato"/>
                <a:sym typeface="Lato"/>
              </a:rPr>
              <a:t>Satır Silme Sorunu</a:t>
            </a:r>
          </a:p>
          <a:p>
            <a:pPr lvl="1" algn="just">
              <a:lnSpc>
                <a:spcPct val="143004"/>
              </a:lnSpc>
              <a:defRPr/>
            </a:pPr>
            <a:r>
              <a:rPr lang="en-US" sz="2600" dirty="0">
                <a:latin typeface="Lato"/>
                <a:ea typeface="Lato"/>
                <a:cs typeface="Lato"/>
                <a:sym typeface="Lato"/>
              </a:rPr>
              <a:t>Bir </a:t>
            </a:r>
            <a:r>
              <a:rPr lang="en-US" sz="2600" dirty="0" err="1">
                <a:latin typeface="Lato"/>
                <a:ea typeface="Lato"/>
                <a:cs typeface="Lato"/>
                <a:sym typeface="Lato"/>
              </a:rPr>
              <a:t>müşteriye</a:t>
            </a:r>
            <a:r>
              <a:rPr lang="en-US" sz="2600" dirty="0">
                <a:latin typeface="Lato"/>
                <a:ea typeface="Lato"/>
                <a:cs typeface="Lato"/>
                <a:sym typeface="Lato"/>
              </a:rPr>
              <a:t> </a:t>
            </a:r>
            <a:r>
              <a:rPr lang="en-US" sz="2600" dirty="0" err="1">
                <a:latin typeface="Lato"/>
                <a:ea typeface="Lato"/>
                <a:cs typeface="Lato"/>
                <a:sym typeface="Lato"/>
              </a:rPr>
              <a:t>tek</a:t>
            </a:r>
            <a:r>
              <a:rPr lang="en-US" sz="2600" dirty="0">
                <a:latin typeface="Lato"/>
                <a:ea typeface="Lato"/>
                <a:cs typeface="Lato"/>
                <a:sym typeface="Lato"/>
              </a:rPr>
              <a:t> </a:t>
            </a:r>
            <a:r>
              <a:rPr lang="en-US" sz="2600" dirty="0" err="1">
                <a:latin typeface="Lato"/>
                <a:ea typeface="Lato"/>
                <a:cs typeface="Lato"/>
                <a:sym typeface="Lato"/>
              </a:rPr>
              <a:t>bir</a:t>
            </a:r>
            <a:r>
              <a:rPr lang="en-US" sz="2600" dirty="0">
                <a:latin typeface="Lato"/>
                <a:ea typeface="Lato"/>
                <a:cs typeface="Lato"/>
                <a:sym typeface="Lato"/>
              </a:rPr>
              <a:t> </a:t>
            </a:r>
            <a:r>
              <a:rPr lang="en-US" sz="2600" dirty="0" err="1">
                <a:latin typeface="Lato"/>
                <a:ea typeface="Lato"/>
                <a:cs typeface="Lato"/>
                <a:sym typeface="Lato"/>
              </a:rPr>
              <a:t>dağıtım</a:t>
            </a:r>
            <a:r>
              <a:rPr lang="en-US" sz="2600" dirty="0">
                <a:latin typeface="Lato"/>
                <a:ea typeface="Lato"/>
                <a:cs typeface="Lato"/>
                <a:sym typeface="Lato"/>
              </a:rPr>
              <a:t> </a:t>
            </a:r>
            <a:r>
              <a:rPr lang="en-US" sz="2600" dirty="0" err="1">
                <a:latin typeface="Lato"/>
                <a:ea typeface="Lato"/>
                <a:cs typeface="Lato"/>
                <a:sym typeface="Lato"/>
              </a:rPr>
              <a:t>yapıldıysa</a:t>
            </a:r>
            <a:r>
              <a:rPr lang="en-US" sz="2600" dirty="0">
                <a:latin typeface="Lato"/>
                <a:ea typeface="Lato"/>
                <a:cs typeface="Lato"/>
                <a:sym typeface="Lato"/>
              </a:rPr>
              <a:t> (</a:t>
            </a:r>
            <a:r>
              <a:rPr lang="en-US" sz="2600" dirty="0" err="1">
                <a:latin typeface="Lato"/>
                <a:ea typeface="Lato"/>
                <a:cs typeface="Lato"/>
                <a:sym typeface="Lato"/>
              </a:rPr>
              <a:t>örn</a:t>
            </a:r>
            <a:r>
              <a:rPr lang="en-US" sz="2600" dirty="0">
                <a:latin typeface="Lato"/>
                <a:ea typeface="Lato"/>
                <a:cs typeface="Lato"/>
                <a:sym typeface="Lato"/>
              </a:rPr>
              <a:t>. 3 </a:t>
            </a:r>
            <a:r>
              <a:rPr lang="en-US" sz="2600" dirty="0" err="1">
                <a:latin typeface="Lato"/>
                <a:ea typeface="Lato"/>
                <a:cs typeface="Lato"/>
                <a:sym typeface="Lato"/>
              </a:rPr>
              <a:t>no’lu</a:t>
            </a:r>
            <a:r>
              <a:rPr lang="en-US" sz="2600" dirty="0">
                <a:latin typeface="Lato"/>
                <a:ea typeface="Lato"/>
                <a:cs typeface="Lato"/>
                <a:sym typeface="Lato"/>
              </a:rPr>
              <a:t> </a:t>
            </a:r>
            <a:r>
              <a:rPr lang="en-US" sz="2600" dirty="0" err="1">
                <a:latin typeface="Lato"/>
                <a:ea typeface="Lato"/>
                <a:cs typeface="Lato"/>
                <a:sym typeface="Lato"/>
              </a:rPr>
              <a:t>müşteri</a:t>
            </a:r>
            <a:r>
              <a:rPr lang="en-US" sz="2600" dirty="0">
                <a:latin typeface="Lato"/>
                <a:ea typeface="Lato"/>
                <a:cs typeface="Lato"/>
                <a:sym typeface="Lato"/>
              </a:rPr>
              <a:t>), o </a:t>
            </a:r>
            <a:r>
              <a:rPr lang="en-US" sz="2600" dirty="0" err="1">
                <a:latin typeface="Lato"/>
                <a:ea typeface="Lato"/>
                <a:cs typeface="Lato"/>
                <a:sym typeface="Lato"/>
              </a:rPr>
              <a:t>dağıtım</a:t>
            </a:r>
            <a:r>
              <a:rPr lang="en-US" sz="2600" dirty="0">
                <a:latin typeface="Lato"/>
                <a:ea typeface="Lato"/>
                <a:cs typeface="Lato"/>
                <a:sym typeface="Lato"/>
              </a:rPr>
              <a:t> </a:t>
            </a:r>
            <a:r>
              <a:rPr lang="en-US" sz="2600" dirty="0" err="1">
                <a:latin typeface="Lato"/>
                <a:ea typeface="Lato"/>
                <a:cs typeface="Lato"/>
                <a:sym typeface="Lato"/>
              </a:rPr>
              <a:t>işlemi</a:t>
            </a:r>
            <a:r>
              <a:rPr lang="en-US" sz="2600" dirty="0">
                <a:latin typeface="Lato"/>
                <a:ea typeface="Lato"/>
                <a:cs typeface="Lato"/>
                <a:sym typeface="Lato"/>
              </a:rPr>
              <a:t> </a:t>
            </a:r>
            <a:r>
              <a:rPr lang="en-US" sz="2600" dirty="0" err="1">
                <a:latin typeface="Lato"/>
                <a:ea typeface="Lato"/>
                <a:cs typeface="Lato"/>
                <a:sym typeface="Lato"/>
              </a:rPr>
              <a:t>iptal</a:t>
            </a:r>
            <a:r>
              <a:rPr lang="en-US" sz="2600" dirty="0">
                <a:latin typeface="Lato"/>
                <a:ea typeface="Lato"/>
                <a:cs typeface="Lato"/>
                <a:sym typeface="Lato"/>
              </a:rPr>
              <a:t> </a:t>
            </a:r>
            <a:r>
              <a:rPr lang="en-US" sz="2600" dirty="0" err="1">
                <a:latin typeface="Lato"/>
                <a:ea typeface="Lato"/>
                <a:cs typeface="Lato"/>
                <a:sym typeface="Lato"/>
              </a:rPr>
              <a:t>edildiğinde</a:t>
            </a:r>
            <a:r>
              <a:rPr lang="en-US" sz="2600" dirty="0">
                <a:latin typeface="Lato"/>
                <a:ea typeface="Lato"/>
                <a:cs typeface="Lato"/>
                <a:sym typeface="Lato"/>
              </a:rPr>
              <a:t>, </a:t>
            </a:r>
            <a:r>
              <a:rPr lang="en-US" sz="2600" dirty="0" err="1">
                <a:latin typeface="Lato"/>
                <a:ea typeface="Lato"/>
                <a:cs typeface="Lato"/>
                <a:sym typeface="Lato"/>
              </a:rPr>
              <a:t>sadece</a:t>
            </a:r>
            <a:r>
              <a:rPr lang="en-US" sz="2600" dirty="0">
                <a:latin typeface="Lato"/>
                <a:ea typeface="Lato"/>
                <a:cs typeface="Lato"/>
                <a:sym typeface="Lato"/>
              </a:rPr>
              <a:t> </a:t>
            </a:r>
            <a:r>
              <a:rPr lang="en-US" sz="2600" dirty="0" err="1">
                <a:latin typeface="Lato"/>
                <a:ea typeface="Lato"/>
                <a:cs typeface="Lato"/>
                <a:sym typeface="Lato"/>
              </a:rPr>
              <a:t>gönderi_no</a:t>
            </a:r>
            <a:r>
              <a:rPr lang="en-US" sz="2600" dirty="0">
                <a:latin typeface="Lato"/>
                <a:ea typeface="Lato"/>
                <a:cs typeface="Lato"/>
                <a:sym typeface="Lato"/>
              </a:rPr>
              <a:t> </a:t>
            </a:r>
            <a:r>
              <a:rPr lang="en-US" sz="2600" dirty="0" err="1">
                <a:latin typeface="Lato"/>
                <a:ea typeface="Lato"/>
                <a:cs typeface="Lato"/>
                <a:sym typeface="Lato"/>
              </a:rPr>
              <a:t>ve</a:t>
            </a:r>
            <a:r>
              <a:rPr lang="en-US" sz="2600" dirty="0">
                <a:latin typeface="Lato"/>
                <a:ea typeface="Lato"/>
                <a:cs typeface="Lato"/>
                <a:sym typeface="Lato"/>
              </a:rPr>
              <a:t> </a:t>
            </a:r>
            <a:r>
              <a:rPr lang="en-US" sz="2600" dirty="0" err="1">
                <a:latin typeface="Lato"/>
                <a:ea typeface="Lato"/>
                <a:cs typeface="Lato"/>
                <a:sym typeface="Lato"/>
              </a:rPr>
              <a:t>miktarı</a:t>
            </a:r>
            <a:r>
              <a:rPr lang="en-US" sz="2600" dirty="0">
                <a:latin typeface="Lato"/>
                <a:ea typeface="Lato"/>
                <a:cs typeface="Lato"/>
                <a:sym typeface="Lato"/>
              </a:rPr>
              <a:t> </a:t>
            </a:r>
            <a:r>
              <a:rPr lang="en-US" sz="2600" dirty="0" err="1">
                <a:latin typeface="Lato"/>
                <a:ea typeface="Lato"/>
                <a:cs typeface="Lato"/>
                <a:sym typeface="Lato"/>
              </a:rPr>
              <a:t>değil</a:t>
            </a:r>
            <a:r>
              <a:rPr lang="en-US" sz="2600" dirty="0">
                <a:latin typeface="Lato"/>
                <a:ea typeface="Lato"/>
                <a:cs typeface="Lato"/>
                <a:sym typeface="Lato"/>
              </a:rPr>
              <a:t>, o </a:t>
            </a:r>
            <a:r>
              <a:rPr lang="en-US" sz="2600" dirty="0" err="1">
                <a:latin typeface="Lato"/>
                <a:ea typeface="Lato"/>
                <a:cs typeface="Lato"/>
                <a:sym typeface="Lato"/>
              </a:rPr>
              <a:t>dağıtımın</a:t>
            </a:r>
            <a:r>
              <a:rPr lang="en-US" sz="2600" dirty="0">
                <a:latin typeface="Lato"/>
                <a:ea typeface="Lato"/>
                <a:cs typeface="Lato"/>
                <a:sym typeface="Lato"/>
              </a:rPr>
              <a:t> </a:t>
            </a:r>
            <a:r>
              <a:rPr lang="en-US" sz="2600" dirty="0" err="1">
                <a:latin typeface="Lato"/>
                <a:ea typeface="Lato"/>
                <a:cs typeface="Lato"/>
                <a:sym typeface="Lato"/>
              </a:rPr>
              <a:t>yapıldığı</a:t>
            </a:r>
            <a:r>
              <a:rPr lang="en-US" sz="2600" dirty="0">
                <a:latin typeface="Lato"/>
                <a:ea typeface="Lato"/>
                <a:cs typeface="Lato"/>
                <a:sym typeface="Lato"/>
              </a:rPr>
              <a:t> </a:t>
            </a:r>
            <a:r>
              <a:rPr lang="en-US" sz="2600" dirty="0" err="1">
                <a:latin typeface="Lato"/>
                <a:ea typeface="Lato"/>
                <a:cs typeface="Lato"/>
                <a:sym typeface="Lato"/>
              </a:rPr>
              <a:t>müşteri</a:t>
            </a:r>
            <a:r>
              <a:rPr lang="en-US" sz="2600" dirty="0">
                <a:latin typeface="Lato"/>
                <a:ea typeface="Lato"/>
                <a:cs typeface="Lato"/>
                <a:sym typeface="Lato"/>
              </a:rPr>
              <a:t> </a:t>
            </a:r>
            <a:r>
              <a:rPr lang="en-US" sz="2600" dirty="0" err="1">
                <a:latin typeface="Lato"/>
                <a:ea typeface="Lato"/>
                <a:cs typeface="Lato"/>
                <a:sym typeface="Lato"/>
              </a:rPr>
              <a:t>hakkındaki</a:t>
            </a:r>
            <a:r>
              <a:rPr lang="en-US" sz="2600" dirty="0">
                <a:latin typeface="Lato"/>
                <a:ea typeface="Lato"/>
                <a:cs typeface="Lato"/>
                <a:sym typeface="Lato"/>
              </a:rPr>
              <a:t> </a:t>
            </a:r>
            <a:r>
              <a:rPr lang="en-US" sz="2600" dirty="0" err="1">
                <a:latin typeface="Lato"/>
                <a:ea typeface="Lato"/>
                <a:cs typeface="Lato"/>
                <a:sym typeface="Lato"/>
              </a:rPr>
              <a:t>diğer</a:t>
            </a:r>
            <a:r>
              <a:rPr lang="en-US" sz="2600" dirty="0">
                <a:latin typeface="Lato"/>
                <a:ea typeface="Lato"/>
                <a:cs typeface="Lato"/>
                <a:sym typeface="Lato"/>
              </a:rPr>
              <a:t> </a:t>
            </a:r>
            <a:r>
              <a:rPr lang="en-US" sz="2600" dirty="0" err="1">
                <a:latin typeface="Lato"/>
                <a:ea typeface="Lato"/>
                <a:cs typeface="Lato"/>
                <a:sym typeface="Lato"/>
              </a:rPr>
              <a:t>bilgiler</a:t>
            </a:r>
            <a:r>
              <a:rPr lang="en-US" sz="2600" dirty="0">
                <a:latin typeface="Lato"/>
                <a:ea typeface="Lato"/>
                <a:cs typeface="Lato"/>
                <a:sym typeface="Lato"/>
              </a:rPr>
              <a:t> de (</a:t>
            </a:r>
            <a:r>
              <a:rPr lang="en-US" sz="2600" dirty="0" err="1">
                <a:latin typeface="Lato"/>
                <a:ea typeface="Lato"/>
                <a:cs typeface="Lato"/>
                <a:sym typeface="Lato"/>
              </a:rPr>
              <a:t>müşteri_no</a:t>
            </a:r>
            <a:r>
              <a:rPr lang="en-US" sz="2600" dirty="0">
                <a:latin typeface="Lato"/>
                <a:ea typeface="Lato"/>
                <a:cs typeface="Lato"/>
                <a:sym typeface="Lato"/>
              </a:rPr>
              <a:t>, </a:t>
            </a:r>
            <a:r>
              <a:rPr lang="en-US" sz="2600" dirty="0" err="1">
                <a:latin typeface="Lato"/>
                <a:ea typeface="Lato"/>
                <a:cs typeface="Lato"/>
                <a:sym typeface="Lato"/>
              </a:rPr>
              <a:t>şehir_kodu</a:t>
            </a:r>
            <a:r>
              <a:rPr lang="en-US" sz="2600" dirty="0">
                <a:latin typeface="Lato"/>
                <a:ea typeface="Lato"/>
                <a:cs typeface="Lato"/>
                <a:sym typeface="Lato"/>
              </a:rPr>
              <a:t>, </a:t>
            </a:r>
            <a:r>
              <a:rPr lang="en-US" sz="2600" dirty="0" err="1">
                <a:latin typeface="Lato"/>
                <a:ea typeface="Lato"/>
                <a:cs typeface="Lato"/>
                <a:sym typeface="Lato"/>
              </a:rPr>
              <a:t>şehir_adı</a:t>
            </a:r>
            <a:r>
              <a:rPr lang="en-US" sz="2600" dirty="0">
                <a:latin typeface="Lato"/>
                <a:ea typeface="Lato"/>
                <a:cs typeface="Lato"/>
                <a:sym typeface="Lato"/>
              </a:rPr>
              <a:t>) yok </a:t>
            </a:r>
            <a:r>
              <a:rPr lang="en-US" sz="2600" dirty="0" err="1">
                <a:latin typeface="Lato"/>
                <a:ea typeface="Lato"/>
                <a:cs typeface="Lato"/>
                <a:sym typeface="Lato"/>
              </a:rPr>
              <a:t>olur</a:t>
            </a:r>
            <a:r>
              <a:rPr lang="en-US" sz="2600" dirty="0">
                <a:latin typeface="Lato"/>
                <a:ea typeface="Lato"/>
                <a:cs typeface="Lato"/>
                <a:sym typeface="Lato"/>
              </a:rPr>
              <a:t>.</a:t>
            </a:r>
            <a:endParaRPr kumimoji="0" lang="en-US" sz="26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48BC2549-8005-8A48-79B7-BDFBEE7D4A5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7" name="Resim 6">
            <a:extLst>
              <a:ext uri="{FF2B5EF4-FFF2-40B4-BE49-F238E27FC236}">
                <a16:creationId xmlns:a16="http://schemas.microsoft.com/office/drawing/2014/main" id="{33903920-8161-DC6E-EF8D-EB61CBF2C8FE}"/>
              </a:ext>
            </a:extLst>
          </p:cNvPr>
          <p:cNvPicPr>
            <a:picLocks noChangeAspect="1"/>
          </p:cNvPicPr>
          <p:nvPr/>
        </p:nvPicPr>
        <p:blipFill>
          <a:blip r:embed="rId5"/>
          <a:stretch>
            <a:fillRect/>
          </a:stretch>
        </p:blipFill>
        <p:spPr>
          <a:xfrm>
            <a:off x="3350057" y="6336495"/>
            <a:ext cx="11587885" cy="3755977"/>
          </a:xfrm>
          <a:prstGeom prst="rect">
            <a:avLst/>
          </a:prstGeom>
        </p:spPr>
      </p:pic>
    </p:spTree>
    <p:extLst>
      <p:ext uri="{BB962C8B-B14F-4D97-AF65-F5344CB8AC3E}">
        <p14:creationId xmlns:p14="http://schemas.microsoft.com/office/powerpoint/2010/main" val="3534691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257BE791-F028-FEE2-C39A-FF9E743786D3}"/>
            </a:ext>
          </a:extLst>
        </p:cNvPr>
        <p:cNvGrpSpPr/>
        <p:nvPr/>
      </p:nvGrpSpPr>
      <p:grpSpPr>
        <a:xfrm>
          <a:off x="0" y="0"/>
          <a:ext cx="0" cy="0"/>
          <a:chOff x="0" y="0"/>
          <a:chExt cx="0" cy="0"/>
        </a:xfrm>
      </p:grpSpPr>
      <p:grpSp>
        <p:nvGrpSpPr>
          <p:cNvPr id="6" name="Grup 5">
            <a:extLst>
              <a:ext uri="{FF2B5EF4-FFF2-40B4-BE49-F238E27FC236}">
                <a16:creationId xmlns:a16="http://schemas.microsoft.com/office/drawing/2014/main" id="{6438AAC3-CC4B-BAB4-0D33-C3E53553F001}"/>
              </a:ext>
            </a:extLst>
          </p:cNvPr>
          <p:cNvGrpSpPr/>
          <p:nvPr/>
        </p:nvGrpSpPr>
        <p:grpSpPr>
          <a:xfrm>
            <a:off x="1157589" y="1846170"/>
            <a:ext cx="15792937" cy="10287001"/>
            <a:chOff x="1247532" y="1846170"/>
            <a:chExt cx="15792937" cy="10287001"/>
          </a:xfrm>
        </p:grpSpPr>
        <p:pic>
          <p:nvPicPr>
            <p:cNvPr id="327" name="Google Shape;327;p26">
              <a:extLst>
                <a:ext uri="{FF2B5EF4-FFF2-40B4-BE49-F238E27FC236}">
                  <a16:creationId xmlns:a16="http://schemas.microsoft.com/office/drawing/2014/main" id="{574B473D-C5AE-2700-295B-78BD27DA22D2}"/>
                </a:ext>
              </a:extLst>
            </p:cNvPr>
            <p:cNvPicPr preferRelativeResize="0"/>
            <p:nvPr/>
          </p:nvPicPr>
          <p:blipFill>
            <a:blip r:embed="rId3">
              <a:alphaModFix/>
            </a:blip>
            <a:stretch>
              <a:fillRect/>
            </a:stretch>
          </p:blipFill>
          <p:spPr>
            <a:xfrm>
              <a:off x="1247532" y="1846170"/>
              <a:ext cx="15792937" cy="10287001"/>
            </a:xfrm>
            <a:prstGeom prst="rect">
              <a:avLst/>
            </a:prstGeom>
            <a:noFill/>
            <a:ln>
              <a:noFill/>
            </a:ln>
          </p:spPr>
        </p:pic>
        <p:sp>
          <p:nvSpPr>
            <p:cNvPr id="2" name="Dikdörtgen: Köşeleri Yuvarlatılmış 1">
              <a:extLst>
                <a:ext uri="{FF2B5EF4-FFF2-40B4-BE49-F238E27FC236}">
                  <a16:creationId xmlns:a16="http://schemas.microsoft.com/office/drawing/2014/main" id="{184FD65B-B594-4801-7A66-A8D533F1F732}"/>
                </a:ext>
              </a:extLst>
            </p:cNvPr>
            <p:cNvSpPr/>
            <p:nvPr/>
          </p:nvSpPr>
          <p:spPr>
            <a:xfrm>
              <a:off x="12781698" y="235400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3BB008D3-5582-1AB4-BE16-03285B278C27}"/>
                </a:ext>
              </a:extLst>
            </p:cNvPr>
            <p:cNvSpPr/>
            <p:nvPr/>
          </p:nvSpPr>
          <p:spPr>
            <a:xfrm>
              <a:off x="2622919" y="235400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3. Hafta </a:t>
              </a:r>
            </a:p>
          </p:txBody>
        </p:sp>
      </p:grpSp>
      <p:pic>
        <p:nvPicPr>
          <p:cNvPr id="326" name="Google Shape;326;p26">
            <a:extLst>
              <a:ext uri="{FF2B5EF4-FFF2-40B4-BE49-F238E27FC236}">
                <a16:creationId xmlns:a16="http://schemas.microsoft.com/office/drawing/2014/main" id="{5D4E3DC2-E9E9-80EE-5CED-249384AFC591}"/>
              </a:ext>
            </a:extLst>
          </p:cNvPr>
          <p:cNvPicPr preferRelativeResize="0"/>
          <p:nvPr/>
        </p:nvPicPr>
        <p:blipFill>
          <a:blip r:embed="rId4">
            <a:alphaModFix/>
          </a:blip>
          <a:stretch>
            <a:fillRect/>
          </a:stretch>
        </p:blipFill>
        <p:spPr>
          <a:xfrm>
            <a:off x="-10249660" y="535213"/>
            <a:ext cx="38787318" cy="1609775"/>
          </a:xfrm>
          <a:prstGeom prst="rect">
            <a:avLst/>
          </a:prstGeom>
          <a:noFill/>
          <a:ln>
            <a:noFill/>
          </a:ln>
        </p:spPr>
      </p:pic>
      <p:cxnSp>
        <p:nvCxnSpPr>
          <p:cNvPr id="328" name="Google Shape;328;p26">
            <a:extLst>
              <a:ext uri="{FF2B5EF4-FFF2-40B4-BE49-F238E27FC236}">
                <a16:creationId xmlns:a16="http://schemas.microsoft.com/office/drawing/2014/main" id="{C7E01F4B-8DF5-24CB-BF3C-575644E346F6}"/>
              </a:ext>
            </a:extLst>
          </p:cNvPr>
          <p:cNvCxnSpPr/>
          <p:nvPr/>
        </p:nvCxnSpPr>
        <p:spPr>
          <a:xfrm>
            <a:off x="1866010" y="6039170"/>
            <a:ext cx="14746186" cy="0"/>
          </a:xfrm>
          <a:prstGeom prst="straightConnector1">
            <a:avLst/>
          </a:prstGeom>
          <a:noFill/>
          <a:ln w="38100" cap="flat" cmpd="sng">
            <a:solidFill>
              <a:srgbClr val="000000"/>
            </a:solidFill>
            <a:prstDash val="solid"/>
            <a:round/>
            <a:headEnd type="none" w="sm" len="sm"/>
            <a:tailEnd type="none" w="sm" len="sm"/>
          </a:ln>
        </p:spPr>
      </p:cxnSp>
      <p:sp>
        <p:nvSpPr>
          <p:cNvPr id="329" name="Google Shape;329;p26">
            <a:extLst>
              <a:ext uri="{FF2B5EF4-FFF2-40B4-BE49-F238E27FC236}">
                <a16:creationId xmlns:a16="http://schemas.microsoft.com/office/drawing/2014/main" id="{2BBEC582-F8D8-0B87-FC0D-BCCA78FBC860}"/>
              </a:ext>
            </a:extLst>
          </p:cNvPr>
          <p:cNvSpPr txBox="1"/>
          <p:nvPr/>
        </p:nvSpPr>
        <p:spPr>
          <a:xfrm>
            <a:off x="2310117" y="424624"/>
            <a:ext cx="14730351" cy="120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NF Sorunları</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sp>
        <p:nvSpPr>
          <p:cNvPr id="332" name="Google Shape;332;p26">
            <a:extLst>
              <a:ext uri="{FF2B5EF4-FFF2-40B4-BE49-F238E27FC236}">
                <a16:creationId xmlns:a16="http://schemas.microsoft.com/office/drawing/2014/main" id="{2B84A0D7-D641-BBC8-50FB-56B2675DF256}"/>
              </a:ext>
            </a:extLst>
          </p:cNvPr>
          <p:cNvSpPr txBox="1"/>
          <p:nvPr/>
        </p:nvSpPr>
        <p:spPr>
          <a:xfrm>
            <a:off x="1866010" y="3661083"/>
            <a:ext cx="14278397" cy="2288575"/>
          </a:xfrm>
          <a:prstGeom prst="rect">
            <a:avLst/>
          </a:prstGeom>
          <a:noFill/>
          <a:ln>
            <a:noFill/>
          </a:ln>
        </p:spPr>
        <p:txBody>
          <a:bodyPr spcFirstLastPara="1" wrap="square" lIns="0" tIns="0" rIns="0" bIns="0" anchor="t" anchorCtr="0">
            <a:spAutoFit/>
          </a:bodyPr>
          <a:lstStyle/>
          <a:p>
            <a:pPr lvl="1" algn="just">
              <a:lnSpc>
                <a:spcPct val="143004"/>
              </a:lnSpc>
              <a:defRPr/>
            </a:pPr>
            <a:r>
              <a:rPr lang="tr-TR" sz="2600" dirty="0">
                <a:latin typeface="Lato"/>
                <a:ea typeface="Lato"/>
                <a:cs typeface="Lato"/>
                <a:sym typeface="Lato"/>
              </a:rPr>
              <a:t>Güncelleme Sorunu</a:t>
            </a:r>
          </a:p>
          <a:p>
            <a:pPr lvl="1" algn="just">
              <a:lnSpc>
                <a:spcPct val="143004"/>
              </a:lnSpc>
              <a:defRPr/>
            </a:pPr>
            <a:r>
              <a:rPr lang="en-US" sz="2600" dirty="0">
                <a:latin typeface="Lato"/>
                <a:ea typeface="Lato"/>
                <a:cs typeface="Lato"/>
                <a:sym typeface="Lato"/>
              </a:rPr>
              <a:t>1 </a:t>
            </a:r>
            <a:r>
              <a:rPr lang="en-US" sz="2600" dirty="0" err="1">
                <a:latin typeface="Lato"/>
                <a:ea typeface="Lato"/>
                <a:cs typeface="Lato"/>
                <a:sym typeface="Lato"/>
              </a:rPr>
              <a:t>numaralı</a:t>
            </a:r>
            <a:r>
              <a:rPr lang="en-US" sz="2600" dirty="0">
                <a:latin typeface="Lato"/>
                <a:ea typeface="Lato"/>
                <a:cs typeface="Lato"/>
                <a:sym typeface="Lato"/>
              </a:rPr>
              <a:t> </a:t>
            </a:r>
            <a:r>
              <a:rPr lang="en-US" sz="2600" dirty="0" err="1">
                <a:latin typeface="Lato"/>
                <a:ea typeface="Lato"/>
                <a:cs typeface="Lato"/>
                <a:sym typeface="Lato"/>
              </a:rPr>
              <a:t>müşteri</a:t>
            </a:r>
            <a:r>
              <a:rPr lang="en-US" sz="2600" dirty="0">
                <a:latin typeface="Lato"/>
                <a:ea typeface="Lato"/>
                <a:cs typeface="Lato"/>
                <a:sym typeface="Lato"/>
              </a:rPr>
              <a:t> </a:t>
            </a:r>
            <a:r>
              <a:rPr lang="en-US" sz="2600" dirty="0" err="1">
                <a:latin typeface="Lato"/>
                <a:ea typeface="Lato"/>
                <a:cs typeface="Lato"/>
                <a:sym typeface="Lato"/>
              </a:rPr>
              <a:t>Ankara’ya</a:t>
            </a:r>
            <a:r>
              <a:rPr lang="en-US" sz="2600" dirty="0">
                <a:latin typeface="Lato"/>
                <a:ea typeface="Lato"/>
                <a:cs typeface="Lato"/>
                <a:sym typeface="Lato"/>
              </a:rPr>
              <a:t> </a:t>
            </a:r>
            <a:r>
              <a:rPr lang="en-US" sz="2600" dirty="0" err="1">
                <a:latin typeface="Lato"/>
                <a:ea typeface="Lato"/>
                <a:cs typeface="Lato"/>
                <a:sym typeface="Lato"/>
              </a:rPr>
              <a:t>taşınırsa</a:t>
            </a:r>
            <a:r>
              <a:rPr lang="en-US" sz="2600" dirty="0">
                <a:latin typeface="Lato"/>
                <a:ea typeface="Lato"/>
                <a:cs typeface="Lato"/>
                <a:sym typeface="Lato"/>
              </a:rPr>
              <a:t>, </a:t>
            </a:r>
            <a:r>
              <a:rPr lang="en-US" sz="2600" dirty="0" err="1">
                <a:latin typeface="Lato"/>
                <a:ea typeface="Lato"/>
                <a:cs typeface="Lato"/>
                <a:sym typeface="Lato"/>
              </a:rPr>
              <a:t>bu</a:t>
            </a:r>
            <a:r>
              <a:rPr lang="en-US" sz="2600" dirty="0">
                <a:latin typeface="Lato"/>
                <a:ea typeface="Lato"/>
                <a:cs typeface="Lato"/>
                <a:sym typeface="Lato"/>
              </a:rPr>
              <a:t> </a:t>
            </a:r>
            <a:r>
              <a:rPr lang="en-US" sz="2600" dirty="0" err="1">
                <a:latin typeface="Lato"/>
                <a:ea typeface="Lato"/>
                <a:cs typeface="Lato"/>
                <a:sym typeface="Lato"/>
              </a:rPr>
              <a:t>müşteri</a:t>
            </a:r>
            <a:r>
              <a:rPr lang="en-US" sz="2600" dirty="0">
                <a:latin typeface="Lato"/>
                <a:ea typeface="Lato"/>
                <a:cs typeface="Lato"/>
                <a:sym typeface="Lato"/>
              </a:rPr>
              <a:t> </a:t>
            </a:r>
            <a:r>
              <a:rPr lang="en-US" sz="2600" dirty="0" err="1">
                <a:latin typeface="Lato"/>
                <a:ea typeface="Lato"/>
                <a:cs typeface="Lato"/>
                <a:sym typeface="Lato"/>
              </a:rPr>
              <a:t>ile</a:t>
            </a:r>
            <a:r>
              <a:rPr lang="en-US" sz="2600" dirty="0">
                <a:latin typeface="Lato"/>
                <a:ea typeface="Lato"/>
                <a:cs typeface="Lato"/>
                <a:sym typeface="Lato"/>
              </a:rPr>
              <a:t> </a:t>
            </a:r>
            <a:r>
              <a:rPr lang="en-US" sz="2600" dirty="0" err="1">
                <a:latin typeface="Lato"/>
                <a:ea typeface="Lato"/>
                <a:cs typeface="Lato"/>
                <a:sym typeface="Lato"/>
              </a:rPr>
              <a:t>ilgili</a:t>
            </a:r>
            <a:r>
              <a:rPr lang="en-US" sz="2600" dirty="0">
                <a:latin typeface="Lato"/>
                <a:ea typeface="Lato"/>
                <a:cs typeface="Lato"/>
                <a:sym typeface="Lato"/>
              </a:rPr>
              <a:t> </a:t>
            </a:r>
            <a:r>
              <a:rPr lang="en-US" sz="2600" dirty="0" err="1">
                <a:latin typeface="Lato"/>
                <a:ea typeface="Lato"/>
                <a:cs typeface="Lato"/>
                <a:sym typeface="Lato"/>
              </a:rPr>
              <a:t>tüm</a:t>
            </a:r>
            <a:r>
              <a:rPr lang="en-US" sz="2600" dirty="0">
                <a:latin typeface="Lato"/>
                <a:ea typeface="Lato"/>
                <a:cs typeface="Lato"/>
                <a:sym typeface="Lato"/>
              </a:rPr>
              <a:t> </a:t>
            </a:r>
            <a:r>
              <a:rPr lang="en-US" sz="2600" dirty="0" err="1">
                <a:latin typeface="Lato"/>
                <a:ea typeface="Lato"/>
                <a:cs typeface="Lato"/>
                <a:sym typeface="Lato"/>
              </a:rPr>
              <a:t>satırların</a:t>
            </a:r>
            <a:r>
              <a:rPr lang="en-US" sz="2600" dirty="0">
                <a:latin typeface="Lato"/>
                <a:ea typeface="Lato"/>
                <a:cs typeface="Lato"/>
                <a:sym typeface="Lato"/>
              </a:rPr>
              <a:t> </a:t>
            </a:r>
            <a:r>
              <a:rPr lang="en-US" sz="2600" dirty="0" err="1">
                <a:latin typeface="Lato"/>
                <a:ea typeface="Lato"/>
                <a:cs typeface="Lato"/>
                <a:sym typeface="Lato"/>
              </a:rPr>
              <a:t>güncelleştirilmesi</a:t>
            </a:r>
            <a:r>
              <a:rPr lang="en-US" sz="2600" dirty="0">
                <a:latin typeface="Lato"/>
                <a:ea typeface="Lato"/>
                <a:cs typeface="Lato"/>
                <a:sym typeface="Lato"/>
              </a:rPr>
              <a:t> </a:t>
            </a:r>
            <a:r>
              <a:rPr lang="en-US" sz="2600" dirty="0" err="1">
                <a:latin typeface="Lato"/>
                <a:ea typeface="Lato"/>
                <a:cs typeface="Lato"/>
                <a:sym typeface="Lato"/>
              </a:rPr>
              <a:t>gerekecektir</a:t>
            </a:r>
            <a:r>
              <a:rPr lang="en-US" sz="2600" dirty="0">
                <a:latin typeface="Lato"/>
                <a:ea typeface="Lato"/>
                <a:cs typeface="Lato"/>
                <a:sym typeface="Lato"/>
              </a:rPr>
              <a:t>. </a:t>
            </a:r>
            <a:r>
              <a:rPr lang="en-US" sz="2600" dirty="0" err="1">
                <a:latin typeface="Lato"/>
                <a:ea typeface="Lato"/>
                <a:cs typeface="Lato"/>
                <a:sym typeface="Lato"/>
              </a:rPr>
              <a:t>Eğer</a:t>
            </a:r>
            <a:r>
              <a:rPr lang="en-US" sz="2600" dirty="0">
                <a:latin typeface="Lato"/>
                <a:ea typeface="Lato"/>
                <a:cs typeface="Lato"/>
                <a:sym typeface="Lato"/>
              </a:rPr>
              <a:t> </a:t>
            </a:r>
            <a:r>
              <a:rPr lang="en-US" sz="2600" dirty="0" err="1">
                <a:latin typeface="Lato"/>
                <a:ea typeface="Lato"/>
                <a:cs typeface="Lato"/>
                <a:sym typeface="Lato"/>
              </a:rPr>
              <a:t>tablo</a:t>
            </a:r>
            <a:r>
              <a:rPr lang="en-US" sz="2600" dirty="0">
                <a:latin typeface="Lato"/>
                <a:ea typeface="Lato"/>
                <a:cs typeface="Lato"/>
                <a:sym typeface="Lato"/>
              </a:rPr>
              <a:t> </a:t>
            </a:r>
            <a:r>
              <a:rPr lang="en-US" sz="2600" dirty="0" err="1">
                <a:latin typeface="Lato"/>
                <a:ea typeface="Lato"/>
                <a:cs typeface="Lato"/>
                <a:sym typeface="Lato"/>
              </a:rPr>
              <a:t>çok</a:t>
            </a:r>
            <a:r>
              <a:rPr lang="en-US" sz="2600" dirty="0">
                <a:latin typeface="Lato"/>
                <a:ea typeface="Lato"/>
                <a:cs typeface="Lato"/>
                <a:sym typeface="Lato"/>
              </a:rPr>
              <a:t> </a:t>
            </a:r>
            <a:r>
              <a:rPr lang="en-US" sz="2600" dirty="0" err="1">
                <a:latin typeface="Lato"/>
                <a:ea typeface="Lato"/>
                <a:cs typeface="Lato"/>
                <a:sym typeface="Lato"/>
              </a:rPr>
              <a:t>büyük</a:t>
            </a:r>
            <a:r>
              <a:rPr lang="en-US" sz="2600" dirty="0">
                <a:latin typeface="Lato"/>
                <a:ea typeface="Lato"/>
                <a:cs typeface="Lato"/>
                <a:sym typeface="Lato"/>
              </a:rPr>
              <a:t> </a:t>
            </a:r>
            <a:r>
              <a:rPr lang="en-US" sz="2600" dirty="0" err="1">
                <a:latin typeface="Lato"/>
                <a:ea typeface="Lato"/>
                <a:cs typeface="Lato"/>
                <a:sym typeface="Lato"/>
              </a:rPr>
              <a:t>ise</a:t>
            </a:r>
            <a:r>
              <a:rPr lang="en-US" sz="2600" dirty="0">
                <a:latin typeface="Lato"/>
                <a:ea typeface="Lato"/>
                <a:cs typeface="Lato"/>
                <a:sym typeface="Lato"/>
              </a:rPr>
              <a:t>, </a:t>
            </a:r>
            <a:r>
              <a:rPr lang="en-US" sz="2600" dirty="0" err="1">
                <a:latin typeface="Lato"/>
                <a:ea typeface="Lato"/>
                <a:cs typeface="Lato"/>
                <a:sym typeface="Lato"/>
              </a:rPr>
              <a:t>sadece</a:t>
            </a:r>
            <a:r>
              <a:rPr lang="en-US" sz="2600" dirty="0">
                <a:latin typeface="Lato"/>
                <a:ea typeface="Lato"/>
                <a:cs typeface="Lato"/>
                <a:sym typeface="Lato"/>
              </a:rPr>
              <a:t> </a:t>
            </a:r>
            <a:r>
              <a:rPr lang="en-US" sz="2600" dirty="0" err="1">
                <a:latin typeface="Lato"/>
                <a:ea typeface="Lato"/>
                <a:cs typeface="Lato"/>
                <a:sym typeface="Lato"/>
              </a:rPr>
              <a:t>bir</a:t>
            </a:r>
            <a:r>
              <a:rPr lang="en-US" sz="2600" dirty="0">
                <a:latin typeface="Lato"/>
                <a:ea typeface="Lato"/>
                <a:cs typeface="Lato"/>
                <a:sym typeface="Lato"/>
              </a:rPr>
              <a:t> </a:t>
            </a:r>
            <a:r>
              <a:rPr lang="en-US" sz="2600" dirty="0" err="1">
                <a:latin typeface="Lato"/>
                <a:ea typeface="Lato"/>
                <a:cs typeface="Lato"/>
                <a:sym typeface="Lato"/>
              </a:rPr>
              <a:t>müşteri</a:t>
            </a:r>
            <a:r>
              <a:rPr lang="en-US" sz="2600" dirty="0">
                <a:latin typeface="Lato"/>
                <a:ea typeface="Lato"/>
                <a:cs typeface="Lato"/>
                <a:sym typeface="Lato"/>
              </a:rPr>
              <a:t> </a:t>
            </a:r>
            <a:r>
              <a:rPr lang="en-US" sz="2600" dirty="0" err="1">
                <a:latin typeface="Lato"/>
                <a:ea typeface="Lato"/>
                <a:cs typeface="Lato"/>
                <a:sym typeface="Lato"/>
              </a:rPr>
              <a:t>ile</a:t>
            </a:r>
            <a:r>
              <a:rPr lang="en-US" sz="2600" dirty="0">
                <a:latin typeface="Lato"/>
                <a:ea typeface="Lato"/>
                <a:cs typeface="Lato"/>
                <a:sym typeface="Lato"/>
              </a:rPr>
              <a:t> </a:t>
            </a:r>
            <a:r>
              <a:rPr lang="en-US" sz="2600" dirty="0" err="1">
                <a:latin typeface="Lato"/>
                <a:ea typeface="Lato"/>
                <a:cs typeface="Lato"/>
                <a:sym typeface="Lato"/>
              </a:rPr>
              <a:t>ilgili</a:t>
            </a:r>
            <a:r>
              <a:rPr lang="en-US" sz="2600" dirty="0">
                <a:latin typeface="Lato"/>
                <a:ea typeface="Lato"/>
                <a:cs typeface="Lato"/>
                <a:sym typeface="Lato"/>
              </a:rPr>
              <a:t> </a:t>
            </a:r>
            <a:r>
              <a:rPr lang="en-US" sz="2600" dirty="0" err="1">
                <a:latin typeface="Lato"/>
                <a:ea typeface="Lato"/>
                <a:cs typeface="Lato"/>
                <a:sym typeface="Lato"/>
              </a:rPr>
              <a:t>küçük</a:t>
            </a:r>
            <a:r>
              <a:rPr lang="en-US" sz="2600" dirty="0">
                <a:latin typeface="Lato"/>
                <a:ea typeface="Lato"/>
                <a:cs typeface="Lato"/>
                <a:sym typeface="Lato"/>
              </a:rPr>
              <a:t> </a:t>
            </a:r>
            <a:r>
              <a:rPr lang="en-US" sz="2600" dirty="0" err="1">
                <a:latin typeface="Lato"/>
                <a:ea typeface="Lato"/>
                <a:cs typeface="Lato"/>
                <a:sym typeface="Lato"/>
              </a:rPr>
              <a:t>bir</a:t>
            </a:r>
            <a:r>
              <a:rPr lang="en-US" sz="2600" dirty="0">
                <a:latin typeface="Lato"/>
                <a:ea typeface="Lato"/>
                <a:cs typeface="Lato"/>
                <a:sym typeface="Lato"/>
              </a:rPr>
              <a:t> </a:t>
            </a:r>
            <a:r>
              <a:rPr lang="en-US" sz="2600" dirty="0" err="1">
                <a:latin typeface="Lato"/>
                <a:ea typeface="Lato"/>
                <a:cs typeface="Lato"/>
                <a:sym typeface="Lato"/>
              </a:rPr>
              <a:t>değişiklik</a:t>
            </a:r>
            <a:r>
              <a:rPr lang="en-US" sz="2600" dirty="0">
                <a:latin typeface="Lato"/>
                <a:ea typeface="Lato"/>
                <a:cs typeface="Lato"/>
                <a:sym typeface="Lato"/>
              </a:rPr>
              <a:t> bile </a:t>
            </a:r>
            <a:r>
              <a:rPr lang="en-US" sz="2600" dirty="0" err="1">
                <a:latin typeface="Lato"/>
                <a:ea typeface="Lato"/>
                <a:cs typeface="Lato"/>
                <a:sym typeface="Lato"/>
              </a:rPr>
              <a:t>binlerce</a:t>
            </a:r>
            <a:r>
              <a:rPr lang="en-US" sz="2600" dirty="0">
                <a:latin typeface="Lato"/>
                <a:ea typeface="Lato"/>
                <a:cs typeface="Lato"/>
                <a:sym typeface="Lato"/>
              </a:rPr>
              <a:t> </a:t>
            </a:r>
            <a:r>
              <a:rPr lang="en-US" sz="2600" dirty="0" err="1">
                <a:latin typeface="Lato"/>
                <a:ea typeface="Lato"/>
                <a:cs typeface="Lato"/>
                <a:sym typeface="Lato"/>
              </a:rPr>
              <a:t>kaydın</a:t>
            </a:r>
            <a:r>
              <a:rPr lang="en-US" sz="2600" dirty="0">
                <a:latin typeface="Lato"/>
                <a:ea typeface="Lato"/>
                <a:cs typeface="Lato"/>
                <a:sym typeface="Lato"/>
              </a:rPr>
              <a:t> </a:t>
            </a:r>
            <a:r>
              <a:rPr lang="en-US" sz="2600" dirty="0" err="1">
                <a:latin typeface="Lato"/>
                <a:ea typeface="Lato"/>
                <a:cs typeface="Lato"/>
                <a:sym typeface="Lato"/>
              </a:rPr>
              <a:t>güncelleştirilmesini</a:t>
            </a:r>
            <a:r>
              <a:rPr lang="en-US" sz="2600" dirty="0">
                <a:latin typeface="Lato"/>
                <a:ea typeface="Lato"/>
                <a:cs typeface="Lato"/>
                <a:sym typeface="Lato"/>
              </a:rPr>
              <a:t> </a:t>
            </a:r>
            <a:r>
              <a:rPr lang="en-US" sz="2600" dirty="0" err="1">
                <a:latin typeface="Lato"/>
                <a:ea typeface="Lato"/>
                <a:cs typeface="Lato"/>
                <a:sym typeface="Lato"/>
              </a:rPr>
              <a:t>gerektirebilir</a:t>
            </a:r>
            <a:r>
              <a:rPr lang="en-US" sz="2600" dirty="0">
                <a:latin typeface="Lato"/>
                <a:ea typeface="Lato"/>
                <a:cs typeface="Lato"/>
                <a:sym typeface="Lato"/>
              </a:rPr>
              <a:t>.</a:t>
            </a:r>
            <a:endParaRPr kumimoji="0" lang="en-US" sz="26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0ED4DB16-9455-A51D-5780-52113047CD8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10" name="Resim 9">
            <a:extLst>
              <a:ext uri="{FF2B5EF4-FFF2-40B4-BE49-F238E27FC236}">
                <a16:creationId xmlns:a16="http://schemas.microsoft.com/office/drawing/2014/main" id="{42AE733A-33A8-C5C0-FAF3-87A45C2C40A4}"/>
              </a:ext>
            </a:extLst>
          </p:cNvPr>
          <p:cNvPicPr>
            <a:picLocks noChangeAspect="1"/>
          </p:cNvPicPr>
          <p:nvPr/>
        </p:nvPicPr>
        <p:blipFill>
          <a:blip r:embed="rId5"/>
          <a:stretch>
            <a:fillRect/>
          </a:stretch>
        </p:blipFill>
        <p:spPr>
          <a:xfrm>
            <a:off x="3974682" y="6205709"/>
            <a:ext cx="10733221" cy="3521636"/>
          </a:xfrm>
          <a:prstGeom prst="rect">
            <a:avLst/>
          </a:prstGeom>
        </p:spPr>
      </p:pic>
    </p:spTree>
    <p:extLst>
      <p:ext uri="{BB962C8B-B14F-4D97-AF65-F5344CB8AC3E}">
        <p14:creationId xmlns:p14="http://schemas.microsoft.com/office/powerpoint/2010/main" val="1416860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a:extLst>
            <a:ext uri="{FF2B5EF4-FFF2-40B4-BE49-F238E27FC236}">
              <a16:creationId xmlns:a16="http://schemas.microsoft.com/office/drawing/2014/main" id="{87234D77-A4E8-08E3-316A-51340B233F2B}"/>
            </a:ext>
          </a:extLst>
        </p:cNvPr>
        <p:cNvGrpSpPr/>
        <p:nvPr/>
      </p:nvGrpSpPr>
      <p:grpSpPr>
        <a:xfrm>
          <a:off x="0" y="0"/>
          <a:ext cx="0" cy="0"/>
          <a:chOff x="0" y="0"/>
          <a:chExt cx="0" cy="0"/>
        </a:xfrm>
      </p:grpSpPr>
      <p:sp>
        <p:nvSpPr>
          <p:cNvPr id="123" name="Google Shape;123;p16">
            <a:extLst>
              <a:ext uri="{FF2B5EF4-FFF2-40B4-BE49-F238E27FC236}">
                <a16:creationId xmlns:a16="http://schemas.microsoft.com/office/drawing/2014/main" id="{85D45CDB-E98C-FB04-0018-0A41D796183E}"/>
              </a:ext>
            </a:extLst>
          </p:cNvPr>
          <p:cNvSpPr/>
          <p:nvPr/>
        </p:nvSpPr>
        <p:spPr>
          <a:xfrm>
            <a:off x="11889965" y="880938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a:extLst>
              <a:ext uri="{FF2B5EF4-FFF2-40B4-BE49-F238E27FC236}">
                <a16:creationId xmlns:a16="http://schemas.microsoft.com/office/drawing/2014/main" id="{B316E2A6-490F-E431-60AB-4230751D42B2}"/>
              </a:ext>
            </a:extLst>
          </p:cNvPr>
          <p:cNvSpPr/>
          <p:nvPr/>
        </p:nvSpPr>
        <p:spPr>
          <a:xfrm>
            <a:off x="-5007977" y="-5866616"/>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6FF8C02F-9C42-086E-043F-60A02037F90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grpSp>
        <p:nvGrpSpPr>
          <p:cNvPr id="47" name="Grup 46">
            <a:extLst>
              <a:ext uri="{FF2B5EF4-FFF2-40B4-BE49-F238E27FC236}">
                <a16:creationId xmlns:a16="http://schemas.microsoft.com/office/drawing/2014/main" id="{E3AE5FEB-C6A4-671F-FF46-BFC56670B2D6}"/>
              </a:ext>
            </a:extLst>
          </p:cNvPr>
          <p:cNvGrpSpPr/>
          <p:nvPr/>
        </p:nvGrpSpPr>
        <p:grpSpPr>
          <a:xfrm>
            <a:off x="2457050" y="2908877"/>
            <a:ext cx="14260483" cy="5847805"/>
            <a:chOff x="1159939" y="474109"/>
            <a:chExt cx="9346131" cy="4166677"/>
          </a:xfrm>
        </p:grpSpPr>
        <p:sp>
          <p:nvSpPr>
            <p:cNvPr id="48" name="Dikdörtgen 47">
              <a:extLst>
                <a:ext uri="{FF2B5EF4-FFF2-40B4-BE49-F238E27FC236}">
                  <a16:creationId xmlns:a16="http://schemas.microsoft.com/office/drawing/2014/main" id="{AF715F1D-31C1-F63A-4AD3-E95D1E2DC288}"/>
                </a:ext>
              </a:extLst>
            </p:cNvPr>
            <p:cNvSpPr/>
            <p:nvPr/>
          </p:nvSpPr>
          <p:spPr>
            <a:xfrm>
              <a:off x="1159939" y="474109"/>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t>Normal olmayan form</a:t>
              </a:r>
            </a:p>
          </p:txBody>
        </p:sp>
        <p:sp>
          <p:nvSpPr>
            <p:cNvPr id="49" name="Dikdörtgen 48">
              <a:extLst>
                <a:ext uri="{FF2B5EF4-FFF2-40B4-BE49-F238E27FC236}">
                  <a16:creationId xmlns:a16="http://schemas.microsoft.com/office/drawing/2014/main" id="{3EFC2D74-F3B1-F25C-F1C5-7619BFFD5C16}"/>
                </a:ext>
              </a:extLst>
            </p:cNvPr>
            <p:cNvSpPr/>
            <p:nvPr/>
          </p:nvSpPr>
          <p:spPr>
            <a:xfrm>
              <a:off x="1159939" y="1630784"/>
              <a:ext cx="2563446" cy="578338"/>
            </a:xfrm>
            <a:prstGeom prst="rect">
              <a:avLst/>
            </a:prstGeom>
            <a:solidFill>
              <a:schemeClr val="bg1"/>
            </a:solidFill>
            <a:ln w="285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t> Birinci Normal Form</a:t>
              </a:r>
            </a:p>
            <a:p>
              <a:pPr algn="ctr"/>
              <a:r>
                <a:rPr lang="tr-TR" sz="2500" dirty="0"/>
                <a:t>( 1 NF )</a:t>
              </a:r>
            </a:p>
          </p:txBody>
        </p:sp>
        <p:sp>
          <p:nvSpPr>
            <p:cNvPr id="50" name="Dikdörtgen 49">
              <a:extLst>
                <a:ext uri="{FF2B5EF4-FFF2-40B4-BE49-F238E27FC236}">
                  <a16:creationId xmlns:a16="http://schemas.microsoft.com/office/drawing/2014/main" id="{A12A9063-05D3-0AE7-E105-8AAAE27A5404}"/>
                </a:ext>
              </a:extLst>
            </p:cNvPr>
            <p:cNvSpPr/>
            <p:nvPr/>
          </p:nvSpPr>
          <p:spPr>
            <a:xfrm>
              <a:off x="1159939" y="2875451"/>
              <a:ext cx="2563446" cy="578338"/>
            </a:xfrm>
            <a:prstGeom prst="rect">
              <a:avLst/>
            </a:prstGeom>
            <a:solidFill>
              <a:srgbClr val="FFCA04"/>
            </a:solidFill>
            <a:ln w="28575">
              <a:solidFill>
                <a:srgbClr val="FFCA0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n-NO" sz="2500" dirty="0"/>
                <a:t> İkinci Normal Form</a:t>
              </a:r>
            </a:p>
            <a:p>
              <a:pPr algn="ctr"/>
              <a:r>
                <a:rPr lang="nn-NO" sz="2500" dirty="0"/>
                <a:t>( 2 NF )</a:t>
              </a:r>
            </a:p>
          </p:txBody>
        </p:sp>
        <p:sp>
          <p:nvSpPr>
            <p:cNvPr id="51" name="Dikdörtgen 50">
              <a:extLst>
                <a:ext uri="{FF2B5EF4-FFF2-40B4-BE49-F238E27FC236}">
                  <a16:creationId xmlns:a16="http://schemas.microsoft.com/office/drawing/2014/main" id="{0F2B5F92-4700-6C26-DA2B-E7CFCDA575A9}"/>
                </a:ext>
              </a:extLst>
            </p:cNvPr>
            <p:cNvSpPr/>
            <p:nvPr/>
          </p:nvSpPr>
          <p:spPr>
            <a:xfrm>
              <a:off x="1159939" y="4062448"/>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t>Üçüncü Normal Form </a:t>
              </a:r>
            </a:p>
            <a:p>
              <a:pPr algn="ctr"/>
              <a:r>
                <a:rPr lang="tr-TR" sz="2400" dirty="0"/>
                <a:t>( 3 NF )</a:t>
              </a:r>
            </a:p>
          </p:txBody>
        </p:sp>
        <p:cxnSp>
          <p:nvCxnSpPr>
            <p:cNvPr id="54" name="Düz Ok Bağlayıcısı 53">
              <a:extLst>
                <a:ext uri="{FF2B5EF4-FFF2-40B4-BE49-F238E27FC236}">
                  <a16:creationId xmlns:a16="http://schemas.microsoft.com/office/drawing/2014/main" id="{9E0E277D-AC4E-CC8B-BACE-303F0435AB57}"/>
                </a:ext>
              </a:extLst>
            </p:cNvPr>
            <p:cNvCxnSpPr>
              <a:stCxn id="48" idx="2"/>
              <a:endCxn id="49" idx="0"/>
            </p:cNvCxnSpPr>
            <p:nvPr/>
          </p:nvCxnSpPr>
          <p:spPr>
            <a:xfrm>
              <a:off x="2441662" y="1052447"/>
              <a:ext cx="0" cy="578337"/>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a:extLst>
                <a:ext uri="{FF2B5EF4-FFF2-40B4-BE49-F238E27FC236}">
                  <a16:creationId xmlns:a16="http://schemas.microsoft.com/office/drawing/2014/main" id="{A4D3C614-374D-0DB9-C2DF-3445D2D28240}"/>
                </a:ext>
              </a:extLst>
            </p:cNvPr>
            <p:cNvCxnSpPr>
              <a:stCxn id="49" idx="2"/>
              <a:endCxn id="50" idx="0"/>
            </p:cNvCxnSpPr>
            <p:nvPr/>
          </p:nvCxnSpPr>
          <p:spPr>
            <a:xfrm>
              <a:off x="2441662" y="2209122"/>
              <a:ext cx="0" cy="66632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8" name="Düz Ok Bağlayıcısı 57">
              <a:extLst>
                <a:ext uri="{FF2B5EF4-FFF2-40B4-BE49-F238E27FC236}">
                  <a16:creationId xmlns:a16="http://schemas.microsoft.com/office/drawing/2014/main" id="{52618D61-145D-313C-169C-830F9170CFC6}"/>
                </a:ext>
              </a:extLst>
            </p:cNvPr>
            <p:cNvCxnSpPr>
              <a:cxnSpLocks/>
              <a:stCxn id="50" idx="2"/>
              <a:endCxn id="51" idx="0"/>
            </p:cNvCxnSpPr>
            <p:nvPr/>
          </p:nvCxnSpPr>
          <p:spPr>
            <a:xfrm>
              <a:off x="2441662" y="3453789"/>
              <a:ext cx="0" cy="60865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Düz Bağlayıcı 58">
              <a:extLst>
                <a:ext uri="{FF2B5EF4-FFF2-40B4-BE49-F238E27FC236}">
                  <a16:creationId xmlns:a16="http://schemas.microsoft.com/office/drawing/2014/main" id="{B9B110C2-0BCE-3EA0-1B49-06876BF60244}"/>
                </a:ext>
              </a:extLst>
            </p:cNvPr>
            <p:cNvCxnSpPr>
              <a:cxnSpLocks/>
            </p:cNvCxnSpPr>
            <p:nvPr/>
          </p:nvCxnSpPr>
          <p:spPr>
            <a:xfrm>
              <a:off x="2441662" y="1253621"/>
              <a:ext cx="2835191" cy="19464"/>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cxnSp>
          <p:nvCxnSpPr>
            <p:cNvPr id="61" name="Düz Bağlayıcı 60">
              <a:extLst>
                <a:ext uri="{FF2B5EF4-FFF2-40B4-BE49-F238E27FC236}">
                  <a16:creationId xmlns:a16="http://schemas.microsoft.com/office/drawing/2014/main" id="{C3FCC7BB-EC08-4B21-2C2D-479CD83C36DE}"/>
                </a:ext>
              </a:extLst>
            </p:cNvPr>
            <p:cNvCxnSpPr/>
            <p:nvPr/>
          </p:nvCxnSpPr>
          <p:spPr>
            <a:xfrm>
              <a:off x="2441660" y="243666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2" name="Dikdörtgen: Köşeleri Yuvarlatılmış 61">
              <a:extLst>
                <a:ext uri="{FF2B5EF4-FFF2-40B4-BE49-F238E27FC236}">
                  <a16:creationId xmlns:a16="http://schemas.microsoft.com/office/drawing/2014/main" id="{4AA53EC8-A12C-CFDC-2085-C4F0E0C37857}"/>
                </a:ext>
              </a:extLst>
            </p:cNvPr>
            <p:cNvSpPr/>
            <p:nvPr/>
          </p:nvSpPr>
          <p:spPr>
            <a:xfrm>
              <a:off x="5276848" y="2147495"/>
              <a:ext cx="5229222" cy="578337"/>
            </a:xfrm>
            <a:prstGeom prst="roundRect">
              <a:avLst/>
            </a:prstGeom>
            <a:solidFill>
              <a:srgbClr val="FFCA04"/>
            </a:solidFill>
            <a:ln w="28575">
              <a:solidFill>
                <a:srgbClr val="FFCA04"/>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Kısmi bağımlılıklar ortadan kaldırılmalı</a:t>
              </a:r>
            </a:p>
          </p:txBody>
        </p:sp>
        <p:cxnSp>
          <p:nvCxnSpPr>
            <p:cNvPr id="63" name="Düz Bağlayıcı 62">
              <a:extLst>
                <a:ext uri="{FF2B5EF4-FFF2-40B4-BE49-F238E27FC236}">
                  <a16:creationId xmlns:a16="http://schemas.microsoft.com/office/drawing/2014/main" id="{8D4F2E85-22D8-8824-4A37-59E4E853865B}"/>
                </a:ext>
              </a:extLst>
            </p:cNvPr>
            <p:cNvCxnSpPr/>
            <p:nvPr/>
          </p:nvCxnSpPr>
          <p:spPr>
            <a:xfrm>
              <a:off x="2441661" y="364804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4" name="Dikdörtgen: Köşeleri Yuvarlatılmış 63">
              <a:extLst>
                <a:ext uri="{FF2B5EF4-FFF2-40B4-BE49-F238E27FC236}">
                  <a16:creationId xmlns:a16="http://schemas.microsoft.com/office/drawing/2014/main" id="{A869BF5D-F4A0-5DC7-4B73-7D1EC4664835}"/>
                </a:ext>
              </a:extLst>
            </p:cNvPr>
            <p:cNvSpPr/>
            <p:nvPr/>
          </p:nvSpPr>
          <p:spPr>
            <a:xfrm>
              <a:off x="5276848" y="3358874"/>
              <a:ext cx="5229222" cy="578337"/>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Dolaylı bağımlılıklar ortadan kaldırılmalı</a:t>
              </a:r>
            </a:p>
          </p:txBody>
        </p:sp>
      </p:grpSp>
      <p:sp>
        <p:nvSpPr>
          <p:cNvPr id="72" name="Google Shape;350;p28">
            <a:extLst>
              <a:ext uri="{FF2B5EF4-FFF2-40B4-BE49-F238E27FC236}">
                <a16:creationId xmlns:a16="http://schemas.microsoft.com/office/drawing/2014/main" id="{B431B7FB-B850-978F-AB17-DBAB498EA67A}"/>
              </a:ext>
            </a:extLst>
          </p:cNvPr>
          <p:cNvSpPr txBox="1"/>
          <p:nvPr/>
        </p:nvSpPr>
        <p:spPr>
          <a:xfrm>
            <a:off x="4199128" y="1044472"/>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Normalizasyon Adımları</a:t>
            </a:r>
          </a:p>
        </p:txBody>
      </p:sp>
      <p:sp>
        <p:nvSpPr>
          <p:cNvPr id="3" name="Dikdörtgen: Köşeleri Yuvarlatılmış 2">
            <a:extLst>
              <a:ext uri="{FF2B5EF4-FFF2-40B4-BE49-F238E27FC236}">
                <a16:creationId xmlns:a16="http://schemas.microsoft.com/office/drawing/2014/main" id="{0692C2D2-1EDB-00F6-9CC8-0EEF3A1867ED}"/>
              </a:ext>
            </a:extLst>
          </p:cNvPr>
          <p:cNvSpPr/>
          <p:nvPr/>
        </p:nvSpPr>
        <p:spPr>
          <a:xfrm>
            <a:off x="8738698" y="3590832"/>
            <a:ext cx="7978834" cy="811678"/>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Tekrarlanan gruplar ortadan kaldırılmalı</a:t>
            </a:r>
          </a:p>
        </p:txBody>
      </p:sp>
    </p:spTree>
    <p:extLst>
      <p:ext uri="{BB962C8B-B14F-4D97-AF65-F5344CB8AC3E}">
        <p14:creationId xmlns:p14="http://schemas.microsoft.com/office/powerpoint/2010/main" val="4198641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E6E9595C-3F01-8E92-7F9D-D72FAD1C8FE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C1786A42-0A99-6F22-2281-B4C3D230BD82}"/>
              </a:ext>
            </a:extLst>
          </p:cNvPr>
          <p:cNvSpPr txBox="1"/>
          <p:nvPr/>
        </p:nvSpPr>
        <p:spPr>
          <a:xfrm>
            <a:off x="8132691" y="4176762"/>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İkinci Normal Form</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( 2 NF )</a:t>
            </a:r>
          </a:p>
        </p:txBody>
      </p:sp>
      <p:pic>
        <p:nvPicPr>
          <p:cNvPr id="183" name="Google Shape;183;p20">
            <a:extLst>
              <a:ext uri="{FF2B5EF4-FFF2-40B4-BE49-F238E27FC236}">
                <a16:creationId xmlns:a16="http://schemas.microsoft.com/office/drawing/2014/main" id="{2180CADD-8457-35C6-B242-5F668C8DD3D3}"/>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73D13BDE-0F11-ADCE-0D6B-355F7E749953}"/>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84E4B9E2-052E-0B07-E43B-48591CCFA0FC}"/>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CBC9ECA9-FAD7-66B6-E672-236D11822BD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098"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3EB2EB87-018C-C5D2-6F44-1E56D40390D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8;p31">
            <a:extLst>
              <a:ext uri="{FF2B5EF4-FFF2-40B4-BE49-F238E27FC236}">
                <a16:creationId xmlns:a16="http://schemas.microsoft.com/office/drawing/2014/main" id="{8E4E7B49-4CAD-F8B4-3CC9-2CB2F91A52A6}"/>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8">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025F46B-4DBB-5BB0-5A70-C339D4CC3FC7}"/>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4147811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336FC534-5A05-1379-A27E-6C87606866E2}"/>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1DB4B644-C77B-FA86-6777-8198E7B5D541}"/>
              </a:ext>
            </a:extLst>
          </p:cNvPr>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269AB0FD-7FB0-FAD8-0119-32CAAD839A5D}"/>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lang="tr-TR" sz="5500" dirty="0">
                <a:solidFill>
                  <a:srgbClr val="FFCA04"/>
                </a:solidFill>
                <a:latin typeface="Paytone One"/>
                <a:ea typeface="Paytone One"/>
                <a:cs typeface="Paytone One"/>
                <a:sym typeface="Paytone One"/>
              </a:rPr>
              <a:t>2 </a:t>
            </a: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NF</a:t>
            </a:r>
          </a:p>
        </p:txBody>
      </p:sp>
      <p:sp>
        <p:nvSpPr>
          <p:cNvPr id="4" name="Slayt Numarası Yer Tutucusu 3">
            <a:extLst>
              <a:ext uri="{FF2B5EF4-FFF2-40B4-BE49-F238E27FC236}">
                <a16:creationId xmlns:a16="http://schemas.microsoft.com/office/drawing/2014/main" id="{7D4DB828-4BEB-DD56-A75B-3A6D035DE18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C76B3027-6CCB-F2AD-CD2D-1EBBEA87225F}"/>
              </a:ext>
            </a:extLst>
          </p:cNvPr>
          <p:cNvSpPr txBox="1"/>
          <p:nvPr/>
        </p:nvSpPr>
        <p:spPr>
          <a:xfrm>
            <a:off x="3159150" y="3145599"/>
            <a:ext cx="11969700" cy="3490186"/>
          </a:xfrm>
          <a:prstGeom prst="rect">
            <a:avLst/>
          </a:prstGeom>
          <a:noFill/>
          <a:ln>
            <a:noFill/>
          </a:ln>
        </p:spPr>
        <p:txBody>
          <a:bodyPr spcFirstLastPara="1" wrap="square" lIns="0" tIns="0" rIns="0" bIns="0" anchor="t" anchorCtr="0">
            <a:spAutoFit/>
          </a:bodyPr>
          <a:lstStyle/>
          <a:p>
            <a:pPr lvl="1" algn="just">
              <a:lnSpc>
                <a:spcPct val="120000"/>
              </a:lnSpc>
              <a:defRPr/>
            </a:pPr>
            <a:r>
              <a:rPr lang="en-US" sz="2700" dirty="0">
                <a:solidFill>
                  <a:srgbClr val="FFFFFF"/>
                </a:solidFill>
                <a:latin typeface="Lato"/>
                <a:ea typeface="Lato"/>
                <a:cs typeface="Lato"/>
                <a:sym typeface="Lato"/>
              </a:rPr>
              <a:t>Birinci normal </a:t>
            </a:r>
            <a:r>
              <a:rPr lang="en-US" sz="2700" dirty="0" err="1">
                <a:solidFill>
                  <a:srgbClr val="FFFFFF"/>
                </a:solidFill>
                <a:latin typeface="Lato"/>
                <a:ea typeface="Lato"/>
                <a:cs typeface="Lato"/>
                <a:sym typeface="Lato"/>
              </a:rPr>
              <a:t>formdaki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sorunlardan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azından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güncelleme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sorunundan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kurtulmak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nitelikler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arasındaki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işlevsel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bağımlılıktan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yararlanılarak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birinci</a:t>
            </a:r>
            <a:r>
              <a:rPr lang="en-US" sz="2700" dirty="0">
                <a:solidFill>
                  <a:srgbClr val="FFFFFF"/>
                </a:solidFill>
                <a:latin typeface="Lato"/>
                <a:ea typeface="Lato"/>
                <a:cs typeface="Lato"/>
                <a:sym typeface="Lato"/>
              </a:rPr>
              <a:t> normal form (1NF) </a:t>
            </a:r>
            <a:r>
              <a:rPr lang="en-US" sz="2700" dirty="0" err="1">
                <a:solidFill>
                  <a:srgbClr val="FFFFFF"/>
                </a:solidFill>
                <a:latin typeface="Lato"/>
                <a:ea typeface="Lato"/>
                <a:cs typeface="Lato"/>
                <a:sym typeface="Lato"/>
              </a:rPr>
              <a:t>tablolarının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birden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fazla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tabloya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dönüştürülmesi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sonucunda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ikinci</a:t>
            </a:r>
            <a:r>
              <a:rPr lang="en-US" sz="2700" dirty="0">
                <a:solidFill>
                  <a:srgbClr val="FFFFFF"/>
                </a:solidFill>
                <a:latin typeface="Lato"/>
                <a:ea typeface="Lato"/>
                <a:cs typeface="Lato"/>
                <a:sym typeface="Lato"/>
              </a:rPr>
              <a:t> normal forma (2NF) </a:t>
            </a:r>
            <a:r>
              <a:rPr lang="en-US" sz="2700" dirty="0" err="1">
                <a:solidFill>
                  <a:srgbClr val="FFFFFF"/>
                </a:solidFill>
                <a:latin typeface="Lato"/>
                <a:ea typeface="Lato"/>
                <a:cs typeface="Lato"/>
                <a:sym typeface="Lato"/>
              </a:rPr>
              <a:t>ulaşılır</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defRPr/>
            </a:pPr>
            <a:endParaRPr lang="tr-TR" sz="2700" dirty="0">
              <a:solidFill>
                <a:srgbClr val="FFFFFF"/>
              </a:solidFill>
              <a:latin typeface="Lato"/>
              <a:ea typeface="Lato"/>
              <a:cs typeface="Lato"/>
              <a:sym typeface="Lato"/>
            </a:endParaRPr>
          </a:p>
          <a:p>
            <a:pPr lvl="1" algn="just">
              <a:lnSpc>
                <a:spcPct val="120000"/>
              </a:lnSpc>
              <a:defRPr/>
            </a:pPr>
            <a:r>
              <a:rPr lang="en-US" sz="2700" dirty="0" err="1">
                <a:solidFill>
                  <a:srgbClr val="FFFFFF"/>
                </a:solidFill>
                <a:latin typeface="Lato"/>
                <a:ea typeface="Lato"/>
                <a:cs typeface="Lato"/>
                <a:sym typeface="Lato"/>
              </a:rPr>
              <a:t>İkinci</a:t>
            </a:r>
            <a:r>
              <a:rPr lang="en-US" sz="2700" dirty="0">
                <a:solidFill>
                  <a:srgbClr val="FFFFFF"/>
                </a:solidFill>
                <a:latin typeface="Lato"/>
                <a:ea typeface="Lato"/>
                <a:cs typeface="Lato"/>
                <a:sym typeface="Lato"/>
              </a:rPr>
              <a:t> normal </a:t>
            </a:r>
            <a:r>
              <a:rPr lang="en-US" sz="2700" dirty="0" err="1">
                <a:solidFill>
                  <a:srgbClr val="FFFFFF"/>
                </a:solidFill>
                <a:latin typeface="Lato"/>
                <a:ea typeface="Lato"/>
                <a:cs typeface="Lato"/>
                <a:sym typeface="Lato"/>
              </a:rPr>
              <a:t>formda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ilişkisel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tablonun</a:t>
            </a:r>
            <a:r>
              <a:rPr lang="en-US" sz="2700" dirty="0">
                <a:solidFill>
                  <a:srgbClr val="FFFFFF"/>
                </a:solidFill>
                <a:latin typeface="Lato"/>
                <a:ea typeface="Lato"/>
                <a:cs typeface="Lato"/>
                <a:sym typeface="Lato"/>
              </a:rPr>
              <a:t> her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olmayan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sütunu</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birincil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kısmi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değil</a:t>
            </a:r>
            <a:r>
              <a:rPr lang="en-US" sz="2700" dirty="0">
                <a:solidFill>
                  <a:srgbClr val="FFFFFF"/>
                </a:solidFill>
                <a:latin typeface="Lato"/>
                <a:ea typeface="Lato"/>
                <a:cs typeface="Lato"/>
                <a:sym typeface="Lato"/>
              </a:rPr>
              <a:t>, tam </a:t>
            </a:r>
            <a:r>
              <a:rPr lang="en-US" sz="2700" dirty="0" err="1">
                <a:solidFill>
                  <a:srgbClr val="FFFFFF"/>
                </a:solidFill>
                <a:latin typeface="Lato"/>
                <a:ea typeface="Lato"/>
                <a:cs typeface="Lato"/>
                <a:sym typeface="Lato"/>
              </a:rPr>
              <a:t>işlevsel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olmalıdır</a:t>
            </a:r>
            <a:r>
              <a:rPr lang="en-US" sz="2700" dirty="0">
                <a:solidFill>
                  <a:srgbClr val="FFFFFF"/>
                </a:solidFill>
                <a:latin typeface="Lato"/>
                <a:ea typeface="Lato"/>
                <a:cs typeface="Lato"/>
                <a:sym typeface="Lato"/>
              </a:rPr>
              <a:t>.</a:t>
            </a: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CCD11B2B-5135-033D-70DD-8E29B6F23EE4}"/>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28942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C22D39C7-BA97-588C-03B1-21631952FD24}"/>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1BBFE73D-DB6D-4CB5-A60A-4940E726F327}"/>
              </a:ext>
            </a:extLst>
          </p:cNvPr>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C9E0D764-6554-8064-F5FA-8A3EC87A90B9}"/>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lang="tr-TR" sz="5500" dirty="0">
                <a:solidFill>
                  <a:srgbClr val="FFCA04"/>
                </a:solidFill>
                <a:latin typeface="Paytone One"/>
                <a:ea typeface="Paytone One"/>
                <a:cs typeface="Paytone One"/>
                <a:sym typeface="Paytone One"/>
              </a:rPr>
              <a:t>2 </a:t>
            </a: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NF</a:t>
            </a:r>
          </a:p>
        </p:txBody>
      </p:sp>
      <p:sp>
        <p:nvSpPr>
          <p:cNvPr id="4" name="Slayt Numarası Yer Tutucusu 3">
            <a:extLst>
              <a:ext uri="{FF2B5EF4-FFF2-40B4-BE49-F238E27FC236}">
                <a16:creationId xmlns:a16="http://schemas.microsoft.com/office/drawing/2014/main" id="{44BB5C31-B64A-0B0D-55A5-F84B70ADF79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3FB8ECCC-0559-5D3E-85A5-2CF5AACB9FFE}"/>
              </a:ext>
            </a:extLst>
          </p:cNvPr>
          <p:cNvSpPr txBox="1"/>
          <p:nvPr/>
        </p:nvSpPr>
        <p:spPr>
          <a:xfrm>
            <a:off x="3159150" y="3145599"/>
            <a:ext cx="11969700" cy="4136517"/>
          </a:xfrm>
          <a:prstGeom prst="rect">
            <a:avLst/>
          </a:prstGeom>
          <a:noFill/>
          <a:ln>
            <a:noFill/>
          </a:ln>
        </p:spPr>
        <p:txBody>
          <a:bodyPr spcFirstLastPara="1" wrap="square" lIns="0" tIns="0" rIns="0" bIns="0" anchor="t" anchorCtr="0">
            <a:spAutoFit/>
          </a:bodyPr>
          <a:lstStyle/>
          <a:p>
            <a:pPr lvl="1" algn="just">
              <a:lnSpc>
                <a:spcPct val="120000"/>
              </a:lnSpc>
              <a:defRPr/>
            </a:pPr>
            <a:r>
              <a:rPr lang="en-US" sz="2700" dirty="0" err="1">
                <a:solidFill>
                  <a:srgbClr val="FFFFFF"/>
                </a:solidFill>
                <a:latin typeface="Lato"/>
                <a:ea typeface="Lato"/>
                <a:cs typeface="Lato"/>
                <a:sym typeface="Lato"/>
              </a:rPr>
              <a:t>İkinci</a:t>
            </a:r>
            <a:r>
              <a:rPr lang="en-US" sz="2700" dirty="0">
                <a:solidFill>
                  <a:srgbClr val="FFFFFF"/>
                </a:solidFill>
                <a:latin typeface="Lato"/>
                <a:ea typeface="Lato"/>
                <a:cs typeface="Lato"/>
                <a:sym typeface="Lato"/>
              </a:rPr>
              <a:t> normal </a:t>
            </a:r>
            <a:r>
              <a:rPr lang="en-US" sz="2700" dirty="0" err="1">
                <a:solidFill>
                  <a:srgbClr val="FFFFFF"/>
                </a:solidFill>
                <a:latin typeface="Lato"/>
                <a:ea typeface="Lato"/>
                <a:cs typeface="Lato"/>
                <a:sym typeface="Lato"/>
              </a:rPr>
              <a:t>formun</a:t>
            </a:r>
            <a:r>
              <a:rPr lang="en-US" sz="2700" dirty="0">
                <a:solidFill>
                  <a:srgbClr val="FFFFFF"/>
                </a:solidFill>
                <a:latin typeface="Lato"/>
                <a:ea typeface="Lato"/>
                <a:cs typeface="Lato"/>
                <a:sym typeface="Lato"/>
              </a:rPr>
              <a:t> ilk normal form </a:t>
            </a:r>
            <a:r>
              <a:rPr lang="en-US" sz="2700" dirty="0" err="1">
                <a:solidFill>
                  <a:srgbClr val="FFFFFF"/>
                </a:solidFill>
                <a:latin typeface="Lato"/>
                <a:ea typeface="Lato"/>
                <a:cs typeface="Lato"/>
                <a:sym typeface="Lato"/>
              </a:rPr>
              <a:t>üzerinde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tek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kuralı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vardır</a:t>
            </a:r>
            <a:r>
              <a:rPr lang="en-US" sz="2700" dirty="0">
                <a:solidFill>
                  <a:srgbClr val="FFFFFF"/>
                </a:solidFill>
                <a:latin typeface="Lato"/>
                <a:ea typeface="Lato"/>
                <a:cs typeface="Lato"/>
                <a:sym typeface="Lato"/>
              </a:rPr>
              <a:t>. O da </a:t>
            </a:r>
            <a:r>
              <a:rPr lang="en-US" sz="2700" dirty="0" err="1">
                <a:solidFill>
                  <a:srgbClr val="FFFFFF"/>
                </a:solidFill>
                <a:latin typeface="Lato"/>
                <a:ea typeface="Lato"/>
                <a:cs typeface="Lato"/>
                <a:sym typeface="Lato"/>
              </a:rPr>
              <a:t>anahtar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olarak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tanımlanabilecek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bütün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diğer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kolonların</a:t>
            </a:r>
            <a:r>
              <a:rPr lang="en-US" sz="2700" dirty="0">
                <a:solidFill>
                  <a:srgbClr val="FFFFFF"/>
                </a:solidFill>
                <a:latin typeface="Lato"/>
                <a:ea typeface="Lato"/>
                <a:cs typeface="Lato"/>
                <a:sym typeface="Lato"/>
              </a:rPr>
              <a:t> tam </a:t>
            </a:r>
            <a:r>
              <a:rPr lang="en-US" sz="2700" dirty="0" err="1">
                <a:solidFill>
                  <a:srgbClr val="FFFFFF"/>
                </a:solidFill>
                <a:latin typeface="Lato"/>
                <a:ea typeface="Lato"/>
                <a:cs typeface="Lato"/>
                <a:sym typeface="Lato"/>
              </a:rPr>
              <a:t>bağlı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olması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herhangi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alt </a:t>
            </a:r>
            <a:r>
              <a:rPr lang="en-US" sz="2700" dirty="0" err="1">
                <a:solidFill>
                  <a:srgbClr val="FFFFFF"/>
                </a:solidFill>
                <a:latin typeface="Lato"/>
                <a:ea typeface="Lato"/>
                <a:cs typeface="Lato"/>
                <a:sym typeface="Lato"/>
              </a:rPr>
              <a:t>kümesine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olmamasıdır</a:t>
            </a:r>
            <a:r>
              <a:rPr lang="en-US" sz="2700" dirty="0">
                <a:solidFill>
                  <a:srgbClr val="FFFFFF"/>
                </a:solidFill>
                <a:latin typeface="Lato"/>
                <a:ea typeface="Lato"/>
                <a:cs typeface="Lato"/>
                <a:sym typeface="Lato"/>
              </a:rPr>
              <a:t>.</a:t>
            </a:r>
            <a:endParaRPr lang="tr-TR" sz="2700" dirty="0">
              <a:solidFill>
                <a:srgbClr val="FFFFFF"/>
              </a:solidFill>
              <a:latin typeface="Lato"/>
              <a:ea typeface="Lato"/>
              <a:cs typeface="Lato"/>
              <a:sym typeface="Lato"/>
            </a:endParaRPr>
          </a:p>
          <a:p>
            <a:pPr lvl="1" algn="just">
              <a:lnSpc>
                <a:spcPct val="120000"/>
              </a:lnSpc>
              <a:defRPr/>
            </a:pPr>
            <a:endParaRPr lang="tr-TR" sz="2700" dirty="0">
              <a:solidFill>
                <a:srgbClr val="FFFFFF"/>
              </a:solidFill>
              <a:latin typeface="Lato"/>
              <a:ea typeface="Lato"/>
              <a:cs typeface="Lato"/>
              <a:sym typeface="Lato"/>
            </a:endParaRPr>
          </a:p>
          <a:p>
            <a:pPr lvl="1" algn="just">
              <a:lnSpc>
                <a:spcPct val="120000"/>
              </a:lnSpc>
              <a:defRPr/>
            </a:pPr>
            <a:r>
              <a:rPr lang="en-US" sz="2700" dirty="0" err="1">
                <a:solidFill>
                  <a:srgbClr val="FFFFFF"/>
                </a:solidFill>
                <a:latin typeface="Lato"/>
                <a:ea typeface="Lato"/>
                <a:cs typeface="Lato"/>
                <a:sym typeface="Lato"/>
              </a:rPr>
              <a:t>Yatay</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tekrar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söz</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konusu</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olamaz</a:t>
            </a:r>
            <a:r>
              <a:rPr lang="en-US" sz="2700" dirty="0">
                <a:solidFill>
                  <a:srgbClr val="FFFFFF"/>
                </a:solidFill>
                <a:latin typeface="Lato"/>
                <a:ea typeface="Lato"/>
                <a:cs typeface="Lato"/>
                <a:sym typeface="Lato"/>
              </a:rPr>
              <a:t>. </a:t>
            </a:r>
            <a:r>
              <a:rPr lang="tr-TR"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Tekrar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eden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kolondaki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veriler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farklı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tablolara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ayrıştırılmalıdır</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defRPr/>
            </a:pPr>
            <a:endParaRPr lang="tr-TR" sz="2700" dirty="0">
              <a:solidFill>
                <a:srgbClr val="FFFFFF"/>
              </a:solidFill>
              <a:latin typeface="Lato"/>
              <a:ea typeface="Lato"/>
              <a:cs typeface="Lato"/>
              <a:sym typeface="Lato"/>
            </a:endParaRPr>
          </a:p>
          <a:p>
            <a:pPr lvl="1" algn="just">
              <a:lnSpc>
                <a:spcPct val="120000"/>
              </a:lnSpc>
              <a:defRPr/>
            </a:pPr>
            <a:r>
              <a:rPr lang="en-US" sz="3200" dirty="0" err="1">
                <a:solidFill>
                  <a:srgbClr val="FFCA04"/>
                </a:solidFill>
                <a:latin typeface="Lato"/>
                <a:ea typeface="Lato"/>
                <a:cs typeface="Lato"/>
                <a:sym typeface="Lato"/>
              </a:rPr>
              <a:t>Kısmi</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fonksiyonel</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bağımlılıklar</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ortadan</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kaldırılmalı</a:t>
            </a:r>
            <a:r>
              <a:rPr lang="tr-TR" sz="3200" dirty="0">
                <a:solidFill>
                  <a:srgbClr val="FFCA04"/>
                </a:solidFill>
                <a:latin typeface="Lato"/>
                <a:ea typeface="Lato"/>
                <a:cs typeface="Lato"/>
                <a:sym typeface="Lato"/>
              </a:rPr>
              <a:t> !</a:t>
            </a:r>
            <a:endParaRPr kumimoji="0" lang="en-US" sz="3200" b="0" i="0" u="none" strike="noStrike" kern="0" cap="none" spc="0" normalizeH="0" baseline="0" noProof="0" dirty="0">
              <a:ln>
                <a:noFill/>
              </a:ln>
              <a:solidFill>
                <a:srgbClr val="FFCA04"/>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9BCC52A6-492A-4506-B515-303C8DC34C49}"/>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8449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A43A789-A438-4394-CCBD-A7DD996ED688}"/>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7E42996-EF5A-3F68-B5F8-9EFFE5454B9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37D36B6F-32AF-B755-BF6C-A312C0309DBC}"/>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E9C86EB4-7DEC-0CC8-6B3D-E854F207FFAC}"/>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E1F7127B-A9C7-C496-BCE1-D5CC7B3B8150}"/>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2 NF</a:t>
            </a:r>
          </a:p>
        </p:txBody>
      </p:sp>
      <p:sp>
        <p:nvSpPr>
          <p:cNvPr id="4" name="Slayt Numarası Yer Tutucusu 3">
            <a:extLst>
              <a:ext uri="{FF2B5EF4-FFF2-40B4-BE49-F238E27FC236}">
                <a16:creationId xmlns:a16="http://schemas.microsoft.com/office/drawing/2014/main" id="{A98BD605-0ED9-B0A4-575E-FFBEF0CFD1A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EC0B0F1C-9AAE-63BF-4A03-D0EB747B384F}"/>
              </a:ext>
            </a:extLst>
          </p:cNvPr>
          <p:cNvPicPr>
            <a:picLocks noChangeAspect="1"/>
          </p:cNvPicPr>
          <p:nvPr/>
        </p:nvPicPr>
        <p:blipFill>
          <a:blip r:embed="rId5"/>
          <a:stretch>
            <a:fillRect/>
          </a:stretch>
        </p:blipFill>
        <p:spPr>
          <a:xfrm>
            <a:off x="4916929" y="2117398"/>
            <a:ext cx="11094170" cy="3142140"/>
          </a:xfrm>
          <a:prstGeom prst="rect">
            <a:avLst/>
          </a:prstGeom>
        </p:spPr>
      </p:pic>
    </p:spTree>
    <p:extLst>
      <p:ext uri="{BB962C8B-B14F-4D97-AF65-F5344CB8AC3E}">
        <p14:creationId xmlns:p14="http://schemas.microsoft.com/office/powerpoint/2010/main" val="3816192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838361D9-F8C3-36D5-CF28-985EEE7A6481}"/>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FA6C686A-C338-00FC-086E-0520EC6C9B38}"/>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22F4C7C-1115-BA72-6A26-7A460CB0AFDD}"/>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0784390F-426D-FBE1-D435-A98DA65E19E4}"/>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9BEDD22-0895-5D86-E07B-C7D10E3511B0}"/>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2 NF</a:t>
            </a:r>
          </a:p>
        </p:txBody>
      </p:sp>
      <p:sp>
        <p:nvSpPr>
          <p:cNvPr id="4" name="Slayt Numarası Yer Tutucusu 3">
            <a:extLst>
              <a:ext uri="{FF2B5EF4-FFF2-40B4-BE49-F238E27FC236}">
                <a16:creationId xmlns:a16="http://schemas.microsoft.com/office/drawing/2014/main" id="{2A18590A-EBBD-CD03-3FED-1D82337832C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D490698C-DF52-E523-7B7B-9F16DBF069C6}"/>
              </a:ext>
            </a:extLst>
          </p:cNvPr>
          <p:cNvPicPr>
            <a:picLocks noChangeAspect="1"/>
          </p:cNvPicPr>
          <p:nvPr/>
        </p:nvPicPr>
        <p:blipFill>
          <a:blip r:embed="rId5"/>
          <a:stretch>
            <a:fillRect/>
          </a:stretch>
        </p:blipFill>
        <p:spPr>
          <a:xfrm>
            <a:off x="4916929" y="2117398"/>
            <a:ext cx="11094170" cy="3142140"/>
          </a:xfrm>
          <a:prstGeom prst="rect">
            <a:avLst/>
          </a:prstGeom>
        </p:spPr>
      </p:pic>
      <p:pic>
        <p:nvPicPr>
          <p:cNvPr id="5" name="Resim 4">
            <a:extLst>
              <a:ext uri="{FF2B5EF4-FFF2-40B4-BE49-F238E27FC236}">
                <a16:creationId xmlns:a16="http://schemas.microsoft.com/office/drawing/2014/main" id="{E00C667E-1AC4-6C05-1164-0478FE933DF1}"/>
              </a:ext>
            </a:extLst>
          </p:cNvPr>
          <p:cNvPicPr>
            <a:picLocks noChangeAspect="1"/>
          </p:cNvPicPr>
          <p:nvPr/>
        </p:nvPicPr>
        <p:blipFill>
          <a:blip r:embed="rId6"/>
          <a:stretch>
            <a:fillRect/>
          </a:stretch>
        </p:blipFill>
        <p:spPr>
          <a:xfrm>
            <a:off x="4916929" y="5798585"/>
            <a:ext cx="12921366" cy="3026108"/>
          </a:xfrm>
          <a:prstGeom prst="rect">
            <a:avLst/>
          </a:prstGeom>
        </p:spPr>
      </p:pic>
    </p:spTree>
    <p:extLst>
      <p:ext uri="{BB962C8B-B14F-4D97-AF65-F5344CB8AC3E}">
        <p14:creationId xmlns:p14="http://schemas.microsoft.com/office/powerpoint/2010/main" val="429016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3E76610C-858F-C7A3-DF34-2E2E3C4FFB7B}"/>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414219D-416A-016C-90B1-F907DD6A69BF}"/>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3017F6E5-3217-0FC7-FF22-C2918258BBF1}"/>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8585BF98-1D85-A10E-9556-B212C9036A7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A2D6CCB4-D4D5-B8B9-62FE-7BF9C556BD03}"/>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2 NF</a:t>
            </a:r>
          </a:p>
        </p:txBody>
      </p:sp>
      <p:sp>
        <p:nvSpPr>
          <p:cNvPr id="4" name="Slayt Numarası Yer Tutucusu 3">
            <a:extLst>
              <a:ext uri="{FF2B5EF4-FFF2-40B4-BE49-F238E27FC236}">
                <a16:creationId xmlns:a16="http://schemas.microsoft.com/office/drawing/2014/main" id="{0EADE5E7-DEF3-9491-0A7D-8C42D34ED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28CE9AA5-CF08-F25E-940B-7513DABF5975}"/>
              </a:ext>
            </a:extLst>
          </p:cNvPr>
          <p:cNvPicPr>
            <a:picLocks noChangeAspect="1"/>
          </p:cNvPicPr>
          <p:nvPr/>
        </p:nvPicPr>
        <p:blipFill>
          <a:blip r:embed="rId5"/>
          <a:stretch>
            <a:fillRect/>
          </a:stretch>
        </p:blipFill>
        <p:spPr>
          <a:xfrm>
            <a:off x="4871803" y="2194053"/>
            <a:ext cx="7867843" cy="4641462"/>
          </a:xfrm>
          <a:prstGeom prst="rect">
            <a:avLst/>
          </a:prstGeom>
        </p:spPr>
      </p:pic>
    </p:spTree>
    <p:extLst>
      <p:ext uri="{BB962C8B-B14F-4D97-AF65-F5344CB8AC3E}">
        <p14:creationId xmlns:p14="http://schemas.microsoft.com/office/powerpoint/2010/main" val="2246646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99B59F-1A62-610C-A82F-38971E8811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2378FDD-EFE4-015E-CBCB-402160046ED9}"/>
              </a:ext>
            </a:extLst>
          </p:cNvPr>
          <p:cNvPicPr preferRelativeResize="0"/>
          <p:nvPr/>
        </p:nvPicPr>
        <p:blipFill rotWithShape="1">
          <a:blip r:embed="rId3">
            <a:alphaModFix amt="47000"/>
          </a:blip>
          <a:srcRect l="20370" r="20369"/>
          <a:stretch/>
        </p:blipFill>
        <p:spPr>
          <a:xfrm>
            <a:off x="-2716423" y="-38100"/>
            <a:ext cx="9144000" cy="10287000"/>
          </a:xfrm>
          <a:prstGeom prst="rect">
            <a:avLst/>
          </a:prstGeom>
          <a:noFill/>
          <a:ln>
            <a:noFill/>
          </a:ln>
        </p:spPr>
      </p:pic>
      <p:sp>
        <p:nvSpPr>
          <p:cNvPr id="349" name="Google Shape;349;p28">
            <a:extLst>
              <a:ext uri="{FF2B5EF4-FFF2-40B4-BE49-F238E27FC236}">
                <a16:creationId xmlns:a16="http://schemas.microsoft.com/office/drawing/2014/main" id="{AB810731-ADF8-784E-93EA-48A87336829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A83F37D-9C5A-4D34-FA28-1F29A9B27FC8}"/>
              </a:ext>
            </a:extLst>
          </p:cNvPr>
          <p:cNvSpPr txBox="1"/>
          <p:nvPr/>
        </p:nvSpPr>
        <p:spPr>
          <a:xfrm>
            <a:off x="7657762" y="1055006"/>
            <a:ext cx="9746318" cy="1153714"/>
          </a:xfrm>
          <a:prstGeom prst="rect">
            <a:avLst/>
          </a:prstGeom>
          <a:noFill/>
          <a:ln>
            <a:noFill/>
          </a:ln>
        </p:spPr>
        <p:txBody>
          <a:bodyPr spcFirstLastPara="1" wrap="square" lIns="0" tIns="0" rIns="0" bIns="0" anchor="t" anchorCtr="0">
            <a:spAutoFit/>
          </a:bodyPr>
          <a:lstStyle/>
          <a:p>
            <a:pPr lvl="0">
              <a:lnSpc>
                <a:spcPct val="119001"/>
              </a:lnSpc>
              <a:defRPr/>
            </a:pPr>
            <a:r>
              <a:rPr lang="tr-TR" sz="6300" dirty="0">
                <a:solidFill>
                  <a:srgbClr val="FFCA04"/>
                </a:solidFill>
                <a:latin typeface="Paytone One"/>
                <a:ea typeface="Paytone One"/>
                <a:cs typeface="Paytone One"/>
                <a:sym typeface="Paytone One"/>
              </a:rPr>
              <a:t>Normalizasyon Nedir?</a:t>
            </a:r>
            <a:endParaRPr lang="tr-TR" sz="6300" dirty="0"/>
          </a:p>
        </p:txBody>
      </p:sp>
      <p:sp>
        <p:nvSpPr>
          <p:cNvPr id="355" name="Google Shape;355;p28">
            <a:extLst>
              <a:ext uri="{FF2B5EF4-FFF2-40B4-BE49-F238E27FC236}">
                <a16:creationId xmlns:a16="http://schemas.microsoft.com/office/drawing/2014/main" id="{8128575C-6E82-E408-EA0D-7556CE0886A2}"/>
              </a:ext>
            </a:extLst>
          </p:cNvPr>
          <p:cNvSpPr txBox="1"/>
          <p:nvPr/>
        </p:nvSpPr>
        <p:spPr>
          <a:xfrm>
            <a:off x="6821872" y="2488442"/>
            <a:ext cx="11038425" cy="542917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Normalizasyonun temel amacı, veri tekrarını en aza indirmektedir.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lang="tr-TR" sz="2800" dirty="0">
              <a:solidFill>
                <a:srgbClr val="FFFFFF"/>
              </a:solidFill>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Tekrarlanan veri sadece kaynak israfına neden olmaz, aynı zamanda tutarsız verilerin depolanmasına neden olur. </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lang="tr-TR" sz="2800" dirty="0">
              <a:solidFill>
                <a:srgbClr val="FFFFFF"/>
              </a:solidFill>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Bir </a:t>
            </a: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uygun bir şekilde normalize edildiğinde veri eklemek, güncellemek ve silmek kolaylaşır. Normalizasyon süresi boyunca </a:t>
            </a: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tasarımcısı, tasarımın belirlenen hedeflere ulaştığının kontrolünü normalizasyon adımları aracılığıyla yapar.</a:t>
            </a:r>
          </a:p>
        </p:txBody>
      </p:sp>
      <p:sp>
        <p:nvSpPr>
          <p:cNvPr id="4" name="Slayt Numarası Yer Tutucusu 3">
            <a:extLst>
              <a:ext uri="{FF2B5EF4-FFF2-40B4-BE49-F238E27FC236}">
                <a16:creationId xmlns:a16="http://schemas.microsoft.com/office/drawing/2014/main" id="{EBC7235C-F642-1C6E-E63E-B3924136F5E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8698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BA7E837-B41D-9BA9-2F0E-A13560CB67A5}"/>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D591A9CB-8E61-731D-6B38-EFA4F508BEED}"/>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8566A58-DD17-14C3-22EB-A75C60CB6EEF}"/>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6EFBBDB4-4DC6-B9CA-5B60-4AD7753F9615}"/>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D133F076-592E-E781-19CE-12BC0D2999FA}"/>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2 NF</a:t>
            </a:r>
          </a:p>
        </p:txBody>
      </p:sp>
      <p:sp>
        <p:nvSpPr>
          <p:cNvPr id="4" name="Slayt Numarası Yer Tutucusu 3">
            <a:extLst>
              <a:ext uri="{FF2B5EF4-FFF2-40B4-BE49-F238E27FC236}">
                <a16:creationId xmlns:a16="http://schemas.microsoft.com/office/drawing/2014/main" id="{78D7CACD-1732-F9DE-E332-683CF1F8D0C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861EC732-E49F-5285-C14F-082A0790E990}"/>
              </a:ext>
            </a:extLst>
          </p:cNvPr>
          <p:cNvPicPr>
            <a:picLocks noChangeAspect="1"/>
          </p:cNvPicPr>
          <p:nvPr/>
        </p:nvPicPr>
        <p:blipFill>
          <a:blip r:embed="rId5"/>
          <a:stretch>
            <a:fillRect/>
          </a:stretch>
        </p:blipFill>
        <p:spPr>
          <a:xfrm>
            <a:off x="0" y="1744348"/>
            <a:ext cx="4666163" cy="2752701"/>
          </a:xfrm>
          <a:prstGeom prst="rect">
            <a:avLst/>
          </a:prstGeom>
        </p:spPr>
      </p:pic>
      <p:pic>
        <p:nvPicPr>
          <p:cNvPr id="6" name="Resim 5">
            <a:extLst>
              <a:ext uri="{FF2B5EF4-FFF2-40B4-BE49-F238E27FC236}">
                <a16:creationId xmlns:a16="http://schemas.microsoft.com/office/drawing/2014/main" id="{F2D6373C-44B1-5C7E-4225-251081B70ACD}"/>
              </a:ext>
            </a:extLst>
          </p:cNvPr>
          <p:cNvPicPr>
            <a:picLocks noChangeAspect="1"/>
          </p:cNvPicPr>
          <p:nvPr/>
        </p:nvPicPr>
        <p:blipFill>
          <a:blip r:embed="rId6"/>
          <a:stretch>
            <a:fillRect/>
          </a:stretch>
        </p:blipFill>
        <p:spPr>
          <a:xfrm>
            <a:off x="6332714" y="3243727"/>
            <a:ext cx="9882663" cy="5884419"/>
          </a:xfrm>
          <a:prstGeom prst="rect">
            <a:avLst/>
          </a:prstGeom>
        </p:spPr>
      </p:pic>
    </p:spTree>
    <p:extLst>
      <p:ext uri="{BB962C8B-B14F-4D97-AF65-F5344CB8AC3E}">
        <p14:creationId xmlns:p14="http://schemas.microsoft.com/office/powerpoint/2010/main" val="2630821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CF7269B3-01B2-064E-1915-D5E60145CFA3}"/>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7CEC6495-072F-A441-BF7C-999A2FFD9098}"/>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93062266-5208-A4B3-0470-01D0282EF0C3}"/>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A37BEE07-BF63-71FC-ECF8-025DD6F9202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2FB17101-808E-1248-54F6-4A3512C78B23}"/>
              </a:ext>
            </a:extLst>
          </p:cNvPr>
          <p:cNvSpPr txBox="1"/>
          <p:nvPr/>
        </p:nvSpPr>
        <p:spPr>
          <a:xfrm>
            <a:off x="5426541" y="1234787"/>
            <a:ext cx="10581321" cy="10071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Fonksiyonel bağımlılık</a:t>
            </a:r>
          </a:p>
        </p:txBody>
      </p:sp>
      <p:sp>
        <p:nvSpPr>
          <p:cNvPr id="366" name="Google Shape;366;p29">
            <a:extLst>
              <a:ext uri="{FF2B5EF4-FFF2-40B4-BE49-F238E27FC236}">
                <a16:creationId xmlns:a16="http://schemas.microsoft.com/office/drawing/2014/main" id="{E0FB3BBB-9E92-34C4-D5C3-1C09B0AC4D5A}"/>
              </a:ext>
            </a:extLst>
          </p:cNvPr>
          <p:cNvSpPr txBox="1"/>
          <p:nvPr/>
        </p:nvSpPr>
        <p:spPr>
          <a:xfrm>
            <a:off x="5276639" y="3132193"/>
            <a:ext cx="11969700" cy="598317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önüne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alındığında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OgrenciNo’nun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birincil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anahtar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kayıt</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benzersiz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olduğu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görülmektedir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Bir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kayıttaki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bütün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niteliklerin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OgrenciNo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erişilebilir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olması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durumuna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fonksiyonel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bağımlılık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denilir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KayıtNo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OgrenciNo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fonksiyonel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bağımlıdır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 -&gt; B (A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fonksiyonel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B’yi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tanımlar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CBB21B07-FF20-0E85-08EF-D4CAFB7D5E4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D734DB87-C74C-EC12-BEB6-0C6FD77B1B91}"/>
              </a:ext>
            </a:extLst>
          </p:cNvPr>
          <p:cNvPicPr>
            <a:picLocks noChangeAspect="1"/>
          </p:cNvPicPr>
          <p:nvPr/>
        </p:nvPicPr>
        <p:blipFill>
          <a:blip r:embed="rId5"/>
          <a:stretch>
            <a:fillRect/>
          </a:stretch>
        </p:blipFill>
        <p:spPr>
          <a:xfrm>
            <a:off x="5347657" y="5535351"/>
            <a:ext cx="9887784" cy="1839164"/>
          </a:xfrm>
          <a:prstGeom prst="rect">
            <a:avLst/>
          </a:prstGeom>
        </p:spPr>
      </p:pic>
    </p:spTree>
    <p:extLst>
      <p:ext uri="{BB962C8B-B14F-4D97-AF65-F5344CB8AC3E}">
        <p14:creationId xmlns:p14="http://schemas.microsoft.com/office/powerpoint/2010/main" val="2384649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F43CF91B-2F4E-CF80-0579-06859ADD7096}"/>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C1111227-6EAA-3718-2738-1FD43A78A66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CF5953B8-886B-F1DE-4FCC-889CB6807854}"/>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9EB09F03-6528-AF87-1E4A-F39E211BC34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A7256C1D-AFCD-1360-F1DB-CD8E366D680D}"/>
              </a:ext>
            </a:extLst>
          </p:cNvPr>
          <p:cNvSpPr txBox="1"/>
          <p:nvPr/>
        </p:nvSpPr>
        <p:spPr>
          <a:xfrm>
            <a:off x="5426541" y="1234787"/>
            <a:ext cx="10581321" cy="10071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Kısmi Fonksiyonel Bağımlılık</a:t>
            </a:r>
          </a:p>
        </p:txBody>
      </p:sp>
      <p:sp>
        <p:nvSpPr>
          <p:cNvPr id="366" name="Google Shape;366;p29">
            <a:extLst>
              <a:ext uri="{FF2B5EF4-FFF2-40B4-BE49-F238E27FC236}">
                <a16:creationId xmlns:a16="http://schemas.microsoft.com/office/drawing/2014/main" id="{76AE6AED-2336-4558-D0F7-9F8BD5BB1E58}"/>
              </a:ext>
            </a:extLst>
          </p:cNvPr>
          <p:cNvSpPr txBox="1"/>
          <p:nvPr/>
        </p:nvSpPr>
        <p:spPr>
          <a:xfrm>
            <a:off x="5276639" y="3132193"/>
            <a:ext cx="11969700"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Bir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öznitelik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sütun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birincil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anahtarın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sadece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parçasına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bağlıysa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buna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kısmî</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fonksiyonel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bağımlılık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denir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27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Ne zaman ortaya çıkar?</a:t>
            </a:r>
          </a:p>
          <a:p>
            <a:pPr lvl="1" algn="just">
              <a:lnSpc>
                <a:spcPct val="120000"/>
              </a:lnSpc>
              <a:defRPr/>
            </a:pPr>
            <a:r>
              <a:rPr lang="tr-TR" sz="2700" dirty="0">
                <a:solidFill>
                  <a:srgbClr val="FFFFFF"/>
                </a:solidFill>
                <a:latin typeface="Lato"/>
                <a:ea typeface="Lato"/>
                <a:cs typeface="Lato"/>
                <a:sym typeface="Lato"/>
              </a:rPr>
              <a:t>🔸 Birincil </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anahtar birden fazla sütundan oluşuyorsa (yani bileşik anahtar varsa),</a:t>
            </a:r>
          </a:p>
          <a:p>
            <a:pPr lvl="1" algn="just">
              <a:lnSpc>
                <a:spcPct val="120000"/>
              </a:lnSpc>
              <a:defRPr/>
            </a:pPr>
            <a:r>
              <a:rPr lang="tr-TR" sz="2700" dirty="0">
                <a:solidFill>
                  <a:srgbClr val="FFFFFF"/>
                </a:solidFill>
                <a:latin typeface="Lato"/>
                <a:ea typeface="Lato"/>
                <a:cs typeface="Lato"/>
                <a:sym typeface="Lato"/>
              </a:rPr>
              <a:t>🔸 B</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ir sütun, bu anahtarın sadece bir kısmına bağlıysa.</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42B54591-7BA7-E2AD-842B-E6FB1BF8AE8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6266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D42B6ED-3CCF-7668-EA8C-B020FE61598A}"/>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9B280A17-C8D7-8B2D-C7E6-B563414D5B84}"/>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279D6D22-9FE1-A72B-034F-69922F88D677}"/>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CDA73820-40CF-B730-1B1A-08B0CE31E837}"/>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89B10A51-DEAF-707C-841E-DFFF9A017307}"/>
              </a:ext>
            </a:extLst>
          </p:cNvPr>
          <p:cNvSpPr txBox="1"/>
          <p:nvPr/>
        </p:nvSpPr>
        <p:spPr>
          <a:xfrm>
            <a:off x="5426541" y="1234787"/>
            <a:ext cx="10581321" cy="10071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Kısmi Fonksiyonel Bağımlılık</a:t>
            </a:r>
          </a:p>
        </p:txBody>
      </p:sp>
      <p:sp>
        <p:nvSpPr>
          <p:cNvPr id="366" name="Google Shape;366;p29">
            <a:extLst>
              <a:ext uri="{FF2B5EF4-FFF2-40B4-BE49-F238E27FC236}">
                <a16:creationId xmlns:a16="http://schemas.microsoft.com/office/drawing/2014/main" id="{0D601472-019F-460D-92EC-5BDEE8E32CEF}"/>
              </a:ext>
            </a:extLst>
          </p:cNvPr>
          <p:cNvSpPr txBox="1"/>
          <p:nvPr/>
        </p:nvSpPr>
        <p:spPr>
          <a:xfrm>
            <a:off x="5108199" y="7407285"/>
            <a:ext cx="11969700" cy="1495794"/>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Birincil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Anahtar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DersKodu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27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Çünkü</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ikisi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birlikte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satırı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benzersiz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yapıyor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A44F0A3A-7105-037B-9355-8A0816DEEE9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6" name="Resim 5">
            <a:extLst>
              <a:ext uri="{FF2B5EF4-FFF2-40B4-BE49-F238E27FC236}">
                <a16:creationId xmlns:a16="http://schemas.microsoft.com/office/drawing/2014/main" id="{8307C4C3-B921-2BA8-5C8E-E16CEB8A22AB}"/>
              </a:ext>
            </a:extLst>
          </p:cNvPr>
          <p:cNvPicPr>
            <a:picLocks noChangeAspect="1"/>
          </p:cNvPicPr>
          <p:nvPr/>
        </p:nvPicPr>
        <p:blipFill>
          <a:blip r:embed="rId5"/>
          <a:stretch>
            <a:fillRect/>
          </a:stretch>
        </p:blipFill>
        <p:spPr>
          <a:xfrm>
            <a:off x="5108199" y="2417047"/>
            <a:ext cx="9881965" cy="4669884"/>
          </a:xfrm>
          <a:prstGeom prst="rect">
            <a:avLst/>
          </a:prstGeom>
        </p:spPr>
      </p:pic>
    </p:spTree>
    <p:extLst>
      <p:ext uri="{BB962C8B-B14F-4D97-AF65-F5344CB8AC3E}">
        <p14:creationId xmlns:p14="http://schemas.microsoft.com/office/powerpoint/2010/main" val="269203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51C542C-51A4-3F4B-FF37-8A4C5F8C1AE1}"/>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795E2C98-B1E3-AD8D-A676-10FA353E4CE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CF1E099-F760-D460-CAD4-DEB6451F6ADD}"/>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0E796180-BCBF-4089-8324-693CA8BDECD6}"/>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5A2819C-8178-8490-EB4C-3530249D9F01}"/>
              </a:ext>
            </a:extLst>
          </p:cNvPr>
          <p:cNvSpPr txBox="1"/>
          <p:nvPr/>
        </p:nvSpPr>
        <p:spPr>
          <a:xfrm>
            <a:off x="5426541" y="1234787"/>
            <a:ext cx="10581321" cy="10071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Kısmi Fonksiyonel Bağımlılık</a:t>
            </a:r>
          </a:p>
        </p:txBody>
      </p:sp>
      <p:sp>
        <p:nvSpPr>
          <p:cNvPr id="366" name="Google Shape;366;p29">
            <a:extLst>
              <a:ext uri="{FF2B5EF4-FFF2-40B4-BE49-F238E27FC236}">
                <a16:creationId xmlns:a16="http://schemas.microsoft.com/office/drawing/2014/main" id="{BA4A280F-2157-D9A7-FB9F-FC00EF110D3E}"/>
              </a:ext>
            </a:extLst>
          </p:cNvPr>
          <p:cNvSpPr txBox="1"/>
          <p:nvPr/>
        </p:nvSpPr>
        <p:spPr>
          <a:xfrm>
            <a:off x="5108199" y="7086931"/>
            <a:ext cx="11969700" cy="249299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Fonksiyonel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Bağımlılıklar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DersKodu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 Not✅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ÖğrenciAdı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lang="tr-TR" sz="27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Çünkü</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numarası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değişirse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adı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değişir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36D1D2A8-205B-5B5D-B96A-9043467FEF7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7" name="Resim 6">
            <a:extLst>
              <a:ext uri="{FF2B5EF4-FFF2-40B4-BE49-F238E27FC236}">
                <a16:creationId xmlns:a16="http://schemas.microsoft.com/office/drawing/2014/main" id="{CF647242-1826-23B7-EFCB-BB0EFEDEE8B2}"/>
              </a:ext>
            </a:extLst>
          </p:cNvPr>
          <p:cNvPicPr>
            <a:picLocks noChangeAspect="1"/>
          </p:cNvPicPr>
          <p:nvPr/>
        </p:nvPicPr>
        <p:blipFill>
          <a:blip r:embed="rId5"/>
          <a:stretch>
            <a:fillRect/>
          </a:stretch>
        </p:blipFill>
        <p:spPr>
          <a:xfrm>
            <a:off x="5108199" y="2417047"/>
            <a:ext cx="9881965" cy="4669884"/>
          </a:xfrm>
          <a:prstGeom prst="rect">
            <a:avLst/>
          </a:prstGeom>
        </p:spPr>
      </p:pic>
    </p:spTree>
    <p:extLst>
      <p:ext uri="{BB962C8B-B14F-4D97-AF65-F5344CB8AC3E}">
        <p14:creationId xmlns:p14="http://schemas.microsoft.com/office/powerpoint/2010/main" val="4181268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9D193A1-B963-110B-D04E-64D39F4AD530}"/>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DE47D5E6-E391-4EB3-E57C-893AFD427451}"/>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63580D7A-3E94-BBF4-E4A0-984B220F224B}"/>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3B994FF3-321B-9FD9-1ADD-91CD9C8C76A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5DE7BFD3-03F4-AF53-D905-10AD46B06B12}"/>
              </a:ext>
            </a:extLst>
          </p:cNvPr>
          <p:cNvSpPr txBox="1"/>
          <p:nvPr/>
        </p:nvSpPr>
        <p:spPr>
          <a:xfrm>
            <a:off x="5426541" y="1234787"/>
            <a:ext cx="10581321" cy="10071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Kısmi Fonksiyonel Bağımlılık</a:t>
            </a:r>
          </a:p>
        </p:txBody>
      </p:sp>
      <p:sp>
        <p:nvSpPr>
          <p:cNvPr id="366" name="Google Shape;366;p29">
            <a:extLst>
              <a:ext uri="{FF2B5EF4-FFF2-40B4-BE49-F238E27FC236}">
                <a16:creationId xmlns:a16="http://schemas.microsoft.com/office/drawing/2014/main" id="{DA7005E2-6798-B72F-F926-EA546BD00D80}"/>
              </a:ext>
            </a:extLst>
          </p:cNvPr>
          <p:cNvSpPr txBox="1"/>
          <p:nvPr/>
        </p:nvSpPr>
        <p:spPr>
          <a:xfrm>
            <a:off x="5173097" y="7261992"/>
            <a:ext cx="11969700" cy="249299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Kısmî</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Fonksiyonel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Bağımlılık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ÖğrenciAdı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 ✅</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kısmî</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bağımlılıktır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çünkü:ÖğrenciAdı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bileşik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anahtarın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yalnızca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kısmı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ÖğrenciNo'ya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bağlı.Ama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anahtarın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tamamına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ÖğrenciNo</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DersKodu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bağlı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değil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F44619AB-4037-F3FC-AF16-6A0C407A2F1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4E5FFAC3-0506-550A-D4CB-8D3A68EBAEBF}"/>
              </a:ext>
            </a:extLst>
          </p:cNvPr>
          <p:cNvPicPr>
            <a:picLocks noChangeAspect="1"/>
          </p:cNvPicPr>
          <p:nvPr/>
        </p:nvPicPr>
        <p:blipFill>
          <a:blip r:embed="rId5"/>
          <a:stretch>
            <a:fillRect/>
          </a:stretch>
        </p:blipFill>
        <p:spPr>
          <a:xfrm>
            <a:off x="5108199" y="2417047"/>
            <a:ext cx="9881965" cy="4669884"/>
          </a:xfrm>
          <a:prstGeom prst="rect">
            <a:avLst/>
          </a:prstGeom>
        </p:spPr>
      </p:pic>
    </p:spTree>
    <p:extLst>
      <p:ext uri="{BB962C8B-B14F-4D97-AF65-F5344CB8AC3E}">
        <p14:creationId xmlns:p14="http://schemas.microsoft.com/office/powerpoint/2010/main" val="623922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714C85A-1103-591C-056B-BDDDD71BCBAD}"/>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70C213A4-4E4E-1577-7DF2-C73C62AC8197}"/>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C4C8D7C3-F1C3-BDD6-F716-1F270B879612}"/>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F3DCD3BD-D7FC-C974-8593-631016F9D716}"/>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F5456A38-BE34-B5EC-0166-ABE7C22B21F6}"/>
              </a:ext>
            </a:extLst>
          </p:cNvPr>
          <p:cNvSpPr txBox="1"/>
          <p:nvPr/>
        </p:nvSpPr>
        <p:spPr>
          <a:xfrm>
            <a:off x="5426541" y="1234787"/>
            <a:ext cx="10581321" cy="10071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2 NF Uygulanmış Hali</a:t>
            </a:r>
          </a:p>
        </p:txBody>
      </p:sp>
      <p:sp>
        <p:nvSpPr>
          <p:cNvPr id="4" name="Slayt Numarası Yer Tutucusu 3">
            <a:extLst>
              <a:ext uri="{FF2B5EF4-FFF2-40B4-BE49-F238E27FC236}">
                <a16:creationId xmlns:a16="http://schemas.microsoft.com/office/drawing/2014/main" id="{DB1DF675-1D7C-65B2-BB82-BEA75A94D13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B311D802-B248-F2E7-CA17-204879916607}"/>
              </a:ext>
            </a:extLst>
          </p:cNvPr>
          <p:cNvPicPr>
            <a:picLocks noChangeAspect="1"/>
          </p:cNvPicPr>
          <p:nvPr/>
        </p:nvPicPr>
        <p:blipFill>
          <a:blip r:embed="rId5"/>
          <a:stretch>
            <a:fillRect/>
          </a:stretch>
        </p:blipFill>
        <p:spPr>
          <a:xfrm>
            <a:off x="5226151" y="2323759"/>
            <a:ext cx="6001482" cy="2148390"/>
          </a:xfrm>
          <a:prstGeom prst="rect">
            <a:avLst/>
          </a:prstGeom>
        </p:spPr>
      </p:pic>
      <p:pic>
        <p:nvPicPr>
          <p:cNvPr id="7" name="Resim 6">
            <a:extLst>
              <a:ext uri="{FF2B5EF4-FFF2-40B4-BE49-F238E27FC236}">
                <a16:creationId xmlns:a16="http://schemas.microsoft.com/office/drawing/2014/main" id="{70F03FB1-6569-FE3C-C641-6C6A792AA69D}"/>
              </a:ext>
            </a:extLst>
          </p:cNvPr>
          <p:cNvPicPr>
            <a:picLocks noChangeAspect="1"/>
          </p:cNvPicPr>
          <p:nvPr/>
        </p:nvPicPr>
        <p:blipFill>
          <a:blip r:embed="rId6"/>
          <a:stretch>
            <a:fillRect/>
          </a:stretch>
        </p:blipFill>
        <p:spPr>
          <a:xfrm>
            <a:off x="5226151" y="4637210"/>
            <a:ext cx="9719042" cy="5324796"/>
          </a:xfrm>
          <a:prstGeom prst="rect">
            <a:avLst/>
          </a:prstGeom>
        </p:spPr>
      </p:pic>
    </p:spTree>
    <p:extLst>
      <p:ext uri="{BB962C8B-B14F-4D97-AF65-F5344CB8AC3E}">
        <p14:creationId xmlns:p14="http://schemas.microsoft.com/office/powerpoint/2010/main" val="3036346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a:extLst>
            <a:ext uri="{FF2B5EF4-FFF2-40B4-BE49-F238E27FC236}">
              <a16:creationId xmlns:a16="http://schemas.microsoft.com/office/drawing/2014/main" id="{607F8AEB-ECC8-771D-70C0-027A9D2349DA}"/>
            </a:ext>
          </a:extLst>
        </p:cNvPr>
        <p:cNvGrpSpPr/>
        <p:nvPr/>
      </p:nvGrpSpPr>
      <p:grpSpPr>
        <a:xfrm>
          <a:off x="0" y="0"/>
          <a:ext cx="0" cy="0"/>
          <a:chOff x="0" y="0"/>
          <a:chExt cx="0" cy="0"/>
        </a:xfrm>
      </p:grpSpPr>
      <p:sp>
        <p:nvSpPr>
          <p:cNvPr id="123" name="Google Shape;123;p16">
            <a:extLst>
              <a:ext uri="{FF2B5EF4-FFF2-40B4-BE49-F238E27FC236}">
                <a16:creationId xmlns:a16="http://schemas.microsoft.com/office/drawing/2014/main" id="{751BA334-C532-B372-FF17-A1DA43010880}"/>
              </a:ext>
            </a:extLst>
          </p:cNvPr>
          <p:cNvSpPr/>
          <p:nvPr/>
        </p:nvSpPr>
        <p:spPr>
          <a:xfrm>
            <a:off x="11889965" y="880938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a:extLst>
              <a:ext uri="{FF2B5EF4-FFF2-40B4-BE49-F238E27FC236}">
                <a16:creationId xmlns:a16="http://schemas.microsoft.com/office/drawing/2014/main" id="{68808EAE-6679-5565-8856-A85938ED479B}"/>
              </a:ext>
            </a:extLst>
          </p:cNvPr>
          <p:cNvSpPr/>
          <p:nvPr/>
        </p:nvSpPr>
        <p:spPr>
          <a:xfrm>
            <a:off x="-5007977" y="-5866616"/>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E294FBD6-9D2D-D4E2-0C25-A36A7E751C7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grpSp>
        <p:nvGrpSpPr>
          <p:cNvPr id="47" name="Grup 46">
            <a:extLst>
              <a:ext uri="{FF2B5EF4-FFF2-40B4-BE49-F238E27FC236}">
                <a16:creationId xmlns:a16="http://schemas.microsoft.com/office/drawing/2014/main" id="{EEB5A7EB-3F0D-C6C2-5B26-8CDDA060931C}"/>
              </a:ext>
            </a:extLst>
          </p:cNvPr>
          <p:cNvGrpSpPr/>
          <p:nvPr/>
        </p:nvGrpSpPr>
        <p:grpSpPr>
          <a:xfrm>
            <a:off x="2457050" y="2908877"/>
            <a:ext cx="14260483" cy="5847805"/>
            <a:chOff x="1159939" y="474109"/>
            <a:chExt cx="9346131" cy="4166677"/>
          </a:xfrm>
        </p:grpSpPr>
        <p:sp>
          <p:nvSpPr>
            <p:cNvPr id="48" name="Dikdörtgen 47">
              <a:extLst>
                <a:ext uri="{FF2B5EF4-FFF2-40B4-BE49-F238E27FC236}">
                  <a16:creationId xmlns:a16="http://schemas.microsoft.com/office/drawing/2014/main" id="{E5EA35F8-6169-D72C-8CEE-3DC8B11F0FA4}"/>
                </a:ext>
              </a:extLst>
            </p:cNvPr>
            <p:cNvSpPr/>
            <p:nvPr/>
          </p:nvSpPr>
          <p:spPr>
            <a:xfrm>
              <a:off x="1159939" y="474109"/>
              <a:ext cx="2563446" cy="57833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t>Normal olmayan form</a:t>
              </a:r>
            </a:p>
          </p:txBody>
        </p:sp>
        <p:sp>
          <p:nvSpPr>
            <p:cNvPr id="49" name="Dikdörtgen 48">
              <a:extLst>
                <a:ext uri="{FF2B5EF4-FFF2-40B4-BE49-F238E27FC236}">
                  <a16:creationId xmlns:a16="http://schemas.microsoft.com/office/drawing/2014/main" id="{24AA6AA7-3AE0-E53E-B882-ADD909569785}"/>
                </a:ext>
              </a:extLst>
            </p:cNvPr>
            <p:cNvSpPr/>
            <p:nvPr/>
          </p:nvSpPr>
          <p:spPr>
            <a:xfrm>
              <a:off x="1159939" y="1630784"/>
              <a:ext cx="2563446" cy="578338"/>
            </a:xfrm>
            <a:prstGeom prst="rect">
              <a:avLst/>
            </a:prstGeom>
            <a:solidFill>
              <a:schemeClr val="bg1"/>
            </a:solidFill>
            <a:ln w="285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500" dirty="0"/>
                <a:t> Birinci Normal Form</a:t>
              </a:r>
            </a:p>
            <a:p>
              <a:pPr algn="ctr"/>
              <a:r>
                <a:rPr lang="tr-TR" sz="2500" dirty="0"/>
                <a:t>( 1 NF )</a:t>
              </a:r>
            </a:p>
          </p:txBody>
        </p:sp>
        <p:sp>
          <p:nvSpPr>
            <p:cNvPr id="50" name="Dikdörtgen 49">
              <a:extLst>
                <a:ext uri="{FF2B5EF4-FFF2-40B4-BE49-F238E27FC236}">
                  <a16:creationId xmlns:a16="http://schemas.microsoft.com/office/drawing/2014/main" id="{8D5FF0F7-F790-8C9C-9EDE-90099A47FDA1}"/>
                </a:ext>
              </a:extLst>
            </p:cNvPr>
            <p:cNvSpPr/>
            <p:nvPr/>
          </p:nvSpPr>
          <p:spPr>
            <a:xfrm>
              <a:off x="1159939" y="2875451"/>
              <a:ext cx="2563446" cy="578338"/>
            </a:xfrm>
            <a:prstGeom prst="rect">
              <a:avLst/>
            </a:prstGeom>
            <a:solidFill>
              <a:schemeClr val="bg1"/>
            </a:solidFill>
            <a:ln w="285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n-NO" sz="2500" dirty="0"/>
                <a:t> İkinci Normal Form</a:t>
              </a:r>
            </a:p>
            <a:p>
              <a:pPr algn="ctr"/>
              <a:r>
                <a:rPr lang="nn-NO" sz="2500" dirty="0"/>
                <a:t>( 2 NF )</a:t>
              </a:r>
            </a:p>
          </p:txBody>
        </p:sp>
        <p:sp>
          <p:nvSpPr>
            <p:cNvPr id="51" name="Dikdörtgen 50">
              <a:extLst>
                <a:ext uri="{FF2B5EF4-FFF2-40B4-BE49-F238E27FC236}">
                  <a16:creationId xmlns:a16="http://schemas.microsoft.com/office/drawing/2014/main" id="{DEAB41F5-CBC0-CFCF-6232-A615C1A41561}"/>
                </a:ext>
              </a:extLst>
            </p:cNvPr>
            <p:cNvSpPr/>
            <p:nvPr/>
          </p:nvSpPr>
          <p:spPr>
            <a:xfrm>
              <a:off x="1159939" y="4062448"/>
              <a:ext cx="2563446" cy="578338"/>
            </a:xfrm>
            <a:prstGeom prst="rect">
              <a:avLst/>
            </a:prstGeom>
            <a:solidFill>
              <a:srgbClr val="FFCA04"/>
            </a:solidFill>
            <a:ln w="28575">
              <a:solidFill>
                <a:srgbClr val="FFCA0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t>Üçüncü Normal Form </a:t>
              </a:r>
            </a:p>
            <a:p>
              <a:pPr algn="ctr"/>
              <a:r>
                <a:rPr lang="tr-TR" sz="2400" dirty="0"/>
                <a:t>( 3 NF )</a:t>
              </a:r>
            </a:p>
          </p:txBody>
        </p:sp>
        <p:cxnSp>
          <p:nvCxnSpPr>
            <p:cNvPr id="54" name="Düz Ok Bağlayıcısı 53">
              <a:extLst>
                <a:ext uri="{FF2B5EF4-FFF2-40B4-BE49-F238E27FC236}">
                  <a16:creationId xmlns:a16="http://schemas.microsoft.com/office/drawing/2014/main" id="{D51A658A-4F15-E43A-80A9-3AA39AD0D8F6}"/>
                </a:ext>
              </a:extLst>
            </p:cNvPr>
            <p:cNvCxnSpPr>
              <a:stCxn id="48" idx="2"/>
              <a:endCxn id="49" idx="0"/>
            </p:cNvCxnSpPr>
            <p:nvPr/>
          </p:nvCxnSpPr>
          <p:spPr>
            <a:xfrm>
              <a:off x="2441662" y="1052447"/>
              <a:ext cx="0" cy="578337"/>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a:extLst>
                <a:ext uri="{FF2B5EF4-FFF2-40B4-BE49-F238E27FC236}">
                  <a16:creationId xmlns:a16="http://schemas.microsoft.com/office/drawing/2014/main" id="{E5949925-E350-C53D-7D86-67FA30C3BF2A}"/>
                </a:ext>
              </a:extLst>
            </p:cNvPr>
            <p:cNvCxnSpPr>
              <a:stCxn id="49" idx="2"/>
              <a:endCxn id="50" idx="0"/>
            </p:cNvCxnSpPr>
            <p:nvPr/>
          </p:nvCxnSpPr>
          <p:spPr>
            <a:xfrm>
              <a:off x="2441662" y="2209122"/>
              <a:ext cx="0" cy="66632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8" name="Düz Ok Bağlayıcısı 57">
              <a:extLst>
                <a:ext uri="{FF2B5EF4-FFF2-40B4-BE49-F238E27FC236}">
                  <a16:creationId xmlns:a16="http://schemas.microsoft.com/office/drawing/2014/main" id="{96BCAA26-913B-14FC-0FCC-E1359ED082B1}"/>
                </a:ext>
              </a:extLst>
            </p:cNvPr>
            <p:cNvCxnSpPr>
              <a:cxnSpLocks/>
              <a:stCxn id="50" idx="2"/>
              <a:endCxn id="51" idx="0"/>
            </p:cNvCxnSpPr>
            <p:nvPr/>
          </p:nvCxnSpPr>
          <p:spPr>
            <a:xfrm>
              <a:off x="2441662" y="3453789"/>
              <a:ext cx="0" cy="608659"/>
            </a:xfrm>
            <a:prstGeom prst="straightConnector1">
              <a:avLst/>
            </a:prstGeom>
            <a:ln w="57150">
              <a:solidFill>
                <a:srgbClr val="FFCA0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Düz Bağlayıcı 58">
              <a:extLst>
                <a:ext uri="{FF2B5EF4-FFF2-40B4-BE49-F238E27FC236}">
                  <a16:creationId xmlns:a16="http://schemas.microsoft.com/office/drawing/2014/main" id="{51350F67-2B7A-9C8A-F655-C2EAB485E557}"/>
                </a:ext>
              </a:extLst>
            </p:cNvPr>
            <p:cNvCxnSpPr>
              <a:cxnSpLocks/>
            </p:cNvCxnSpPr>
            <p:nvPr/>
          </p:nvCxnSpPr>
          <p:spPr>
            <a:xfrm>
              <a:off x="2441662" y="1253621"/>
              <a:ext cx="2835191" cy="19464"/>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cxnSp>
          <p:nvCxnSpPr>
            <p:cNvPr id="61" name="Düz Bağlayıcı 60">
              <a:extLst>
                <a:ext uri="{FF2B5EF4-FFF2-40B4-BE49-F238E27FC236}">
                  <a16:creationId xmlns:a16="http://schemas.microsoft.com/office/drawing/2014/main" id="{B6179958-D434-633F-CCA3-342002C4D7F7}"/>
                </a:ext>
              </a:extLst>
            </p:cNvPr>
            <p:cNvCxnSpPr/>
            <p:nvPr/>
          </p:nvCxnSpPr>
          <p:spPr>
            <a:xfrm>
              <a:off x="2441660" y="243666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2" name="Dikdörtgen: Köşeleri Yuvarlatılmış 61">
              <a:extLst>
                <a:ext uri="{FF2B5EF4-FFF2-40B4-BE49-F238E27FC236}">
                  <a16:creationId xmlns:a16="http://schemas.microsoft.com/office/drawing/2014/main" id="{81B3DEFA-7C88-CADB-F610-5A31B9F7A68A}"/>
                </a:ext>
              </a:extLst>
            </p:cNvPr>
            <p:cNvSpPr/>
            <p:nvPr/>
          </p:nvSpPr>
          <p:spPr>
            <a:xfrm>
              <a:off x="5276848" y="2147495"/>
              <a:ext cx="5229222" cy="578337"/>
            </a:xfrm>
            <a:prstGeom prst="roundRect">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Kısmi bağımlılıklar ortadan kaldırılmalı</a:t>
              </a:r>
            </a:p>
          </p:txBody>
        </p:sp>
        <p:cxnSp>
          <p:nvCxnSpPr>
            <p:cNvPr id="63" name="Düz Bağlayıcı 62">
              <a:extLst>
                <a:ext uri="{FF2B5EF4-FFF2-40B4-BE49-F238E27FC236}">
                  <a16:creationId xmlns:a16="http://schemas.microsoft.com/office/drawing/2014/main" id="{B03B4BFB-AB11-8320-5A92-EE41198623B9}"/>
                </a:ext>
              </a:extLst>
            </p:cNvPr>
            <p:cNvCxnSpPr/>
            <p:nvPr/>
          </p:nvCxnSpPr>
          <p:spPr>
            <a:xfrm>
              <a:off x="2441661" y="3648043"/>
              <a:ext cx="2835188" cy="0"/>
            </a:xfrm>
            <a:prstGeom prst="line">
              <a:avLst/>
            </a:prstGeom>
            <a:ln w="57150">
              <a:solidFill>
                <a:srgbClr val="FFCA04"/>
              </a:solidFill>
              <a:prstDash val="dash"/>
            </a:ln>
          </p:spPr>
          <p:style>
            <a:lnRef idx="1">
              <a:schemeClr val="accent1"/>
            </a:lnRef>
            <a:fillRef idx="0">
              <a:schemeClr val="accent1"/>
            </a:fillRef>
            <a:effectRef idx="0">
              <a:schemeClr val="accent1"/>
            </a:effectRef>
            <a:fontRef idx="minor">
              <a:schemeClr val="tx1"/>
            </a:fontRef>
          </p:style>
        </p:cxnSp>
        <p:sp>
          <p:nvSpPr>
            <p:cNvPr id="64" name="Dikdörtgen: Köşeleri Yuvarlatılmış 63">
              <a:extLst>
                <a:ext uri="{FF2B5EF4-FFF2-40B4-BE49-F238E27FC236}">
                  <a16:creationId xmlns:a16="http://schemas.microsoft.com/office/drawing/2014/main" id="{E0C35CEF-68CD-B101-6E8E-AA7A1C2A51B2}"/>
                </a:ext>
              </a:extLst>
            </p:cNvPr>
            <p:cNvSpPr/>
            <p:nvPr/>
          </p:nvSpPr>
          <p:spPr>
            <a:xfrm>
              <a:off x="5276848" y="3358874"/>
              <a:ext cx="5229222" cy="578337"/>
            </a:xfrm>
            <a:prstGeom prst="roundRect">
              <a:avLst/>
            </a:prstGeom>
            <a:solidFill>
              <a:srgbClr val="FFCA04"/>
            </a:solidFill>
            <a:ln w="28575">
              <a:solidFill>
                <a:srgbClr val="FFCA04"/>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Dolaylı bağımlılıklar ortadan kaldırılmalı</a:t>
              </a:r>
            </a:p>
          </p:txBody>
        </p:sp>
      </p:grpSp>
      <p:sp>
        <p:nvSpPr>
          <p:cNvPr id="72" name="Google Shape;350;p28">
            <a:extLst>
              <a:ext uri="{FF2B5EF4-FFF2-40B4-BE49-F238E27FC236}">
                <a16:creationId xmlns:a16="http://schemas.microsoft.com/office/drawing/2014/main" id="{AD16F208-5FDE-207D-3699-2832408574D1}"/>
              </a:ext>
            </a:extLst>
          </p:cNvPr>
          <p:cNvSpPr txBox="1"/>
          <p:nvPr/>
        </p:nvSpPr>
        <p:spPr>
          <a:xfrm>
            <a:off x="4199128" y="1044472"/>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Normalizasyon Adımları</a:t>
            </a:r>
          </a:p>
        </p:txBody>
      </p:sp>
      <p:sp>
        <p:nvSpPr>
          <p:cNvPr id="3" name="Dikdörtgen: Köşeleri Yuvarlatılmış 2">
            <a:extLst>
              <a:ext uri="{FF2B5EF4-FFF2-40B4-BE49-F238E27FC236}">
                <a16:creationId xmlns:a16="http://schemas.microsoft.com/office/drawing/2014/main" id="{48083403-386A-ED28-25DE-81439EB9D008}"/>
              </a:ext>
            </a:extLst>
          </p:cNvPr>
          <p:cNvSpPr/>
          <p:nvPr/>
        </p:nvSpPr>
        <p:spPr>
          <a:xfrm>
            <a:off x="8738698" y="3590832"/>
            <a:ext cx="7978834" cy="811678"/>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500" dirty="0"/>
              <a:t>Tekrarlanan gruplar ortadan kaldırılmalı</a:t>
            </a:r>
          </a:p>
        </p:txBody>
      </p:sp>
    </p:spTree>
    <p:extLst>
      <p:ext uri="{BB962C8B-B14F-4D97-AF65-F5344CB8AC3E}">
        <p14:creationId xmlns:p14="http://schemas.microsoft.com/office/powerpoint/2010/main" val="798055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6292E2A9-5815-BEAB-DFC5-79D013E6756F}"/>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5097974D-14B6-6327-8671-70C0A42CE1ED}"/>
              </a:ext>
            </a:extLst>
          </p:cNvPr>
          <p:cNvSpPr txBox="1"/>
          <p:nvPr/>
        </p:nvSpPr>
        <p:spPr>
          <a:xfrm>
            <a:off x="8132691" y="4176762"/>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Üçüncü Normal Form</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( 3 NF )</a:t>
            </a:r>
          </a:p>
        </p:txBody>
      </p:sp>
      <p:pic>
        <p:nvPicPr>
          <p:cNvPr id="183" name="Google Shape;183;p20">
            <a:extLst>
              <a:ext uri="{FF2B5EF4-FFF2-40B4-BE49-F238E27FC236}">
                <a16:creationId xmlns:a16="http://schemas.microsoft.com/office/drawing/2014/main" id="{8644E8A5-5E10-A633-E751-5506DAD002A7}"/>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E0BC5C6F-D127-C4B6-4E23-44BEEDC7550E}"/>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EEC348A1-2231-8739-F197-B7CE097D632E}"/>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F196DECA-D7AE-8325-EC25-4BE4FA038E7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098"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ABB99228-1824-7F83-2A0A-0FD4C0CAC4F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8;p31">
            <a:extLst>
              <a:ext uri="{FF2B5EF4-FFF2-40B4-BE49-F238E27FC236}">
                <a16:creationId xmlns:a16="http://schemas.microsoft.com/office/drawing/2014/main" id="{3A9FEABE-4912-BC10-5CF1-87D7061938B0}"/>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8">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F3FFE81E-49E2-3931-B316-10E6D3BA4C92}"/>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2515932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5AD72480-4E38-8661-CAB1-EEAF2B35D29B}"/>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A1CE1251-AF73-FFCF-822A-7C482A1C07B9}"/>
              </a:ext>
            </a:extLst>
          </p:cNvPr>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2A9F623D-71F3-A64B-4102-3D65CA6321EA}"/>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lang="tr-TR" sz="5500" dirty="0">
                <a:solidFill>
                  <a:srgbClr val="FFCA04"/>
                </a:solidFill>
                <a:latin typeface="Paytone One"/>
                <a:ea typeface="Paytone One"/>
                <a:cs typeface="Paytone One"/>
                <a:sym typeface="Paytone One"/>
              </a:rPr>
              <a:t>3 </a:t>
            </a: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NF</a:t>
            </a:r>
          </a:p>
        </p:txBody>
      </p:sp>
      <p:sp>
        <p:nvSpPr>
          <p:cNvPr id="4" name="Slayt Numarası Yer Tutucusu 3">
            <a:extLst>
              <a:ext uri="{FF2B5EF4-FFF2-40B4-BE49-F238E27FC236}">
                <a16:creationId xmlns:a16="http://schemas.microsoft.com/office/drawing/2014/main" id="{CB67B891-4459-5AA9-CFEF-6B4AFF3A76D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154EC5CA-3B26-E09C-B430-DCA90EA615DD}"/>
              </a:ext>
            </a:extLst>
          </p:cNvPr>
          <p:cNvSpPr txBox="1"/>
          <p:nvPr/>
        </p:nvSpPr>
        <p:spPr>
          <a:xfrm>
            <a:off x="3159150" y="3145599"/>
            <a:ext cx="11969700" cy="2492990"/>
          </a:xfrm>
          <a:prstGeom prst="rect">
            <a:avLst/>
          </a:prstGeom>
          <a:noFill/>
          <a:ln>
            <a:noFill/>
          </a:ln>
        </p:spPr>
        <p:txBody>
          <a:bodyPr spcFirstLastPara="1" wrap="square" lIns="0" tIns="0" rIns="0" bIns="0" anchor="t" anchorCtr="0">
            <a:spAutoFit/>
          </a:bodyPr>
          <a:lstStyle/>
          <a:p>
            <a:pPr lvl="1" algn="just">
              <a:lnSpc>
                <a:spcPct val="120000"/>
              </a:lnSpc>
              <a:defRPr/>
            </a:pPr>
            <a:r>
              <a:rPr lang="en-US" sz="2700" dirty="0">
                <a:solidFill>
                  <a:srgbClr val="FFFFFF"/>
                </a:solidFill>
                <a:latin typeface="Lato"/>
                <a:ea typeface="Lato"/>
                <a:cs typeface="Lato"/>
                <a:sym typeface="Lato"/>
              </a:rPr>
              <a:t>Birinci normal </a:t>
            </a:r>
            <a:r>
              <a:rPr lang="en-US" sz="2700" dirty="0" err="1">
                <a:solidFill>
                  <a:srgbClr val="FFFFFF"/>
                </a:solidFill>
                <a:latin typeface="Lato"/>
                <a:ea typeface="Lato"/>
                <a:cs typeface="Lato"/>
                <a:sym typeface="Lato"/>
              </a:rPr>
              <a:t>formdaki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sorunlardan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kurtulmak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nitelikler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arasındaki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kısmi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işlevsel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bağımlılıkları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ortadan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kaldırmıştık</a:t>
            </a:r>
            <a:r>
              <a:rPr lang="en-US" sz="2700" dirty="0">
                <a:solidFill>
                  <a:srgbClr val="FFFFFF"/>
                </a:solidFill>
                <a:latin typeface="Lato"/>
                <a:ea typeface="Lato"/>
                <a:cs typeface="Lato"/>
                <a:sym typeface="Lato"/>
              </a:rPr>
              <a:t>.</a:t>
            </a:r>
            <a:endParaRPr lang="tr-TR" sz="2700" dirty="0">
              <a:solidFill>
                <a:srgbClr val="FFFFFF"/>
              </a:solidFill>
              <a:latin typeface="Lato"/>
              <a:ea typeface="Lato"/>
              <a:cs typeface="Lato"/>
              <a:sym typeface="Lato"/>
            </a:endParaRPr>
          </a:p>
          <a:p>
            <a:pPr lvl="1" algn="just">
              <a:lnSpc>
                <a:spcPct val="120000"/>
              </a:lnSpc>
              <a:defRPr/>
            </a:pPr>
            <a:endParaRPr lang="tr-TR" sz="2700" dirty="0">
              <a:solidFill>
                <a:srgbClr val="FFFFFF"/>
              </a:solidFill>
              <a:latin typeface="Lato"/>
              <a:ea typeface="Lato"/>
              <a:cs typeface="Lato"/>
              <a:sym typeface="Lato"/>
            </a:endParaRPr>
          </a:p>
          <a:p>
            <a:pPr lvl="1" algn="just">
              <a:lnSpc>
                <a:spcPct val="120000"/>
              </a:lnSpc>
              <a:defRPr/>
            </a:pPr>
            <a:r>
              <a:rPr lang="en-US" sz="2700" dirty="0" err="1">
                <a:solidFill>
                  <a:srgbClr val="FFFFFF"/>
                </a:solidFill>
                <a:latin typeface="Lato"/>
                <a:ea typeface="Lato"/>
                <a:cs typeface="Lato"/>
                <a:sym typeface="Lato"/>
              </a:rPr>
              <a:t>İkinci</a:t>
            </a:r>
            <a:r>
              <a:rPr lang="en-US" sz="2700" dirty="0">
                <a:solidFill>
                  <a:srgbClr val="FFFFFF"/>
                </a:solidFill>
                <a:latin typeface="Lato"/>
                <a:ea typeface="Lato"/>
                <a:cs typeface="Lato"/>
                <a:sym typeface="Lato"/>
              </a:rPr>
              <a:t> normal </a:t>
            </a:r>
            <a:r>
              <a:rPr lang="en-US" sz="2700" dirty="0" err="1">
                <a:solidFill>
                  <a:srgbClr val="FFFFFF"/>
                </a:solidFill>
                <a:latin typeface="Lato"/>
                <a:ea typeface="Lato"/>
                <a:cs typeface="Lato"/>
                <a:sym typeface="Lato"/>
              </a:rPr>
              <a:t>formdaki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sorunlardan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kurtulmak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de </a:t>
            </a:r>
            <a:r>
              <a:rPr lang="en-US" sz="2700" dirty="0" err="1">
                <a:solidFill>
                  <a:srgbClr val="FFFFFF"/>
                </a:solidFill>
                <a:latin typeface="Lato"/>
                <a:ea typeface="Lato"/>
                <a:cs typeface="Lato"/>
                <a:sym typeface="Lato"/>
              </a:rPr>
              <a:t>nitelikler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arasındaki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geçişli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işlevsel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bağımlılıkları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ortadan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kaldırmamız</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gerekir</a:t>
            </a:r>
            <a:r>
              <a:rPr lang="en-US" sz="2700" dirty="0">
                <a:solidFill>
                  <a:srgbClr val="FFFFFF"/>
                </a:solidFill>
                <a:latin typeface="Lato"/>
                <a:ea typeface="Lato"/>
                <a:cs typeface="Lato"/>
                <a:sym typeface="Lato"/>
              </a:rPr>
              <a:t>.</a:t>
            </a: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0B550837-80C5-8A16-A516-714FC3348B4A}"/>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2574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61">
          <a:extLst>
            <a:ext uri="{FF2B5EF4-FFF2-40B4-BE49-F238E27FC236}">
              <a16:creationId xmlns:a16="http://schemas.microsoft.com/office/drawing/2014/main" id="{C7C0FBAC-C593-2247-DA83-8BFDF8BB1F25}"/>
            </a:ext>
          </a:extLst>
        </p:cNvPr>
        <p:cNvGrpSpPr/>
        <p:nvPr/>
      </p:nvGrpSpPr>
      <p:grpSpPr>
        <a:xfrm>
          <a:off x="0" y="0"/>
          <a:ext cx="0" cy="0"/>
          <a:chOff x="0" y="0"/>
          <a:chExt cx="0" cy="0"/>
        </a:xfrm>
      </p:grpSpPr>
      <p:sp>
        <p:nvSpPr>
          <p:cNvPr id="163" name="Google Shape;163;p19">
            <a:extLst>
              <a:ext uri="{FF2B5EF4-FFF2-40B4-BE49-F238E27FC236}">
                <a16:creationId xmlns:a16="http://schemas.microsoft.com/office/drawing/2014/main" id="{DC0040D9-DF9A-BDA5-8D30-4F046F7A894A}"/>
              </a:ext>
            </a:extLst>
          </p:cNvPr>
          <p:cNvSpPr/>
          <p:nvPr/>
        </p:nvSpPr>
        <p:spPr>
          <a:xfrm>
            <a:off x="871971"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9">
            <a:extLst>
              <a:ext uri="{FF2B5EF4-FFF2-40B4-BE49-F238E27FC236}">
                <a16:creationId xmlns:a16="http://schemas.microsoft.com/office/drawing/2014/main" id="{3D40CA00-F3C1-53CE-8882-1A777F4A1836}"/>
              </a:ext>
            </a:extLst>
          </p:cNvPr>
          <p:cNvPicPr preferRelativeResize="0"/>
          <p:nvPr/>
        </p:nvPicPr>
        <p:blipFill>
          <a:blip r:embed="rId3">
            <a:alphaModFix/>
          </a:blip>
          <a:stretch>
            <a:fillRect/>
          </a:stretch>
        </p:blipFill>
        <p:spPr>
          <a:xfrm>
            <a:off x="2616867" y="4676634"/>
            <a:ext cx="1380150" cy="1392695"/>
          </a:xfrm>
          <a:prstGeom prst="rect">
            <a:avLst/>
          </a:prstGeom>
          <a:noFill/>
          <a:ln>
            <a:noFill/>
          </a:ln>
        </p:spPr>
      </p:pic>
      <p:sp>
        <p:nvSpPr>
          <p:cNvPr id="169" name="Google Shape;169;p19">
            <a:extLst>
              <a:ext uri="{FF2B5EF4-FFF2-40B4-BE49-F238E27FC236}">
                <a16:creationId xmlns:a16="http://schemas.microsoft.com/office/drawing/2014/main" id="{AD407594-881B-2EA8-A0DE-A09489736C08}"/>
              </a:ext>
            </a:extLst>
          </p:cNvPr>
          <p:cNvSpPr/>
          <p:nvPr/>
        </p:nvSpPr>
        <p:spPr>
          <a:xfrm>
            <a:off x="14924316" y="-2604781"/>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9">
            <a:extLst>
              <a:ext uri="{FF2B5EF4-FFF2-40B4-BE49-F238E27FC236}">
                <a16:creationId xmlns:a16="http://schemas.microsoft.com/office/drawing/2014/main" id="{D411CB55-92F1-66EA-DD41-F3C172079310}"/>
              </a:ext>
            </a:extLst>
          </p:cNvPr>
          <p:cNvSpPr/>
          <p:nvPr/>
        </p:nvSpPr>
        <p:spPr>
          <a:xfrm>
            <a:off x="-1773896" y="9022260"/>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9">
            <a:extLst>
              <a:ext uri="{FF2B5EF4-FFF2-40B4-BE49-F238E27FC236}">
                <a16:creationId xmlns:a16="http://schemas.microsoft.com/office/drawing/2014/main" id="{3AD085E6-F0C0-8440-52FB-762CC81DCA0B}"/>
              </a:ext>
            </a:extLst>
          </p:cNvPr>
          <p:cNvSpPr txBox="1"/>
          <p:nvPr/>
        </p:nvSpPr>
        <p:spPr>
          <a:xfrm>
            <a:off x="2308122" y="3045835"/>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FFCA04"/>
                </a:solidFill>
                <a:effectLst/>
                <a:uLnTx/>
                <a:uFillTx/>
                <a:latin typeface="Paytone One"/>
                <a:ea typeface="Paytone One"/>
                <a:cs typeface="Paytone One"/>
                <a:sym typeface="Paytone One"/>
              </a:rPr>
              <a:t>01</a:t>
            </a:r>
            <a:endParaRPr kumimoji="0" sz="1400" b="0" i="0" u="none" strike="noStrike" kern="0" cap="none" spc="0" normalizeH="0" baseline="0" noProof="0" dirty="0">
              <a:ln>
                <a:noFill/>
              </a:ln>
              <a:solidFill>
                <a:srgbClr val="FFCA04"/>
              </a:solidFill>
              <a:effectLst/>
              <a:uLnTx/>
              <a:uFillTx/>
              <a:latin typeface="Arial"/>
              <a:cs typeface="Arial"/>
              <a:sym typeface="Arial"/>
            </a:endParaRPr>
          </a:p>
        </p:txBody>
      </p:sp>
      <p:sp>
        <p:nvSpPr>
          <p:cNvPr id="175" name="Google Shape;175;p19">
            <a:extLst>
              <a:ext uri="{FF2B5EF4-FFF2-40B4-BE49-F238E27FC236}">
                <a16:creationId xmlns:a16="http://schemas.microsoft.com/office/drawing/2014/main" id="{B6D313A2-E114-2DEF-2C62-FB94D608891A}"/>
              </a:ext>
            </a:extLst>
          </p:cNvPr>
          <p:cNvSpPr txBox="1"/>
          <p:nvPr/>
        </p:nvSpPr>
        <p:spPr>
          <a:xfrm>
            <a:off x="1072756" y="6492704"/>
            <a:ext cx="4468500" cy="1107996"/>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Veri Bütünlüğünü Sağlamak</a:t>
            </a:r>
          </a:p>
        </p:txBody>
      </p:sp>
      <p:sp>
        <p:nvSpPr>
          <p:cNvPr id="4" name="Slayt Numarası Yer Tutucusu 3">
            <a:extLst>
              <a:ext uri="{FF2B5EF4-FFF2-40B4-BE49-F238E27FC236}">
                <a16:creationId xmlns:a16="http://schemas.microsoft.com/office/drawing/2014/main" id="{5E301869-BD26-7B93-3651-DE4D325E265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grpSp>
        <p:nvGrpSpPr>
          <p:cNvPr id="12" name="Grup 11">
            <a:extLst>
              <a:ext uri="{FF2B5EF4-FFF2-40B4-BE49-F238E27FC236}">
                <a16:creationId xmlns:a16="http://schemas.microsoft.com/office/drawing/2014/main" id="{B6D54564-9649-9D05-41E0-04FD1CC1A784}"/>
              </a:ext>
            </a:extLst>
          </p:cNvPr>
          <p:cNvGrpSpPr/>
          <p:nvPr/>
        </p:nvGrpSpPr>
        <p:grpSpPr>
          <a:xfrm>
            <a:off x="6731858" y="2704491"/>
            <a:ext cx="4824284" cy="6137326"/>
            <a:chOff x="6586712" y="2704491"/>
            <a:chExt cx="4824284" cy="6137326"/>
          </a:xfrm>
        </p:grpSpPr>
        <p:sp>
          <p:nvSpPr>
            <p:cNvPr id="164" name="Google Shape;164;p19">
              <a:extLst>
                <a:ext uri="{FF2B5EF4-FFF2-40B4-BE49-F238E27FC236}">
                  <a16:creationId xmlns:a16="http://schemas.microsoft.com/office/drawing/2014/main" id="{48A674C5-DF63-C906-3CCC-219D95FFF079}"/>
                </a:ext>
              </a:extLst>
            </p:cNvPr>
            <p:cNvSpPr/>
            <p:nvPr/>
          </p:nvSpPr>
          <p:spPr>
            <a:xfrm>
              <a:off x="6586712"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rup 10">
              <a:extLst>
                <a:ext uri="{FF2B5EF4-FFF2-40B4-BE49-F238E27FC236}">
                  <a16:creationId xmlns:a16="http://schemas.microsoft.com/office/drawing/2014/main" id="{248AA712-7876-E144-01AA-448E74E712AE}"/>
                </a:ext>
              </a:extLst>
            </p:cNvPr>
            <p:cNvGrpSpPr/>
            <p:nvPr/>
          </p:nvGrpSpPr>
          <p:grpSpPr>
            <a:xfrm>
              <a:off x="6764604" y="3045835"/>
              <a:ext cx="4468500" cy="4000867"/>
              <a:chOff x="6719633" y="3045835"/>
              <a:chExt cx="4468500" cy="4000867"/>
            </a:xfrm>
          </p:grpSpPr>
          <p:pic>
            <p:nvPicPr>
              <p:cNvPr id="167" name="Google Shape;167;p19">
                <a:extLst>
                  <a:ext uri="{FF2B5EF4-FFF2-40B4-BE49-F238E27FC236}">
                    <a16:creationId xmlns:a16="http://schemas.microsoft.com/office/drawing/2014/main" id="{694C2689-7A12-02E8-822C-973F0C26A312}"/>
                  </a:ext>
                </a:extLst>
              </p:cNvPr>
              <p:cNvPicPr preferRelativeResize="0"/>
              <p:nvPr/>
            </p:nvPicPr>
            <p:blipFill>
              <a:blip r:embed="rId6">
                <a:alphaModFix/>
              </a:blip>
              <a:stretch>
                <a:fillRect/>
              </a:stretch>
            </p:blipFill>
            <p:spPr>
              <a:xfrm>
                <a:off x="8469696" y="4676634"/>
                <a:ext cx="968375" cy="1395972"/>
              </a:xfrm>
              <a:prstGeom prst="rect">
                <a:avLst/>
              </a:prstGeom>
              <a:noFill/>
              <a:ln>
                <a:noFill/>
              </a:ln>
            </p:spPr>
          </p:pic>
          <p:sp>
            <p:nvSpPr>
              <p:cNvPr id="174" name="Google Shape;174;p19">
                <a:extLst>
                  <a:ext uri="{FF2B5EF4-FFF2-40B4-BE49-F238E27FC236}">
                    <a16:creationId xmlns:a16="http://schemas.microsoft.com/office/drawing/2014/main" id="{FA38761F-EA11-96D8-1EDC-EDE2DEE927D0}"/>
                  </a:ext>
                </a:extLst>
              </p:cNvPr>
              <p:cNvSpPr txBox="1"/>
              <p:nvPr/>
            </p:nvSpPr>
            <p:spPr>
              <a:xfrm>
                <a:off x="7955063" y="3045835"/>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a:t>
                </a:r>
                <a:r>
                  <a:rPr kumimoji="0" lang="tr-TR"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175;p19">
                <a:extLst>
                  <a:ext uri="{FF2B5EF4-FFF2-40B4-BE49-F238E27FC236}">
                    <a16:creationId xmlns:a16="http://schemas.microsoft.com/office/drawing/2014/main" id="{25B80136-ABD0-314D-57E4-53426FBD78B5}"/>
                  </a:ext>
                </a:extLst>
              </p:cNvPr>
              <p:cNvSpPr txBox="1"/>
              <p:nvPr/>
            </p:nvSpPr>
            <p:spPr>
              <a:xfrm>
                <a:off x="6719633" y="6492704"/>
                <a:ext cx="4468500" cy="553998"/>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Uygulamadan Bağımsızlık</a:t>
                </a:r>
              </a:p>
            </p:txBody>
          </p:sp>
        </p:grpSp>
      </p:grpSp>
      <p:sp>
        <p:nvSpPr>
          <p:cNvPr id="3" name="Google Shape;104;p14">
            <a:extLst>
              <a:ext uri="{FF2B5EF4-FFF2-40B4-BE49-F238E27FC236}">
                <a16:creationId xmlns:a16="http://schemas.microsoft.com/office/drawing/2014/main" id="{E7AFBDFD-FF73-59AD-1604-843E132EB4B5}"/>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Normalleştirmenin Amaçları</a:t>
            </a:r>
          </a:p>
        </p:txBody>
      </p:sp>
      <p:sp>
        <p:nvSpPr>
          <p:cNvPr id="5" name="Google Shape;366;p29">
            <a:extLst>
              <a:ext uri="{FF2B5EF4-FFF2-40B4-BE49-F238E27FC236}">
                <a16:creationId xmlns:a16="http://schemas.microsoft.com/office/drawing/2014/main" id="{AC9835C1-0AC7-665F-AB9D-A849E54B73CC}"/>
              </a:ext>
            </a:extLst>
          </p:cNvPr>
          <p:cNvSpPr txBox="1"/>
          <p:nvPr/>
        </p:nvSpPr>
        <p:spPr>
          <a:xfrm>
            <a:off x="6739901" y="1976549"/>
            <a:ext cx="6345247" cy="49859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Normalizasyondaki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amaç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p:txBody>
      </p:sp>
      <p:grpSp>
        <p:nvGrpSpPr>
          <p:cNvPr id="13" name="Grup 12">
            <a:extLst>
              <a:ext uri="{FF2B5EF4-FFF2-40B4-BE49-F238E27FC236}">
                <a16:creationId xmlns:a16="http://schemas.microsoft.com/office/drawing/2014/main" id="{9BB496E6-68F9-D2ED-A424-EB1743777DDD}"/>
              </a:ext>
            </a:extLst>
          </p:cNvPr>
          <p:cNvGrpSpPr/>
          <p:nvPr/>
        </p:nvGrpSpPr>
        <p:grpSpPr>
          <a:xfrm>
            <a:off x="12591745" y="2704491"/>
            <a:ext cx="4824284" cy="6137326"/>
            <a:chOff x="6586712" y="2704491"/>
            <a:chExt cx="4824284" cy="6137326"/>
          </a:xfrm>
        </p:grpSpPr>
        <p:sp>
          <p:nvSpPr>
            <p:cNvPr id="14" name="Google Shape;164;p19">
              <a:extLst>
                <a:ext uri="{FF2B5EF4-FFF2-40B4-BE49-F238E27FC236}">
                  <a16:creationId xmlns:a16="http://schemas.microsoft.com/office/drawing/2014/main" id="{AB8C55E9-CCF6-519C-E8CC-EEB6883E1662}"/>
                </a:ext>
              </a:extLst>
            </p:cNvPr>
            <p:cNvSpPr/>
            <p:nvPr/>
          </p:nvSpPr>
          <p:spPr>
            <a:xfrm>
              <a:off x="6586712"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rup 14">
              <a:extLst>
                <a:ext uri="{FF2B5EF4-FFF2-40B4-BE49-F238E27FC236}">
                  <a16:creationId xmlns:a16="http://schemas.microsoft.com/office/drawing/2014/main" id="{82275F24-8762-8C5B-7A43-61492E9B08BB}"/>
                </a:ext>
              </a:extLst>
            </p:cNvPr>
            <p:cNvGrpSpPr/>
            <p:nvPr/>
          </p:nvGrpSpPr>
          <p:grpSpPr>
            <a:xfrm>
              <a:off x="6764604" y="3045835"/>
              <a:ext cx="4468500" cy="4000867"/>
              <a:chOff x="6719633" y="3045835"/>
              <a:chExt cx="4468500" cy="4000867"/>
            </a:xfrm>
          </p:grpSpPr>
          <p:sp>
            <p:nvSpPr>
              <p:cNvPr id="17" name="Google Shape;174;p19">
                <a:extLst>
                  <a:ext uri="{FF2B5EF4-FFF2-40B4-BE49-F238E27FC236}">
                    <a16:creationId xmlns:a16="http://schemas.microsoft.com/office/drawing/2014/main" id="{6126B01D-88BF-0AE3-8FF7-6CB38FB13F23}"/>
                  </a:ext>
                </a:extLst>
              </p:cNvPr>
              <p:cNvSpPr txBox="1"/>
              <p:nvPr/>
            </p:nvSpPr>
            <p:spPr>
              <a:xfrm>
                <a:off x="7955063" y="3045835"/>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a:t>
                </a:r>
                <a:r>
                  <a:rPr lang="tr-TR" sz="8790" dirty="0">
                    <a:solidFill>
                      <a:srgbClr val="7797ED"/>
                    </a:solidFill>
                    <a:latin typeface="Paytone One"/>
                    <a:ea typeface="Paytone One"/>
                    <a:cs typeface="Paytone One"/>
                    <a:sym typeface="Paytone One"/>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75;p19">
                <a:extLst>
                  <a:ext uri="{FF2B5EF4-FFF2-40B4-BE49-F238E27FC236}">
                    <a16:creationId xmlns:a16="http://schemas.microsoft.com/office/drawing/2014/main" id="{7952606B-480B-E12C-A5EA-2CFA1EEBC532}"/>
                  </a:ext>
                </a:extLst>
              </p:cNvPr>
              <p:cNvSpPr txBox="1"/>
              <p:nvPr/>
            </p:nvSpPr>
            <p:spPr>
              <a:xfrm>
                <a:off x="6719633" y="6492704"/>
                <a:ext cx="4468500" cy="553998"/>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Performansı Arttırmak</a:t>
                </a:r>
              </a:p>
            </p:txBody>
          </p:sp>
        </p:grpSp>
      </p:grpSp>
      <p:pic>
        <p:nvPicPr>
          <p:cNvPr id="19" name="Google Shape;270;p23">
            <a:extLst>
              <a:ext uri="{FF2B5EF4-FFF2-40B4-BE49-F238E27FC236}">
                <a16:creationId xmlns:a16="http://schemas.microsoft.com/office/drawing/2014/main" id="{0CA6989D-3110-DAEC-D856-D0EADFF3F7DA}"/>
              </a:ext>
            </a:extLst>
          </p:cNvPr>
          <p:cNvPicPr preferRelativeResize="0"/>
          <p:nvPr/>
        </p:nvPicPr>
        <p:blipFill>
          <a:blip r:embed="rId7">
            <a:alphaModFix/>
          </a:blip>
          <a:stretch>
            <a:fillRect/>
          </a:stretch>
        </p:blipFill>
        <p:spPr>
          <a:xfrm>
            <a:off x="14266435" y="4671379"/>
            <a:ext cx="1474903" cy="1397950"/>
          </a:xfrm>
          <a:prstGeom prst="rect">
            <a:avLst/>
          </a:prstGeom>
          <a:noFill/>
          <a:ln>
            <a:noFill/>
          </a:ln>
        </p:spPr>
      </p:pic>
    </p:spTree>
    <p:extLst>
      <p:ext uri="{BB962C8B-B14F-4D97-AF65-F5344CB8AC3E}">
        <p14:creationId xmlns:p14="http://schemas.microsoft.com/office/powerpoint/2010/main" val="1706926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6E5A5442-B7B0-5891-AC55-7B20F0E44B6E}"/>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ECF4D78E-26FA-E6A2-8B56-0166EAD8F360}"/>
              </a:ext>
            </a:extLst>
          </p:cNvPr>
          <p:cNvSpPr/>
          <p:nvPr/>
        </p:nvSpPr>
        <p:spPr>
          <a:xfrm>
            <a:off x="13833189" y="7515142"/>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08C79A0A-C542-28DB-3308-46F499D774B8}"/>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lang="tr-TR" sz="5500" dirty="0">
                <a:solidFill>
                  <a:srgbClr val="FFCA04"/>
                </a:solidFill>
                <a:latin typeface="Paytone One"/>
                <a:ea typeface="Paytone One"/>
                <a:cs typeface="Paytone One"/>
                <a:sym typeface="Paytone One"/>
              </a:rPr>
              <a:t>3 </a:t>
            </a: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NF</a:t>
            </a:r>
          </a:p>
        </p:txBody>
      </p:sp>
      <p:sp>
        <p:nvSpPr>
          <p:cNvPr id="4" name="Slayt Numarası Yer Tutucusu 3">
            <a:extLst>
              <a:ext uri="{FF2B5EF4-FFF2-40B4-BE49-F238E27FC236}">
                <a16:creationId xmlns:a16="http://schemas.microsoft.com/office/drawing/2014/main" id="{17BEA7F1-378D-7E3A-D58D-82BDDB5D670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ECA24F2E-3525-1E6C-9781-6B7F8E0B127D}"/>
              </a:ext>
            </a:extLst>
          </p:cNvPr>
          <p:cNvSpPr txBox="1"/>
          <p:nvPr/>
        </p:nvSpPr>
        <p:spPr>
          <a:xfrm>
            <a:off x="2619889" y="2401211"/>
            <a:ext cx="14566142" cy="6574107"/>
          </a:xfrm>
          <a:prstGeom prst="rect">
            <a:avLst/>
          </a:prstGeom>
          <a:noFill/>
          <a:ln>
            <a:noFill/>
          </a:ln>
        </p:spPr>
        <p:txBody>
          <a:bodyPr spcFirstLastPara="1" wrap="square" lIns="0" tIns="0" rIns="0" bIns="0" anchor="t" anchorCtr="0">
            <a:spAutoFit/>
          </a:bodyPr>
          <a:lstStyle/>
          <a:p>
            <a:pPr lvl="1" algn="just">
              <a:lnSpc>
                <a:spcPct val="120000"/>
              </a:lnSpc>
              <a:defRPr/>
            </a:pPr>
            <a:r>
              <a:rPr lang="en-US" sz="2700" dirty="0">
                <a:solidFill>
                  <a:srgbClr val="FFFFFF"/>
                </a:solidFill>
                <a:latin typeface="Lato"/>
                <a:ea typeface="Lato"/>
                <a:cs typeface="Lato"/>
                <a:sym typeface="Lato"/>
              </a:rPr>
              <a:t>Bir </a:t>
            </a:r>
            <a:r>
              <a:rPr lang="en-US" sz="2700" dirty="0" err="1">
                <a:solidFill>
                  <a:srgbClr val="FFFFFF"/>
                </a:solidFill>
                <a:latin typeface="Lato"/>
                <a:ea typeface="Lato"/>
                <a:cs typeface="Lato"/>
                <a:sym typeface="Lato"/>
              </a:rPr>
              <a:t>veri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tabanının</a:t>
            </a:r>
            <a:r>
              <a:rPr lang="en-US" sz="2700" dirty="0">
                <a:solidFill>
                  <a:srgbClr val="FFFFFF"/>
                </a:solidFill>
                <a:latin typeface="Lato"/>
                <a:ea typeface="Lato"/>
                <a:cs typeface="Lato"/>
                <a:sym typeface="Lato"/>
              </a:rPr>
              <a:t> 3NF </a:t>
            </a:r>
            <a:r>
              <a:rPr lang="en-US" sz="2700" dirty="0" err="1">
                <a:solidFill>
                  <a:srgbClr val="FFFFFF"/>
                </a:solidFill>
                <a:latin typeface="Lato"/>
                <a:ea typeface="Lato"/>
                <a:cs typeface="Lato"/>
                <a:sym typeface="Lato"/>
              </a:rPr>
              <a:t>olabilmesi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aşağıdaki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özellikleri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karşılayabilmesi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gerekir</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defRPr/>
            </a:pPr>
            <a:endParaRPr lang="tr-TR" sz="2700" dirty="0">
              <a:solidFill>
                <a:srgbClr val="FFFFFF"/>
              </a:solidFill>
              <a:latin typeface="Lato"/>
              <a:ea typeface="Lato"/>
              <a:cs typeface="Lato"/>
              <a:sym typeface="Lato"/>
            </a:endParaRPr>
          </a:p>
          <a:p>
            <a:pPr marL="457200" lvl="1" indent="-457200" algn="just">
              <a:lnSpc>
                <a:spcPct val="120000"/>
              </a:lnSpc>
              <a:buClr>
                <a:schemeClr val="bg1"/>
              </a:buClr>
              <a:buFont typeface="Arial" panose="020B0604020202020204" pitchFamily="34" charset="0"/>
              <a:buChar char="•"/>
              <a:defRPr/>
            </a:pPr>
            <a:r>
              <a:rPr lang="en-US" sz="2700" dirty="0">
                <a:solidFill>
                  <a:srgbClr val="FFFFFF"/>
                </a:solidFill>
                <a:latin typeface="Lato"/>
                <a:ea typeface="Lato"/>
                <a:cs typeface="Lato"/>
                <a:sym typeface="Lato"/>
              </a:rPr>
              <a:t>Veri </a:t>
            </a:r>
            <a:r>
              <a:rPr lang="en-US" sz="2700" dirty="0" err="1">
                <a:solidFill>
                  <a:srgbClr val="FFFFFF"/>
                </a:solidFill>
                <a:latin typeface="Lato"/>
                <a:ea typeface="Lato"/>
                <a:cs typeface="Lato"/>
                <a:sym typeface="Lato"/>
              </a:rPr>
              <a:t>tabanı</a:t>
            </a:r>
            <a:r>
              <a:rPr lang="en-US" sz="2700" dirty="0">
                <a:solidFill>
                  <a:srgbClr val="FFFFFF"/>
                </a:solidFill>
                <a:latin typeface="Lato"/>
                <a:ea typeface="Lato"/>
                <a:cs typeface="Lato"/>
                <a:sym typeface="Lato"/>
              </a:rPr>
              <a:t> 2NF </a:t>
            </a:r>
            <a:r>
              <a:rPr lang="en-US" sz="2700" dirty="0" err="1">
                <a:solidFill>
                  <a:srgbClr val="FFFFFF"/>
                </a:solidFill>
                <a:latin typeface="Lato"/>
                <a:ea typeface="Lato"/>
                <a:cs typeface="Lato"/>
                <a:sym typeface="Lato"/>
              </a:rPr>
              <a:t>olmalıdır</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marL="457200" lvl="1" indent="-457200" algn="just">
              <a:lnSpc>
                <a:spcPct val="120000"/>
              </a:lnSpc>
              <a:buClr>
                <a:schemeClr val="bg1"/>
              </a:buClr>
              <a:buFont typeface="Arial" panose="020B0604020202020204" pitchFamily="34" charset="0"/>
              <a:buChar char="•"/>
              <a:defRPr/>
            </a:pPr>
            <a:endParaRPr lang="tr-TR" sz="2700" dirty="0">
              <a:solidFill>
                <a:srgbClr val="FFFFFF"/>
              </a:solidFill>
              <a:latin typeface="Lato"/>
              <a:ea typeface="Lato"/>
              <a:cs typeface="Lato"/>
              <a:sym typeface="Lato"/>
            </a:endParaRPr>
          </a:p>
          <a:p>
            <a:pPr marL="457200" lvl="1" indent="-457200" algn="just">
              <a:lnSpc>
                <a:spcPct val="120000"/>
              </a:lnSpc>
              <a:buClr>
                <a:schemeClr val="bg1"/>
              </a:buClr>
              <a:buFont typeface="Arial" panose="020B0604020202020204" pitchFamily="34" charset="0"/>
              <a:buChar char="•"/>
              <a:defRPr/>
            </a:pPr>
            <a:r>
              <a:rPr lang="en-US" sz="2700" dirty="0" err="1">
                <a:solidFill>
                  <a:srgbClr val="FFFFFF"/>
                </a:solidFill>
                <a:latin typeface="Lato"/>
                <a:ea typeface="Lato"/>
                <a:cs typeface="Lato"/>
                <a:sym typeface="Lato"/>
              </a:rPr>
              <a:t>Anahtar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olmayan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hiç</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kolon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diğerine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olmayan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başka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kolona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olmamalı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a:t>
            </a:r>
            <a:r>
              <a:rPr lang="en-US" sz="2700" dirty="0">
                <a:solidFill>
                  <a:srgbClr val="FFFFFF"/>
                </a:solidFill>
                <a:latin typeface="Lato"/>
                <a:ea typeface="Lato"/>
                <a:cs typeface="Lato"/>
                <a:sym typeface="Lato"/>
              </a:rPr>
              <a:t> da </a:t>
            </a:r>
            <a:r>
              <a:rPr lang="en-US" sz="2700" dirty="0" err="1">
                <a:solidFill>
                  <a:srgbClr val="FFFFFF"/>
                </a:solidFill>
                <a:latin typeface="Lato"/>
                <a:ea typeface="Lato"/>
                <a:cs typeface="Lato"/>
                <a:sym typeface="Lato"/>
              </a:rPr>
              <a:t>geçişken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fonksiyonel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bağımlılığı</a:t>
            </a:r>
            <a:r>
              <a:rPr lang="en-US" sz="2700" dirty="0">
                <a:solidFill>
                  <a:srgbClr val="FFFFFF"/>
                </a:solidFill>
                <a:latin typeface="Lato"/>
                <a:ea typeface="Lato"/>
                <a:cs typeface="Lato"/>
                <a:sym typeface="Lato"/>
              </a:rPr>
              <a:t> (transitional functional dependency) </a:t>
            </a:r>
            <a:r>
              <a:rPr lang="en-US" sz="2700" dirty="0" err="1">
                <a:solidFill>
                  <a:srgbClr val="FFFFFF"/>
                </a:solidFill>
                <a:latin typeface="Lato"/>
                <a:ea typeface="Lato"/>
                <a:cs typeface="Lato"/>
                <a:sym typeface="Lato"/>
              </a:rPr>
              <a:t>olmamalıdır</a:t>
            </a:r>
            <a:r>
              <a:rPr lang="en-US" sz="2700" dirty="0">
                <a:solidFill>
                  <a:srgbClr val="FFFFFF"/>
                </a:solidFill>
                <a:latin typeface="Lato"/>
                <a:ea typeface="Lato"/>
                <a:cs typeface="Lato"/>
                <a:sym typeface="Lato"/>
              </a:rPr>
              <a:t>. Başka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deyişle</a:t>
            </a:r>
            <a:r>
              <a:rPr lang="en-US" sz="2700" dirty="0">
                <a:solidFill>
                  <a:srgbClr val="FFFFFF"/>
                </a:solidFill>
                <a:latin typeface="Lato"/>
                <a:ea typeface="Lato"/>
                <a:cs typeface="Lato"/>
                <a:sym typeface="Lato"/>
              </a:rPr>
              <a:t> her </a:t>
            </a:r>
            <a:r>
              <a:rPr lang="en-US" sz="2700" dirty="0" err="1">
                <a:solidFill>
                  <a:srgbClr val="FFFFFF"/>
                </a:solidFill>
                <a:latin typeface="Lato"/>
                <a:ea typeface="Lato"/>
                <a:cs typeface="Lato"/>
                <a:sym typeface="Lato"/>
              </a:rPr>
              <a:t>kolon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eşsiz</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a:t>
            </a:r>
            <a:r>
              <a:rPr lang="en-US" sz="2700" dirty="0">
                <a:solidFill>
                  <a:srgbClr val="FFFFFF"/>
                </a:solidFill>
                <a:latin typeface="Lato"/>
                <a:ea typeface="Lato"/>
                <a:cs typeface="Lato"/>
                <a:sym typeface="Lato"/>
              </a:rPr>
              <a:t> tam </a:t>
            </a:r>
            <a:r>
              <a:rPr lang="en-US" sz="2700" dirty="0" err="1">
                <a:solidFill>
                  <a:srgbClr val="FFFFFF"/>
                </a:solidFill>
                <a:latin typeface="Lato"/>
                <a:ea typeface="Lato"/>
                <a:cs typeface="Lato"/>
                <a:sym typeface="Lato"/>
              </a:rPr>
              <a:t>bağımlı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zorundadır</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marL="457200" lvl="1" indent="-457200" algn="just">
              <a:lnSpc>
                <a:spcPct val="120000"/>
              </a:lnSpc>
              <a:buClr>
                <a:schemeClr val="bg1"/>
              </a:buClr>
              <a:buFont typeface="Arial" panose="020B0604020202020204" pitchFamily="34" charset="0"/>
              <a:buChar char="•"/>
              <a:defRPr/>
            </a:pPr>
            <a:endParaRPr lang="tr-TR" sz="2700" dirty="0">
              <a:solidFill>
                <a:srgbClr val="FFFFFF"/>
              </a:solidFill>
              <a:latin typeface="Lato"/>
              <a:ea typeface="Lato"/>
              <a:cs typeface="Lato"/>
              <a:sym typeface="Lato"/>
            </a:endParaRPr>
          </a:p>
          <a:p>
            <a:pPr marL="457200" lvl="1" indent="-457200" algn="just">
              <a:lnSpc>
                <a:spcPct val="120000"/>
              </a:lnSpc>
              <a:buClr>
                <a:schemeClr val="bg1"/>
              </a:buClr>
              <a:buFont typeface="Arial" panose="020B0604020202020204" pitchFamily="34" charset="0"/>
              <a:buChar char="•"/>
              <a:defRPr/>
            </a:pPr>
            <a:r>
              <a:rPr lang="en-US" sz="2700" dirty="0">
                <a:solidFill>
                  <a:srgbClr val="FFFFFF"/>
                </a:solidFill>
                <a:latin typeface="Lato"/>
                <a:ea typeface="Lato"/>
                <a:cs typeface="Lato"/>
                <a:sym typeface="Lato"/>
              </a:rPr>
              <a:t>Veri </a:t>
            </a:r>
            <a:r>
              <a:rPr lang="en-US" sz="2700" dirty="0" err="1">
                <a:solidFill>
                  <a:srgbClr val="FFFFFF"/>
                </a:solidFill>
                <a:latin typeface="Lato"/>
                <a:ea typeface="Lato"/>
                <a:cs typeface="Lato"/>
                <a:sym typeface="Lato"/>
              </a:rPr>
              <a:t>tekrarını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azaltmak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tanım</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tabloları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oluşturulur</a:t>
            </a:r>
            <a:r>
              <a:rPr lang="en-US" sz="2700" dirty="0">
                <a:solidFill>
                  <a:srgbClr val="FFFFFF"/>
                </a:solidFill>
                <a:latin typeface="Lato"/>
                <a:ea typeface="Lato"/>
                <a:cs typeface="Lato"/>
                <a:sym typeface="Lato"/>
              </a:rPr>
              <a:t>. Veri </a:t>
            </a:r>
            <a:r>
              <a:rPr lang="en-US" sz="2700" dirty="0" err="1">
                <a:solidFill>
                  <a:srgbClr val="FFFFFF"/>
                </a:solidFill>
                <a:latin typeface="Lato"/>
                <a:ea typeface="Lato"/>
                <a:cs typeface="Lato"/>
                <a:sym typeface="Lato"/>
              </a:rPr>
              <a:t>tabanımızı</a:t>
            </a:r>
            <a:r>
              <a:rPr lang="en-US" sz="2700" dirty="0">
                <a:solidFill>
                  <a:srgbClr val="FFFFFF"/>
                </a:solidFill>
                <a:latin typeface="Lato"/>
                <a:ea typeface="Lato"/>
                <a:cs typeface="Lato"/>
                <a:sym typeface="Lato"/>
              </a:rPr>
              <a:t> 3NF </a:t>
            </a:r>
            <a:r>
              <a:rPr lang="en-US" sz="2700" dirty="0" err="1">
                <a:solidFill>
                  <a:srgbClr val="FFFFFF"/>
                </a:solidFill>
                <a:latin typeface="Lato"/>
                <a:ea typeface="Lato"/>
                <a:cs typeface="Lato"/>
                <a:sym typeface="Lato"/>
              </a:rPr>
              <a:t>şartlarına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uydurabilmek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olmayan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eşsiz</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a:t>
            </a:r>
            <a:r>
              <a:rPr lang="en-US" sz="2700" dirty="0">
                <a:solidFill>
                  <a:srgbClr val="FFFFFF"/>
                </a:solidFill>
                <a:latin typeface="Lato"/>
                <a:ea typeface="Lato"/>
                <a:cs typeface="Lato"/>
                <a:sym typeface="Lato"/>
              </a:rPr>
              <a:t> tam </a:t>
            </a:r>
            <a:r>
              <a:rPr lang="en-US" sz="2700" dirty="0" err="1">
                <a:solidFill>
                  <a:srgbClr val="FFFFFF"/>
                </a:solidFill>
                <a:latin typeface="Lato"/>
                <a:ea typeface="Lato"/>
                <a:cs typeface="Lato"/>
                <a:sym typeface="Lato"/>
              </a:rPr>
              <a:t>bağımlı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olmayan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tüm</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kolonları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kaldırmalıyız</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defRPr/>
            </a:pPr>
            <a:endParaRPr lang="tr-TR" sz="2700" dirty="0">
              <a:solidFill>
                <a:srgbClr val="FFFFFF"/>
              </a:solidFill>
              <a:latin typeface="Lato"/>
              <a:ea typeface="Lato"/>
              <a:cs typeface="Lato"/>
              <a:sym typeface="Lato"/>
            </a:endParaRPr>
          </a:p>
          <a:p>
            <a:pPr lvl="1" algn="just">
              <a:lnSpc>
                <a:spcPct val="120000"/>
              </a:lnSpc>
              <a:defRPr/>
            </a:pPr>
            <a:r>
              <a:rPr lang="en-US" sz="3200" dirty="0" err="1">
                <a:solidFill>
                  <a:srgbClr val="FFCA04"/>
                </a:solidFill>
                <a:latin typeface="Lato"/>
                <a:ea typeface="Lato"/>
                <a:cs typeface="Lato"/>
                <a:sym typeface="Lato"/>
              </a:rPr>
              <a:t>Dolaylı</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geçişli</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fonksiyonel</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bağımlılık</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ortadan</a:t>
            </a:r>
            <a:r>
              <a:rPr lang="en-US" sz="3200" dirty="0">
                <a:solidFill>
                  <a:srgbClr val="FFCA04"/>
                </a:solidFill>
                <a:latin typeface="Lato"/>
                <a:ea typeface="Lato"/>
                <a:cs typeface="Lato"/>
                <a:sym typeface="Lato"/>
              </a:rPr>
              <a:t> </a:t>
            </a:r>
            <a:r>
              <a:rPr lang="en-US" sz="3200" dirty="0" err="1">
                <a:solidFill>
                  <a:srgbClr val="FFCA04"/>
                </a:solidFill>
                <a:latin typeface="Lato"/>
                <a:ea typeface="Lato"/>
                <a:cs typeface="Lato"/>
                <a:sym typeface="Lato"/>
              </a:rPr>
              <a:t>kaldırılmalı</a:t>
            </a:r>
            <a:r>
              <a:rPr lang="tr-TR" sz="3200" dirty="0">
                <a:solidFill>
                  <a:srgbClr val="FFCA04"/>
                </a:solidFill>
                <a:latin typeface="Lato"/>
                <a:ea typeface="Lato"/>
                <a:cs typeface="Lato"/>
                <a:sym typeface="Lato"/>
              </a:rPr>
              <a:t> !</a:t>
            </a:r>
            <a:endParaRPr kumimoji="0" lang="en-US" sz="3200" b="0" i="0" u="none" strike="noStrike" kern="0" cap="none" spc="0" normalizeH="0" baseline="0" noProof="0" dirty="0">
              <a:ln>
                <a:noFill/>
              </a:ln>
              <a:solidFill>
                <a:srgbClr val="FFCA04"/>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78DEA60E-3EF3-C812-360C-C6E1514E681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94507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8B829417-3CD5-A1C0-D773-790C6CB01FE9}"/>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EAC49439-3E9A-2707-7A25-0211E6CCC28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EBB8F595-E005-F697-9DBA-AA784FACCCC8}"/>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BF9CD77C-2628-647E-AE97-BA3AA61411F6}"/>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7B5882B7-5373-4AA5-F68A-8C08DCB480D0}"/>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NF</a:t>
            </a:r>
          </a:p>
        </p:txBody>
      </p:sp>
      <p:sp>
        <p:nvSpPr>
          <p:cNvPr id="4" name="Slayt Numarası Yer Tutucusu 3">
            <a:extLst>
              <a:ext uri="{FF2B5EF4-FFF2-40B4-BE49-F238E27FC236}">
                <a16:creationId xmlns:a16="http://schemas.microsoft.com/office/drawing/2014/main" id="{7DE80B3A-D782-C7B3-818E-96B992B57F8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BAD4D931-FDB1-1E6C-8D6B-737B0E5AE99B}"/>
              </a:ext>
            </a:extLst>
          </p:cNvPr>
          <p:cNvPicPr>
            <a:picLocks noChangeAspect="1"/>
          </p:cNvPicPr>
          <p:nvPr/>
        </p:nvPicPr>
        <p:blipFill>
          <a:blip r:embed="rId5"/>
          <a:stretch>
            <a:fillRect/>
          </a:stretch>
        </p:blipFill>
        <p:spPr>
          <a:xfrm>
            <a:off x="5314524" y="2303731"/>
            <a:ext cx="10696575" cy="2505075"/>
          </a:xfrm>
          <a:prstGeom prst="rect">
            <a:avLst/>
          </a:prstGeom>
        </p:spPr>
      </p:pic>
    </p:spTree>
    <p:extLst>
      <p:ext uri="{BB962C8B-B14F-4D97-AF65-F5344CB8AC3E}">
        <p14:creationId xmlns:p14="http://schemas.microsoft.com/office/powerpoint/2010/main" val="593998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4F6B998-FD22-8648-7425-7AEF1679A5F8}"/>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E7D1D59A-3B22-19B9-AA7A-D85F747F392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CBD0DBA-0D15-C02D-CB85-21C29054F5F7}"/>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C52D2A53-CEDF-05D1-572A-22750A121F70}"/>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FDFB266-35CB-D511-7E3F-C42FC741F624}"/>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NF</a:t>
            </a:r>
          </a:p>
        </p:txBody>
      </p:sp>
      <p:sp>
        <p:nvSpPr>
          <p:cNvPr id="4" name="Slayt Numarası Yer Tutucusu 3">
            <a:extLst>
              <a:ext uri="{FF2B5EF4-FFF2-40B4-BE49-F238E27FC236}">
                <a16:creationId xmlns:a16="http://schemas.microsoft.com/office/drawing/2014/main" id="{E96DB104-B5F1-92BE-E6A4-094488CDFF4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F86C6B32-3FD4-EA7C-31C7-A56949169F2E}"/>
              </a:ext>
            </a:extLst>
          </p:cNvPr>
          <p:cNvPicPr>
            <a:picLocks noChangeAspect="1"/>
          </p:cNvPicPr>
          <p:nvPr/>
        </p:nvPicPr>
        <p:blipFill>
          <a:blip r:embed="rId5"/>
          <a:stretch>
            <a:fillRect/>
          </a:stretch>
        </p:blipFill>
        <p:spPr>
          <a:xfrm>
            <a:off x="5314524" y="2303731"/>
            <a:ext cx="10696575" cy="2505075"/>
          </a:xfrm>
          <a:prstGeom prst="rect">
            <a:avLst/>
          </a:prstGeom>
        </p:spPr>
      </p:pic>
      <p:pic>
        <p:nvPicPr>
          <p:cNvPr id="3" name="Resim 2">
            <a:extLst>
              <a:ext uri="{FF2B5EF4-FFF2-40B4-BE49-F238E27FC236}">
                <a16:creationId xmlns:a16="http://schemas.microsoft.com/office/drawing/2014/main" id="{C3E5794B-649B-C289-B312-7CA6A44BF8BA}"/>
              </a:ext>
            </a:extLst>
          </p:cNvPr>
          <p:cNvPicPr>
            <a:picLocks noChangeAspect="1"/>
          </p:cNvPicPr>
          <p:nvPr/>
        </p:nvPicPr>
        <p:blipFill>
          <a:blip r:embed="rId6"/>
          <a:stretch>
            <a:fillRect/>
          </a:stretch>
        </p:blipFill>
        <p:spPr>
          <a:xfrm>
            <a:off x="5314524" y="5376817"/>
            <a:ext cx="12737408" cy="2782560"/>
          </a:xfrm>
          <a:prstGeom prst="rect">
            <a:avLst/>
          </a:prstGeom>
        </p:spPr>
      </p:pic>
    </p:spTree>
    <p:extLst>
      <p:ext uri="{BB962C8B-B14F-4D97-AF65-F5344CB8AC3E}">
        <p14:creationId xmlns:p14="http://schemas.microsoft.com/office/powerpoint/2010/main" val="3588690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97CE0A2C-09D8-ADAE-A508-1F14ECF5C5CA}"/>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2E7BEFAC-4ECF-9B57-24FA-D787CFD2DF89}"/>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4314A7CB-C74A-47E3-5D49-203D4798BA6A}"/>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4C6AB4DB-AAF5-3DBD-C978-C9FDF29839C4}"/>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ACE8FB4-36F4-BA9A-9EB6-10AFF19C3FFE}"/>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NF</a:t>
            </a:r>
          </a:p>
        </p:txBody>
      </p:sp>
      <p:sp>
        <p:nvSpPr>
          <p:cNvPr id="4" name="Slayt Numarası Yer Tutucusu 3">
            <a:extLst>
              <a:ext uri="{FF2B5EF4-FFF2-40B4-BE49-F238E27FC236}">
                <a16:creationId xmlns:a16="http://schemas.microsoft.com/office/drawing/2014/main" id="{6C5A84D1-9325-84D8-E001-2AAB1EE0AE1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6" name="Resim 5">
            <a:extLst>
              <a:ext uri="{FF2B5EF4-FFF2-40B4-BE49-F238E27FC236}">
                <a16:creationId xmlns:a16="http://schemas.microsoft.com/office/drawing/2014/main" id="{38202612-4A3C-E512-6257-3C2DF8C61247}"/>
              </a:ext>
            </a:extLst>
          </p:cNvPr>
          <p:cNvPicPr>
            <a:picLocks noChangeAspect="1"/>
          </p:cNvPicPr>
          <p:nvPr/>
        </p:nvPicPr>
        <p:blipFill>
          <a:blip r:embed="rId5"/>
          <a:stretch>
            <a:fillRect/>
          </a:stretch>
        </p:blipFill>
        <p:spPr>
          <a:xfrm>
            <a:off x="5432763" y="1996564"/>
            <a:ext cx="9226243" cy="3146935"/>
          </a:xfrm>
          <a:prstGeom prst="rect">
            <a:avLst/>
          </a:prstGeom>
        </p:spPr>
      </p:pic>
    </p:spTree>
    <p:extLst>
      <p:ext uri="{BB962C8B-B14F-4D97-AF65-F5344CB8AC3E}">
        <p14:creationId xmlns:p14="http://schemas.microsoft.com/office/powerpoint/2010/main" val="3790521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B09013FF-AB63-F50F-A4F1-007BD70F4738}"/>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BAA3F47-9D2E-D42D-BF83-11B85E5BEC0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E0D0259D-5134-36AE-3EC9-3F0F9F9D6158}"/>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18E6F9A7-0234-13C2-4035-FFE200CD9E3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3BD772F6-02DB-71B8-6BB7-51450DC60E7C}"/>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NF</a:t>
            </a:r>
          </a:p>
        </p:txBody>
      </p:sp>
      <p:sp>
        <p:nvSpPr>
          <p:cNvPr id="4" name="Slayt Numarası Yer Tutucusu 3">
            <a:extLst>
              <a:ext uri="{FF2B5EF4-FFF2-40B4-BE49-F238E27FC236}">
                <a16:creationId xmlns:a16="http://schemas.microsoft.com/office/drawing/2014/main" id="{F953DEE9-373F-CC19-B9E4-C3CCAF2C126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6" name="Resim 5">
            <a:extLst>
              <a:ext uri="{FF2B5EF4-FFF2-40B4-BE49-F238E27FC236}">
                <a16:creationId xmlns:a16="http://schemas.microsoft.com/office/drawing/2014/main" id="{60C93589-2EE6-9C9F-E11C-5D6D3D0CB3BE}"/>
              </a:ext>
            </a:extLst>
          </p:cNvPr>
          <p:cNvPicPr>
            <a:picLocks noChangeAspect="1"/>
          </p:cNvPicPr>
          <p:nvPr/>
        </p:nvPicPr>
        <p:blipFill>
          <a:blip r:embed="rId5"/>
          <a:stretch>
            <a:fillRect/>
          </a:stretch>
        </p:blipFill>
        <p:spPr>
          <a:xfrm>
            <a:off x="5432763" y="1996564"/>
            <a:ext cx="7173965" cy="2446933"/>
          </a:xfrm>
          <a:prstGeom prst="rect">
            <a:avLst/>
          </a:prstGeom>
        </p:spPr>
      </p:pic>
      <p:pic>
        <p:nvPicPr>
          <p:cNvPr id="3" name="Resim 2">
            <a:extLst>
              <a:ext uri="{FF2B5EF4-FFF2-40B4-BE49-F238E27FC236}">
                <a16:creationId xmlns:a16="http://schemas.microsoft.com/office/drawing/2014/main" id="{AB2A450C-D362-A704-96F7-9B52F58580D3}"/>
              </a:ext>
            </a:extLst>
          </p:cNvPr>
          <p:cNvPicPr>
            <a:picLocks noChangeAspect="1"/>
          </p:cNvPicPr>
          <p:nvPr/>
        </p:nvPicPr>
        <p:blipFill>
          <a:blip r:embed="rId6"/>
          <a:stretch>
            <a:fillRect/>
          </a:stretch>
        </p:blipFill>
        <p:spPr>
          <a:xfrm>
            <a:off x="5432763" y="4704341"/>
            <a:ext cx="11851736" cy="3455036"/>
          </a:xfrm>
          <a:prstGeom prst="rect">
            <a:avLst/>
          </a:prstGeom>
        </p:spPr>
      </p:pic>
      <p:sp>
        <p:nvSpPr>
          <p:cNvPr id="5" name="Google Shape;366;p29">
            <a:extLst>
              <a:ext uri="{FF2B5EF4-FFF2-40B4-BE49-F238E27FC236}">
                <a16:creationId xmlns:a16="http://schemas.microsoft.com/office/drawing/2014/main" id="{CA1BE28B-C53A-C501-55F7-62CD7428FA3F}"/>
              </a:ext>
            </a:extLst>
          </p:cNvPr>
          <p:cNvSpPr txBox="1"/>
          <p:nvPr/>
        </p:nvSpPr>
        <p:spPr>
          <a:xfrm>
            <a:off x="5373781" y="8304838"/>
            <a:ext cx="11969700" cy="1495794"/>
          </a:xfrm>
          <a:prstGeom prst="rect">
            <a:avLst/>
          </a:prstGeom>
          <a:noFill/>
          <a:ln>
            <a:noFill/>
          </a:ln>
        </p:spPr>
        <p:txBody>
          <a:bodyPr spcFirstLastPara="1" wrap="square" lIns="0" tIns="0" rIns="0" bIns="0" anchor="t" anchorCtr="0">
            <a:spAutoFit/>
          </a:bodyPr>
          <a:lstStyle/>
          <a:p>
            <a:pPr lvl="1" algn="just">
              <a:lnSpc>
                <a:spcPct val="120000"/>
              </a:lnSpc>
              <a:defRPr/>
            </a:pPr>
            <a:r>
              <a:rPr lang="en-US" sz="2700" dirty="0" err="1">
                <a:solidFill>
                  <a:srgbClr val="FFFFFF"/>
                </a:solidFill>
                <a:latin typeface="Lato"/>
                <a:ea typeface="Lato"/>
                <a:cs typeface="Lato"/>
                <a:sym typeface="Lato"/>
              </a:rPr>
              <a:t>Musteri_No</a:t>
            </a:r>
            <a:r>
              <a:rPr lang="en-US" sz="2700" dirty="0">
                <a:solidFill>
                  <a:srgbClr val="FFFFFF"/>
                </a:solidFill>
                <a:latin typeface="Lato"/>
                <a:ea typeface="Lato"/>
                <a:cs typeface="Lato"/>
                <a:sym typeface="Lato"/>
              </a:rPr>
              <a:t> -&gt; </a:t>
            </a:r>
            <a:r>
              <a:rPr lang="en-US" sz="2700" dirty="0" err="1">
                <a:solidFill>
                  <a:srgbClr val="FFFFFF"/>
                </a:solidFill>
                <a:latin typeface="Lato"/>
                <a:ea typeface="Lato"/>
                <a:cs typeface="Lato"/>
                <a:sym typeface="Lato"/>
              </a:rPr>
              <a:t>Sehir_kod</a:t>
            </a:r>
            <a:endParaRPr lang="en-US" sz="2700" dirty="0">
              <a:solidFill>
                <a:srgbClr val="FFFFFF"/>
              </a:solidFill>
              <a:latin typeface="Lato"/>
              <a:ea typeface="Lato"/>
              <a:cs typeface="Lato"/>
              <a:sym typeface="Lato"/>
            </a:endParaRPr>
          </a:p>
          <a:p>
            <a:pPr lvl="1" algn="just">
              <a:lnSpc>
                <a:spcPct val="120000"/>
              </a:lnSpc>
              <a:defRPr/>
            </a:pPr>
            <a:r>
              <a:rPr lang="en-US" sz="2700" dirty="0" err="1">
                <a:solidFill>
                  <a:srgbClr val="FFFFFF"/>
                </a:solidFill>
                <a:latin typeface="Lato"/>
                <a:ea typeface="Lato"/>
                <a:cs typeface="Lato"/>
                <a:sym typeface="Lato"/>
              </a:rPr>
              <a:t>Sehir_kod</a:t>
            </a:r>
            <a:r>
              <a:rPr lang="en-US" sz="2700" dirty="0">
                <a:solidFill>
                  <a:srgbClr val="FFFFFF"/>
                </a:solidFill>
                <a:latin typeface="Lato"/>
                <a:ea typeface="Lato"/>
                <a:cs typeface="Lato"/>
                <a:sym typeface="Lato"/>
              </a:rPr>
              <a:t> -&gt; </a:t>
            </a:r>
            <a:r>
              <a:rPr lang="en-US" sz="2700" dirty="0" err="1">
                <a:solidFill>
                  <a:srgbClr val="FFFFFF"/>
                </a:solidFill>
                <a:latin typeface="Lato"/>
                <a:ea typeface="Lato"/>
                <a:cs typeface="Lato"/>
                <a:sym typeface="Lato"/>
              </a:rPr>
              <a:t>Sehir_ad</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fonksiyonel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bağımlılıkları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bulunmaktadır</a:t>
            </a:r>
            <a:r>
              <a:rPr lang="en-US" sz="2700" dirty="0">
                <a:solidFill>
                  <a:srgbClr val="FFFFFF"/>
                </a:solidFill>
                <a:latin typeface="Lato"/>
                <a:ea typeface="Lato"/>
                <a:cs typeface="Lato"/>
                <a:sym typeface="Lato"/>
              </a:rPr>
              <a:t>.</a:t>
            </a:r>
          </a:p>
          <a:p>
            <a:pPr lvl="1" algn="just">
              <a:lnSpc>
                <a:spcPct val="120000"/>
              </a:lnSpc>
              <a:defRPr/>
            </a:pPr>
            <a:r>
              <a:rPr lang="en-US" sz="2700" dirty="0" err="1">
                <a:solidFill>
                  <a:srgbClr val="FFFFFF"/>
                </a:solidFill>
                <a:latin typeface="Lato"/>
                <a:ea typeface="Lato"/>
                <a:cs typeface="Lato"/>
                <a:sym typeface="Lato"/>
              </a:rPr>
              <a:t>Sehir_ad</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dolaylı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olarak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Musteri_No’ya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Sehir_kod</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aracılığı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ile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bağımlıdır</a:t>
            </a:r>
            <a:r>
              <a:rPr lang="en-US" sz="2700" dirty="0">
                <a:solidFill>
                  <a:srgbClr val="FFFFFF"/>
                </a:solidFill>
                <a:latin typeface="Lato"/>
                <a:ea typeface="Lato"/>
                <a:cs typeface="Lato"/>
                <a:sym typeface="Lato"/>
              </a:rPr>
              <a:t>.</a:t>
            </a:r>
          </a:p>
        </p:txBody>
      </p:sp>
    </p:spTree>
    <p:extLst>
      <p:ext uri="{BB962C8B-B14F-4D97-AF65-F5344CB8AC3E}">
        <p14:creationId xmlns:p14="http://schemas.microsoft.com/office/powerpoint/2010/main" val="2574281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6D07381-8A0E-5411-33A0-6120FEB3882D}"/>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9CB01A32-AF5A-3509-1969-ADD5F9977FE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3BA35814-1662-500B-949F-F89CB15389A8}"/>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DB3E0849-619F-7A5B-F608-CA5C84E975FC}"/>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C150DA1D-6B33-9CE0-8670-3911A13D5DCA}"/>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3 NF</a:t>
            </a:r>
          </a:p>
        </p:txBody>
      </p:sp>
      <p:sp>
        <p:nvSpPr>
          <p:cNvPr id="4" name="Slayt Numarası Yer Tutucusu 3">
            <a:extLst>
              <a:ext uri="{FF2B5EF4-FFF2-40B4-BE49-F238E27FC236}">
                <a16:creationId xmlns:a16="http://schemas.microsoft.com/office/drawing/2014/main" id="{99D0CFE2-D6D3-A002-81BA-77830285BFA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3CB4D197-59E9-9821-B6EC-1AA7110D4B2E}"/>
              </a:ext>
            </a:extLst>
          </p:cNvPr>
          <p:cNvPicPr>
            <a:picLocks noChangeAspect="1"/>
          </p:cNvPicPr>
          <p:nvPr/>
        </p:nvPicPr>
        <p:blipFill>
          <a:blip r:embed="rId5"/>
          <a:stretch>
            <a:fillRect/>
          </a:stretch>
        </p:blipFill>
        <p:spPr>
          <a:xfrm>
            <a:off x="0" y="1744348"/>
            <a:ext cx="4666163" cy="2752701"/>
          </a:xfrm>
          <a:prstGeom prst="rect">
            <a:avLst/>
          </a:prstGeom>
        </p:spPr>
      </p:pic>
      <p:pic>
        <p:nvPicPr>
          <p:cNvPr id="6" name="Resim 5">
            <a:extLst>
              <a:ext uri="{FF2B5EF4-FFF2-40B4-BE49-F238E27FC236}">
                <a16:creationId xmlns:a16="http://schemas.microsoft.com/office/drawing/2014/main" id="{C2B45B7F-42AB-97A6-7023-035615D11421}"/>
              </a:ext>
            </a:extLst>
          </p:cNvPr>
          <p:cNvPicPr>
            <a:picLocks noChangeAspect="1"/>
          </p:cNvPicPr>
          <p:nvPr/>
        </p:nvPicPr>
        <p:blipFill>
          <a:blip r:embed="rId6"/>
          <a:stretch>
            <a:fillRect/>
          </a:stretch>
        </p:blipFill>
        <p:spPr>
          <a:xfrm>
            <a:off x="5223443" y="1744349"/>
            <a:ext cx="4849948" cy="2887797"/>
          </a:xfrm>
          <a:prstGeom prst="rect">
            <a:avLst/>
          </a:prstGeom>
        </p:spPr>
      </p:pic>
      <p:pic>
        <p:nvPicPr>
          <p:cNvPr id="5" name="Resim 4">
            <a:extLst>
              <a:ext uri="{FF2B5EF4-FFF2-40B4-BE49-F238E27FC236}">
                <a16:creationId xmlns:a16="http://schemas.microsoft.com/office/drawing/2014/main" id="{FDC60DCE-F03B-3FDA-309C-AE46CA1FE632}"/>
              </a:ext>
            </a:extLst>
          </p:cNvPr>
          <p:cNvPicPr>
            <a:picLocks noChangeAspect="1"/>
          </p:cNvPicPr>
          <p:nvPr/>
        </p:nvPicPr>
        <p:blipFill>
          <a:blip r:embed="rId7"/>
          <a:stretch>
            <a:fillRect/>
          </a:stretch>
        </p:blipFill>
        <p:spPr>
          <a:xfrm>
            <a:off x="8141808" y="4857319"/>
            <a:ext cx="8197471" cy="5052590"/>
          </a:xfrm>
          <a:prstGeom prst="rect">
            <a:avLst/>
          </a:prstGeom>
        </p:spPr>
      </p:pic>
    </p:spTree>
    <p:extLst>
      <p:ext uri="{BB962C8B-B14F-4D97-AF65-F5344CB8AC3E}">
        <p14:creationId xmlns:p14="http://schemas.microsoft.com/office/powerpoint/2010/main" val="3437040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CD5FAD48-D02B-8556-B085-5393A0E0E84E}"/>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B8D68B72-167A-96F5-3A3B-32D4C99FE1A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5E21C0DF-CF5D-B547-9CBE-2BEF1F59BB99}"/>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F45C7309-BDDC-8CA9-0270-5BB377BDAC4C}"/>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F606668D-50C2-A05B-D8A7-1C2002A9F853}"/>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3 NF</a:t>
            </a:r>
          </a:p>
        </p:txBody>
      </p:sp>
      <p:sp>
        <p:nvSpPr>
          <p:cNvPr id="4" name="Slayt Numarası Yer Tutucusu 3">
            <a:extLst>
              <a:ext uri="{FF2B5EF4-FFF2-40B4-BE49-F238E27FC236}">
                <a16:creationId xmlns:a16="http://schemas.microsoft.com/office/drawing/2014/main" id="{0284E0E2-10B6-FD29-A99E-A22540FA7AC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7" name="Resim 6">
            <a:extLst>
              <a:ext uri="{FF2B5EF4-FFF2-40B4-BE49-F238E27FC236}">
                <a16:creationId xmlns:a16="http://schemas.microsoft.com/office/drawing/2014/main" id="{12F12C6A-66AD-2F8E-17F3-42DBFBAD6440}"/>
              </a:ext>
            </a:extLst>
          </p:cNvPr>
          <p:cNvPicPr>
            <a:picLocks noChangeAspect="1"/>
          </p:cNvPicPr>
          <p:nvPr/>
        </p:nvPicPr>
        <p:blipFill>
          <a:blip r:embed="rId5"/>
          <a:stretch>
            <a:fillRect/>
          </a:stretch>
        </p:blipFill>
        <p:spPr>
          <a:xfrm>
            <a:off x="5161758" y="1995551"/>
            <a:ext cx="10822265" cy="2846271"/>
          </a:xfrm>
          <a:prstGeom prst="rect">
            <a:avLst/>
          </a:prstGeom>
        </p:spPr>
      </p:pic>
    </p:spTree>
    <p:extLst>
      <p:ext uri="{BB962C8B-B14F-4D97-AF65-F5344CB8AC3E}">
        <p14:creationId xmlns:p14="http://schemas.microsoft.com/office/powerpoint/2010/main" val="1723685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59E9F966-EF4A-390E-FBA0-2AE81A34439C}"/>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34EDDF14-12D7-BA54-4E48-4EDB649AF697}"/>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94577CF2-3775-11B2-780C-E843A97DA0ED}"/>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EFE71514-C0B7-5BA5-AF70-6AA809901ED4}"/>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534E2A6F-457C-F3BD-D45C-DB2105C60AF8}"/>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3 NF</a:t>
            </a:r>
          </a:p>
        </p:txBody>
      </p:sp>
      <p:sp>
        <p:nvSpPr>
          <p:cNvPr id="4" name="Slayt Numarası Yer Tutucusu 3">
            <a:extLst>
              <a:ext uri="{FF2B5EF4-FFF2-40B4-BE49-F238E27FC236}">
                <a16:creationId xmlns:a16="http://schemas.microsoft.com/office/drawing/2014/main" id="{1979C438-8FD8-5481-3A9D-F14BA4D1B15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7" name="Resim 6">
            <a:extLst>
              <a:ext uri="{FF2B5EF4-FFF2-40B4-BE49-F238E27FC236}">
                <a16:creationId xmlns:a16="http://schemas.microsoft.com/office/drawing/2014/main" id="{DD73A874-B4E7-E627-6739-A6560BE2A3B5}"/>
              </a:ext>
            </a:extLst>
          </p:cNvPr>
          <p:cNvPicPr>
            <a:picLocks noChangeAspect="1"/>
          </p:cNvPicPr>
          <p:nvPr/>
        </p:nvPicPr>
        <p:blipFill>
          <a:blip r:embed="rId5"/>
          <a:stretch>
            <a:fillRect/>
          </a:stretch>
        </p:blipFill>
        <p:spPr>
          <a:xfrm>
            <a:off x="5161758" y="1995551"/>
            <a:ext cx="10822265" cy="2846271"/>
          </a:xfrm>
          <a:prstGeom prst="rect">
            <a:avLst/>
          </a:prstGeom>
        </p:spPr>
      </p:pic>
      <p:sp>
        <p:nvSpPr>
          <p:cNvPr id="8" name="Google Shape;366;p29">
            <a:extLst>
              <a:ext uri="{FF2B5EF4-FFF2-40B4-BE49-F238E27FC236}">
                <a16:creationId xmlns:a16="http://schemas.microsoft.com/office/drawing/2014/main" id="{8169277C-BC5B-1881-2144-D599DA7D22C6}"/>
              </a:ext>
            </a:extLst>
          </p:cNvPr>
          <p:cNvSpPr txBox="1"/>
          <p:nvPr/>
        </p:nvSpPr>
        <p:spPr>
          <a:xfrm>
            <a:off x="5161758" y="5716043"/>
            <a:ext cx="11969700" cy="3988784"/>
          </a:xfrm>
          <a:prstGeom prst="rect">
            <a:avLst/>
          </a:prstGeom>
          <a:noFill/>
          <a:ln>
            <a:noFill/>
          </a:ln>
        </p:spPr>
        <p:txBody>
          <a:bodyPr spcFirstLastPara="1" wrap="square" lIns="0" tIns="0" rIns="0" bIns="0" anchor="t" anchorCtr="0">
            <a:spAutoFit/>
          </a:bodyPr>
          <a:lstStyle/>
          <a:p>
            <a:pPr lvl="1" algn="just">
              <a:lnSpc>
                <a:spcPct val="120000"/>
              </a:lnSpc>
              <a:defRPr/>
            </a:pPr>
            <a:r>
              <a:rPr lang="en-US" sz="2700" dirty="0">
                <a:solidFill>
                  <a:srgbClr val="FFFFFF"/>
                </a:solidFill>
                <a:latin typeface="Lato"/>
                <a:ea typeface="Lato"/>
                <a:cs typeface="Lato"/>
                <a:sym typeface="Lato"/>
              </a:rPr>
              <a:t>🔍 Analiz:</a:t>
            </a:r>
            <a:endParaRPr lang="tr-TR" sz="2700" dirty="0">
              <a:solidFill>
                <a:srgbClr val="FFFFFF"/>
              </a:solidFill>
              <a:latin typeface="Lato"/>
              <a:ea typeface="Lato"/>
              <a:cs typeface="Lato"/>
              <a:sym typeface="Lato"/>
            </a:endParaRPr>
          </a:p>
          <a:p>
            <a:pPr lvl="1" algn="just">
              <a:lnSpc>
                <a:spcPct val="120000"/>
              </a:lnSpc>
              <a:defRPr/>
            </a:pPr>
            <a:r>
              <a:rPr lang="en-US" sz="2700" dirty="0" err="1">
                <a:solidFill>
                  <a:srgbClr val="FFFFFF"/>
                </a:solidFill>
                <a:latin typeface="Lato"/>
                <a:ea typeface="Lato"/>
                <a:cs typeface="Lato"/>
                <a:sym typeface="Lato"/>
              </a:rPr>
              <a:t>Birincil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anahtar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PersonelID</a:t>
            </a:r>
            <a:endParaRPr lang="tr-TR" sz="2700" dirty="0">
              <a:solidFill>
                <a:srgbClr val="FFFFFF"/>
              </a:solidFill>
              <a:latin typeface="Lato"/>
              <a:ea typeface="Lato"/>
              <a:cs typeface="Lato"/>
              <a:sym typeface="Lato"/>
            </a:endParaRPr>
          </a:p>
          <a:p>
            <a:pPr lvl="1" algn="just">
              <a:lnSpc>
                <a:spcPct val="120000"/>
              </a:lnSpc>
              <a:defRPr/>
            </a:pPr>
            <a:r>
              <a:rPr lang="en-US" sz="2700" dirty="0" err="1">
                <a:solidFill>
                  <a:srgbClr val="FFFFFF"/>
                </a:solidFill>
                <a:latin typeface="Lato"/>
                <a:ea typeface="Lato"/>
                <a:cs typeface="Lato"/>
                <a:sym typeface="Lato"/>
              </a:rPr>
              <a:t>Fonksiyonel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bağımlılıklar</a:t>
            </a:r>
            <a:r>
              <a:rPr lang="en-US" sz="2700" dirty="0">
                <a:solidFill>
                  <a:srgbClr val="FFFFFF"/>
                </a:solidFill>
                <a:latin typeface="Lato"/>
                <a:ea typeface="Lato"/>
                <a:cs typeface="Lato"/>
                <a:sym typeface="Lato"/>
              </a:rPr>
              <a:t>:</a:t>
            </a:r>
            <a:endParaRPr lang="tr-TR" sz="2700" dirty="0">
              <a:solidFill>
                <a:srgbClr val="FFFFFF"/>
              </a:solidFill>
              <a:latin typeface="Lato"/>
              <a:ea typeface="Lato"/>
              <a:cs typeface="Lato"/>
              <a:sym typeface="Lato"/>
            </a:endParaRPr>
          </a:p>
          <a:p>
            <a:pPr lvl="1" algn="just">
              <a:lnSpc>
                <a:spcPct val="120000"/>
              </a:lnSpc>
              <a:defRPr/>
            </a:pPr>
            <a:r>
              <a:rPr lang="tr-TR"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PersonelID</a:t>
            </a:r>
            <a:r>
              <a:rPr lang="en-US" sz="2700" dirty="0">
                <a:solidFill>
                  <a:srgbClr val="FFFFFF"/>
                </a:solidFill>
                <a:latin typeface="Lato"/>
                <a:ea typeface="Lato"/>
                <a:cs typeface="Lato"/>
                <a:sym typeface="Lato"/>
              </a:rPr>
              <a:t> → </a:t>
            </a:r>
            <a:r>
              <a:rPr lang="en-US" sz="2700" dirty="0" err="1">
                <a:solidFill>
                  <a:srgbClr val="FFFFFF"/>
                </a:solidFill>
                <a:latin typeface="Lato"/>
                <a:ea typeface="Lato"/>
                <a:cs typeface="Lato"/>
                <a:sym typeface="Lato"/>
              </a:rPr>
              <a:t>PersonelAdı</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defRPr/>
            </a:pPr>
            <a:r>
              <a:rPr lang="tr-TR"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PersonelID</a:t>
            </a:r>
            <a:r>
              <a:rPr lang="en-US" sz="2700" dirty="0">
                <a:solidFill>
                  <a:srgbClr val="FFFFFF"/>
                </a:solidFill>
                <a:latin typeface="Lato"/>
                <a:ea typeface="Lato"/>
                <a:cs typeface="Lato"/>
                <a:sym typeface="Lato"/>
              </a:rPr>
              <a:t> → </a:t>
            </a:r>
            <a:r>
              <a:rPr lang="en-US" sz="2700" dirty="0" err="1">
                <a:solidFill>
                  <a:srgbClr val="FFFFFF"/>
                </a:solidFill>
                <a:latin typeface="Lato"/>
                <a:ea typeface="Lato"/>
                <a:cs typeface="Lato"/>
                <a:sym typeface="Lato"/>
              </a:rPr>
              <a:t>DepartmanID</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defRPr/>
            </a:pPr>
            <a:r>
              <a:rPr lang="tr-TR"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DepartmanID</a:t>
            </a:r>
            <a:r>
              <a:rPr lang="en-US" sz="2700" dirty="0">
                <a:solidFill>
                  <a:srgbClr val="FFFFFF"/>
                </a:solidFill>
                <a:latin typeface="Lato"/>
                <a:ea typeface="Lato"/>
                <a:cs typeface="Lato"/>
                <a:sym typeface="Lato"/>
              </a:rPr>
              <a:t> → </a:t>
            </a:r>
            <a:r>
              <a:rPr lang="en-US" sz="2700" dirty="0" err="1">
                <a:solidFill>
                  <a:srgbClr val="FFFFFF"/>
                </a:solidFill>
                <a:latin typeface="Lato"/>
                <a:ea typeface="Lato"/>
                <a:cs typeface="Lato"/>
                <a:sym typeface="Lato"/>
              </a:rPr>
              <a:t>DepartmanAdı</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defRPr/>
            </a:pPr>
            <a:r>
              <a:rPr lang="en-US" sz="2700" dirty="0">
                <a:solidFill>
                  <a:srgbClr val="FFFFFF"/>
                </a:solidFill>
                <a:latin typeface="Lato"/>
                <a:ea typeface="Lato"/>
                <a:cs typeface="Lato"/>
                <a:sym typeface="Lato"/>
              </a:rPr>
              <a:t>🔁 Yani:</a:t>
            </a:r>
            <a:endParaRPr lang="tr-TR" sz="2700" dirty="0">
              <a:solidFill>
                <a:srgbClr val="FFFFFF"/>
              </a:solidFill>
              <a:latin typeface="Lato"/>
              <a:ea typeface="Lato"/>
              <a:cs typeface="Lato"/>
              <a:sym typeface="Lato"/>
            </a:endParaRPr>
          </a:p>
          <a:p>
            <a:pPr lvl="1" algn="just">
              <a:lnSpc>
                <a:spcPct val="120000"/>
              </a:lnSpc>
              <a:defRPr/>
            </a:pPr>
            <a:r>
              <a:rPr lang="en-US" sz="2700" dirty="0" err="1">
                <a:solidFill>
                  <a:srgbClr val="FFFFFF"/>
                </a:solidFill>
                <a:latin typeface="Lato"/>
                <a:ea typeface="Lato"/>
                <a:cs typeface="Lato"/>
                <a:sym typeface="Lato"/>
              </a:rPr>
              <a:t>PersonelID</a:t>
            </a:r>
            <a:r>
              <a:rPr lang="en-US" sz="2700" dirty="0">
                <a:solidFill>
                  <a:srgbClr val="FFFFFF"/>
                </a:solidFill>
                <a:latin typeface="Lato"/>
                <a:ea typeface="Lato"/>
                <a:cs typeface="Lato"/>
                <a:sym typeface="Lato"/>
              </a:rPr>
              <a:t> → </a:t>
            </a:r>
            <a:r>
              <a:rPr lang="en-US" sz="2700" dirty="0" err="1">
                <a:solidFill>
                  <a:srgbClr val="FFFFFF"/>
                </a:solidFill>
                <a:latin typeface="Lato"/>
                <a:ea typeface="Lato"/>
                <a:cs typeface="Lato"/>
                <a:sym typeface="Lato"/>
              </a:rPr>
              <a:t>DepartmanID</a:t>
            </a:r>
            <a:r>
              <a:rPr lang="en-US" sz="2700" dirty="0">
                <a:solidFill>
                  <a:srgbClr val="FFFFFF"/>
                </a:solidFill>
                <a:latin typeface="Lato"/>
                <a:ea typeface="Lato"/>
                <a:cs typeface="Lato"/>
                <a:sym typeface="Lato"/>
              </a:rPr>
              <a:t> → </a:t>
            </a:r>
            <a:r>
              <a:rPr lang="en-US" sz="2700" dirty="0" err="1">
                <a:solidFill>
                  <a:srgbClr val="FFFFFF"/>
                </a:solidFill>
                <a:latin typeface="Lato"/>
                <a:ea typeface="Lato"/>
                <a:cs typeface="Lato"/>
                <a:sym typeface="Lato"/>
              </a:rPr>
              <a:t>DepartmanAdı</a:t>
            </a:r>
            <a:r>
              <a:rPr lang="en-US" sz="2700" dirty="0">
                <a:solidFill>
                  <a:srgbClr val="FFFFFF"/>
                </a:solidFill>
                <a:latin typeface="Lato"/>
                <a:ea typeface="Lato"/>
                <a:cs typeface="Lato"/>
                <a:sym typeface="Lato"/>
              </a:rPr>
              <a:t> → ❌ </a:t>
            </a:r>
            <a:r>
              <a:rPr lang="en-US" sz="2700" dirty="0" err="1">
                <a:solidFill>
                  <a:srgbClr val="FFFFFF"/>
                </a:solidFill>
                <a:latin typeface="Lato"/>
                <a:ea typeface="Lato"/>
                <a:cs typeface="Lato"/>
                <a:sym typeface="Lato"/>
              </a:rPr>
              <a:t>Geçişli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bağımlılık</a:t>
            </a:r>
            <a:r>
              <a:rPr lang="en-US" sz="2700" dirty="0">
                <a:solidFill>
                  <a:srgbClr val="FFFFFF"/>
                </a:solidFill>
                <a:latin typeface="Lato"/>
                <a:ea typeface="Lato"/>
                <a:cs typeface="Lato"/>
                <a:sym typeface="Lato"/>
              </a:rPr>
              <a:t> var!</a:t>
            </a:r>
          </a:p>
        </p:txBody>
      </p:sp>
    </p:spTree>
    <p:extLst>
      <p:ext uri="{BB962C8B-B14F-4D97-AF65-F5344CB8AC3E}">
        <p14:creationId xmlns:p14="http://schemas.microsoft.com/office/powerpoint/2010/main" val="2507267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F5F8886C-17FE-DA12-5461-A9B9F18D450B}"/>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679E5BF1-4C9E-FBB4-0334-1F46508F4F5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B028501-6F0F-AC05-8148-F5D1A0245EF1}"/>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4EC36E2C-7834-3931-5FF3-282B4C56B6D7}"/>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01491344-C1E8-489A-01EE-9654E23EE290}"/>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lvl="0">
              <a:lnSpc>
                <a:spcPct val="119006"/>
              </a:lnSpc>
              <a:defRPr/>
            </a:pPr>
            <a:r>
              <a:rPr lang="tr-TR" sz="4400" dirty="0">
                <a:solidFill>
                  <a:srgbClr val="FFCA04"/>
                </a:solidFill>
                <a:latin typeface="Paytone One"/>
                <a:ea typeface="Paytone One"/>
                <a:cs typeface="Paytone One"/>
                <a:sym typeface="Paytone One"/>
              </a:rPr>
              <a:t>3 NF</a:t>
            </a:r>
          </a:p>
        </p:txBody>
      </p:sp>
      <p:sp>
        <p:nvSpPr>
          <p:cNvPr id="4" name="Slayt Numarası Yer Tutucusu 3">
            <a:extLst>
              <a:ext uri="{FF2B5EF4-FFF2-40B4-BE49-F238E27FC236}">
                <a16:creationId xmlns:a16="http://schemas.microsoft.com/office/drawing/2014/main" id="{0F58DCD6-43A0-2B0E-709D-3F24AF18646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7" name="Resim 6">
            <a:extLst>
              <a:ext uri="{FF2B5EF4-FFF2-40B4-BE49-F238E27FC236}">
                <a16:creationId xmlns:a16="http://schemas.microsoft.com/office/drawing/2014/main" id="{81EBB271-5023-D47A-B57E-A945E76D7105}"/>
              </a:ext>
            </a:extLst>
          </p:cNvPr>
          <p:cNvPicPr>
            <a:picLocks noChangeAspect="1"/>
          </p:cNvPicPr>
          <p:nvPr/>
        </p:nvPicPr>
        <p:blipFill>
          <a:blip r:embed="rId5"/>
          <a:stretch>
            <a:fillRect/>
          </a:stretch>
        </p:blipFill>
        <p:spPr>
          <a:xfrm>
            <a:off x="5551502" y="2858714"/>
            <a:ext cx="10822265" cy="2846271"/>
          </a:xfrm>
          <a:prstGeom prst="rect">
            <a:avLst/>
          </a:prstGeom>
        </p:spPr>
      </p:pic>
      <p:pic>
        <p:nvPicPr>
          <p:cNvPr id="3" name="Resim 2">
            <a:extLst>
              <a:ext uri="{FF2B5EF4-FFF2-40B4-BE49-F238E27FC236}">
                <a16:creationId xmlns:a16="http://schemas.microsoft.com/office/drawing/2014/main" id="{151DE5DC-209C-A4E9-7C27-92F2FFB69264}"/>
              </a:ext>
            </a:extLst>
          </p:cNvPr>
          <p:cNvPicPr>
            <a:picLocks noChangeAspect="1"/>
          </p:cNvPicPr>
          <p:nvPr/>
        </p:nvPicPr>
        <p:blipFill>
          <a:blip r:embed="rId6"/>
          <a:stretch>
            <a:fillRect/>
          </a:stretch>
        </p:blipFill>
        <p:spPr>
          <a:xfrm>
            <a:off x="4660557" y="6577443"/>
            <a:ext cx="6460779" cy="2026911"/>
          </a:xfrm>
          <a:prstGeom prst="rect">
            <a:avLst/>
          </a:prstGeom>
        </p:spPr>
      </p:pic>
      <p:pic>
        <p:nvPicPr>
          <p:cNvPr id="6" name="Resim 5">
            <a:extLst>
              <a:ext uri="{FF2B5EF4-FFF2-40B4-BE49-F238E27FC236}">
                <a16:creationId xmlns:a16="http://schemas.microsoft.com/office/drawing/2014/main" id="{22E3B2B5-E321-AB3F-0263-3CC1E44678CD}"/>
              </a:ext>
            </a:extLst>
          </p:cNvPr>
          <p:cNvPicPr>
            <a:picLocks noChangeAspect="1"/>
          </p:cNvPicPr>
          <p:nvPr/>
        </p:nvPicPr>
        <p:blipFill>
          <a:blip r:embed="rId7"/>
          <a:srcRect r="29043"/>
          <a:stretch>
            <a:fillRect/>
          </a:stretch>
        </p:blipFill>
        <p:spPr>
          <a:xfrm>
            <a:off x="11274046" y="6577442"/>
            <a:ext cx="6279362" cy="2026911"/>
          </a:xfrm>
          <a:prstGeom prst="rect">
            <a:avLst/>
          </a:prstGeom>
        </p:spPr>
      </p:pic>
    </p:spTree>
    <p:extLst>
      <p:ext uri="{BB962C8B-B14F-4D97-AF65-F5344CB8AC3E}">
        <p14:creationId xmlns:p14="http://schemas.microsoft.com/office/powerpoint/2010/main" val="3215224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B3F6EFC7-8B74-4A5E-F61E-B6A0B67CB4D8}"/>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085F6446-7589-C7B6-CAD7-9CA982A01071}"/>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FD4985B2-7708-AC47-0A5D-D9868BA86432}"/>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0CE489F6-55EB-DF4C-E137-B00BB4D75010}"/>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58EE9461-2C89-4E99-6F5D-E363A659C2B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8F00F5B3-6B4C-059E-7E11-3FCDAC2E5BB1}"/>
              </a:ext>
            </a:extLst>
          </p:cNvPr>
          <p:cNvPicPr>
            <a:picLocks noChangeAspect="1"/>
          </p:cNvPicPr>
          <p:nvPr/>
        </p:nvPicPr>
        <p:blipFill>
          <a:blip r:embed="rId5"/>
          <a:stretch>
            <a:fillRect/>
          </a:stretch>
        </p:blipFill>
        <p:spPr>
          <a:xfrm>
            <a:off x="5807540" y="3888151"/>
            <a:ext cx="11778638" cy="3511431"/>
          </a:xfrm>
          <a:prstGeom prst="rect">
            <a:avLst/>
          </a:prstGeom>
        </p:spPr>
      </p:pic>
      <p:sp>
        <p:nvSpPr>
          <p:cNvPr id="2" name="Google Shape;365;p29">
            <a:extLst>
              <a:ext uri="{FF2B5EF4-FFF2-40B4-BE49-F238E27FC236}">
                <a16:creationId xmlns:a16="http://schemas.microsoft.com/office/drawing/2014/main" id="{4E155EC1-0BDB-5562-4269-F16DC45A0521}"/>
              </a:ext>
            </a:extLst>
          </p:cNvPr>
          <p:cNvSpPr txBox="1"/>
          <p:nvPr/>
        </p:nvSpPr>
        <p:spPr>
          <a:xfrm>
            <a:off x="0" y="929987"/>
            <a:ext cx="18199158" cy="805733"/>
          </a:xfrm>
          <a:prstGeom prst="rect">
            <a:avLst/>
          </a:prstGeom>
          <a:noFill/>
          <a:ln>
            <a:noFill/>
          </a:ln>
        </p:spPr>
        <p:txBody>
          <a:bodyPr spcFirstLastPara="1" wrap="square" lIns="0" tIns="0" rIns="0" bIns="0" anchor="t" anchorCtr="0">
            <a:spAutoFit/>
          </a:bodyPr>
          <a:lstStyle/>
          <a:p>
            <a:pPr lvl="0" algn="ctr">
              <a:lnSpc>
                <a:spcPct val="119006"/>
              </a:lnSpc>
              <a:defRPr/>
            </a:pPr>
            <a:r>
              <a:rPr lang="tr-TR" sz="4400" dirty="0">
                <a:solidFill>
                  <a:srgbClr val="FFCA04"/>
                </a:solidFill>
                <a:latin typeface="Paytone One"/>
                <a:ea typeface="Paytone One"/>
                <a:cs typeface="Paytone One"/>
                <a:sym typeface="Paytone One"/>
              </a:rPr>
              <a:t>Uygulama 1</a:t>
            </a:r>
          </a:p>
        </p:txBody>
      </p:sp>
    </p:spTree>
    <p:extLst>
      <p:ext uri="{BB962C8B-B14F-4D97-AF65-F5344CB8AC3E}">
        <p14:creationId xmlns:p14="http://schemas.microsoft.com/office/powerpoint/2010/main" val="2516387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ACE2A89-30B8-82BB-D527-44FC6C3E872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8A4A1CE-E14D-B49E-233B-8732C78A9176}"/>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C291FB1-FD67-BD9D-FFB0-C5123451C4E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B5FD9AD-33E6-96DE-8CEE-6EA7439D6757}"/>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Bütünlüğünü Sağlamak</a:t>
            </a:r>
          </a:p>
        </p:txBody>
      </p:sp>
      <p:sp>
        <p:nvSpPr>
          <p:cNvPr id="355" name="Google Shape;355;p28">
            <a:extLst>
              <a:ext uri="{FF2B5EF4-FFF2-40B4-BE49-F238E27FC236}">
                <a16:creationId xmlns:a16="http://schemas.microsoft.com/office/drawing/2014/main" id="{B61184BE-E4E4-20FB-7AED-D212A6BA2475}"/>
              </a:ext>
            </a:extLst>
          </p:cNvPr>
          <p:cNvSpPr txBox="1"/>
          <p:nvPr/>
        </p:nvSpPr>
        <p:spPr>
          <a:xfrm>
            <a:off x="511048" y="2390564"/>
            <a:ext cx="7115625" cy="4825937"/>
          </a:xfrm>
          <a:prstGeom prst="rect">
            <a:avLst/>
          </a:prstGeom>
          <a:noFill/>
          <a:ln>
            <a:noFill/>
          </a:ln>
        </p:spPr>
        <p:txBody>
          <a:bodyPr spcFirstLastPara="1" wrap="square" lIns="0" tIns="0" rIns="0" bIns="0" anchor="t" anchorCtr="0">
            <a:spAutoFit/>
          </a:bodyPr>
          <a:lstStyle/>
          <a:p>
            <a:pPr lvl="1" algn="just">
              <a:lnSpc>
                <a:spcPct val="140000"/>
              </a:lnSpc>
              <a:defRPr/>
            </a:pPr>
            <a:r>
              <a:rPr lang="tr-TR" sz="3200" dirty="0">
                <a:solidFill>
                  <a:srgbClr val="FFFFFF"/>
                </a:solidFill>
                <a:latin typeface="Lato"/>
                <a:ea typeface="Lato"/>
                <a:cs typeface="Lato"/>
                <a:sym typeface="Lato"/>
              </a:rPr>
              <a:t>Eğer veri gereksiz yere tekrarlanıyorsa, bu değişik kopyalar, bunlardan habersiz olan uygulama kodları yüzünden bir süre sonra birbirinden farklı değerleri taşımaya başlayabilirler. Bu, doğruluk ve tutarlılık açısından çok kötü bir sonuçtur.</a:t>
            </a: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6DA60803-7EDA-60AD-BC02-F959A40A41D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2396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5798EF30-4F41-8F17-9DB9-63D5D4C58B46}"/>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8428DAC2-0F6C-3AEC-231E-33B17BE91477}"/>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2A5B1930-EB4B-A5ED-7518-EE4FDA1B103F}"/>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3C06787E-4CCE-0BE2-00E1-0B3279511301}"/>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209FE588-3973-1070-F88F-B46BC886537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9C6877C7-6576-D7CB-DE33-051918F98466}"/>
              </a:ext>
            </a:extLst>
          </p:cNvPr>
          <p:cNvPicPr>
            <a:picLocks noChangeAspect="1"/>
          </p:cNvPicPr>
          <p:nvPr/>
        </p:nvPicPr>
        <p:blipFill>
          <a:blip r:embed="rId5"/>
          <a:stretch>
            <a:fillRect/>
          </a:stretch>
        </p:blipFill>
        <p:spPr>
          <a:xfrm>
            <a:off x="5807540" y="2014381"/>
            <a:ext cx="7998401" cy="2384472"/>
          </a:xfrm>
          <a:prstGeom prst="rect">
            <a:avLst/>
          </a:prstGeom>
        </p:spPr>
      </p:pic>
      <p:pic>
        <p:nvPicPr>
          <p:cNvPr id="3" name="Resim 2">
            <a:extLst>
              <a:ext uri="{FF2B5EF4-FFF2-40B4-BE49-F238E27FC236}">
                <a16:creationId xmlns:a16="http://schemas.microsoft.com/office/drawing/2014/main" id="{39C9ED1B-21A2-8C4C-FA34-D5CA8BE4571E}"/>
              </a:ext>
            </a:extLst>
          </p:cNvPr>
          <p:cNvPicPr>
            <a:picLocks noChangeAspect="1"/>
          </p:cNvPicPr>
          <p:nvPr/>
        </p:nvPicPr>
        <p:blipFill>
          <a:blip r:embed="rId6"/>
          <a:stretch>
            <a:fillRect/>
          </a:stretch>
        </p:blipFill>
        <p:spPr>
          <a:xfrm>
            <a:off x="5807540" y="4926179"/>
            <a:ext cx="11964298" cy="4271614"/>
          </a:xfrm>
          <a:prstGeom prst="rect">
            <a:avLst/>
          </a:prstGeom>
        </p:spPr>
      </p:pic>
      <p:sp>
        <p:nvSpPr>
          <p:cNvPr id="2" name="Google Shape;365;p29">
            <a:extLst>
              <a:ext uri="{FF2B5EF4-FFF2-40B4-BE49-F238E27FC236}">
                <a16:creationId xmlns:a16="http://schemas.microsoft.com/office/drawing/2014/main" id="{6D524015-5D2C-1AC6-FC3E-837EF861B586}"/>
              </a:ext>
            </a:extLst>
          </p:cNvPr>
          <p:cNvSpPr txBox="1"/>
          <p:nvPr/>
        </p:nvSpPr>
        <p:spPr>
          <a:xfrm>
            <a:off x="0" y="929987"/>
            <a:ext cx="18199158" cy="805733"/>
          </a:xfrm>
          <a:prstGeom prst="rect">
            <a:avLst/>
          </a:prstGeom>
          <a:noFill/>
          <a:ln>
            <a:noFill/>
          </a:ln>
        </p:spPr>
        <p:txBody>
          <a:bodyPr spcFirstLastPara="1" wrap="square" lIns="0" tIns="0" rIns="0" bIns="0" anchor="t" anchorCtr="0">
            <a:spAutoFit/>
          </a:bodyPr>
          <a:lstStyle/>
          <a:p>
            <a:pPr lvl="0" algn="ctr">
              <a:lnSpc>
                <a:spcPct val="119006"/>
              </a:lnSpc>
              <a:defRPr/>
            </a:pPr>
            <a:r>
              <a:rPr lang="tr-TR" sz="4400" dirty="0">
                <a:solidFill>
                  <a:srgbClr val="FFCA04"/>
                </a:solidFill>
                <a:latin typeface="Paytone One"/>
                <a:ea typeface="Paytone One"/>
                <a:cs typeface="Paytone One"/>
                <a:sym typeface="Paytone One"/>
              </a:rPr>
              <a:t>Uygulama 1</a:t>
            </a:r>
          </a:p>
        </p:txBody>
      </p:sp>
    </p:spTree>
    <p:extLst>
      <p:ext uri="{BB962C8B-B14F-4D97-AF65-F5344CB8AC3E}">
        <p14:creationId xmlns:p14="http://schemas.microsoft.com/office/powerpoint/2010/main" val="246656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E5D26DA-0AAF-6A15-35C3-67A952D4D463}"/>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CA2F3515-BE0D-E9A9-9645-D7776BF34615}"/>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ED7284BA-6E9F-A031-278E-5DF37301EB3D}"/>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C6846D56-FEFD-0EDF-6A07-9217FA420B41}"/>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54890ABE-DACA-572F-932D-8424B6157EA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396469DD-34A4-FAB9-619A-6C81D1791F78}"/>
              </a:ext>
            </a:extLst>
          </p:cNvPr>
          <p:cNvPicPr>
            <a:picLocks noChangeAspect="1"/>
          </p:cNvPicPr>
          <p:nvPr/>
        </p:nvPicPr>
        <p:blipFill>
          <a:blip r:embed="rId5"/>
          <a:stretch>
            <a:fillRect/>
          </a:stretch>
        </p:blipFill>
        <p:spPr>
          <a:xfrm>
            <a:off x="5807540" y="2014381"/>
            <a:ext cx="7998401" cy="2384472"/>
          </a:xfrm>
          <a:prstGeom prst="rect">
            <a:avLst/>
          </a:prstGeom>
        </p:spPr>
      </p:pic>
      <p:pic>
        <p:nvPicPr>
          <p:cNvPr id="3" name="Resim 2">
            <a:extLst>
              <a:ext uri="{FF2B5EF4-FFF2-40B4-BE49-F238E27FC236}">
                <a16:creationId xmlns:a16="http://schemas.microsoft.com/office/drawing/2014/main" id="{2FE1D90D-D54C-2670-C442-BCCC066F05C6}"/>
              </a:ext>
            </a:extLst>
          </p:cNvPr>
          <p:cNvPicPr>
            <a:picLocks noChangeAspect="1"/>
          </p:cNvPicPr>
          <p:nvPr/>
        </p:nvPicPr>
        <p:blipFill>
          <a:blip r:embed="rId6"/>
          <a:stretch>
            <a:fillRect/>
          </a:stretch>
        </p:blipFill>
        <p:spPr>
          <a:xfrm>
            <a:off x="5807540" y="4926179"/>
            <a:ext cx="11964298" cy="4271614"/>
          </a:xfrm>
          <a:prstGeom prst="rect">
            <a:avLst/>
          </a:prstGeom>
        </p:spPr>
      </p:pic>
      <p:sp>
        <p:nvSpPr>
          <p:cNvPr id="2" name="Google Shape;365;p29">
            <a:extLst>
              <a:ext uri="{FF2B5EF4-FFF2-40B4-BE49-F238E27FC236}">
                <a16:creationId xmlns:a16="http://schemas.microsoft.com/office/drawing/2014/main" id="{344DBA95-3374-FA4D-E3C4-E467CB48B19F}"/>
              </a:ext>
            </a:extLst>
          </p:cNvPr>
          <p:cNvSpPr txBox="1"/>
          <p:nvPr/>
        </p:nvSpPr>
        <p:spPr>
          <a:xfrm>
            <a:off x="0" y="929987"/>
            <a:ext cx="18199158" cy="805733"/>
          </a:xfrm>
          <a:prstGeom prst="rect">
            <a:avLst/>
          </a:prstGeom>
          <a:noFill/>
          <a:ln>
            <a:noFill/>
          </a:ln>
        </p:spPr>
        <p:txBody>
          <a:bodyPr spcFirstLastPara="1" wrap="square" lIns="0" tIns="0" rIns="0" bIns="0" anchor="t" anchorCtr="0">
            <a:spAutoFit/>
          </a:bodyPr>
          <a:lstStyle/>
          <a:p>
            <a:pPr lvl="0" algn="ctr">
              <a:lnSpc>
                <a:spcPct val="119006"/>
              </a:lnSpc>
              <a:defRPr/>
            </a:pPr>
            <a:r>
              <a:rPr lang="tr-TR" sz="4400" dirty="0">
                <a:solidFill>
                  <a:srgbClr val="FFCA04"/>
                </a:solidFill>
                <a:latin typeface="Paytone One"/>
                <a:ea typeface="Paytone One"/>
                <a:cs typeface="Paytone One"/>
                <a:sym typeface="Paytone One"/>
              </a:rPr>
              <a:t>Uygulama 1</a:t>
            </a:r>
          </a:p>
        </p:txBody>
      </p:sp>
    </p:spTree>
    <p:extLst>
      <p:ext uri="{BB962C8B-B14F-4D97-AF65-F5344CB8AC3E}">
        <p14:creationId xmlns:p14="http://schemas.microsoft.com/office/powerpoint/2010/main" val="2133616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EA81A4A0-3EFF-C163-0096-50B6B307C5E0}"/>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EFC52D59-8980-2238-9330-D3367B0A4E6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E614CFD8-FD8B-704F-8EAD-D4D1013C49B2}"/>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17B65FB0-89D0-9AC6-E597-E622A34E79C1}"/>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8280FC56-E8BE-F0F7-544D-678A86AD2D3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B1EEED33-48EA-A814-41E9-15CE24CE1492}"/>
              </a:ext>
            </a:extLst>
          </p:cNvPr>
          <p:cNvPicPr>
            <a:picLocks noChangeAspect="1"/>
          </p:cNvPicPr>
          <p:nvPr/>
        </p:nvPicPr>
        <p:blipFill>
          <a:blip r:embed="rId5"/>
          <a:stretch>
            <a:fillRect/>
          </a:stretch>
        </p:blipFill>
        <p:spPr>
          <a:xfrm>
            <a:off x="5807540" y="1735720"/>
            <a:ext cx="6229562" cy="2224141"/>
          </a:xfrm>
          <a:prstGeom prst="rect">
            <a:avLst/>
          </a:prstGeom>
        </p:spPr>
      </p:pic>
      <p:pic>
        <p:nvPicPr>
          <p:cNvPr id="6" name="Resim 5">
            <a:extLst>
              <a:ext uri="{FF2B5EF4-FFF2-40B4-BE49-F238E27FC236}">
                <a16:creationId xmlns:a16="http://schemas.microsoft.com/office/drawing/2014/main" id="{94972AD1-C560-17F4-4F67-931A51DBB392}"/>
              </a:ext>
            </a:extLst>
          </p:cNvPr>
          <p:cNvPicPr>
            <a:picLocks noChangeAspect="1"/>
          </p:cNvPicPr>
          <p:nvPr/>
        </p:nvPicPr>
        <p:blipFill>
          <a:blip r:embed="rId6"/>
          <a:stretch>
            <a:fillRect/>
          </a:stretch>
        </p:blipFill>
        <p:spPr>
          <a:xfrm>
            <a:off x="5807540" y="4251230"/>
            <a:ext cx="8386736" cy="5813272"/>
          </a:xfrm>
          <a:prstGeom prst="rect">
            <a:avLst/>
          </a:prstGeom>
        </p:spPr>
      </p:pic>
      <p:sp>
        <p:nvSpPr>
          <p:cNvPr id="2" name="Google Shape;365;p29">
            <a:extLst>
              <a:ext uri="{FF2B5EF4-FFF2-40B4-BE49-F238E27FC236}">
                <a16:creationId xmlns:a16="http://schemas.microsoft.com/office/drawing/2014/main" id="{2F33BC6D-CA2F-982D-7BCC-282DAD407290}"/>
              </a:ext>
            </a:extLst>
          </p:cNvPr>
          <p:cNvSpPr txBox="1"/>
          <p:nvPr/>
        </p:nvSpPr>
        <p:spPr>
          <a:xfrm>
            <a:off x="0" y="929987"/>
            <a:ext cx="18199158" cy="805733"/>
          </a:xfrm>
          <a:prstGeom prst="rect">
            <a:avLst/>
          </a:prstGeom>
          <a:noFill/>
          <a:ln>
            <a:noFill/>
          </a:ln>
        </p:spPr>
        <p:txBody>
          <a:bodyPr spcFirstLastPara="1" wrap="square" lIns="0" tIns="0" rIns="0" bIns="0" anchor="t" anchorCtr="0">
            <a:spAutoFit/>
          </a:bodyPr>
          <a:lstStyle/>
          <a:p>
            <a:pPr lvl="0" algn="ctr">
              <a:lnSpc>
                <a:spcPct val="119006"/>
              </a:lnSpc>
              <a:defRPr/>
            </a:pPr>
            <a:r>
              <a:rPr lang="tr-TR" sz="4400" dirty="0">
                <a:solidFill>
                  <a:srgbClr val="FFCA04"/>
                </a:solidFill>
                <a:latin typeface="Paytone One"/>
                <a:ea typeface="Paytone One"/>
                <a:cs typeface="Paytone One"/>
                <a:sym typeface="Paytone One"/>
              </a:rPr>
              <a:t>Uygulama 1</a:t>
            </a:r>
          </a:p>
        </p:txBody>
      </p:sp>
    </p:spTree>
    <p:extLst>
      <p:ext uri="{BB962C8B-B14F-4D97-AF65-F5344CB8AC3E}">
        <p14:creationId xmlns:p14="http://schemas.microsoft.com/office/powerpoint/2010/main" val="2888689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80218E82-96F0-1C7B-F0A3-433E4F462B22}"/>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433F50BA-731A-A048-434F-A7C828B8D3B9}"/>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C6734A49-DBC5-1F16-2EF4-F8F327DE9B7B}"/>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A3EFE055-F2CA-48F5-9319-5F6440114501}"/>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5382BD2B-FBBF-531F-E1CA-E0773811FD8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8A823A76-3967-A7CC-33D8-1D7E23FBD0CE}"/>
              </a:ext>
            </a:extLst>
          </p:cNvPr>
          <p:cNvPicPr>
            <a:picLocks noChangeAspect="1"/>
          </p:cNvPicPr>
          <p:nvPr/>
        </p:nvPicPr>
        <p:blipFill>
          <a:blip r:embed="rId5"/>
          <a:stretch>
            <a:fillRect/>
          </a:stretch>
        </p:blipFill>
        <p:spPr>
          <a:xfrm>
            <a:off x="6637894" y="1842066"/>
            <a:ext cx="7375578" cy="8096269"/>
          </a:xfrm>
          <a:prstGeom prst="rect">
            <a:avLst/>
          </a:prstGeom>
        </p:spPr>
      </p:pic>
      <p:sp>
        <p:nvSpPr>
          <p:cNvPr id="2" name="Google Shape;365;p29">
            <a:extLst>
              <a:ext uri="{FF2B5EF4-FFF2-40B4-BE49-F238E27FC236}">
                <a16:creationId xmlns:a16="http://schemas.microsoft.com/office/drawing/2014/main" id="{7D3D813F-1D9C-9038-645C-3E2469259D8A}"/>
              </a:ext>
            </a:extLst>
          </p:cNvPr>
          <p:cNvSpPr txBox="1"/>
          <p:nvPr/>
        </p:nvSpPr>
        <p:spPr>
          <a:xfrm>
            <a:off x="0" y="929987"/>
            <a:ext cx="18199158" cy="805733"/>
          </a:xfrm>
          <a:prstGeom prst="rect">
            <a:avLst/>
          </a:prstGeom>
          <a:noFill/>
          <a:ln>
            <a:noFill/>
          </a:ln>
        </p:spPr>
        <p:txBody>
          <a:bodyPr spcFirstLastPara="1" wrap="square" lIns="0" tIns="0" rIns="0" bIns="0" anchor="t" anchorCtr="0">
            <a:spAutoFit/>
          </a:bodyPr>
          <a:lstStyle/>
          <a:p>
            <a:pPr lvl="0" algn="ctr">
              <a:lnSpc>
                <a:spcPct val="119006"/>
              </a:lnSpc>
              <a:defRPr/>
            </a:pPr>
            <a:r>
              <a:rPr lang="tr-TR" sz="4400" dirty="0">
                <a:solidFill>
                  <a:srgbClr val="FFCA04"/>
                </a:solidFill>
                <a:latin typeface="Paytone One"/>
                <a:ea typeface="Paytone One"/>
                <a:cs typeface="Paytone One"/>
                <a:sym typeface="Paytone One"/>
              </a:rPr>
              <a:t>Uygulama 1</a:t>
            </a:r>
          </a:p>
        </p:txBody>
      </p:sp>
    </p:spTree>
    <p:extLst>
      <p:ext uri="{BB962C8B-B14F-4D97-AF65-F5344CB8AC3E}">
        <p14:creationId xmlns:p14="http://schemas.microsoft.com/office/powerpoint/2010/main" val="4005168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8CA2085-7BBB-3540-C4DB-F40E48068438}"/>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F3DDB42A-7A62-17EE-B1A9-4328B2AF6EEC}"/>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56F2D13D-7A92-A3AD-1C05-5EC3D178B2D5}"/>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C53E07D4-C33C-60FF-BCFC-6F5C90BDBB7D}"/>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61FABEEA-1352-C2C8-B01A-07694EB988D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09E9BC03-2D2D-B118-2645-155A723170BF}"/>
              </a:ext>
            </a:extLst>
          </p:cNvPr>
          <p:cNvPicPr>
            <a:picLocks noChangeAspect="1"/>
          </p:cNvPicPr>
          <p:nvPr/>
        </p:nvPicPr>
        <p:blipFill>
          <a:blip r:embed="rId5"/>
          <a:stretch>
            <a:fillRect/>
          </a:stretch>
        </p:blipFill>
        <p:spPr>
          <a:xfrm>
            <a:off x="172573" y="2990469"/>
            <a:ext cx="8952102" cy="5029076"/>
          </a:xfrm>
          <a:prstGeom prst="rect">
            <a:avLst/>
          </a:prstGeom>
        </p:spPr>
      </p:pic>
      <p:pic>
        <p:nvPicPr>
          <p:cNvPr id="7" name="Resim 6">
            <a:extLst>
              <a:ext uri="{FF2B5EF4-FFF2-40B4-BE49-F238E27FC236}">
                <a16:creationId xmlns:a16="http://schemas.microsoft.com/office/drawing/2014/main" id="{331E5291-1F44-A86A-FE77-0573E9925CCA}"/>
              </a:ext>
            </a:extLst>
          </p:cNvPr>
          <p:cNvPicPr>
            <a:picLocks noChangeAspect="1"/>
          </p:cNvPicPr>
          <p:nvPr/>
        </p:nvPicPr>
        <p:blipFill>
          <a:blip r:embed="rId6"/>
          <a:stretch>
            <a:fillRect/>
          </a:stretch>
        </p:blipFill>
        <p:spPr>
          <a:xfrm>
            <a:off x="9268143" y="3015191"/>
            <a:ext cx="8847284" cy="5029076"/>
          </a:xfrm>
          <a:prstGeom prst="rect">
            <a:avLst/>
          </a:prstGeom>
        </p:spPr>
      </p:pic>
      <p:sp>
        <p:nvSpPr>
          <p:cNvPr id="8" name="Google Shape;365;p29">
            <a:extLst>
              <a:ext uri="{FF2B5EF4-FFF2-40B4-BE49-F238E27FC236}">
                <a16:creationId xmlns:a16="http://schemas.microsoft.com/office/drawing/2014/main" id="{223B0E7B-D384-0CDA-4E59-8D08749EA53E}"/>
              </a:ext>
            </a:extLst>
          </p:cNvPr>
          <p:cNvSpPr txBox="1"/>
          <p:nvPr/>
        </p:nvSpPr>
        <p:spPr>
          <a:xfrm>
            <a:off x="0" y="929987"/>
            <a:ext cx="18199158" cy="805733"/>
          </a:xfrm>
          <a:prstGeom prst="rect">
            <a:avLst/>
          </a:prstGeom>
          <a:noFill/>
          <a:ln>
            <a:noFill/>
          </a:ln>
        </p:spPr>
        <p:txBody>
          <a:bodyPr spcFirstLastPara="1" wrap="square" lIns="0" tIns="0" rIns="0" bIns="0" anchor="t" anchorCtr="0">
            <a:spAutoFit/>
          </a:bodyPr>
          <a:lstStyle/>
          <a:p>
            <a:pPr lvl="0" algn="ctr">
              <a:lnSpc>
                <a:spcPct val="119006"/>
              </a:lnSpc>
              <a:defRPr/>
            </a:pPr>
            <a:r>
              <a:rPr lang="tr-TR" sz="4400" dirty="0">
                <a:solidFill>
                  <a:srgbClr val="FFCA04"/>
                </a:solidFill>
                <a:latin typeface="Paytone One"/>
                <a:ea typeface="Paytone One"/>
                <a:cs typeface="Paytone One"/>
                <a:sym typeface="Paytone One"/>
              </a:rPr>
              <a:t>Uygulama 2</a:t>
            </a:r>
          </a:p>
        </p:txBody>
      </p:sp>
    </p:spTree>
    <p:extLst>
      <p:ext uri="{BB962C8B-B14F-4D97-AF65-F5344CB8AC3E}">
        <p14:creationId xmlns:p14="http://schemas.microsoft.com/office/powerpoint/2010/main" val="34783018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23A51C6-EA63-E5B0-3D8A-E23FF6D788CD}"/>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2BACF13A-5298-31C0-1966-8555480FC6C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3A049603-939C-7248-5B48-0D50837784BA}"/>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AC22ABF8-23CC-DDF5-AE2D-F2DC229054A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D6335D16-500B-7725-B57B-E4F94D9D09B9}"/>
              </a:ext>
            </a:extLst>
          </p:cNvPr>
          <p:cNvSpPr txBox="1"/>
          <p:nvPr/>
        </p:nvSpPr>
        <p:spPr>
          <a:xfrm>
            <a:off x="0" y="929987"/>
            <a:ext cx="18199158" cy="805733"/>
          </a:xfrm>
          <a:prstGeom prst="rect">
            <a:avLst/>
          </a:prstGeom>
          <a:noFill/>
          <a:ln>
            <a:noFill/>
          </a:ln>
        </p:spPr>
        <p:txBody>
          <a:bodyPr spcFirstLastPara="1" wrap="square" lIns="0" tIns="0" rIns="0" bIns="0" anchor="t" anchorCtr="0">
            <a:spAutoFit/>
          </a:bodyPr>
          <a:lstStyle/>
          <a:p>
            <a:pPr lvl="0" algn="ctr">
              <a:lnSpc>
                <a:spcPct val="119006"/>
              </a:lnSpc>
              <a:defRPr/>
            </a:pPr>
            <a:r>
              <a:rPr lang="tr-TR" sz="4400" dirty="0">
                <a:solidFill>
                  <a:srgbClr val="FFCA04"/>
                </a:solidFill>
                <a:latin typeface="Paytone One"/>
                <a:ea typeface="Paytone One"/>
                <a:cs typeface="Paytone One"/>
                <a:sym typeface="Paytone One"/>
              </a:rPr>
              <a:t>Uygulama 3</a:t>
            </a:r>
          </a:p>
        </p:txBody>
      </p:sp>
      <p:sp>
        <p:nvSpPr>
          <p:cNvPr id="4" name="Slayt Numarası Yer Tutucusu 3">
            <a:extLst>
              <a:ext uri="{FF2B5EF4-FFF2-40B4-BE49-F238E27FC236}">
                <a16:creationId xmlns:a16="http://schemas.microsoft.com/office/drawing/2014/main" id="{8EA76744-1D7A-A30A-5C7C-AF7990DBDCB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9687A0C5-9875-56B2-0DA5-1B6E4F8C9012}"/>
              </a:ext>
            </a:extLst>
          </p:cNvPr>
          <p:cNvPicPr>
            <a:picLocks noChangeAspect="1"/>
          </p:cNvPicPr>
          <p:nvPr/>
        </p:nvPicPr>
        <p:blipFill>
          <a:blip r:embed="rId5"/>
          <a:stretch>
            <a:fillRect/>
          </a:stretch>
        </p:blipFill>
        <p:spPr>
          <a:xfrm>
            <a:off x="191660" y="2975912"/>
            <a:ext cx="8622556" cy="5704822"/>
          </a:xfrm>
          <a:prstGeom prst="rect">
            <a:avLst/>
          </a:prstGeom>
        </p:spPr>
      </p:pic>
      <p:pic>
        <p:nvPicPr>
          <p:cNvPr id="8" name="Resim 7">
            <a:extLst>
              <a:ext uri="{FF2B5EF4-FFF2-40B4-BE49-F238E27FC236}">
                <a16:creationId xmlns:a16="http://schemas.microsoft.com/office/drawing/2014/main" id="{9685BEBF-8567-93A2-92F5-E1ACA04D1225}"/>
              </a:ext>
            </a:extLst>
          </p:cNvPr>
          <p:cNvPicPr>
            <a:picLocks noChangeAspect="1"/>
          </p:cNvPicPr>
          <p:nvPr/>
        </p:nvPicPr>
        <p:blipFill>
          <a:blip r:embed="rId6"/>
          <a:stretch>
            <a:fillRect/>
          </a:stretch>
        </p:blipFill>
        <p:spPr>
          <a:xfrm>
            <a:off x="9198686" y="2975912"/>
            <a:ext cx="9000472" cy="5673413"/>
          </a:xfrm>
          <a:prstGeom prst="rect">
            <a:avLst/>
          </a:prstGeom>
        </p:spPr>
      </p:pic>
    </p:spTree>
    <p:extLst>
      <p:ext uri="{BB962C8B-B14F-4D97-AF65-F5344CB8AC3E}">
        <p14:creationId xmlns:p14="http://schemas.microsoft.com/office/powerpoint/2010/main" val="4699476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1B439218-1DB7-55F7-2353-830C18B1BBA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87BE72C-F65C-3788-536B-996DDC09DAB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0DBCB55-6C5F-754D-3121-4C06F1519171}"/>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F62423E0-D338-F1D3-4D56-6458281FA68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8">
            <a:extLst>
              <a:ext uri="{FF2B5EF4-FFF2-40B4-BE49-F238E27FC236}">
                <a16:creationId xmlns:a16="http://schemas.microsoft.com/office/drawing/2014/main" id="{20304B8B-B797-FA7C-DAA5-578BC137E457}"/>
              </a:ext>
            </a:extLst>
          </p:cNvPr>
          <p:cNvSpPr txBox="1"/>
          <p:nvPr/>
        </p:nvSpPr>
        <p:spPr>
          <a:xfrm>
            <a:off x="6443348" y="3597295"/>
            <a:ext cx="11322827" cy="2412968"/>
          </a:xfrm>
          <a:prstGeom prst="rect">
            <a:avLst/>
          </a:prstGeom>
          <a:noFill/>
          <a:ln>
            <a:noFill/>
          </a:ln>
        </p:spPr>
        <p:txBody>
          <a:bodyPr spcFirstLastPara="1" wrap="square" lIns="0" tIns="0" rIns="0" bIns="0" anchor="t" anchorCtr="0">
            <a:spAutoFit/>
          </a:bodyPr>
          <a:lstStyle/>
          <a:p>
            <a:pPr lvl="1" algn="just">
              <a:lnSpc>
                <a:spcPct val="140000"/>
              </a:lnSpc>
              <a:defRPr/>
            </a:pPr>
            <a:r>
              <a:rPr lang="tr-TR" sz="2800" dirty="0">
                <a:solidFill>
                  <a:srgbClr val="FFFFFF"/>
                </a:solidFill>
                <a:latin typeface="Lato"/>
                <a:ea typeface="Lato"/>
                <a:cs typeface="Lato"/>
                <a:sym typeface="Lato"/>
              </a:rPr>
              <a:t>Bu gibi durumlarda ilişkisel veri tabanı yönetim sisteminin otomatik bütünlük mekanizmaları bile işe yaramaz. Düzeltmenin, uygulama seviyesinde yapılması gerekir. Fakat bu da uygulama programlarını daha karmaşık hale getirecek, dolayısıyla bakımını zorlaştıracaktır.</a:t>
            </a:r>
            <a:endParaRPr kumimoji="0" lang="tr-TR" sz="28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05423928-FC34-D9DE-A642-3F1955DF9FB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F3A9BC5E-9EE0-7DDB-2EA3-9BF30660CE16}"/>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Bütünlüğünü Sağlamak</a:t>
            </a:r>
          </a:p>
        </p:txBody>
      </p:sp>
    </p:spTree>
    <p:extLst>
      <p:ext uri="{BB962C8B-B14F-4D97-AF65-F5344CB8AC3E}">
        <p14:creationId xmlns:p14="http://schemas.microsoft.com/office/powerpoint/2010/main" val="128239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61">
          <a:extLst>
            <a:ext uri="{FF2B5EF4-FFF2-40B4-BE49-F238E27FC236}">
              <a16:creationId xmlns:a16="http://schemas.microsoft.com/office/drawing/2014/main" id="{F567D113-7E9E-BB87-3B31-6D4BD84CE98D}"/>
            </a:ext>
          </a:extLst>
        </p:cNvPr>
        <p:cNvGrpSpPr/>
        <p:nvPr/>
      </p:nvGrpSpPr>
      <p:grpSpPr>
        <a:xfrm>
          <a:off x="0" y="0"/>
          <a:ext cx="0" cy="0"/>
          <a:chOff x="0" y="0"/>
          <a:chExt cx="0" cy="0"/>
        </a:xfrm>
      </p:grpSpPr>
      <p:sp>
        <p:nvSpPr>
          <p:cNvPr id="163" name="Google Shape;163;p19">
            <a:extLst>
              <a:ext uri="{FF2B5EF4-FFF2-40B4-BE49-F238E27FC236}">
                <a16:creationId xmlns:a16="http://schemas.microsoft.com/office/drawing/2014/main" id="{93530EAB-5A59-3F1A-AC5F-333997CCB350}"/>
              </a:ext>
            </a:extLst>
          </p:cNvPr>
          <p:cNvSpPr/>
          <p:nvPr/>
        </p:nvSpPr>
        <p:spPr>
          <a:xfrm>
            <a:off x="871971"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9">
            <a:extLst>
              <a:ext uri="{FF2B5EF4-FFF2-40B4-BE49-F238E27FC236}">
                <a16:creationId xmlns:a16="http://schemas.microsoft.com/office/drawing/2014/main" id="{819AE3CC-9A84-77F9-DFB4-A26100B98471}"/>
              </a:ext>
            </a:extLst>
          </p:cNvPr>
          <p:cNvPicPr preferRelativeResize="0"/>
          <p:nvPr/>
        </p:nvPicPr>
        <p:blipFill>
          <a:blip r:embed="rId3">
            <a:alphaModFix/>
          </a:blip>
          <a:stretch>
            <a:fillRect/>
          </a:stretch>
        </p:blipFill>
        <p:spPr>
          <a:xfrm>
            <a:off x="2616867" y="4676634"/>
            <a:ext cx="1380150" cy="1392695"/>
          </a:xfrm>
          <a:prstGeom prst="rect">
            <a:avLst/>
          </a:prstGeom>
          <a:noFill/>
          <a:ln>
            <a:noFill/>
          </a:ln>
        </p:spPr>
      </p:pic>
      <p:sp>
        <p:nvSpPr>
          <p:cNvPr id="169" name="Google Shape;169;p19">
            <a:extLst>
              <a:ext uri="{FF2B5EF4-FFF2-40B4-BE49-F238E27FC236}">
                <a16:creationId xmlns:a16="http://schemas.microsoft.com/office/drawing/2014/main" id="{3478437A-7311-96EC-2E4C-F3497019AB46}"/>
              </a:ext>
            </a:extLst>
          </p:cNvPr>
          <p:cNvSpPr/>
          <p:nvPr/>
        </p:nvSpPr>
        <p:spPr>
          <a:xfrm>
            <a:off x="14924316" y="-2604781"/>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9">
            <a:extLst>
              <a:ext uri="{FF2B5EF4-FFF2-40B4-BE49-F238E27FC236}">
                <a16:creationId xmlns:a16="http://schemas.microsoft.com/office/drawing/2014/main" id="{248AE0DC-315E-E290-DE6F-EF03AD27824E}"/>
              </a:ext>
            </a:extLst>
          </p:cNvPr>
          <p:cNvSpPr/>
          <p:nvPr/>
        </p:nvSpPr>
        <p:spPr>
          <a:xfrm>
            <a:off x="-1773896" y="9022260"/>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9">
            <a:extLst>
              <a:ext uri="{FF2B5EF4-FFF2-40B4-BE49-F238E27FC236}">
                <a16:creationId xmlns:a16="http://schemas.microsoft.com/office/drawing/2014/main" id="{668DC727-021F-99B7-1B94-FF9E07BA16A6}"/>
              </a:ext>
            </a:extLst>
          </p:cNvPr>
          <p:cNvSpPr txBox="1"/>
          <p:nvPr/>
        </p:nvSpPr>
        <p:spPr>
          <a:xfrm>
            <a:off x="2308122" y="3045835"/>
            <a:ext cx="1997640" cy="120810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5" name="Google Shape;175;p19">
            <a:extLst>
              <a:ext uri="{FF2B5EF4-FFF2-40B4-BE49-F238E27FC236}">
                <a16:creationId xmlns:a16="http://schemas.microsoft.com/office/drawing/2014/main" id="{5F7FA08D-AC45-4DCC-DD27-3E2C71A18F78}"/>
              </a:ext>
            </a:extLst>
          </p:cNvPr>
          <p:cNvSpPr txBox="1"/>
          <p:nvPr/>
        </p:nvSpPr>
        <p:spPr>
          <a:xfrm>
            <a:off x="1072756" y="6492704"/>
            <a:ext cx="4468500" cy="1107996"/>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Veri Bütünlüğünü Sağlamak</a:t>
            </a:r>
          </a:p>
        </p:txBody>
      </p:sp>
      <p:sp>
        <p:nvSpPr>
          <p:cNvPr id="4" name="Slayt Numarası Yer Tutucusu 3">
            <a:extLst>
              <a:ext uri="{FF2B5EF4-FFF2-40B4-BE49-F238E27FC236}">
                <a16:creationId xmlns:a16="http://schemas.microsoft.com/office/drawing/2014/main" id="{A970ABCB-8412-02C7-05CF-56F1FE626CD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grpSp>
        <p:nvGrpSpPr>
          <p:cNvPr id="12" name="Grup 11">
            <a:extLst>
              <a:ext uri="{FF2B5EF4-FFF2-40B4-BE49-F238E27FC236}">
                <a16:creationId xmlns:a16="http://schemas.microsoft.com/office/drawing/2014/main" id="{09F31AD5-07AB-9E7C-1051-289845615C53}"/>
              </a:ext>
            </a:extLst>
          </p:cNvPr>
          <p:cNvGrpSpPr/>
          <p:nvPr/>
        </p:nvGrpSpPr>
        <p:grpSpPr>
          <a:xfrm>
            <a:off x="6731858" y="2704491"/>
            <a:ext cx="4824284" cy="6137326"/>
            <a:chOff x="6586712" y="2704491"/>
            <a:chExt cx="4824284" cy="6137326"/>
          </a:xfrm>
        </p:grpSpPr>
        <p:sp>
          <p:nvSpPr>
            <p:cNvPr id="164" name="Google Shape;164;p19">
              <a:extLst>
                <a:ext uri="{FF2B5EF4-FFF2-40B4-BE49-F238E27FC236}">
                  <a16:creationId xmlns:a16="http://schemas.microsoft.com/office/drawing/2014/main" id="{099FDD6D-23A6-2D63-46BC-EE9ED77CF67E}"/>
                </a:ext>
              </a:extLst>
            </p:cNvPr>
            <p:cNvSpPr/>
            <p:nvPr/>
          </p:nvSpPr>
          <p:spPr>
            <a:xfrm>
              <a:off x="6586712"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1" name="Grup 10">
              <a:extLst>
                <a:ext uri="{FF2B5EF4-FFF2-40B4-BE49-F238E27FC236}">
                  <a16:creationId xmlns:a16="http://schemas.microsoft.com/office/drawing/2014/main" id="{110317EB-8125-48EA-654E-D818E44F13C1}"/>
                </a:ext>
              </a:extLst>
            </p:cNvPr>
            <p:cNvGrpSpPr/>
            <p:nvPr/>
          </p:nvGrpSpPr>
          <p:grpSpPr>
            <a:xfrm>
              <a:off x="6764604" y="3045835"/>
              <a:ext cx="4468500" cy="4000867"/>
              <a:chOff x="6719633" y="3045835"/>
              <a:chExt cx="4468500" cy="4000867"/>
            </a:xfrm>
          </p:grpSpPr>
          <p:pic>
            <p:nvPicPr>
              <p:cNvPr id="167" name="Google Shape;167;p19">
                <a:extLst>
                  <a:ext uri="{FF2B5EF4-FFF2-40B4-BE49-F238E27FC236}">
                    <a16:creationId xmlns:a16="http://schemas.microsoft.com/office/drawing/2014/main" id="{B21FB095-0128-28E9-6CDE-270039C8026F}"/>
                  </a:ext>
                </a:extLst>
              </p:cNvPr>
              <p:cNvPicPr preferRelativeResize="0"/>
              <p:nvPr/>
            </p:nvPicPr>
            <p:blipFill>
              <a:blip r:embed="rId6">
                <a:alphaModFix/>
              </a:blip>
              <a:stretch>
                <a:fillRect/>
              </a:stretch>
            </p:blipFill>
            <p:spPr>
              <a:xfrm>
                <a:off x="8469696" y="4676634"/>
                <a:ext cx="968375" cy="1395972"/>
              </a:xfrm>
              <a:prstGeom prst="rect">
                <a:avLst/>
              </a:prstGeom>
              <a:noFill/>
              <a:ln>
                <a:noFill/>
              </a:ln>
            </p:spPr>
          </p:pic>
          <p:sp>
            <p:nvSpPr>
              <p:cNvPr id="174" name="Google Shape;174;p19">
                <a:extLst>
                  <a:ext uri="{FF2B5EF4-FFF2-40B4-BE49-F238E27FC236}">
                    <a16:creationId xmlns:a16="http://schemas.microsoft.com/office/drawing/2014/main" id="{404C087E-723A-809F-BDA1-77654AEFC60C}"/>
                  </a:ext>
                </a:extLst>
              </p:cNvPr>
              <p:cNvSpPr txBox="1"/>
              <p:nvPr/>
            </p:nvSpPr>
            <p:spPr>
              <a:xfrm>
                <a:off x="7955063" y="3045835"/>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FFCA04"/>
                    </a:solidFill>
                    <a:effectLst/>
                    <a:uLnTx/>
                    <a:uFillTx/>
                    <a:latin typeface="Paytone One"/>
                    <a:ea typeface="Paytone One"/>
                    <a:cs typeface="Paytone One"/>
                    <a:sym typeface="Paytone One"/>
                  </a:rPr>
                  <a:t>0</a:t>
                </a:r>
                <a:r>
                  <a:rPr kumimoji="0" lang="tr-TR" sz="8790" b="0" i="0" u="none" strike="noStrike" kern="0" cap="none" spc="0" normalizeH="0" baseline="0" noProof="0" dirty="0">
                    <a:ln>
                      <a:noFill/>
                    </a:ln>
                    <a:solidFill>
                      <a:srgbClr val="FFCA04"/>
                    </a:solidFill>
                    <a:effectLst/>
                    <a:uLnTx/>
                    <a:uFillTx/>
                    <a:latin typeface="Paytone One"/>
                    <a:ea typeface="Paytone One"/>
                    <a:cs typeface="Paytone One"/>
                    <a:sym typeface="Paytone One"/>
                  </a:rPr>
                  <a:t>2</a:t>
                </a:r>
                <a:endParaRPr kumimoji="0" sz="1400" b="0" i="0" u="none" strike="noStrike" kern="0" cap="none" spc="0" normalizeH="0" baseline="0" noProof="0" dirty="0">
                  <a:ln>
                    <a:noFill/>
                  </a:ln>
                  <a:solidFill>
                    <a:srgbClr val="FFCA04"/>
                  </a:solidFill>
                  <a:effectLst/>
                  <a:uLnTx/>
                  <a:uFillTx/>
                  <a:latin typeface="Arial"/>
                  <a:cs typeface="Arial"/>
                  <a:sym typeface="Arial"/>
                </a:endParaRPr>
              </a:p>
            </p:txBody>
          </p:sp>
          <p:sp>
            <p:nvSpPr>
              <p:cNvPr id="2" name="Google Shape;175;p19">
                <a:extLst>
                  <a:ext uri="{FF2B5EF4-FFF2-40B4-BE49-F238E27FC236}">
                    <a16:creationId xmlns:a16="http://schemas.microsoft.com/office/drawing/2014/main" id="{DB7E19BB-37DD-62E1-0FDF-4E7AE9304310}"/>
                  </a:ext>
                </a:extLst>
              </p:cNvPr>
              <p:cNvSpPr txBox="1"/>
              <p:nvPr/>
            </p:nvSpPr>
            <p:spPr>
              <a:xfrm>
                <a:off x="6719633" y="6492704"/>
                <a:ext cx="4468500" cy="553998"/>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Uygulamadan Bağımsızlık</a:t>
                </a:r>
              </a:p>
            </p:txBody>
          </p:sp>
        </p:grpSp>
      </p:grpSp>
      <p:sp>
        <p:nvSpPr>
          <p:cNvPr id="3" name="Google Shape;104;p14">
            <a:extLst>
              <a:ext uri="{FF2B5EF4-FFF2-40B4-BE49-F238E27FC236}">
                <a16:creationId xmlns:a16="http://schemas.microsoft.com/office/drawing/2014/main" id="{FB3EDE83-3C7E-90BF-8989-8831A0FC24D4}"/>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Normalleştirmenin Amaçları</a:t>
            </a:r>
          </a:p>
        </p:txBody>
      </p:sp>
      <p:sp>
        <p:nvSpPr>
          <p:cNvPr id="5" name="Google Shape;366;p29">
            <a:extLst>
              <a:ext uri="{FF2B5EF4-FFF2-40B4-BE49-F238E27FC236}">
                <a16:creationId xmlns:a16="http://schemas.microsoft.com/office/drawing/2014/main" id="{A4E67A62-C178-13E0-3689-1891600FFC67}"/>
              </a:ext>
            </a:extLst>
          </p:cNvPr>
          <p:cNvSpPr txBox="1"/>
          <p:nvPr/>
        </p:nvSpPr>
        <p:spPr>
          <a:xfrm>
            <a:off x="6739901" y="1976549"/>
            <a:ext cx="6345247" cy="49859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Normalizasyondaki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amaç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p:txBody>
      </p:sp>
      <p:grpSp>
        <p:nvGrpSpPr>
          <p:cNvPr id="13" name="Grup 12">
            <a:extLst>
              <a:ext uri="{FF2B5EF4-FFF2-40B4-BE49-F238E27FC236}">
                <a16:creationId xmlns:a16="http://schemas.microsoft.com/office/drawing/2014/main" id="{1037E35C-84D3-DB45-A7BE-1B0A707EE202}"/>
              </a:ext>
            </a:extLst>
          </p:cNvPr>
          <p:cNvGrpSpPr/>
          <p:nvPr/>
        </p:nvGrpSpPr>
        <p:grpSpPr>
          <a:xfrm>
            <a:off x="12591745" y="2704491"/>
            <a:ext cx="4824284" cy="6137326"/>
            <a:chOff x="6586712" y="2704491"/>
            <a:chExt cx="4824284" cy="6137326"/>
          </a:xfrm>
        </p:grpSpPr>
        <p:sp>
          <p:nvSpPr>
            <p:cNvPr id="14" name="Google Shape;164;p19">
              <a:extLst>
                <a:ext uri="{FF2B5EF4-FFF2-40B4-BE49-F238E27FC236}">
                  <a16:creationId xmlns:a16="http://schemas.microsoft.com/office/drawing/2014/main" id="{5BCE3EA7-8EEE-43F7-E790-1F8FD3DF0F1B}"/>
                </a:ext>
              </a:extLst>
            </p:cNvPr>
            <p:cNvSpPr/>
            <p:nvPr/>
          </p:nvSpPr>
          <p:spPr>
            <a:xfrm>
              <a:off x="6586712" y="2704491"/>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rup 14">
              <a:extLst>
                <a:ext uri="{FF2B5EF4-FFF2-40B4-BE49-F238E27FC236}">
                  <a16:creationId xmlns:a16="http://schemas.microsoft.com/office/drawing/2014/main" id="{804E6037-B0EE-3E76-F527-1336C7E7201B}"/>
                </a:ext>
              </a:extLst>
            </p:cNvPr>
            <p:cNvGrpSpPr/>
            <p:nvPr/>
          </p:nvGrpSpPr>
          <p:grpSpPr>
            <a:xfrm>
              <a:off x="6764604" y="3045835"/>
              <a:ext cx="4468500" cy="4000867"/>
              <a:chOff x="6719633" y="3045835"/>
              <a:chExt cx="4468500" cy="4000867"/>
            </a:xfrm>
          </p:grpSpPr>
          <p:sp>
            <p:nvSpPr>
              <p:cNvPr id="17" name="Google Shape;174;p19">
                <a:extLst>
                  <a:ext uri="{FF2B5EF4-FFF2-40B4-BE49-F238E27FC236}">
                    <a16:creationId xmlns:a16="http://schemas.microsoft.com/office/drawing/2014/main" id="{957AAC03-AAD3-7F1B-887A-4FAA1E8D120B}"/>
                  </a:ext>
                </a:extLst>
              </p:cNvPr>
              <p:cNvSpPr txBox="1"/>
              <p:nvPr/>
            </p:nvSpPr>
            <p:spPr>
              <a:xfrm>
                <a:off x="7955063" y="3045835"/>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a:t>
                </a:r>
                <a:r>
                  <a:rPr lang="tr-TR" sz="8790" dirty="0">
                    <a:solidFill>
                      <a:srgbClr val="7797ED"/>
                    </a:solidFill>
                    <a:latin typeface="Paytone One"/>
                    <a:ea typeface="Paytone One"/>
                    <a:cs typeface="Paytone One"/>
                    <a:sym typeface="Paytone One"/>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75;p19">
                <a:extLst>
                  <a:ext uri="{FF2B5EF4-FFF2-40B4-BE49-F238E27FC236}">
                    <a16:creationId xmlns:a16="http://schemas.microsoft.com/office/drawing/2014/main" id="{9312069D-E655-0A06-8A63-C831BCE4F32C}"/>
                  </a:ext>
                </a:extLst>
              </p:cNvPr>
              <p:cNvSpPr txBox="1"/>
              <p:nvPr/>
            </p:nvSpPr>
            <p:spPr>
              <a:xfrm>
                <a:off x="6719633" y="6492704"/>
                <a:ext cx="4468500" cy="553998"/>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Performansı Arttırmak</a:t>
                </a:r>
              </a:p>
            </p:txBody>
          </p:sp>
        </p:grpSp>
      </p:grpSp>
      <p:pic>
        <p:nvPicPr>
          <p:cNvPr id="19" name="Google Shape;270;p23">
            <a:extLst>
              <a:ext uri="{FF2B5EF4-FFF2-40B4-BE49-F238E27FC236}">
                <a16:creationId xmlns:a16="http://schemas.microsoft.com/office/drawing/2014/main" id="{F94FBD82-8EBE-F9A0-2EF7-C676B3BA9027}"/>
              </a:ext>
            </a:extLst>
          </p:cNvPr>
          <p:cNvPicPr preferRelativeResize="0"/>
          <p:nvPr/>
        </p:nvPicPr>
        <p:blipFill>
          <a:blip r:embed="rId7">
            <a:alphaModFix/>
          </a:blip>
          <a:stretch>
            <a:fillRect/>
          </a:stretch>
        </p:blipFill>
        <p:spPr>
          <a:xfrm>
            <a:off x="14266435" y="4671379"/>
            <a:ext cx="1474903" cy="1397950"/>
          </a:xfrm>
          <a:prstGeom prst="rect">
            <a:avLst/>
          </a:prstGeom>
          <a:noFill/>
          <a:ln>
            <a:noFill/>
          </a:ln>
        </p:spPr>
      </p:pic>
    </p:spTree>
    <p:extLst>
      <p:ext uri="{BB962C8B-B14F-4D97-AF65-F5344CB8AC3E}">
        <p14:creationId xmlns:p14="http://schemas.microsoft.com/office/powerpoint/2010/main" val="3919063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D477FF8-96C8-4EA6-18E1-51E49AFFDD8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6FC16CB-2512-95C7-93CB-5BD58A31623B}"/>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4FEE0870-3728-83CB-1532-D80620E00B73}"/>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A1DF5C1-817E-216F-6523-2060BDE7756E}"/>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Uygulamadan Bağımsızlık</a:t>
            </a:r>
          </a:p>
        </p:txBody>
      </p:sp>
      <p:sp>
        <p:nvSpPr>
          <p:cNvPr id="355" name="Google Shape;355;p28">
            <a:extLst>
              <a:ext uri="{FF2B5EF4-FFF2-40B4-BE49-F238E27FC236}">
                <a16:creationId xmlns:a16="http://schemas.microsoft.com/office/drawing/2014/main" id="{2FDFC1C5-D7DA-692D-635B-3A79A6953EC2}"/>
              </a:ext>
            </a:extLst>
          </p:cNvPr>
          <p:cNvSpPr txBox="1"/>
          <p:nvPr/>
        </p:nvSpPr>
        <p:spPr>
          <a:xfrm>
            <a:off x="511048" y="2390564"/>
            <a:ext cx="7115625" cy="6204776"/>
          </a:xfrm>
          <a:prstGeom prst="rect">
            <a:avLst/>
          </a:prstGeom>
          <a:noFill/>
          <a:ln>
            <a:noFill/>
          </a:ln>
        </p:spPr>
        <p:txBody>
          <a:bodyPr spcFirstLastPara="1" wrap="square" lIns="0" tIns="0" rIns="0" bIns="0" anchor="t" anchorCtr="0">
            <a:spAutoFit/>
          </a:bodyPr>
          <a:lstStyle/>
          <a:p>
            <a:pPr lvl="1" algn="just">
              <a:lnSpc>
                <a:spcPct val="140000"/>
              </a:lnSpc>
              <a:defRPr/>
            </a:pPr>
            <a:r>
              <a:rPr lang="tr-TR" sz="3200" dirty="0">
                <a:solidFill>
                  <a:srgbClr val="FFFFFF"/>
                </a:solidFill>
                <a:latin typeface="Lato"/>
                <a:ea typeface="Lato"/>
                <a:cs typeface="Lato"/>
                <a:sym typeface="Lato"/>
              </a:rPr>
              <a:t>Normalleştirme, “ilişkisel model, verinin içeriğine göre kurulmalı, uygulamaya göre değil” kavramını bir adım daha öne alır.</a:t>
            </a:r>
          </a:p>
          <a:p>
            <a:pPr lvl="1" algn="just">
              <a:lnSpc>
                <a:spcPct val="140000"/>
              </a:lnSpc>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a:p>
            <a:pPr lvl="1" algn="just">
              <a:lnSpc>
                <a:spcPct val="140000"/>
              </a:lnSpc>
              <a:defRPr/>
            </a:pPr>
            <a:r>
              <a:rPr lang="tr-TR" sz="3200" dirty="0">
                <a:solidFill>
                  <a:srgbClr val="FFFFFF"/>
                </a:solidFill>
                <a:latin typeface="Lato"/>
                <a:ea typeface="Lato"/>
                <a:cs typeface="Lato"/>
                <a:sym typeface="Lato"/>
              </a:rPr>
              <a:t>Bu sayede veri modeli, üzerinde onu kullanan uygulama değişse bile, daha tutarlı, sabit ve değişmez olarak kalacaktır.</a:t>
            </a: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56578510-CFF5-927A-365D-8C869FF04F5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1044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1458</Words>
  <Application>Microsoft Office PowerPoint</Application>
  <PresentationFormat>Özel</PresentationFormat>
  <Paragraphs>309</Paragraphs>
  <Slides>66</Slides>
  <Notes>66</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66</vt:i4>
      </vt:variant>
    </vt:vector>
  </HeadingPairs>
  <TitlesOfParts>
    <vt:vector size="72" baseType="lpstr">
      <vt:lpstr>Calibri</vt:lpstr>
      <vt:lpstr>Lato</vt:lpstr>
      <vt:lpstr>Paytone One</vt:lpstr>
      <vt:lpstr>Arial</vt:lpstr>
      <vt:lpstr>1_Office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15</cp:revision>
  <dcterms:modified xsi:type="dcterms:W3CDTF">2025-10-15T15:36:17Z</dcterms:modified>
</cp:coreProperties>
</file>