
<file path=[Content_Types].xml><?xml version="1.0" encoding="utf-8"?>
<Types xmlns="http://schemas.openxmlformats.org/package/2006/content-types">
  <Default Extension="fntdata" ContentType="application/x-fontdata"/>
  <Default Extension="jpeg" ContentType="image/jpeg"/>
  <Default Extension="jp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72" r:id="rId2"/>
  </p:sldMasterIdLst>
  <p:notesMasterIdLst>
    <p:notesMasterId r:id="rId59"/>
  </p:notesMasterIdLst>
  <p:sldIdLst>
    <p:sldId id="256" r:id="rId3"/>
    <p:sldId id="258" r:id="rId4"/>
    <p:sldId id="282" r:id="rId5"/>
    <p:sldId id="277" r:id="rId6"/>
    <p:sldId id="285" r:id="rId7"/>
    <p:sldId id="305" r:id="rId8"/>
    <p:sldId id="306" r:id="rId9"/>
    <p:sldId id="281" r:id="rId10"/>
    <p:sldId id="278" r:id="rId11"/>
    <p:sldId id="307" r:id="rId12"/>
    <p:sldId id="308" r:id="rId13"/>
    <p:sldId id="309" r:id="rId14"/>
    <p:sldId id="279" r:id="rId15"/>
    <p:sldId id="310" r:id="rId16"/>
    <p:sldId id="311" r:id="rId17"/>
    <p:sldId id="312" r:id="rId18"/>
    <p:sldId id="313" r:id="rId19"/>
    <p:sldId id="314" r:id="rId20"/>
    <p:sldId id="315" r:id="rId21"/>
    <p:sldId id="316" r:id="rId22"/>
    <p:sldId id="286" r:id="rId23"/>
    <p:sldId id="257" r:id="rId24"/>
    <p:sldId id="280" r:id="rId25"/>
    <p:sldId id="283" r:id="rId26"/>
    <p:sldId id="318" r:id="rId27"/>
    <p:sldId id="319" r:id="rId28"/>
    <p:sldId id="320" r:id="rId29"/>
    <p:sldId id="321" r:id="rId30"/>
    <p:sldId id="322" r:id="rId31"/>
    <p:sldId id="323" r:id="rId32"/>
    <p:sldId id="324" r:id="rId33"/>
    <p:sldId id="325" r:id="rId34"/>
    <p:sldId id="326" r:id="rId35"/>
    <p:sldId id="327" r:id="rId36"/>
    <p:sldId id="328" r:id="rId37"/>
    <p:sldId id="329" r:id="rId38"/>
    <p:sldId id="330" r:id="rId39"/>
    <p:sldId id="331" r:id="rId40"/>
    <p:sldId id="332" r:id="rId41"/>
    <p:sldId id="341" r:id="rId42"/>
    <p:sldId id="333" r:id="rId43"/>
    <p:sldId id="288" r:id="rId44"/>
    <p:sldId id="334" r:id="rId45"/>
    <p:sldId id="335" r:id="rId46"/>
    <p:sldId id="336" r:id="rId47"/>
    <p:sldId id="337" r:id="rId48"/>
    <p:sldId id="297" r:id="rId49"/>
    <p:sldId id="296" r:id="rId50"/>
    <p:sldId id="302" r:id="rId51"/>
    <p:sldId id="294" r:id="rId52"/>
    <p:sldId id="299" r:id="rId53"/>
    <p:sldId id="292" r:id="rId54"/>
    <p:sldId id="339" r:id="rId55"/>
    <p:sldId id="340" r:id="rId56"/>
    <p:sldId id="300" r:id="rId57"/>
    <p:sldId id="276" r:id="rId58"/>
  </p:sldIdLst>
  <p:sldSz cx="18288000" cy="10287000"/>
  <p:notesSz cx="6858000" cy="9144000"/>
  <p:embeddedFontLst>
    <p:embeddedFont>
      <p:font typeface="Lato" panose="020F0502020204030203" pitchFamily="34" charset="0"/>
      <p:regular r:id="rId60"/>
      <p:bold r:id="rId61"/>
      <p:italic r:id="rId62"/>
      <p:boldItalic r:id="rId63"/>
    </p:embeddedFont>
    <p:embeddedFont>
      <p:font typeface="Paytone One" panose="020B0604020202020204" charset="-94"/>
      <p:regular r:id="rId6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3A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41" autoAdjust="0"/>
  </p:normalViewPr>
  <p:slideViewPr>
    <p:cSldViewPr snapToGrid="0">
      <p:cViewPr varScale="1">
        <p:scale>
          <a:sx n="51" d="100"/>
          <a:sy n="51" d="100"/>
        </p:scale>
        <p:origin x="29" y="38"/>
      </p:cViewPr>
      <p:guideLst>
        <p:guide orient="horz" pos="2160"/>
        <p:guide pos="2880"/>
      </p:guideLst>
    </p:cSldViewPr>
  </p:slideViewPr>
  <p:outlineViewPr>
    <p:cViewPr>
      <p:scale>
        <a:sx n="100" d="100"/>
        <a:sy n="100"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4.fntdata"/><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font" Target="fonts/font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1.fntdata"/><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7B397A-F347-4952-9A8A-F2152D0DFE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AD7D22E-7230-4032-98F4-D463C3967EA8}">
      <dgm:prSet/>
      <dgm:spPr/>
      <dgm:t>
        <a:bodyPr/>
        <a:lstStyle/>
        <a:p>
          <a:pPr algn="ctr"/>
          <a:r>
            <a:rPr lang="tr-TR" b="1" dirty="0" err="1"/>
            <a:t>Veritabanı</a:t>
          </a:r>
          <a:r>
            <a:rPr lang="tr-TR" b="1" dirty="0"/>
            <a:t> Gereksinimleri (ŞİRKET)</a:t>
          </a:r>
          <a:endParaRPr lang="en-US" b="1" dirty="0"/>
        </a:p>
      </dgm:t>
    </dgm:pt>
    <dgm:pt modelId="{95A40908-3AA4-4260-99C9-C6892EBE59DE}" type="parTrans" cxnId="{8882C4CA-A044-4B8B-B888-D5B833B50A57}">
      <dgm:prSet/>
      <dgm:spPr/>
      <dgm:t>
        <a:bodyPr/>
        <a:lstStyle/>
        <a:p>
          <a:endParaRPr lang="en-US"/>
        </a:p>
      </dgm:t>
    </dgm:pt>
    <dgm:pt modelId="{D88AFDCD-0F35-4A38-8920-3B1F5717F1E3}" type="sibTrans" cxnId="{8882C4CA-A044-4B8B-B888-D5B833B50A57}">
      <dgm:prSet/>
      <dgm:spPr/>
      <dgm:t>
        <a:bodyPr/>
        <a:lstStyle/>
        <a:p>
          <a:endParaRPr lang="en-US"/>
        </a:p>
      </dgm:t>
    </dgm:pt>
    <dgm:pt modelId="{4659C436-5792-45E6-A3B8-C5C18AA41132}">
      <dgm:prSet/>
      <dgm:spPr/>
      <dgm:t>
        <a:bodyPr/>
        <a:lstStyle/>
        <a:p>
          <a:pPr algn="just"/>
          <a:r>
            <a:rPr lang="tr-TR" dirty="0"/>
            <a:t>Şirket, BÖLÜM</a:t>
          </a:r>
          <a:r>
            <a:rPr lang="en-US" dirty="0"/>
            <a:t>’</a:t>
          </a:r>
          <a:r>
            <a:rPr lang="tr-TR" dirty="0" err="1"/>
            <a:t>lerden</a:t>
          </a:r>
          <a:r>
            <a:rPr lang="tr-TR" dirty="0"/>
            <a:t> oluşmaktadır. Her bölümün numarası ve adı vardır.</a:t>
          </a:r>
          <a:endParaRPr lang="en-US" dirty="0"/>
        </a:p>
      </dgm:t>
    </dgm:pt>
    <dgm:pt modelId="{DDCDC926-A132-48FF-85BD-E8920E8B8C16}" type="parTrans" cxnId="{D361D0B3-B641-4626-9BB2-F872E974ED74}">
      <dgm:prSet/>
      <dgm:spPr/>
      <dgm:t>
        <a:bodyPr/>
        <a:lstStyle/>
        <a:p>
          <a:endParaRPr lang="en-US"/>
        </a:p>
      </dgm:t>
    </dgm:pt>
    <dgm:pt modelId="{8D41C3A9-41D3-4A11-A210-87897D093F94}" type="sibTrans" cxnId="{D361D0B3-B641-4626-9BB2-F872E974ED74}">
      <dgm:prSet/>
      <dgm:spPr/>
      <dgm:t>
        <a:bodyPr/>
        <a:lstStyle/>
        <a:p>
          <a:endParaRPr lang="en-US"/>
        </a:p>
      </dgm:t>
    </dgm:pt>
    <dgm:pt modelId="{0BDFEE6A-131D-43CD-856F-B4C2B50C23A7}">
      <dgm:prSet/>
      <dgm:spPr/>
      <dgm:t>
        <a:bodyPr/>
        <a:lstStyle/>
        <a:p>
          <a:pPr algn="just"/>
          <a:r>
            <a:rPr lang="tr-TR" dirty="0"/>
            <a:t>Her BÖLÜM bir veya daha fazla </a:t>
          </a:r>
          <a:r>
            <a:rPr lang="tr-TR" dirty="0" err="1"/>
            <a:t>PROJE’yi</a:t>
          </a:r>
          <a:r>
            <a:rPr lang="tr-TR" dirty="0"/>
            <a:t> kontrol eder, ancak her PROJE yalnızca bir </a:t>
          </a:r>
          <a:r>
            <a:rPr lang="tr-TR" dirty="0" err="1"/>
            <a:t>BÖLÜM’e</a:t>
          </a:r>
          <a:r>
            <a:rPr lang="tr-TR" dirty="0"/>
            <a:t> bağlıdır.
Her projenin kendine ait bir numarası, adı, bütçesi ve süresi bulunur.</a:t>
          </a:r>
          <a:endParaRPr lang="en-US" dirty="0"/>
        </a:p>
      </dgm:t>
    </dgm:pt>
    <dgm:pt modelId="{1E91E394-8F99-4030-9CE8-4E8CC2452050}" type="parTrans" cxnId="{3B31268C-4101-4AAD-A7BE-F66F0F47BFC1}">
      <dgm:prSet/>
      <dgm:spPr/>
      <dgm:t>
        <a:bodyPr/>
        <a:lstStyle/>
        <a:p>
          <a:endParaRPr lang="en-US"/>
        </a:p>
      </dgm:t>
    </dgm:pt>
    <dgm:pt modelId="{F6BF9219-F867-492E-98E1-2E8846633D43}" type="sibTrans" cxnId="{3B31268C-4101-4AAD-A7BE-F66F0F47BFC1}">
      <dgm:prSet/>
      <dgm:spPr/>
      <dgm:t>
        <a:bodyPr/>
        <a:lstStyle/>
        <a:p>
          <a:endParaRPr lang="en-US"/>
        </a:p>
      </dgm:t>
    </dgm:pt>
    <dgm:pt modelId="{A7C963F8-17FE-40A2-ADA7-D7C6BCFAAB94}">
      <dgm:prSet/>
      <dgm:spPr/>
      <dgm:t>
        <a:bodyPr/>
        <a:lstStyle/>
        <a:p>
          <a:pPr algn="just"/>
          <a:r>
            <a:rPr lang="tr-TR"/>
            <a:t>Veritabanında şirket ÇALIŞAN</a:t>
          </a:r>
          <a:r>
            <a:rPr lang="en-US"/>
            <a:t>’</a:t>
          </a:r>
          <a:r>
            <a:rPr lang="tr-TR"/>
            <a:t>larının sicil numarası, adı, soyadı, maaşı, cinsiyeti ve doğum tarihi saklanacaktır.</a:t>
          </a:r>
          <a:endParaRPr lang="en-US"/>
        </a:p>
      </dgm:t>
    </dgm:pt>
    <dgm:pt modelId="{D73B362D-A20B-4081-BCA6-1DBE65DCBA0A}" type="parTrans" cxnId="{71973DD6-E2C8-41B7-96D4-1E55024EBB3D}">
      <dgm:prSet/>
      <dgm:spPr/>
      <dgm:t>
        <a:bodyPr/>
        <a:lstStyle/>
        <a:p>
          <a:endParaRPr lang="en-US"/>
        </a:p>
      </dgm:t>
    </dgm:pt>
    <dgm:pt modelId="{60EC070A-65EB-4B71-B911-C94B0A278BF4}" type="sibTrans" cxnId="{71973DD6-E2C8-41B7-96D4-1E55024EBB3D}">
      <dgm:prSet/>
      <dgm:spPr/>
      <dgm:t>
        <a:bodyPr/>
        <a:lstStyle/>
        <a:p>
          <a:endParaRPr lang="en-US"/>
        </a:p>
      </dgm:t>
    </dgm:pt>
    <dgm:pt modelId="{DA0522EC-B795-4519-906C-C7E3F250E8D8}">
      <dgm:prSet/>
      <dgm:spPr/>
      <dgm:t>
        <a:bodyPr/>
        <a:lstStyle/>
        <a:p>
          <a:pPr algn="just"/>
          <a:r>
            <a:rPr lang="tr-TR"/>
            <a:t>Her çalışan yalnızca bir BÖLÜM</a:t>
          </a:r>
          <a:r>
            <a:rPr lang="en-US"/>
            <a:t>’</a:t>
          </a:r>
          <a:r>
            <a:rPr lang="tr-TR"/>
            <a:t>de yer almaktadır, fakat birden fazla PROJE</a:t>
          </a:r>
          <a:r>
            <a:rPr lang="en-US"/>
            <a:t>’</a:t>
          </a:r>
          <a:r>
            <a:rPr lang="tr-TR"/>
            <a:t>de çalışabilir. Yine bir projede birden çok çalışan vardır.</a:t>
          </a:r>
          <a:endParaRPr lang="en-US"/>
        </a:p>
      </dgm:t>
    </dgm:pt>
    <dgm:pt modelId="{FFA578BD-A517-4720-BCE4-9D06148F0DF2}" type="parTrans" cxnId="{78B9975F-B6E9-44E3-ABFC-528587686B45}">
      <dgm:prSet/>
      <dgm:spPr/>
      <dgm:t>
        <a:bodyPr/>
        <a:lstStyle/>
        <a:p>
          <a:endParaRPr lang="en-US"/>
        </a:p>
      </dgm:t>
    </dgm:pt>
    <dgm:pt modelId="{A6AF4A8D-867D-467F-AE46-C42B2F74CC94}" type="sibTrans" cxnId="{78B9975F-B6E9-44E3-ABFC-528587686B45}">
      <dgm:prSet/>
      <dgm:spPr/>
      <dgm:t>
        <a:bodyPr/>
        <a:lstStyle/>
        <a:p>
          <a:endParaRPr lang="en-US"/>
        </a:p>
      </dgm:t>
    </dgm:pt>
    <dgm:pt modelId="{4D8B5A86-9B7F-4886-B9AF-2D3555C8F613}">
      <dgm:prSet/>
      <dgm:spPr/>
      <dgm:t>
        <a:bodyPr/>
        <a:lstStyle/>
        <a:p>
          <a:pPr algn="just"/>
          <a:r>
            <a:rPr lang="tr-TR" dirty="0"/>
            <a:t>Her çalışanın, projelerde haftalık çalışma saatleri kaydedilecektir.</a:t>
          </a:r>
          <a:endParaRPr lang="en-US" dirty="0"/>
        </a:p>
      </dgm:t>
    </dgm:pt>
    <dgm:pt modelId="{CE60C450-186D-4E6C-ADEE-3EB49AD2C8E1}" type="parTrans" cxnId="{79381EB3-C933-4914-A004-B441F287A8F1}">
      <dgm:prSet/>
      <dgm:spPr/>
      <dgm:t>
        <a:bodyPr/>
        <a:lstStyle/>
        <a:p>
          <a:endParaRPr lang="en-US"/>
        </a:p>
      </dgm:t>
    </dgm:pt>
    <dgm:pt modelId="{559C3193-58E9-4BA3-BE1F-87943BD249F9}" type="sibTrans" cxnId="{79381EB3-C933-4914-A004-B441F287A8F1}">
      <dgm:prSet/>
      <dgm:spPr/>
      <dgm:t>
        <a:bodyPr/>
        <a:lstStyle/>
        <a:p>
          <a:endParaRPr lang="en-US"/>
        </a:p>
      </dgm:t>
    </dgm:pt>
    <dgm:pt modelId="{A7AEDD73-5C08-436E-9876-A23983A34C0B}" type="pres">
      <dgm:prSet presAssocID="{207B397A-F347-4952-9A8A-F2152D0DFE5A}" presName="linear" presStyleCnt="0">
        <dgm:presLayoutVars>
          <dgm:animLvl val="lvl"/>
          <dgm:resizeHandles val="exact"/>
        </dgm:presLayoutVars>
      </dgm:prSet>
      <dgm:spPr/>
    </dgm:pt>
    <dgm:pt modelId="{2CE10E27-1BA4-4564-BA17-DE9280C44CDD}" type="pres">
      <dgm:prSet presAssocID="{2AD7D22E-7230-4032-98F4-D463C3967EA8}" presName="parentText" presStyleLbl="node1" presStyleIdx="0" presStyleCnt="6">
        <dgm:presLayoutVars>
          <dgm:chMax val="0"/>
          <dgm:bulletEnabled val="1"/>
        </dgm:presLayoutVars>
      </dgm:prSet>
      <dgm:spPr/>
    </dgm:pt>
    <dgm:pt modelId="{95ED6A59-4009-4FE8-B83E-525426BEF55A}" type="pres">
      <dgm:prSet presAssocID="{D88AFDCD-0F35-4A38-8920-3B1F5717F1E3}" presName="spacer" presStyleCnt="0"/>
      <dgm:spPr/>
    </dgm:pt>
    <dgm:pt modelId="{FB9F94CF-7A44-49FB-98A0-60A68EBFFE84}" type="pres">
      <dgm:prSet presAssocID="{4659C436-5792-45E6-A3B8-C5C18AA41132}" presName="parentText" presStyleLbl="node1" presStyleIdx="1" presStyleCnt="6">
        <dgm:presLayoutVars>
          <dgm:chMax val="0"/>
          <dgm:bulletEnabled val="1"/>
        </dgm:presLayoutVars>
      </dgm:prSet>
      <dgm:spPr/>
    </dgm:pt>
    <dgm:pt modelId="{139080EC-857D-4FDA-878C-FEE646B83CDC}" type="pres">
      <dgm:prSet presAssocID="{8D41C3A9-41D3-4A11-A210-87897D093F94}" presName="spacer" presStyleCnt="0"/>
      <dgm:spPr/>
    </dgm:pt>
    <dgm:pt modelId="{2F00416B-3C4F-4C0B-A94C-474D4D202444}" type="pres">
      <dgm:prSet presAssocID="{0BDFEE6A-131D-43CD-856F-B4C2B50C23A7}" presName="parentText" presStyleLbl="node1" presStyleIdx="2" presStyleCnt="6">
        <dgm:presLayoutVars>
          <dgm:chMax val="0"/>
          <dgm:bulletEnabled val="1"/>
        </dgm:presLayoutVars>
      </dgm:prSet>
      <dgm:spPr/>
    </dgm:pt>
    <dgm:pt modelId="{537AB3C5-1E92-4933-BA7B-FB20C4583547}" type="pres">
      <dgm:prSet presAssocID="{F6BF9219-F867-492E-98E1-2E8846633D43}" presName="spacer" presStyleCnt="0"/>
      <dgm:spPr/>
    </dgm:pt>
    <dgm:pt modelId="{6C48B166-D83F-4465-8340-E419EE3978A5}" type="pres">
      <dgm:prSet presAssocID="{A7C963F8-17FE-40A2-ADA7-D7C6BCFAAB94}" presName="parentText" presStyleLbl="node1" presStyleIdx="3" presStyleCnt="6">
        <dgm:presLayoutVars>
          <dgm:chMax val="0"/>
          <dgm:bulletEnabled val="1"/>
        </dgm:presLayoutVars>
      </dgm:prSet>
      <dgm:spPr/>
    </dgm:pt>
    <dgm:pt modelId="{0D0EA7FC-DEB4-496C-862C-E4A7BA65C6FF}" type="pres">
      <dgm:prSet presAssocID="{60EC070A-65EB-4B71-B911-C94B0A278BF4}" presName="spacer" presStyleCnt="0"/>
      <dgm:spPr/>
    </dgm:pt>
    <dgm:pt modelId="{0B61AFF7-7A70-4B00-81DD-1FEA4963E939}" type="pres">
      <dgm:prSet presAssocID="{DA0522EC-B795-4519-906C-C7E3F250E8D8}" presName="parentText" presStyleLbl="node1" presStyleIdx="4" presStyleCnt="6">
        <dgm:presLayoutVars>
          <dgm:chMax val="0"/>
          <dgm:bulletEnabled val="1"/>
        </dgm:presLayoutVars>
      </dgm:prSet>
      <dgm:spPr/>
    </dgm:pt>
    <dgm:pt modelId="{8041D69F-74C1-479A-84EA-49C970FCD06A}" type="pres">
      <dgm:prSet presAssocID="{A6AF4A8D-867D-467F-AE46-C42B2F74CC94}" presName="spacer" presStyleCnt="0"/>
      <dgm:spPr/>
    </dgm:pt>
    <dgm:pt modelId="{8D08F009-C33E-4B98-8014-F581A580D83E}" type="pres">
      <dgm:prSet presAssocID="{4D8B5A86-9B7F-4886-B9AF-2D3555C8F613}" presName="parentText" presStyleLbl="node1" presStyleIdx="5" presStyleCnt="6">
        <dgm:presLayoutVars>
          <dgm:chMax val="0"/>
          <dgm:bulletEnabled val="1"/>
        </dgm:presLayoutVars>
      </dgm:prSet>
      <dgm:spPr/>
    </dgm:pt>
  </dgm:ptLst>
  <dgm:cxnLst>
    <dgm:cxn modelId="{01F54019-B221-4C44-ACE1-52A462331E0F}" type="presOf" srcId="{A7C963F8-17FE-40A2-ADA7-D7C6BCFAAB94}" destId="{6C48B166-D83F-4465-8340-E419EE3978A5}" srcOrd="0" destOrd="0" presId="urn:microsoft.com/office/officeart/2005/8/layout/vList2"/>
    <dgm:cxn modelId="{D16CCB33-5B7C-4CBA-9B4E-8F7E27E89DAC}" type="presOf" srcId="{4659C436-5792-45E6-A3B8-C5C18AA41132}" destId="{FB9F94CF-7A44-49FB-98A0-60A68EBFFE84}" srcOrd="0" destOrd="0" presId="urn:microsoft.com/office/officeart/2005/8/layout/vList2"/>
    <dgm:cxn modelId="{78B9975F-B6E9-44E3-ABFC-528587686B45}" srcId="{207B397A-F347-4952-9A8A-F2152D0DFE5A}" destId="{DA0522EC-B795-4519-906C-C7E3F250E8D8}" srcOrd="4" destOrd="0" parTransId="{FFA578BD-A517-4720-BCE4-9D06148F0DF2}" sibTransId="{A6AF4A8D-867D-467F-AE46-C42B2F74CC94}"/>
    <dgm:cxn modelId="{78A62A41-CC2C-4933-A6F6-E0C492506F9F}" type="presOf" srcId="{4D8B5A86-9B7F-4886-B9AF-2D3555C8F613}" destId="{8D08F009-C33E-4B98-8014-F581A580D83E}" srcOrd="0" destOrd="0" presId="urn:microsoft.com/office/officeart/2005/8/layout/vList2"/>
    <dgm:cxn modelId="{065C2442-6856-4ADB-964B-0E149003643E}" type="presOf" srcId="{2AD7D22E-7230-4032-98F4-D463C3967EA8}" destId="{2CE10E27-1BA4-4564-BA17-DE9280C44CDD}" srcOrd="0" destOrd="0" presId="urn:microsoft.com/office/officeart/2005/8/layout/vList2"/>
    <dgm:cxn modelId="{3A509559-29D2-4DD0-828F-05E4A7859092}" type="presOf" srcId="{207B397A-F347-4952-9A8A-F2152D0DFE5A}" destId="{A7AEDD73-5C08-436E-9876-A23983A34C0B}" srcOrd="0" destOrd="0" presId="urn:microsoft.com/office/officeart/2005/8/layout/vList2"/>
    <dgm:cxn modelId="{3B31268C-4101-4AAD-A7BE-F66F0F47BFC1}" srcId="{207B397A-F347-4952-9A8A-F2152D0DFE5A}" destId="{0BDFEE6A-131D-43CD-856F-B4C2B50C23A7}" srcOrd="2" destOrd="0" parTransId="{1E91E394-8F99-4030-9CE8-4E8CC2452050}" sibTransId="{F6BF9219-F867-492E-98E1-2E8846633D43}"/>
    <dgm:cxn modelId="{2D0277AE-4C08-4CA1-A717-4770FE3F3BED}" type="presOf" srcId="{0BDFEE6A-131D-43CD-856F-B4C2B50C23A7}" destId="{2F00416B-3C4F-4C0B-A94C-474D4D202444}" srcOrd="0" destOrd="0" presId="urn:microsoft.com/office/officeart/2005/8/layout/vList2"/>
    <dgm:cxn modelId="{79381EB3-C933-4914-A004-B441F287A8F1}" srcId="{207B397A-F347-4952-9A8A-F2152D0DFE5A}" destId="{4D8B5A86-9B7F-4886-B9AF-2D3555C8F613}" srcOrd="5" destOrd="0" parTransId="{CE60C450-186D-4E6C-ADEE-3EB49AD2C8E1}" sibTransId="{559C3193-58E9-4BA3-BE1F-87943BD249F9}"/>
    <dgm:cxn modelId="{D361D0B3-B641-4626-9BB2-F872E974ED74}" srcId="{207B397A-F347-4952-9A8A-F2152D0DFE5A}" destId="{4659C436-5792-45E6-A3B8-C5C18AA41132}" srcOrd="1" destOrd="0" parTransId="{DDCDC926-A132-48FF-85BD-E8920E8B8C16}" sibTransId="{8D41C3A9-41D3-4A11-A210-87897D093F94}"/>
    <dgm:cxn modelId="{8882C4CA-A044-4B8B-B888-D5B833B50A57}" srcId="{207B397A-F347-4952-9A8A-F2152D0DFE5A}" destId="{2AD7D22E-7230-4032-98F4-D463C3967EA8}" srcOrd="0" destOrd="0" parTransId="{95A40908-3AA4-4260-99C9-C6892EBE59DE}" sibTransId="{D88AFDCD-0F35-4A38-8920-3B1F5717F1E3}"/>
    <dgm:cxn modelId="{71973DD6-E2C8-41B7-96D4-1E55024EBB3D}" srcId="{207B397A-F347-4952-9A8A-F2152D0DFE5A}" destId="{A7C963F8-17FE-40A2-ADA7-D7C6BCFAAB94}" srcOrd="3" destOrd="0" parTransId="{D73B362D-A20B-4081-BCA6-1DBE65DCBA0A}" sibTransId="{60EC070A-65EB-4B71-B911-C94B0A278BF4}"/>
    <dgm:cxn modelId="{AE972AE4-D312-46DF-A9E9-E74276489FAB}" type="presOf" srcId="{DA0522EC-B795-4519-906C-C7E3F250E8D8}" destId="{0B61AFF7-7A70-4B00-81DD-1FEA4963E939}" srcOrd="0" destOrd="0" presId="urn:microsoft.com/office/officeart/2005/8/layout/vList2"/>
    <dgm:cxn modelId="{587A5B52-5B0E-45C7-90AC-71752BA20BB0}" type="presParOf" srcId="{A7AEDD73-5C08-436E-9876-A23983A34C0B}" destId="{2CE10E27-1BA4-4564-BA17-DE9280C44CDD}" srcOrd="0" destOrd="0" presId="urn:microsoft.com/office/officeart/2005/8/layout/vList2"/>
    <dgm:cxn modelId="{F971BD5A-F84E-47F5-ABE7-074B7B32021F}" type="presParOf" srcId="{A7AEDD73-5C08-436E-9876-A23983A34C0B}" destId="{95ED6A59-4009-4FE8-B83E-525426BEF55A}" srcOrd="1" destOrd="0" presId="urn:microsoft.com/office/officeart/2005/8/layout/vList2"/>
    <dgm:cxn modelId="{A9F63C72-AD3A-4F3C-B670-78608185EEFF}" type="presParOf" srcId="{A7AEDD73-5C08-436E-9876-A23983A34C0B}" destId="{FB9F94CF-7A44-49FB-98A0-60A68EBFFE84}" srcOrd="2" destOrd="0" presId="urn:microsoft.com/office/officeart/2005/8/layout/vList2"/>
    <dgm:cxn modelId="{20A6067C-8E54-4C9F-8A1B-096476894EB0}" type="presParOf" srcId="{A7AEDD73-5C08-436E-9876-A23983A34C0B}" destId="{139080EC-857D-4FDA-878C-FEE646B83CDC}" srcOrd="3" destOrd="0" presId="urn:microsoft.com/office/officeart/2005/8/layout/vList2"/>
    <dgm:cxn modelId="{0FA70F4B-F0A5-4203-A931-C57EFE16AD49}" type="presParOf" srcId="{A7AEDD73-5C08-436E-9876-A23983A34C0B}" destId="{2F00416B-3C4F-4C0B-A94C-474D4D202444}" srcOrd="4" destOrd="0" presId="urn:microsoft.com/office/officeart/2005/8/layout/vList2"/>
    <dgm:cxn modelId="{11F8C647-B79B-4A6A-9594-2207BB79CAF7}" type="presParOf" srcId="{A7AEDD73-5C08-436E-9876-A23983A34C0B}" destId="{537AB3C5-1E92-4933-BA7B-FB20C4583547}" srcOrd="5" destOrd="0" presId="urn:microsoft.com/office/officeart/2005/8/layout/vList2"/>
    <dgm:cxn modelId="{3035EED7-28CE-4D5A-823A-C83ECA85F75A}" type="presParOf" srcId="{A7AEDD73-5C08-436E-9876-A23983A34C0B}" destId="{6C48B166-D83F-4465-8340-E419EE3978A5}" srcOrd="6" destOrd="0" presId="urn:microsoft.com/office/officeart/2005/8/layout/vList2"/>
    <dgm:cxn modelId="{CDDE0CF2-B89C-4BE0-9B41-75ECC0B6FD71}" type="presParOf" srcId="{A7AEDD73-5C08-436E-9876-A23983A34C0B}" destId="{0D0EA7FC-DEB4-496C-862C-E4A7BA65C6FF}" srcOrd="7" destOrd="0" presId="urn:microsoft.com/office/officeart/2005/8/layout/vList2"/>
    <dgm:cxn modelId="{8AC39695-4846-4C27-8023-6F4FA943647C}" type="presParOf" srcId="{A7AEDD73-5C08-436E-9876-A23983A34C0B}" destId="{0B61AFF7-7A70-4B00-81DD-1FEA4963E939}" srcOrd="8" destOrd="0" presId="urn:microsoft.com/office/officeart/2005/8/layout/vList2"/>
    <dgm:cxn modelId="{3BB21081-6894-4034-870B-ED14412EA98F}" type="presParOf" srcId="{A7AEDD73-5C08-436E-9876-A23983A34C0B}" destId="{8041D69F-74C1-479A-84EA-49C970FCD06A}" srcOrd="9" destOrd="0" presId="urn:microsoft.com/office/officeart/2005/8/layout/vList2"/>
    <dgm:cxn modelId="{ED10053D-9806-425B-AAF2-B38B6BB7FA00}" type="presParOf" srcId="{A7AEDD73-5C08-436E-9876-A23983A34C0B}" destId="{8D08F009-C33E-4B98-8014-F581A580D83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10E27-1BA4-4564-BA17-DE9280C44CDD}">
      <dsp:nvSpPr>
        <dsp:cNvPr id="0" name=""/>
        <dsp:cNvSpPr/>
      </dsp:nvSpPr>
      <dsp:spPr>
        <a:xfrm>
          <a:off x="0" y="71442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tr-TR" sz="1900" b="1" kern="1200" dirty="0" err="1"/>
            <a:t>Veritabanı</a:t>
          </a:r>
          <a:r>
            <a:rPr lang="tr-TR" sz="1900" b="1" kern="1200" dirty="0"/>
            <a:t> Gereksinimleri (ŞİRKET)</a:t>
          </a:r>
          <a:endParaRPr lang="en-US" sz="1900" b="1" kern="1200" dirty="0"/>
        </a:p>
      </dsp:txBody>
      <dsp:txXfrm>
        <a:off x="54005" y="768429"/>
        <a:ext cx="7618670" cy="998279"/>
      </dsp:txXfrm>
    </dsp:sp>
    <dsp:sp modelId="{FB9F94CF-7A44-49FB-98A0-60A68EBFFE84}">
      <dsp:nvSpPr>
        <dsp:cNvPr id="0" name=""/>
        <dsp:cNvSpPr/>
      </dsp:nvSpPr>
      <dsp:spPr>
        <a:xfrm>
          <a:off x="0" y="187543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dirty="0"/>
            <a:t>Şirket, BÖLÜM</a:t>
          </a:r>
          <a:r>
            <a:rPr lang="en-US" sz="1900" kern="1200" dirty="0"/>
            <a:t>’</a:t>
          </a:r>
          <a:r>
            <a:rPr lang="tr-TR" sz="1900" kern="1200" dirty="0" err="1"/>
            <a:t>lerden</a:t>
          </a:r>
          <a:r>
            <a:rPr lang="tr-TR" sz="1900" kern="1200" dirty="0"/>
            <a:t> oluşmaktadır. Her bölümün numarası ve adı vardır.</a:t>
          </a:r>
          <a:endParaRPr lang="en-US" sz="1900" kern="1200" dirty="0"/>
        </a:p>
      </dsp:txBody>
      <dsp:txXfrm>
        <a:off x="54005" y="1929439"/>
        <a:ext cx="7618670" cy="998279"/>
      </dsp:txXfrm>
    </dsp:sp>
    <dsp:sp modelId="{2F00416B-3C4F-4C0B-A94C-474D4D202444}">
      <dsp:nvSpPr>
        <dsp:cNvPr id="0" name=""/>
        <dsp:cNvSpPr/>
      </dsp:nvSpPr>
      <dsp:spPr>
        <a:xfrm>
          <a:off x="0" y="303644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dirty="0"/>
            <a:t>Her BÖLÜM bir veya daha fazla </a:t>
          </a:r>
          <a:r>
            <a:rPr lang="tr-TR" sz="1900" kern="1200" dirty="0" err="1"/>
            <a:t>PROJE’yi</a:t>
          </a:r>
          <a:r>
            <a:rPr lang="tr-TR" sz="1900" kern="1200" dirty="0"/>
            <a:t> kontrol eder, ancak her PROJE yalnızca bir </a:t>
          </a:r>
          <a:r>
            <a:rPr lang="tr-TR" sz="1900" kern="1200" dirty="0" err="1"/>
            <a:t>BÖLÜM’e</a:t>
          </a:r>
          <a:r>
            <a:rPr lang="tr-TR" sz="1900" kern="1200" dirty="0"/>
            <a:t> bağlıdır.
Her projenin kendine ait bir numarası, adı, bütçesi ve süresi bulunur.</a:t>
          </a:r>
          <a:endParaRPr lang="en-US" sz="1900" kern="1200" dirty="0"/>
        </a:p>
      </dsp:txBody>
      <dsp:txXfrm>
        <a:off x="54005" y="3090449"/>
        <a:ext cx="7618670" cy="998279"/>
      </dsp:txXfrm>
    </dsp:sp>
    <dsp:sp modelId="{6C48B166-D83F-4465-8340-E419EE3978A5}">
      <dsp:nvSpPr>
        <dsp:cNvPr id="0" name=""/>
        <dsp:cNvSpPr/>
      </dsp:nvSpPr>
      <dsp:spPr>
        <a:xfrm>
          <a:off x="0" y="419745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a:t>Veritabanında şirket ÇALIŞAN</a:t>
          </a:r>
          <a:r>
            <a:rPr lang="en-US" sz="1900" kern="1200"/>
            <a:t>’</a:t>
          </a:r>
          <a:r>
            <a:rPr lang="tr-TR" sz="1900" kern="1200"/>
            <a:t>larının sicil numarası, adı, soyadı, maaşı, cinsiyeti ve doğum tarihi saklanacaktır.</a:t>
          </a:r>
          <a:endParaRPr lang="en-US" sz="1900" kern="1200"/>
        </a:p>
      </dsp:txBody>
      <dsp:txXfrm>
        <a:off x="54005" y="4251459"/>
        <a:ext cx="7618670" cy="998279"/>
      </dsp:txXfrm>
    </dsp:sp>
    <dsp:sp modelId="{0B61AFF7-7A70-4B00-81DD-1FEA4963E939}">
      <dsp:nvSpPr>
        <dsp:cNvPr id="0" name=""/>
        <dsp:cNvSpPr/>
      </dsp:nvSpPr>
      <dsp:spPr>
        <a:xfrm>
          <a:off x="0" y="535846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a:t>Her çalışan yalnızca bir BÖLÜM</a:t>
          </a:r>
          <a:r>
            <a:rPr lang="en-US" sz="1900" kern="1200"/>
            <a:t>’</a:t>
          </a:r>
          <a:r>
            <a:rPr lang="tr-TR" sz="1900" kern="1200"/>
            <a:t>de yer almaktadır, fakat birden fazla PROJE</a:t>
          </a:r>
          <a:r>
            <a:rPr lang="en-US" sz="1900" kern="1200"/>
            <a:t>’</a:t>
          </a:r>
          <a:r>
            <a:rPr lang="tr-TR" sz="1900" kern="1200"/>
            <a:t>de çalışabilir. Yine bir projede birden çok çalışan vardır.</a:t>
          </a:r>
          <a:endParaRPr lang="en-US" sz="1900" kern="1200"/>
        </a:p>
      </dsp:txBody>
      <dsp:txXfrm>
        <a:off x="54005" y="5412469"/>
        <a:ext cx="7618670" cy="998279"/>
      </dsp:txXfrm>
    </dsp:sp>
    <dsp:sp modelId="{8D08F009-C33E-4B98-8014-F581A580D83E}">
      <dsp:nvSpPr>
        <dsp:cNvPr id="0" name=""/>
        <dsp:cNvSpPr/>
      </dsp:nvSpPr>
      <dsp:spPr>
        <a:xfrm>
          <a:off x="0" y="6519474"/>
          <a:ext cx="7726680" cy="11062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tr-TR" sz="1900" kern="1200" dirty="0"/>
            <a:t>Her çalışanın, projelerde haftalık çalışma saatleri kaydedilecektir.</a:t>
          </a:r>
          <a:endParaRPr lang="en-US" sz="1900" kern="1200" dirty="0"/>
        </a:p>
      </dsp:txBody>
      <dsp:txXfrm>
        <a:off x="54005" y="6573479"/>
        <a:ext cx="7618670" cy="9982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txBody>
          <a:bodyPr/>
          <a:lstStyle/>
          <a:p>
            <a:endParaRPr lang="tr-TR"/>
          </a:p>
        </p:txBody>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BA09FBA3-59F2-3F21-2CE6-CE2D5B28605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CBBADEA1-BE75-3542-ABDB-07C944EED3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27356A80-4944-582A-D988-EE784E3985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451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B78391D5-3666-225E-8F75-2FFAA59E422D}"/>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6E75811-CC69-8F96-109D-DE00219CC1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A3DD1E7-EA39-65BA-7916-54364F215FB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638077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F7E31070-CA86-7FBB-1488-25AAC80E6B0A}"/>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DBDFCAB8-552D-4246-0A07-69E5B71099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4D8E2BE0-29CE-D9A8-E3D8-E88F765608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50070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1E5300D7-0439-8A79-CB67-9A3F4879D40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6B4775B3-3B86-6E45-EA8B-89E09806C0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A209081C-0925-BDB7-5A80-29F83A6BE5F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23486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EB762777-4574-14CE-7EE5-587CDE57A84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96586EE2-C806-B6D4-0633-66C1423D72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419579C3-3095-BD8C-5959-164D5794D4C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85217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5367A8D1-905D-BB2B-02BB-BF0FF576E390}"/>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927901F2-5347-1DD0-E32B-BE373133AC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F05F3AC0-BE27-71F1-F8EC-94478B1155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55188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573364E-9009-0145-C6B1-17CB81592E5B}"/>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8B37A77C-168D-57E7-BB51-E0E96402D9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15A9E55E-79E2-B06B-9D62-DA96BC70E3E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68338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3B4C563D-3084-EB1C-0114-4291F75BB67C}"/>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D5DE08C3-C4FF-BD32-2050-63342F3ECB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0AF1E62F-D5D8-AF46-DC2E-B91A14CD88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9104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8944AC29-957D-815E-5710-B780BD095238}"/>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A99009D9-DD40-DCA6-98FD-413ADE5D257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EB2F44B2-56AB-3E26-FA80-6824508E05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75220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29174580-B678-BC99-52B5-8828BA8A690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B611944-499D-D864-FF36-7ED3A3899CD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9CFF0EA2-4BBA-C582-803A-3CC84C8CFCE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18421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6F5ABD85-8BD5-B2D3-8A26-2E1B8615C7B2}"/>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0B151E51-F98D-ACBA-987E-6613C115BE6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B06633B1-9C9A-93B2-CFB2-EB55AA7826A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61805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B3AB9A58-EBDB-2D80-287E-A20966B5A98E}"/>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C13CB947-2509-51AE-23CA-6404D1659AD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C623D986-327F-35E6-70EF-57E28D8F0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518509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FC4C31BB-99C2-3330-B094-9F1A2C6A4E6E}"/>
            </a:ext>
          </a:extLst>
        </p:cNvPr>
        <p:cNvGrpSpPr/>
        <p:nvPr/>
      </p:nvGrpSpPr>
      <p:grpSpPr>
        <a:xfrm>
          <a:off x="0" y="0"/>
          <a:ext cx="0" cy="0"/>
          <a:chOff x="0" y="0"/>
          <a:chExt cx="0" cy="0"/>
        </a:xfrm>
      </p:grpSpPr>
      <p:sp>
        <p:nvSpPr>
          <p:cNvPr id="159" name="Google Shape;159;p7:notes">
            <a:extLst>
              <a:ext uri="{FF2B5EF4-FFF2-40B4-BE49-F238E27FC236}">
                <a16:creationId xmlns:a16="http://schemas.microsoft.com/office/drawing/2014/main" id="{10FA53A9-BA47-FA93-3644-4381847E21C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7:notes">
            <a:extLst>
              <a:ext uri="{FF2B5EF4-FFF2-40B4-BE49-F238E27FC236}">
                <a16:creationId xmlns:a16="http://schemas.microsoft.com/office/drawing/2014/main" id="{0215795F-E8C5-EEDC-5B33-56C8678AB6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834768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A1F4423-C2F5-4EC4-731E-7AFBA5BC76BF}"/>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EAAEF36-0AD2-BD03-1C05-1C2342AC84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B0219B79-478D-F674-5BF9-2622AF7CEC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43166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BE96DD06-B7A7-0AE3-0E79-24438509EC5F}"/>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5A271E18-E73C-FD70-B4BE-F787DECDE9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7B93B6A1-0FBC-8E31-A0D6-5481C5FE0F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890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09DB9E8-A286-72A7-9707-D8BCBF6B5285}"/>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A6C250EF-95FD-2D7F-88E3-BCDBC3DB2F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AF9E4A0E-2EF9-B411-30F0-E5EB99EAC03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357162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917149C2-BAFD-9638-525E-F2CF1F2F137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4194529-6172-BC7A-A487-926CC3ECF6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D25A5F61-6989-070A-88D9-B9AB25D6B1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451279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DDE7672C-9969-41C0-2D1C-26A3FE6C95B1}"/>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445C98C-BB60-7A07-B346-1FC20552CE6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8AEA137-DB0D-6945-DA1C-E8629F151D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50817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7ABADA4-8000-1773-7B8F-BE4729B7A8E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0B5CFEC4-24CD-3A5E-977F-0171ED5EF9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0E99F51-7F61-5B66-17E1-8590E540B5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29145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C039F825-BAC4-F8C7-72DB-3B8CF6DBF2C8}"/>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2297EEF0-1655-4B38-743C-8414A4E5A9C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1D1FB613-850E-A6A9-DD14-108FE05C28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01616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C57D72E-88D4-C85E-867D-2E8D45700DA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4577C3B-B2CB-5D96-6CEA-0962485717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7A277A8A-6D7E-F4DA-3A4C-0B6B053E776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2071733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D173891-06CB-2B93-A21E-0006088063B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572BA5E6-066B-90F7-FD3E-C0D89B3C4A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4EA62F5-C482-C511-423A-5AA93E6479C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53228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7E3D001-AD68-9111-A914-27C2577F6053}"/>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7474D37-8081-0875-1B16-3F4164808A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36E1715F-54E1-DD75-0885-5BB631FDC8D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25801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4CE6FC0-6369-CC4E-0A5C-AA7C55544D32}"/>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9985D69-F438-33A1-560D-F2A71D3D464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F7CCD7E9-A39E-91B6-4F0D-85F6C198B4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503232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08B760C-6F2F-6499-EE8B-90DB8EA98DEF}"/>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4F05B37F-1280-A417-FCEA-5BBCBC5F591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598964E3-0B38-5DF5-A4F6-6C8C770DB8E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0875843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10D870EB-2D40-3D3B-10FB-541349A7C56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11117BBB-6FA7-60C1-0980-C282D4790A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42BD234E-7F71-A8E0-47ED-C3BDA9E248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118286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B3B262AE-5D0E-6E27-31D5-1396A19F32C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E41C412C-D99C-61F7-5F6D-92B0F25AA8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A2F54144-BC23-3602-CB62-9359E9B0F1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0742651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E0C453DF-B92F-9D22-8037-4FA603B9A5AD}"/>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C0FD4E39-74BF-D967-E300-86BE9D5B29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EA098B2B-8670-2C28-9342-02274E7BE9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130128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A7B77322-0433-9ED2-FA7E-ADB50FB0798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7FEB631E-072F-4489-BD27-8A693B14E68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F881E7B-E799-A1A7-59B4-9AA84934F50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904860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5E41E152-14B6-F3EE-9840-D8AB4D3CEC08}"/>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66F3B2E-CF44-8091-F239-9F9BAD4647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F857D95-3F75-C2A3-D97E-AD976CF66E4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6383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a:extLst>
            <a:ext uri="{FF2B5EF4-FFF2-40B4-BE49-F238E27FC236}">
              <a16:creationId xmlns:a16="http://schemas.microsoft.com/office/drawing/2014/main" id="{0AF2D428-36E6-AC50-EEF5-FC6CD1FC00CE}"/>
            </a:ext>
          </a:extLst>
        </p:cNvPr>
        <p:cNvGrpSpPr/>
        <p:nvPr/>
      </p:nvGrpSpPr>
      <p:grpSpPr>
        <a:xfrm>
          <a:off x="0" y="0"/>
          <a:ext cx="0" cy="0"/>
          <a:chOff x="0" y="0"/>
          <a:chExt cx="0" cy="0"/>
        </a:xfrm>
      </p:grpSpPr>
      <p:sp>
        <p:nvSpPr>
          <p:cNvPr id="118" name="Google Shape;118;p4:notes">
            <a:extLst>
              <a:ext uri="{FF2B5EF4-FFF2-40B4-BE49-F238E27FC236}">
                <a16:creationId xmlns:a16="http://schemas.microsoft.com/office/drawing/2014/main" id="{BE634FF8-B053-C735-0E8A-E4AF523E300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a:extLst>
              <a:ext uri="{FF2B5EF4-FFF2-40B4-BE49-F238E27FC236}">
                <a16:creationId xmlns:a16="http://schemas.microsoft.com/office/drawing/2014/main" id="{DC770764-5876-8964-96E6-E7C32C4FC2B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838389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8BA840A5-2CCA-0A14-6DDB-64CA0931933A}"/>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3C01E107-344E-C0D5-B102-E00A9CC97FC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9C4E5605-3B13-77C5-8054-72282CC3B5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693747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6CC2FF7E-5EBC-75B9-A030-8E2481BC74D9}"/>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F1794247-DF41-E8B9-B0E4-B2D7452C106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8C7CC7B5-30EA-C78D-A084-7BEAB78048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45586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70C4B00F-A4DC-39B7-FEEC-127DBB6F2C9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EAAC0882-1D9B-0FC8-0CD5-23C8AB33F66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7FE30316-547A-7B5F-CF3E-C0B779D0F4B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8498854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C890B4B-FCD5-E494-33B7-FC49F6208E88}"/>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9BB9FF58-16AC-A753-B3C4-24FD0504FB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7A53BC2D-4292-4965-53F5-C6CDAAFB07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20837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DDEBBC29-772F-325A-59B8-C3DFD01F30B1}"/>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45E64B2F-4037-F565-DDA5-85B9FC6C117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6AAB4A08-16A3-EB2D-E472-DF5A083B629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4139903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57E2478E-7FFC-506E-9415-5827FDD9E377}"/>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E662DEE3-6626-22AB-B123-3215F9E677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01F078F5-F0DD-D83E-3B3F-E6024BD9E6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9717081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F1F8D5D-C332-2C74-56C6-5E8B1489CF59}"/>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B0CEF9CA-FDD3-423A-0B8C-5B1D6E51DA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CDDDF6A5-BBC2-0BEB-F48F-A5731E5FB93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168160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a:extLst>
            <a:ext uri="{FF2B5EF4-FFF2-40B4-BE49-F238E27FC236}">
              <a16:creationId xmlns:a16="http://schemas.microsoft.com/office/drawing/2014/main" id="{EA2DDD3E-B9D4-5CCF-2982-58B531FE4173}"/>
            </a:ext>
          </a:extLst>
        </p:cNvPr>
        <p:cNvGrpSpPr/>
        <p:nvPr/>
      </p:nvGrpSpPr>
      <p:grpSpPr>
        <a:xfrm>
          <a:off x="0" y="0"/>
          <a:ext cx="0" cy="0"/>
          <a:chOff x="0" y="0"/>
          <a:chExt cx="0" cy="0"/>
        </a:xfrm>
      </p:grpSpPr>
      <p:sp>
        <p:nvSpPr>
          <p:cNvPr id="178" name="Google Shape;178;p8:notes">
            <a:extLst>
              <a:ext uri="{FF2B5EF4-FFF2-40B4-BE49-F238E27FC236}">
                <a16:creationId xmlns:a16="http://schemas.microsoft.com/office/drawing/2014/main" id="{0F878726-6150-3E3B-3F67-4516337E71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a:extLst>
              <a:ext uri="{FF2B5EF4-FFF2-40B4-BE49-F238E27FC236}">
                <a16:creationId xmlns:a16="http://schemas.microsoft.com/office/drawing/2014/main" id="{905607D0-0639-EF30-D058-D75EDAEB3F3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9390154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a:extLst>
            <a:ext uri="{FF2B5EF4-FFF2-40B4-BE49-F238E27FC236}">
              <a16:creationId xmlns:a16="http://schemas.microsoft.com/office/drawing/2014/main" id="{E5447AB1-0FAB-0DAB-F2E4-51827FE3E40E}"/>
            </a:ext>
          </a:extLst>
        </p:cNvPr>
        <p:cNvGrpSpPr/>
        <p:nvPr/>
      </p:nvGrpSpPr>
      <p:grpSpPr>
        <a:xfrm>
          <a:off x="0" y="0"/>
          <a:ext cx="0" cy="0"/>
          <a:chOff x="0" y="0"/>
          <a:chExt cx="0" cy="0"/>
        </a:xfrm>
      </p:grpSpPr>
      <p:sp>
        <p:nvSpPr>
          <p:cNvPr id="128" name="Google Shape;128;p5:notes">
            <a:extLst>
              <a:ext uri="{FF2B5EF4-FFF2-40B4-BE49-F238E27FC236}">
                <a16:creationId xmlns:a16="http://schemas.microsoft.com/office/drawing/2014/main" id="{EA088C8F-DB4F-D8C8-9289-EABB765C746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a:extLst>
              <a:ext uri="{FF2B5EF4-FFF2-40B4-BE49-F238E27FC236}">
                <a16:creationId xmlns:a16="http://schemas.microsoft.com/office/drawing/2014/main" id="{3310FF4A-20A2-B26E-E044-AACF864921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1595851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8DD56AED-49E7-2C62-3AF1-8F80F2FD953C}"/>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5C19F377-B158-1500-F2EF-2836BFA5AC7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F626F3DF-9DFE-1885-EB5C-D9DB3392BE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06675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3F210C73-0223-AAF5-F202-C8170D40CBDC}"/>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87FA6D34-1489-B714-7510-EE73BC44BDA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2737AC04-D3C9-DC3B-1CE6-571B6C9DD2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597966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a:extLst>
            <a:ext uri="{FF2B5EF4-FFF2-40B4-BE49-F238E27FC236}">
              <a16:creationId xmlns:a16="http://schemas.microsoft.com/office/drawing/2014/main" id="{E750F47E-FEAB-6B03-5EE4-D920D06F061F}"/>
            </a:ext>
          </a:extLst>
        </p:cNvPr>
        <p:cNvGrpSpPr/>
        <p:nvPr/>
      </p:nvGrpSpPr>
      <p:grpSpPr>
        <a:xfrm>
          <a:off x="0" y="0"/>
          <a:ext cx="0" cy="0"/>
          <a:chOff x="0" y="0"/>
          <a:chExt cx="0" cy="0"/>
        </a:xfrm>
      </p:grpSpPr>
      <p:sp>
        <p:nvSpPr>
          <p:cNvPr id="323" name="Google Shape;323;p14:notes">
            <a:extLst>
              <a:ext uri="{FF2B5EF4-FFF2-40B4-BE49-F238E27FC236}">
                <a16:creationId xmlns:a16="http://schemas.microsoft.com/office/drawing/2014/main" id="{05CDE87E-CCF2-9EC2-E990-67E871C8B7F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14:notes">
            <a:extLst>
              <a:ext uri="{FF2B5EF4-FFF2-40B4-BE49-F238E27FC236}">
                <a16:creationId xmlns:a16="http://schemas.microsoft.com/office/drawing/2014/main" id="{417E0845-E93E-37F4-F293-8DA66E5C98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28265088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a:extLst>
            <a:ext uri="{FF2B5EF4-FFF2-40B4-BE49-F238E27FC236}">
              <a16:creationId xmlns:a16="http://schemas.microsoft.com/office/drawing/2014/main" id="{7F7F06B1-B385-940C-7740-2878D5290BE0}"/>
            </a:ext>
          </a:extLst>
        </p:cNvPr>
        <p:cNvGrpSpPr/>
        <p:nvPr/>
      </p:nvGrpSpPr>
      <p:grpSpPr>
        <a:xfrm>
          <a:off x="0" y="0"/>
          <a:ext cx="0" cy="0"/>
          <a:chOff x="0" y="0"/>
          <a:chExt cx="0" cy="0"/>
        </a:xfrm>
      </p:grpSpPr>
      <p:sp>
        <p:nvSpPr>
          <p:cNvPr id="337" name="Google Shape;337;p15:notes">
            <a:extLst>
              <a:ext uri="{FF2B5EF4-FFF2-40B4-BE49-F238E27FC236}">
                <a16:creationId xmlns:a16="http://schemas.microsoft.com/office/drawing/2014/main" id="{BA18948F-65E9-2DF8-20CB-B0B52F72A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15:notes">
            <a:extLst>
              <a:ext uri="{FF2B5EF4-FFF2-40B4-BE49-F238E27FC236}">
                <a16:creationId xmlns:a16="http://schemas.microsoft.com/office/drawing/2014/main" id="{6186C90D-AED9-11C8-7D19-78436AFBB8D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358653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FD3A1161-0FD8-E362-A1C4-88604C7EE650}"/>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45BD5570-6CC3-725A-FFC9-FBE41F4479C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EC10CCE2-ACD5-9D79-2D36-90F59AA225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901923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B7FC1CF4-32D3-79C3-BB0A-AC7F36F34236}"/>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2C05E3D6-4019-01C8-7B06-70B4C6313BD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4B5CFC91-10FE-C3FD-EB93-ED166527E4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1813386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6A89DA71-6AF7-9162-C3B2-565A820F43FA}"/>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7348ACF3-05F6-9617-C28B-E1ECD55A529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60" name="Google Shape;360;p17:notes">
            <a:extLst>
              <a:ext uri="{FF2B5EF4-FFF2-40B4-BE49-F238E27FC236}">
                <a16:creationId xmlns:a16="http://schemas.microsoft.com/office/drawing/2014/main" id="{9825153B-E57B-45DA-4BCE-F687CB12EE4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41560864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06F1CAB7-5A70-7239-27DE-5602B092C893}"/>
            </a:ext>
          </a:extLst>
        </p:cNvPr>
        <p:cNvGrpSpPr/>
        <p:nvPr/>
      </p:nvGrpSpPr>
      <p:grpSpPr>
        <a:xfrm>
          <a:off x="0" y="0"/>
          <a:ext cx="0" cy="0"/>
          <a:chOff x="0" y="0"/>
          <a:chExt cx="0" cy="0"/>
        </a:xfrm>
      </p:grpSpPr>
      <p:sp>
        <p:nvSpPr>
          <p:cNvPr id="263" name="Google Shape;263;p11:notes">
            <a:extLst>
              <a:ext uri="{FF2B5EF4-FFF2-40B4-BE49-F238E27FC236}">
                <a16:creationId xmlns:a16="http://schemas.microsoft.com/office/drawing/2014/main" id="{82F794BA-51AB-7E0B-8BD0-17BA343864F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11:notes">
            <a:extLst>
              <a:ext uri="{FF2B5EF4-FFF2-40B4-BE49-F238E27FC236}">
                <a16:creationId xmlns:a16="http://schemas.microsoft.com/office/drawing/2014/main" id="{E827F421-0CBD-0F13-9DBB-15D926740F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9369649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0C074CAF-7293-2C90-1529-B090DDF0476B}"/>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D1B96D09-E742-88DA-39B6-67821ACB823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CA97AF99-5CF6-9921-CDBD-D846B07B4B2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479371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a:extLst>
            <a:ext uri="{FF2B5EF4-FFF2-40B4-BE49-F238E27FC236}">
              <a16:creationId xmlns:a16="http://schemas.microsoft.com/office/drawing/2014/main" id="{4A893C8C-1770-CFCD-0CE9-277BA3E7BCD5}"/>
            </a:ext>
          </a:extLst>
        </p:cNvPr>
        <p:cNvGrpSpPr/>
        <p:nvPr/>
      </p:nvGrpSpPr>
      <p:grpSpPr>
        <a:xfrm>
          <a:off x="0" y="0"/>
          <a:ext cx="0" cy="0"/>
          <a:chOff x="0" y="0"/>
          <a:chExt cx="0" cy="0"/>
        </a:xfrm>
      </p:grpSpPr>
      <p:sp>
        <p:nvSpPr>
          <p:cNvPr id="345" name="Google Shape;345;p16:notes">
            <a:extLst>
              <a:ext uri="{FF2B5EF4-FFF2-40B4-BE49-F238E27FC236}">
                <a16:creationId xmlns:a16="http://schemas.microsoft.com/office/drawing/2014/main" id="{9AE9134D-0E5B-39C1-C644-2D1D5B968B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a:extLst>
              <a:ext uri="{FF2B5EF4-FFF2-40B4-BE49-F238E27FC236}">
                <a16:creationId xmlns:a16="http://schemas.microsoft.com/office/drawing/2014/main" id="{B72C6384-C013-0980-CF26-74423CED9EA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376921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a:extLst>
            <a:ext uri="{FF2B5EF4-FFF2-40B4-BE49-F238E27FC236}">
              <a16:creationId xmlns:a16="http://schemas.microsoft.com/office/drawing/2014/main" id="{81D6C0BD-37B3-7B04-9ABF-70639ABF0C93}"/>
            </a:ext>
          </a:extLst>
        </p:cNvPr>
        <p:cNvGrpSpPr/>
        <p:nvPr/>
      </p:nvGrpSpPr>
      <p:grpSpPr>
        <a:xfrm>
          <a:off x="0" y="0"/>
          <a:ext cx="0" cy="0"/>
          <a:chOff x="0" y="0"/>
          <a:chExt cx="0" cy="0"/>
        </a:xfrm>
      </p:grpSpPr>
      <p:sp>
        <p:nvSpPr>
          <p:cNvPr id="237" name="Google Shape;237;p10:notes">
            <a:extLst>
              <a:ext uri="{FF2B5EF4-FFF2-40B4-BE49-F238E27FC236}">
                <a16:creationId xmlns:a16="http://schemas.microsoft.com/office/drawing/2014/main" id="{D119A71C-18B8-FC82-7706-09ADAFD003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p10:notes">
            <a:extLst>
              <a:ext uri="{FF2B5EF4-FFF2-40B4-BE49-F238E27FC236}">
                <a16:creationId xmlns:a16="http://schemas.microsoft.com/office/drawing/2014/main" id="{655805A7-EE68-7D7C-6008-2EC11C28D45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734189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a:extLst>
            <a:ext uri="{FF2B5EF4-FFF2-40B4-BE49-F238E27FC236}">
              <a16:creationId xmlns:a16="http://schemas.microsoft.com/office/drawing/2014/main" id="{4BBE3A84-5DB7-AF56-6B0D-D3EE7E469A32}"/>
            </a:ext>
          </a:extLst>
        </p:cNvPr>
        <p:cNvGrpSpPr/>
        <p:nvPr/>
      </p:nvGrpSpPr>
      <p:grpSpPr>
        <a:xfrm>
          <a:off x="0" y="0"/>
          <a:ext cx="0" cy="0"/>
          <a:chOff x="0" y="0"/>
          <a:chExt cx="0" cy="0"/>
        </a:xfrm>
      </p:grpSpPr>
      <p:sp>
        <p:nvSpPr>
          <p:cNvPr id="359" name="Google Shape;359;p17:notes">
            <a:extLst>
              <a:ext uri="{FF2B5EF4-FFF2-40B4-BE49-F238E27FC236}">
                <a16:creationId xmlns:a16="http://schemas.microsoft.com/office/drawing/2014/main" id="{A0AE1B4D-3A20-BCBB-EE42-1BBEF9AA72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p17:notes">
            <a:extLst>
              <a:ext uri="{FF2B5EF4-FFF2-40B4-BE49-F238E27FC236}">
                <a16:creationId xmlns:a16="http://schemas.microsoft.com/office/drawing/2014/main" id="{04A1FB86-85F4-6999-A2C1-BF6C33F1485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tr-TR"/>
          </a:p>
        </p:txBody>
      </p:sp>
    </p:spTree>
    <p:extLst>
      <p:ext uri="{BB962C8B-B14F-4D97-AF65-F5344CB8AC3E}">
        <p14:creationId xmlns:p14="http://schemas.microsoft.com/office/powerpoint/2010/main" val="542872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9908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5875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16011099" y="9727347"/>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280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258600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0214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12532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5384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0715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56171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18232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76740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129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96262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845961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512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17927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30423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5151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7758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8412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a:lstStyle/>
          <a:p>
            <a:endParaRPr lang="tr-T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0666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9649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5066351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15970155" y="9740995"/>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smtClean="0"/>
              <a:t>‹#›</a:t>
            </a:fld>
            <a:endParaRPr dirty="0"/>
          </a:p>
        </p:txBody>
      </p:sp>
      <p:sp>
        <p:nvSpPr>
          <p:cNvPr id="3" name="Dikdörtgen: Köşeleri Yuvarlatılmış 2">
            <a:extLst>
              <a:ext uri="{FF2B5EF4-FFF2-40B4-BE49-F238E27FC236}">
                <a16:creationId xmlns:a16="http://schemas.microsoft.com/office/drawing/2014/main" id="{90FEEB1E-C7B3-73FF-3BE6-3F0C58F0650D}"/>
              </a:ext>
            </a:extLst>
          </p:cNvPr>
          <p:cNvSpPr/>
          <p:nvPr userDrawn="1"/>
        </p:nvSpPr>
        <p:spPr>
          <a:xfrm>
            <a:off x="15455853"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tr-TR" dirty="0"/>
              <a:t>Öğr. Gör. Furkan DURMUŞ</a:t>
            </a:r>
          </a:p>
        </p:txBody>
      </p:sp>
    </p:spTree>
    <p:extLst>
      <p:ext uri="{BB962C8B-B14F-4D97-AF65-F5344CB8AC3E}">
        <p14:creationId xmlns:p14="http://schemas.microsoft.com/office/powerpoint/2010/main" val="241963017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0.jp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26.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jp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36.pn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7.xml"/><Relationship Id="rId1" Type="http://schemas.openxmlformats.org/officeDocument/2006/relationships/slideLayout" Target="../slideLayouts/slideLayout11.xml"/><Relationship Id="rId5" Type="http://schemas.openxmlformats.org/officeDocument/2006/relationships/image" Target="../media/image38.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8.xml"/><Relationship Id="rId1" Type="http://schemas.openxmlformats.org/officeDocument/2006/relationships/slideLayout" Target="../slideLayouts/slideLayout11.xml"/><Relationship Id="rId5" Type="http://schemas.openxmlformats.org/officeDocument/2006/relationships/image" Target="../media/image39.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0.xml"/><Relationship Id="rId1" Type="http://schemas.openxmlformats.org/officeDocument/2006/relationships/slideLayout" Target="../slideLayouts/slideLayout1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1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9.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6.png"/><Relationship Id="rId5" Type="http://schemas.openxmlformats.org/officeDocument/2006/relationships/image" Target="../media/image20.pn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35.pn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1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5.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1.xml"/><Relationship Id="rId5" Type="http://schemas.openxmlformats.org/officeDocument/2006/relationships/image" Target="../media/image51.png"/><Relationship Id="rId4" Type="http://schemas.openxmlformats.org/officeDocument/2006/relationships/image" Target="../media/image35.png"/></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9.xml"/><Relationship Id="rId1" Type="http://schemas.openxmlformats.org/officeDocument/2006/relationships/slideLayout" Target="../slideLayouts/slideLayout11.xml"/><Relationship Id="rId5" Type="http://schemas.openxmlformats.org/officeDocument/2006/relationships/image" Target="../media/image52.png"/><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1.xml"/><Relationship Id="rId5" Type="http://schemas.openxmlformats.org/officeDocument/2006/relationships/image" Target="../media/image53.png"/><Relationship Id="rId4" Type="http://schemas.openxmlformats.org/officeDocument/2006/relationships/image" Target="../media/image35.png"/></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1.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2.xml"/><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3.xml"/><Relationship Id="rId1" Type="http://schemas.openxmlformats.org/officeDocument/2006/relationships/slideLayout" Target="../slideLayouts/slideLayout11.xml"/><Relationship Id="rId5" Type="http://schemas.openxmlformats.org/officeDocument/2006/relationships/image" Target="../media/image55.png"/><Relationship Id="rId4" Type="http://schemas.openxmlformats.org/officeDocument/2006/relationships/image" Target="../media/image54.jpeg"/></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4.xml"/><Relationship Id="rId1" Type="http://schemas.openxmlformats.org/officeDocument/2006/relationships/slideLayout" Target="../slideLayouts/slideLayout11.xml"/><Relationship Id="rId4" Type="http://schemas.openxmlformats.org/officeDocument/2006/relationships/image" Target="../media/image54.jpeg"/></Relationships>
</file>

<file path=ppt/slides/_rels/slide55.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notesSlide" Target="../notesSlides/notesSlide55.xml"/><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57.png"/></Relationships>
</file>

<file path=ppt/slides/_rels/slide5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6.xml"/><Relationship Id="rId1" Type="http://schemas.openxmlformats.org/officeDocument/2006/relationships/slideLayout" Target="../slideLayouts/slideLayout11.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83"/>
        <p:cNvGrpSpPr/>
        <p:nvPr/>
      </p:nvGrpSpPr>
      <p:grpSpPr>
        <a:xfrm>
          <a:off x="0" y="0"/>
          <a:ext cx="0" cy="0"/>
          <a:chOff x="0" y="0"/>
          <a:chExt cx="0" cy="0"/>
        </a:xfrm>
      </p:grpSpPr>
      <p:pic>
        <p:nvPicPr>
          <p:cNvPr id="84" name="Google Shape;84;p13"/>
          <p:cNvPicPr preferRelativeResize="0"/>
          <p:nvPr/>
        </p:nvPicPr>
        <p:blipFill>
          <a:blip r:embed="rId3">
            <a:alphaModFix/>
          </a:blip>
          <a:stretch>
            <a:fillRect/>
          </a:stretch>
        </p:blipFill>
        <p:spPr>
          <a:xfrm>
            <a:off x="9077167" y="7652680"/>
            <a:ext cx="3633717" cy="4747851"/>
          </a:xfrm>
          <a:prstGeom prst="rect">
            <a:avLst/>
          </a:prstGeom>
          <a:noFill/>
          <a:ln>
            <a:noFill/>
          </a:ln>
        </p:spPr>
      </p:pic>
      <p:pic>
        <p:nvPicPr>
          <p:cNvPr id="85" name="Google Shape;85;p13"/>
          <p:cNvPicPr preferRelativeResize="0"/>
          <p:nvPr/>
        </p:nvPicPr>
        <p:blipFill>
          <a:blip r:embed="rId4">
            <a:alphaModFix/>
          </a:blip>
          <a:stretch>
            <a:fillRect/>
          </a:stretch>
        </p:blipFill>
        <p:spPr>
          <a:xfrm>
            <a:off x="-10403800" y="3631750"/>
            <a:ext cx="13622835" cy="1609775"/>
          </a:xfrm>
          <a:prstGeom prst="rect">
            <a:avLst/>
          </a:prstGeom>
          <a:noFill/>
          <a:ln>
            <a:noFill/>
          </a:ln>
        </p:spPr>
      </p:pic>
      <p:pic>
        <p:nvPicPr>
          <p:cNvPr id="86" name="Google Shape;86;p13"/>
          <p:cNvPicPr preferRelativeResize="0"/>
          <p:nvPr/>
        </p:nvPicPr>
        <p:blipFill>
          <a:blip r:embed="rId5">
            <a:alphaModFix/>
          </a:blip>
          <a:stretch>
            <a:fillRect/>
          </a:stretch>
        </p:blipFill>
        <p:spPr>
          <a:xfrm>
            <a:off x="6199475" y="-11657525"/>
            <a:ext cx="3600025" cy="14260787"/>
          </a:xfrm>
          <a:prstGeom prst="rect">
            <a:avLst/>
          </a:prstGeom>
          <a:noFill/>
          <a:ln>
            <a:noFill/>
          </a:ln>
        </p:spPr>
      </p:pic>
      <p:sp>
        <p:nvSpPr>
          <p:cNvPr id="87" name="Google Shape;87;p13"/>
          <p:cNvSpPr/>
          <p:nvPr/>
        </p:nvSpPr>
        <p:spPr>
          <a:xfrm>
            <a:off x="13017706" y="194528"/>
            <a:ext cx="8439362" cy="6030308"/>
          </a:xfrm>
          <a:custGeom>
            <a:avLst/>
            <a:gdLst/>
            <a:ahLst/>
            <a:cxnLst/>
            <a:rect l="l" t="t" r="r" b="b"/>
            <a:pathLst>
              <a:path w="8439362" h="6030308" extrusionOk="0">
                <a:moveTo>
                  <a:pt x="0" y="0"/>
                </a:moveTo>
                <a:lnTo>
                  <a:pt x="8439362" y="0"/>
                </a:lnTo>
                <a:lnTo>
                  <a:pt x="8439362" y="6030308"/>
                </a:lnTo>
                <a:lnTo>
                  <a:pt x="0" y="6030308"/>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88" name="Google Shape;88;p13"/>
          <p:cNvSpPr/>
          <p:nvPr/>
        </p:nvSpPr>
        <p:spPr>
          <a:xfrm rot="10800000" flipH="1">
            <a:off x="-3303437" y="7652673"/>
            <a:ext cx="8439362" cy="6030308"/>
          </a:xfrm>
          <a:custGeom>
            <a:avLst/>
            <a:gdLst/>
            <a:ahLst/>
            <a:cxnLst/>
            <a:rect l="l" t="t" r="r" b="b"/>
            <a:pathLst>
              <a:path w="8439362" h="6030308" extrusionOk="0">
                <a:moveTo>
                  <a:pt x="8439361" y="0"/>
                </a:moveTo>
                <a:lnTo>
                  <a:pt x="0" y="0"/>
                </a:lnTo>
                <a:lnTo>
                  <a:pt x="0" y="6030307"/>
                </a:lnTo>
                <a:lnTo>
                  <a:pt x="8439361" y="6030307"/>
                </a:lnTo>
                <a:lnTo>
                  <a:pt x="8439361"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13"/>
          <p:cNvSpPr/>
          <p:nvPr/>
        </p:nvSpPr>
        <p:spPr>
          <a:xfrm>
            <a:off x="13152076" y="7652673"/>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13"/>
          <p:cNvSpPr/>
          <p:nvPr/>
        </p:nvSpPr>
        <p:spPr>
          <a:xfrm>
            <a:off x="-3034699" y="-5461944"/>
            <a:ext cx="8170623" cy="8096345"/>
          </a:xfrm>
          <a:custGeom>
            <a:avLst/>
            <a:gdLst/>
            <a:ahLst/>
            <a:cxnLst/>
            <a:rect l="l" t="t" r="r" b="b"/>
            <a:pathLst>
              <a:path w="8170623" h="8096345" extrusionOk="0">
                <a:moveTo>
                  <a:pt x="0" y="0"/>
                </a:moveTo>
                <a:lnTo>
                  <a:pt x="8170623" y="0"/>
                </a:lnTo>
                <a:lnTo>
                  <a:pt x="8170623" y="8096344"/>
                </a:lnTo>
                <a:lnTo>
                  <a:pt x="0" y="8096344"/>
                </a:lnTo>
                <a:lnTo>
                  <a:pt x="0" y="0"/>
                </a:lnTo>
                <a:close/>
              </a:path>
            </a:pathLst>
          </a:custGeom>
          <a:blipFill rotWithShape="1">
            <a:blip r:embed="rId7">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13"/>
          <p:cNvSpPr txBox="1"/>
          <p:nvPr/>
        </p:nvSpPr>
        <p:spPr>
          <a:xfrm>
            <a:off x="2359199" y="2781820"/>
            <a:ext cx="13569600" cy="490191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0618"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Tabanı Yönetim Sistemleri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92" name="Google Shape;92;p13"/>
          <p:cNvSpPr txBox="1"/>
          <p:nvPr/>
        </p:nvSpPr>
        <p:spPr>
          <a:xfrm>
            <a:off x="4338844" y="6736002"/>
            <a:ext cx="9610311" cy="8346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55015"/>
              </a:lnSpc>
              <a:spcBef>
                <a:spcPts val="0"/>
              </a:spcBef>
              <a:spcAft>
                <a:spcPts val="0"/>
              </a:spcAft>
              <a:buClr>
                <a:srgbClr val="000000"/>
              </a:buClr>
              <a:buSzTx/>
              <a:buFont typeface="Arial"/>
              <a:buNone/>
              <a:tabLst/>
              <a:defRPr/>
            </a:pPr>
            <a:r>
              <a:rPr kumimoji="0" lang="tr-TR" sz="3499" b="0" i="0" u="none" strike="noStrike" kern="0" cap="none" spc="0" normalizeH="0" baseline="0" noProof="0" dirty="0">
                <a:ln>
                  <a:noFill/>
                </a:ln>
                <a:solidFill>
                  <a:srgbClr val="FFD7F3"/>
                </a:solidFill>
                <a:effectLst/>
                <a:uLnTx/>
                <a:uFillTx/>
                <a:latin typeface="Arial"/>
                <a:cs typeface="Arial"/>
                <a:sym typeface="Lato"/>
              </a:rPr>
              <a:t>Öğr. Gör. Furkan DURMUŞ</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6" name="Slayt Numarası Yer Tutucusu 5">
            <a:extLst>
              <a:ext uri="{FF2B5EF4-FFF2-40B4-BE49-F238E27FC236}">
                <a16:creationId xmlns:a16="http://schemas.microsoft.com/office/drawing/2014/main" id="{8F51A484-7890-D8AB-4218-A1E9E8A0C9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98EC21A1-4750-5AB3-B183-234CCFF758C7}"/>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5296CCB-92CA-3CF1-AD9B-BB18A19F50E5}"/>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3C774634-6383-2556-E302-B7430FEB66D3}"/>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BAE2199C-E2BC-3CA1-007A-57E944ADA5B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E430D35F-1813-1963-BFD8-07CB58898820}"/>
              </a:ext>
            </a:extLst>
          </p:cNvPr>
          <p:cNvSpPr txBox="1"/>
          <p:nvPr/>
        </p:nvSpPr>
        <p:spPr>
          <a:xfrm>
            <a:off x="5807540" y="929987"/>
            <a:ext cx="10933013"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Hiyerarşik Veri Tabanları</a:t>
            </a:r>
            <a:endParaRPr kumimoji="0"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4A906852-11AD-CEE4-6D38-2E3E872A2E2E}"/>
              </a:ext>
            </a:extLst>
          </p:cNvPr>
          <p:cNvSpPr txBox="1"/>
          <p:nvPr/>
        </p:nvSpPr>
        <p:spPr>
          <a:xfrm>
            <a:off x="5457021" y="3844808"/>
            <a:ext cx="11969700" cy="448738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bilinen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eski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modelleme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sistemidir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Kullandığı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ağaç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Ebeveyn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çocuk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ilişkisine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dayalı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sistemdir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Hiyerarşim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türleri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üstten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aşağıya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doğru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usulde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düzenlenir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çoklu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temsil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edebilmek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tiplerinin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tanımlanması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gerekir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gereksiz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tekrarına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sebep</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ağaç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benzer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biçimde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modellenir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En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üste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kök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kökün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dalları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bulunur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Ayrıca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dalın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alt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dalı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sayesinde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dallanma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çeşitlilik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artar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alt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dalın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sadece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noktadan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bağlanma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şartı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büyük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kısıtlamalarından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A9137E2C-44C9-C2BD-4897-54FEB87DCDA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ifference between Hierarchical and Network Data Model - GeeksforGeeks">
            <a:extLst>
              <a:ext uri="{FF2B5EF4-FFF2-40B4-BE49-F238E27FC236}">
                <a16:creationId xmlns:a16="http://schemas.microsoft.com/office/drawing/2014/main" id="{F3565948-E8A2-F749-617F-75CCBDEC7F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32" y="1212079"/>
            <a:ext cx="4687932" cy="225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0146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0350742-145A-19BB-6AF0-179D28246AD1}"/>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9F45D86-F0F9-AA9A-6D63-DDFCADA0A8E5}"/>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EB77D5B0-ED5C-2ECB-3EC3-F6041927EF7F}"/>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3C47BE65-964F-B437-F43C-70B38DB1612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0F9A0AB-478C-F026-9C2E-14A4A384AEF7}"/>
              </a:ext>
            </a:extLst>
          </p:cNvPr>
          <p:cNvSpPr txBox="1"/>
          <p:nvPr/>
        </p:nvSpPr>
        <p:spPr>
          <a:xfrm>
            <a:off x="5807540" y="929987"/>
            <a:ext cx="10933013"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Hiyerarşik Veri Tabanları</a:t>
            </a:r>
            <a:endParaRPr kumimoji="0"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ABF1B5A6-CB13-80D2-3F94-764A41820645}"/>
              </a:ext>
            </a:extLst>
          </p:cNvPr>
          <p:cNvSpPr txBox="1"/>
          <p:nvPr/>
        </p:nvSpPr>
        <p:spPr>
          <a:xfrm>
            <a:off x="5457021" y="3844808"/>
            <a:ext cx="11969700" cy="249299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ağaç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sahip</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nedeniyle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adlandırılmıştır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Ağaç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şekilde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merkezden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başlayan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alt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kırılımlar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sayısını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artırır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Sayı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arttıkça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ciddi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miktarda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problemler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bizi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karşılar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Alt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gruplar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kırılımlar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arttıkça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yerden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sonra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yönetilemez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hale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geleceklerdir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5B2B1FED-7FF0-BA6B-88F4-8A63FC28A1C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ifference between Hierarchical and Network Data Model - GeeksforGeeks">
            <a:extLst>
              <a:ext uri="{FF2B5EF4-FFF2-40B4-BE49-F238E27FC236}">
                <a16:creationId xmlns:a16="http://schemas.microsoft.com/office/drawing/2014/main" id="{47200446-F88E-C060-36BC-2DBB656B95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932" y="1212079"/>
            <a:ext cx="4687932" cy="225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762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0FE6A1A8-BDF0-6A55-80B8-F845B298BDCB}"/>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CE7DF298-3A98-32FB-BAB7-ADF741E2C20F}"/>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Modeline Göre Veri Tabanı Yapıları</a:t>
            </a:r>
            <a:endParaRPr kumimoji="0"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242" name="Google Shape;242;p22">
            <a:extLst>
              <a:ext uri="{FF2B5EF4-FFF2-40B4-BE49-F238E27FC236}">
                <a16:creationId xmlns:a16="http://schemas.microsoft.com/office/drawing/2014/main" id="{E91AB93C-8082-D18F-6901-80831F9425A5}"/>
              </a:ext>
            </a:extLst>
          </p:cNvPr>
          <p:cNvSpPr txBox="1"/>
          <p:nvPr/>
        </p:nvSpPr>
        <p:spPr>
          <a:xfrm>
            <a:off x="633046" y="2655317"/>
            <a:ext cx="3772408"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Tabanları</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58B0F7D2-A4B6-9E19-D759-0E2B14482134}"/>
              </a:ext>
            </a:extLst>
          </p:cNvPr>
          <p:cNvSpPr txBox="1"/>
          <p:nvPr/>
        </p:nvSpPr>
        <p:spPr>
          <a:xfrm>
            <a:off x="977151" y="7369864"/>
            <a:ext cx="3439451"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2- Ağ Veri Tabanları</a:t>
            </a:r>
          </a:p>
        </p:txBody>
      </p:sp>
      <p:grpSp>
        <p:nvGrpSpPr>
          <p:cNvPr id="250" name="Google Shape;250;p22">
            <a:extLst>
              <a:ext uri="{FF2B5EF4-FFF2-40B4-BE49-F238E27FC236}">
                <a16:creationId xmlns:a16="http://schemas.microsoft.com/office/drawing/2014/main" id="{82DFC277-D1F8-DD53-2997-710309288AA7}"/>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7EEE3948-0D50-5044-DFFF-44862B0A6A1D}"/>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A0A8D07B-15D6-5AF4-1019-CC64C4C6F0C0}"/>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AEC38107-7116-74D4-1320-32FD58E026A0}"/>
              </a:ext>
            </a:extLst>
          </p:cNvPr>
          <p:cNvGrpSpPr/>
          <p:nvPr/>
        </p:nvGrpSpPr>
        <p:grpSpPr>
          <a:xfrm rot="10800000">
            <a:off x="11379147" y="7144780"/>
            <a:ext cx="2780188" cy="753369"/>
            <a:chOff x="0" y="25128"/>
            <a:chExt cx="3706917" cy="1004492"/>
          </a:xfrm>
        </p:grpSpPr>
        <p:cxnSp>
          <p:nvCxnSpPr>
            <p:cNvPr id="254" name="Google Shape;254;p22">
              <a:extLst>
                <a:ext uri="{FF2B5EF4-FFF2-40B4-BE49-F238E27FC236}">
                  <a16:creationId xmlns:a16="http://schemas.microsoft.com/office/drawing/2014/main" id="{3EBB6D23-39CC-7514-CE9E-08358547609A}"/>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A8554A1F-4F3A-5156-1BE0-2423604F21EA}"/>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61EA6A12-BD63-5CAF-3617-EBE86BCD2EEE}"/>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7E4FBB39-026A-CA9C-ECF2-7172C4D1231C}"/>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80CF5875-C192-4340-0219-4FBDFE38310B}"/>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C31FAF00-B9B5-37F1-9A6B-B00309800134}"/>
              </a:ext>
            </a:extLst>
          </p:cNvPr>
          <p:cNvGrpSpPr/>
          <p:nvPr/>
        </p:nvGrpSpPr>
        <p:grpSpPr>
          <a:xfrm rot="10800000">
            <a:off x="4295214" y="7026025"/>
            <a:ext cx="2728535" cy="836077"/>
            <a:chOff x="11995" y="22390"/>
            <a:chExt cx="3638046" cy="1114769"/>
          </a:xfrm>
        </p:grpSpPr>
        <p:cxnSp>
          <p:nvCxnSpPr>
            <p:cNvPr id="260" name="Google Shape;260;p22">
              <a:extLst>
                <a:ext uri="{FF2B5EF4-FFF2-40B4-BE49-F238E27FC236}">
                  <a16:creationId xmlns:a16="http://schemas.microsoft.com/office/drawing/2014/main" id="{C4439BE9-92EF-4D3E-AB48-FB7C9BD5F205}"/>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4E300330-9A92-DF2D-C0C5-E0C863EC1D11}"/>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A97199FA-84F1-4687-5547-29304E7A673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9861EF80-2C36-59D0-0B22-02BE0F3C1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AD6B92CA-901F-9950-F540-9FED3E59D04B}"/>
              </a:ext>
            </a:extLst>
          </p:cNvPr>
          <p:cNvSpPr txBox="1"/>
          <p:nvPr/>
        </p:nvSpPr>
        <p:spPr>
          <a:xfrm>
            <a:off x="13789327" y="2684665"/>
            <a:ext cx="3145626"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İlişkisel veri tabanı</a:t>
            </a:r>
          </a:p>
        </p:txBody>
      </p:sp>
      <p:sp>
        <p:nvSpPr>
          <p:cNvPr id="3" name="Google Shape;244;p22">
            <a:extLst>
              <a:ext uri="{FF2B5EF4-FFF2-40B4-BE49-F238E27FC236}">
                <a16:creationId xmlns:a16="http://schemas.microsoft.com/office/drawing/2014/main" id="{6A0EB042-E992-665F-64E1-ACDB7EF4675B}"/>
              </a:ext>
            </a:extLst>
          </p:cNvPr>
          <p:cNvSpPr txBox="1"/>
          <p:nvPr/>
        </p:nvSpPr>
        <p:spPr>
          <a:xfrm>
            <a:off x="13761810" y="7369864"/>
            <a:ext cx="4498577"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Nesne yönelimli veri tabanı</a:t>
            </a:r>
          </a:p>
        </p:txBody>
      </p:sp>
      <p:sp>
        <p:nvSpPr>
          <p:cNvPr id="5" name="Google Shape;246;p22">
            <a:extLst>
              <a:ext uri="{FF2B5EF4-FFF2-40B4-BE49-F238E27FC236}">
                <a16:creationId xmlns:a16="http://schemas.microsoft.com/office/drawing/2014/main" id="{E86E6240-D2DA-88BA-A4D5-D14DA92FD621}"/>
              </a:ext>
            </a:extLst>
          </p:cNvPr>
          <p:cNvSpPr txBox="1"/>
          <p:nvPr/>
        </p:nvSpPr>
        <p:spPr>
          <a:xfrm>
            <a:off x="0" y="1691485"/>
            <a:ext cx="18288000" cy="51706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Temel veri tabanı yapıları şunlardır;</a:t>
            </a:r>
            <a:endParaRPr kumimoji="0" lang="en-US" sz="28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35827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72F021C-440C-5AB2-A8A6-43BC76A1C2BC}"/>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22E822D6-D83F-455B-2556-75F85DC3D017}"/>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4740B1B0-1961-B552-A736-E822DE93442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815699C4-6033-D0CB-1972-96767D778129}"/>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D3C67DC-337F-955C-BC1F-AF867F7B853B}"/>
              </a:ext>
            </a:extLst>
          </p:cNvPr>
          <p:cNvSpPr txBox="1"/>
          <p:nvPr/>
        </p:nvSpPr>
        <p:spPr>
          <a:xfrm>
            <a:off x="5426541" y="1234787"/>
            <a:ext cx="10581321" cy="141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2- Ağ Veri Tabanları</a:t>
            </a:r>
          </a:p>
        </p:txBody>
      </p:sp>
      <p:sp>
        <p:nvSpPr>
          <p:cNvPr id="4" name="Slayt Numarası Yer Tutucusu 3">
            <a:extLst>
              <a:ext uri="{FF2B5EF4-FFF2-40B4-BE49-F238E27FC236}">
                <a16:creationId xmlns:a16="http://schemas.microsoft.com/office/drawing/2014/main" id="{0891CE7C-CC90-9CDC-32DB-C5AC984027F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4DF268E4-4429-AF2D-0B4D-25FA9D03101B}"/>
              </a:ext>
            </a:extLst>
          </p:cNvPr>
          <p:cNvPicPr>
            <a:picLocks noChangeAspect="1"/>
          </p:cNvPicPr>
          <p:nvPr/>
        </p:nvPicPr>
        <p:blipFill rotWithShape="1">
          <a:blip r:embed="rId5"/>
          <a:srcRect b="10599"/>
          <a:stretch/>
        </p:blipFill>
        <p:spPr>
          <a:xfrm>
            <a:off x="6484077" y="3514573"/>
            <a:ext cx="9523785" cy="5342727"/>
          </a:xfrm>
          <a:prstGeom prst="rect">
            <a:avLst/>
          </a:prstGeom>
        </p:spPr>
      </p:pic>
    </p:spTree>
    <p:extLst>
      <p:ext uri="{BB962C8B-B14F-4D97-AF65-F5344CB8AC3E}">
        <p14:creationId xmlns:p14="http://schemas.microsoft.com/office/powerpoint/2010/main" val="37222030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CF7269B3-01B2-064E-1915-D5E60145CFA3}"/>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7CEC6495-072F-A441-BF7C-999A2FFD909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93062266-5208-A4B3-0470-01D0282EF0C3}"/>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A37BEE07-BF63-71FC-ECF8-025DD6F9202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FB17101-808E-1248-54F6-4A3512C78B23}"/>
              </a:ext>
            </a:extLst>
          </p:cNvPr>
          <p:cNvSpPr txBox="1"/>
          <p:nvPr/>
        </p:nvSpPr>
        <p:spPr>
          <a:xfrm>
            <a:off x="5426541" y="1234787"/>
            <a:ext cx="10581321" cy="14100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2- Ağ Veri Tabanları</a:t>
            </a:r>
          </a:p>
        </p:txBody>
      </p:sp>
      <p:sp>
        <p:nvSpPr>
          <p:cNvPr id="366" name="Google Shape;366;p29">
            <a:extLst>
              <a:ext uri="{FF2B5EF4-FFF2-40B4-BE49-F238E27FC236}">
                <a16:creationId xmlns:a16="http://schemas.microsoft.com/office/drawing/2014/main" id="{E0FB3BBB-9E92-34C4-D5C3-1C09B0AC4D5A}"/>
              </a:ext>
            </a:extLst>
          </p:cNvPr>
          <p:cNvSpPr txBox="1"/>
          <p:nvPr/>
        </p:nvSpPr>
        <p:spPr>
          <a:xfrm>
            <a:off x="5426541" y="4496298"/>
            <a:ext cx="11969700"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1960'lı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yılların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sonunda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yapılan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konferansın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ardından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toplanan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çalışma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grubu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bazı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eksiklikleri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gidermek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adına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ağ</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modelini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geliştirmiştir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Bilinen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karmaşık</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veri 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metodudur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daha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karmaşık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bağlantılara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izin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türleri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arasında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bağlantılarla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kurulur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Burada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türlerinin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paylaşımı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söz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konusudur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Mesela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müşterileri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Şekil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görüldüğü</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gibi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S1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T1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paylaşmaktadır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CBB21B07-FF20-0E85-08EF-D4CAFB7D5E4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03ACFD16-FBCE-24EB-F893-979A95B14481}"/>
              </a:ext>
            </a:extLst>
          </p:cNvPr>
          <p:cNvPicPr>
            <a:picLocks noChangeAspect="1"/>
          </p:cNvPicPr>
          <p:nvPr/>
        </p:nvPicPr>
        <p:blipFill rotWithShape="1">
          <a:blip r:embed="rId5"/>
          <a:srcRect b="10599"/>
          <a:stretch/>
        </p:blipFill>
        <p:spPr>
          <a:xfrm>
            <a:off x="1" y="1367972"/>
            <a:ext cx="4572000" cy="2564836"/>
          </a:xfrm>
          <a:prstGeom prst="rect">
            <a:avLst/>
          </a:prstGeom>
        </p:spPr>
      </p:pic>
    </p:spTree>
    <p:extLst>
      <p:ext uri="{BB962C8B-B14F-4D97-AF65-F5344CB8AC3E}">
        <p14:creationId xmlns:p14="http://schemas.microsoft.com/office/powerpoint/2010/main" val="23846490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AA4AFD5C-0668-C9D9-07BC-DB09D5BBED89}"/>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6DF08D5D-D46E-87AC-429D-20DF2DB5F152}"/>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Modeline Göre Veri Tabanı Yapıları</a:t>
            </a:r>
            <a:endParaRPr kumimoji="0"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242" name="Google Shape;242;p22">
            <a:extLst>
              <a:ext uri="{FF2B5EF4-FFF2-40B4-BE49-F238E27FC236}">
                <a16:creationId xmlns:a16="http://schemas.microsoft.com/office/drawing/2014/main" id="{B66B356C-B274-9B6B-3AE2-572A605B1471}"/>
              </a:ext>
            </a:extLst>
          </p:cNvPr>
          <p:cNvSpPr txBox="1"/>
          <p:nvPr/>
        </p:nvSpPr>
        <p:spPr>
          <a:xfrm>
            <a:off x="633046" y="2655317"/>
            <a:ext cx="3772408"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Tabanları</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287E0875-4A72-54A1-B712-3A4E27D6742E}"/>
              </a:ext>
            </a:extLst>
          </p:cNvPr>
          <p:cNvSpPr txBox="1"/>
          <p:nvPr/>
        </p:nvSpPr>
        <p:spPr>
          <a:xfrm>
            <a:off x="977151" y="7369864"/>
            <a:ext cx="3439451"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2- Ağ Veri Tabanları</a:t>
            </a:r>
          </a:p>
        </p:txBody>
      </p:sp>
      <p:grpSp>
        <p:nvGrpSpPr>
          <p:cNvPr id="250" name="Google Shape;250;p22">
            <a:extLst>
              <a:ext uri="{FF2B5EF4-FFF2-40B4-BE49-F238E27FC236}">
                <a16:creationId xmlns:a16="http://schemas.microsoft.com/office/drawing/2014/main" id="{C276ABB8-8970-70FF-5D82-A3248E3E3B81}"/>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2A8A16EF-DB3E-5A6A-E915-884DFCA1B5FD}"/>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1BC09DE6-0D00-7DBC-DE96-ADF894FB2E95}"/>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23F4EE5A-A3E7-C4C2-2056-04E30BB96C01}"/>
              </a:ext>
            </a:extLst>
          </p:cNvPr>
          <p:cNvGrpSpPr/>
          <p:nvPr/>
        </p:nvGrpSpPr>
        <p:grpSpPr>
          <a:xfrm rot="10800000">
            <a:off x="11379147" y="7144780"/>
            <a:ext cx="2780188" cy="753369"/>
            <a:chOff x="0" y="25128"/>
            <a:chExt cx="3706917" cy="1004492"/>
          </a:xfrm>
        </p:grpSpPr>
        <p:cxnSp>
          <p:nvCxnSpPr>
            <p:cNvPr id="254" name="Google Shape;254;p22">
              <a:extLst>
                <a:ext uri="{FF2B5EF4-FFF2-40B4-BE49-F238E27FC236}">
                  <a16:creationId xmlns:a16="http://schemas.microsoft.com/office/drawing/2014/main" id="{7A2E6204-8343-DA91-4129-CFBE7C4B9CD5}"/>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DA9CB706-5712-316A-4634-40089A24D3E9}"/>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BC0A2A18-2445-4196-F88F-65E50E23C81C}"/>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16CE32BA-2341-0D13-6FB7-598FFB6D52F9}"/>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EA0C39AA-FBC8-944F-3BED-ACBD1AAE7482}"/>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B4390BBD-5B07-3C65-B5F2-457733B7AAA8}"/>
              </a:ext>
            </a:extLst>
          </p:cNvPr>
          <p:cNvGrpSpPr/>
          <p:nvPr/>
        </p:nvGrpSpPr>
        <p:grpSpPr>
          <a:xfrm rot="10800000">
            <a:off x="4295214" y="7026025"/>
            <a:ext cx="2728535" cy="836077"/>
            <a:chOff x="11995" y="22390"/>
            <a:chExt cx="3638046" cy="1114769"/>
          </a:xfrm>
        </p:grpSpPr>
        <p:cxnSp>
          <p:nvCxnSpPr>
            <p:cNvPr id="260" name="Google Shape;260;p22">
              <a:extLst>
                <a:ext uri="{FF2B5EF4-FFF2-40B4-BE49-F238E27FC236}">
                  <a16:creationId xmlns:a16="http://schemas.microsoft.com/office/drawing/2014/main" id="{E3C8BF54-ADF0-582E-BB28-2111E7A0E711}"/>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7C3F3B69-1C08-7671-A0B9-150A34ADDE81}"/>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FBA2AF31-CF6E-FEB2-D17A-A7EBF5053ED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8849F843-B312-CC6A-FA54-19C575C6E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8E26ADE5-9088-3BE8-8397-712389375AF3}"/>
              </a:ext>
            </a:extLst>
          </p:cNvPr>
          <p:cNvSpPr txBox="1"/>
          <p:nvPr/>
        </p:nvSpPr>
        <p:spPr>
          <a:xfrm>
            <a:off x="13564726" y="2625254"/>
            <a:ext cx="4355372"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3- İlişkisel Veri Tabanı Sistemi</a:t>
            </a:r>
          </a:p>
        </p:txBody>
      </p:sp>
      <p:sp>
        <p:nvSpPr>
          <p:cNvPr id="3" name="Google Shape;244;p22">
            <a:extLst>
              <a:ext uri="{FF2B5EF4-FFF2-40B4-BE49-F238E27FC236}">
                <a16:creationId xmlns:a16="http://schemas.microsoft.com/office/drawing/2014/main" id="{4C10006E-631C-71CA-03C6-30D007D5FFB5}"/>
              </a:ext>
            </a:extLst>
          </p:cNvPr>
          <p:cNvSpPr txBox="1"/>
          <p:nvPr/>
        </p:nvSpPr>
        <p:spPr>
          <a:xfrm>
            <a:off x="13761810" y="7369864"/>
            <a:ext cx="4498577"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Nesne yönelimli veri tabanı</a:t>
            </a:r>
          </a:p>
        </p:txBody>
      </p:sp>
      <p:sp>
        <p:nvSpPr>
          <p:cNvPr id="5" name="Google Shape;246;p22">
            <a:extLst>
              <a:ext uri="{FF2B5EF4-FFF2-40B4-BE49-F238E27FC236}">
                <a16:creationId xmlns:a16="http://schemas.microsoft.com/office/drawing/2014/main" id="{E90BB0CF-0B0D-CC70-5600-7B4E72FA7ECB}"/>
              </a:ext>
            </a:extLst>
          </p:cNvPr>
          <p:cNvSpPr txBox="1"/>
          <p:nvPr/>
        </p:nvSpPr>
        <p:spPr>
          <a:xfrm>
            <a:off x="0" y="1691485"/>
            <a:ext cx="18288000" cy="51706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Temel veri tabanı yapıları şunlardır;</a:t>
            </a:r>
            <a:endParaRPr kumimoji="0" lang="en-US" sz="28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176151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DAE4516-DB69-D7FA-66B8-769DE22CDF33}"/>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FB76F70D-D455-4D67-5439-5DD92DB782DA}"/>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118973CA-E003-73DB-2796-A763489B108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3B8CC109-8FA4-FE3E-C2C7-37FE75DF2DE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6C82C7AD-81B8-116A-1A5E-8CD7FE5676BC}"/>
              </a:ext>
            </a:extLst>
          </p:cNvPr>
          <p:cNvSpPr txBox="1"/>
          <p:nvPr/>
        </p:nvSpPr>
        <p:spPr>
          <a:xfrm>
            <a:off x="5158154" y="1234787"/>
            <a:ext cx="12074769"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it-IT"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3- İlişkisel Veri Tabanı Sistemi</a:t>
            </a:r>
          </a:p>
        </p:txBody>
      </p:sp>
      <p:sp>
        <p:nvSpPr>
          <p:cNvPr id="4" name="Slayt Numarası Yer Tutucusu 3">
            <a:extLst>
              <a:ext uri="{FF2B5EF4-FFF2-40B4-BE49-F238E27FC236}">
                <a16:creationId xmlns:a16="http://schemas.microsoft.com/office/drawing/2014/main" id="{068CE449-84A3-78E2-3940-597A90CF4CF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descr="tablo içeren bir resim&#10;&#10;Açıklama otomatik olarak oluşturuldu">
            <a:extLst>
              <a:ext uri="{FF2B5EF4-FFF2-40B4-BE49-F238E27FC236}">
                <a16:creationId xmlns:a16="http://schemas.microsoft.com/office/drawing/2014/main" id="{DB1159F3-E6D4-01DD-1487-870D0F5DDD95}"/>
              </a:ext>
            </a:extLst>
          </p:cNvPr>
          <p:cNvPicPr>
            <a:picLocks noChangeAspect="1"/>
          </p:cNvPicPr>
          <p:nvPr/>
        </p:nvPicPr>
        <p:blipFill rotWithShape="1">
          <a:blip r:embed="rId5"/>
          <a:srcRect b="13896"/>
          <a:stretch/>
        </p:blipFill>
        <p:spPr>
          <a:xfrm>
            <a:off x="5940686" y="4251230"/>
            <a:ext cx="11292237" cy="5080339"/>
          </a:xfrm>
          <a:prstGeom prst="rect">
            <a:avLst/>
          </a:prstGeom>
        </p:spPr>
      </p:pic>
    </p:spTree>
    <p:extLst>
      <p:ext uri="{BB962C8B-B14F-4D97-AF65-F5344CB8AC3E}">
        <p14:creationId xmlns:p14="http://schemas.microsoft.com/office/powerpoint/2010/main" val="3277636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5593669C-F81F-57B9-3620-4202416D4A1B}"/>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6CBE0AC6-62B0-186E-1349-EF49C462FAAD}"/>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C716D7BC-5D8C-C100-5D73-DA915AC7C2F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CA3DE021-8ABA-2EFB-A053-83EA933F899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D6830C-F958-0078-67E1-5D80B7AA1188}"/>
              </a:ext>
            </a:extLst>
          </p:cNvPr>
          <p:cNvSpPr txBox="1"/>
          <p:nvPr/>
        </p:nvSpPr>
        <p:spPr>
          <a:xfrm>
            <a:off x="5426541" y="1234787"/>
            <a:ext cx="13072474"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it-IT"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3- İlişkisel Veri Tabanı Sistemi</a:t>
            </a:r>
          </a:p>
        </p:txBody>
      </p:sp>
      <p:sp>
        <p:nvSpPr>
          <p:cNvPr id="366" name="Google Shape;366;p29">
            <a:extLst>
              <a:ext uri="{FF2B5EF4-FFF2-40B4-BE49-F238E27FC236}">
                <a16:creationId xmlns:a16="http://schemas.microsoft.com/office/drawing/2014/main" id="{6F005799-B31E-BF6B-AA79-59EC07615DDA}"/>
              </a:ext>
            </a:extLst>
          </p:cNvPr>
          <p:cNvSpPr txBox="1"/>
          <p:nvPr/>
        </p:nvSpPr>
        <p:spPr>
          <a:xfrm>
            <a:off x="5426541" y="4496298"/>
            <a:ext cx="11969700" cy="299158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alınan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şeyler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verilerin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birbiriyle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ilişkileridir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1970'li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yılların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başında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geliştirilmiştir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Günümüzde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PC'lerden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sunuculara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kadar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yayılmış</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yelpazeye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sahiptir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mimari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birçok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yazılım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üretilmiştir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İlişkisel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modelinde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basit</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halinde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tutulur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satır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sütunlardan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oluşur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2DC9AC90-48E6-52C2-582E-F8755669280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 name="Resim 2" descr="tablo içeren bir resim&#10;&#10;Açıklama otomatik olarak oluşturuldu">
            <a:extLst>
              <a:ext uri="{FF2B5EF4-FFF2-40B4-BE49-F238E27FC236}">
                <a16:creationId xmlns:a16="http://schemas.microsoft.com/office/drawing/2014/main" id="{F74B707A-143D-ABFE-B727-10BF32312404}"/>
              </a:ext>
            </a:extLst>
          </p:cNvPr>
          <p:cNvPicPr>
            <a:picLocks noChangeAspect="1"/>
          </p:cNvPicPr>
          <p:nvPr/>
        </p:nvPicPr>
        <p:blipFill rotWithShape="1">
          <a:blip r:embed="rId5"/>
          <a:srcRect b="13896"/>
          <a:stretch/>
        </p:blipFill>
        <p:spPr>
          <a:xfrm>
            <a:off x="0" y="1552908"/>
            <a:ext cx="4572000" cy="2056927"/>
          </a:xfrm>
          <a:prstGeom prst="rect">
            <a:avLst/>
          </a:prstGeom>
        </p:spPr>
      </p:pic>
    </p:spTree>
    <p:extLst>
      <p:ext uri="{BB962C8B-B14F-4D97-AF65-F5344CB8AC3E}">
        <p14:creationId xmlns:p14="http://schemas.microsoft.com/office/powerpoint/2010/main" val="26290648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CC288615-F569-4ECB-4DC4-17BE066D9793}"/>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AEDF185C-B801-877A-17D9-17D5212BC8ED}"/>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Modeline Göre Veri Tabanı Yapıları</a:t>
            </a:r>
            <a:endParaRPr kumimoji="0"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242" name="Google Shape;242;p22">
            <a:extLst>
              <a:ext uri="{FF2B5EF4-FFF2-40B4-BE49-F238E27FC236}">
                <a16:creationId xmlns:a16="http://schemas.microsoft.com/office/drawing/2014/main" id="{FB4DF06D-EE93-CF4A-6600-5CAD8A583AE6}"/>
              </a:ext>
            </a:extLst>
          </p:cNvPr>
          <p:cNvSpPr txBox="1"/>
          <p:nvPr/>
        </p:nvSpPr>
        <p:spPr>
          <a:xfrm>
            <a:off x="633046" y="2655317"/>
            <a:ext cx="3772408"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1-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Hiyerarşik</a:t>
            </a:r>
            <a:r>
              <a:rPr kumimoji="0" lang="en-US" sz="4000" b="1"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4000" b="1" i="0" u="none" strike="noStrike" kern="0" cap="none" spc="0" normalizeH="0" baseline="0" noProof="0" dirty="0" err="1">
                <a:ln>
                  <a:noFill/>
                </a:ln>
                <a:solidFill>
                  <a:srgbClr val="FFFFFF"/>
                </a:solidFill>
                <a:effectLst/>
                <a:uLnTx/>
                <a:uFillTx/>
                <a:latin typeface="Lato"/>
                <a:ea typeface="Lato"/>
                <a:cs typeface="Lato"/>
                <a:sym typeface="Lato"/>
              </a:rPr>
              <a:t>Tabanları</a:t>
            </a:r>
            <a:endParaRPr kumimoji="0" lang="en-US" sz="4000" b="1"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0EFEB143-9A7D-0B9D-14DF-8222E8BCDBBA}"/>
              </a:ext>
            </a:extLst>
          </p:cNvPr>
          <p:cNvSpPr txBox="1"/>
          <p:nvPr/>
        </p:nvSpPr>
        <p:spPr>
          <a:xfrm>
            <a:off x="977151" y="7369864"/>
            <a:ext cx="3439451"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2- Ağ Veri Tabanları</a:t>
            </a:r>
          </a:p>
        </p:txBody>
      </p:sp>
      <p:grpSp>
        <p:nvGrpSpPr>
          <p:cNvPr id="250" name="Google Shape;250;p22">
            <a:extLst>
              <a:ext uri="{FF2B5EF4-FFF2-40B4-BE49-F238E27FC236}">
                <a16:creationId xmlns:a16="http://schemas.microsoft.com/office/drawing/2014/main" id="{2306B698-A2D2-4290-8B5C-AA793721ED85}"/>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EA2179BB-037E-5E91-13CA-19D720F5FC88}"/>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7768D2F0-F6DD-72E1-DFE9-AB6FB5953417}"/>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601420F7-200E-890D-A6B0-90680E2C8F24}"/>
              </a:ext>
            </a:extLst>
          </p:cNvPr>
          <p:cNvGrpSpPr/>
          <p:nvPr/>
        </p:nvGrpSpPr>
        <p:grpSpPr>
          <a:xfrm rot="10800000">
            <a:off x="11379147" y="7144779"/>
            <a:ext cx="2185579" cy="753369"/>
            <a:chOff x="0" y="25128"/>
            <a:chExt cx="3706917" cy="1004492"/>
          </a:xfrm>
        </p:grpSpPr>
        <p:cxnSp>
          <p:nvCxnSpPr>
            <p:cNvPr id="254" name="Google Shape;254;p22">
              <a:extLst>
                <a:ext uri="{FF2B5EF4-FFF2-40B4-BE49-F238E27FC236}">
                  <a16:creationId xmlns:a16="http://schemas.microsoft.com/office/drawing/2014/main" id="{29135DB9-9540-314C-28D8-226BB35C0141}"/>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EE6A93CB-7831-9594-9E44-C22FB8FF66B4}"/>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FDD8B6D3-BF28-8274-0D1A-04E2B30132F6}"/>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D6DDC45A-57A7-E4BF-4B24-E57E1A0727AD}"/>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6998D855-56E3-24AA-6BFC-A5393698E02A}"/>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CEDCE1BD-42A7-38AE-524F-0C20D80FEA04}"/>
              </a:ext>
            </a:extLst>
          </p:cNvPr>
          <p:cNvGrpSpPr/>
          <p:nvPr/>
        </p:nvGrpSpPr>
        <p:grpSpPr>
          <a:xfrm rot="10800000">
            <a:off x="4295214" y="7026025"/>
            <a:ext cx="2728535" cy="836077"/>
            <a:chOff x="11995" y="22390"/>
            <a:chExt cx="3638046" cy="1114769"/>
          </a:xfrm>
        </p:grpSpPr>
        <p:cxnSp>
          <p:nvCxnSpPr>
            <p:cNvPr id="260" name="Google Shape;260;p22">
              <a:extLst>
                <a:ext uri="{FF2B5EF4-FFF2-40B4-BE49-F238E27FC236}">
                  <a16:creationId xmlns:a16="http://schemas.microsoft.com/office/drawing/2014/main" id="{54D5BE2D-2640-0F01-BAE0-D7D44DFFACD9}"/>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9FAD4FF8-31B7-27B3-4F98-0AB476C6AF46}"/>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2AE3EEDD-91A2-12AB-B430-6E9D3A0BD38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1AFE39DD-16C5-D7AB-AAE1-048B6FE70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833F1B09-84CB-EDF4-0D53-250B923C024D}"/>
              </a:ext>
            </a:extLst>
          </p:cNvPr>
          <p:cNvSpPr txBox="1"/>
          <p:nvPr/>
        </p:nvSpPr>
        <p:spPr>
          <a:xfrm>
            <a:off x="13564726" y="2625254"/>
            <a:ext cx="4355372"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3- İlişkisel Veri Tabanı Sistemi</a:t>
            </a:r>
          </a:p>
        </p:txBody>
      </p:sp>
      <p:sp>
        <p:nvSpPr>
          <p:cNvPr id="3" name="Google Shape;244;p22">
            <a:extLst>
              <a:ext uri="{FF2B5EF4-FFF2-40B4-BE49-F238E27FC236}">
                <a16:creationId xmlns:a16="http://schemas.microsoft.com/office/drawing/2014/main" id="{6C6746DA-CD71-CBD2-2350-EC91C3ACB154}"/>
              </a:ext>
            </a:extLst>
          </p:cNvPr>
          <p:cNvSpPr txBox="1"/>
          <p:nvPr/>
        </p:nvSpPr>
        <p:spPr>
          <a:xfrm>
            <a:off x="13564726" y="7369864"/>
            <a:ext cx="4695661"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CA04"/>
                </a:solidFill>
                <a:effectLst/>
                <a:uLnTx/>
                <a:uFillTx/>
                <a:latin typeface="Lato"/>
                <a:ea typeface="Lato"/>
                <a:cs typeface="Lato"/>
                <a:sym typeface="Lato"/>
              </a:rPr>
              <a:t>4- Nesneye Yönelik Veri Tabanları</a:t>
            </a:r>
          </a:p>
        </p:txBody>
      </p:sp>
      <p:sp>
        <p:nvSpPr>
          <p:cNvPr id="5" name="Google Shape;246;p22">
            <a:extLst>
              <a:ext uri="{FF2B5EF4-FFF2-40B4-BE49-F238E27FC236}">
                <a16:creationId xmlns:a16="http://schemas.microsoft.com/office/drawing/2014/main" id="{CF6B09FA-3208-6708-9BEF-475704354AB7}"/>
              </a:ext>
            </a:extLst>
          </p:cNvPr>
          <p:cNvSpPr txBox="1"/>
          <p:nvPr/>
        </p:nvSpPr>
        <p:spPr>
          <a:xfrm>
            <a:off x="0" y="1691485"/>
            <a:ext cx="18288000" cy="51706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Temel veri tabanı yapıları şunlardır;</a:t>
            </a:r>
            <a:endParaRPr kumimoji="0" lang="en-US" sz="28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412918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DBC82F37-A8F5-3D77-1201-A2CA621218EA}"/>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9AEEB070-D5AF-7759-3CAB-E502217D77D5}"/>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3646C4A7-2126-9C0E-0543-7FC90C7586F9}"/>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395F0BD0-B3CE-8DD0-08DB-823316084C7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D616410B-8670-B5E6-F9EB-0179971BF898}"/>
              </a:ext>
            </a:extLst>
          </p:cNvPr>
          <p:cNvSpPr txBox="1"/>
          <p:nvPr/>
        </p:nvSpPr>
        <p:spPr>
          <a:xfrm>
            <a:off x="5158154" y="1234787"/>
            <a:ext cx="10574215"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it-IT"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4- Nesneye Yönelik Veri Tabanları</a:t>
            </a:r>
          </a:p>
        </p:txBody>
      </p:sp>
      <p:sp>
        <p:nvSpPr>
          <p:cNvPr id="4" name="Slayt Numarası Yer Tutucusu 3">
            <a:extLst>
              <a:ext uri="{FF2B5EF4-FFF2-40B4-BE49-F238E27FC236}">
                <a16:creationId xmlns:a16="http://schemas.microsoft.com/office/drawing/2014/main" id="{16BA0170-8C4B-4CBE-1B37-08EBCFB0BB4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Resim 1">
            <a:extLst>
              <a:ext uri="{FF2B5EF4-FFF2-40B4-BE49-F238E27FC236}">
                <a16:creationId xmlns:a16="http://schemas.microsoft.com/office/drawing/2014/main" id="{8A9BC696-267E-FFBE-8C12-4BEE6903B097}"/>
              </a:ext>
            </a:extLst>
          </p:cNvPr>
          <p:cNvPicPr>
            <a:picLocks noChangeAspect="1"/>
          </p:cNvPicPr>
          <p:nvPr/>
        </p:nvPicPr>
        <p:blipFill rotWithShape="1">
          <a:blip r:embed="rId5"/>
          <a:srcRect b="5415"/>
          <a:stretch/>
        </p:blipFill>
        <p:spPr>
          <a:xfrm>
            <a:off x="6976555" y="4251230"/>
            <a:ext cx="7781491" cy="5895734"/>
          </a:xfrm>
          <a:prstGeom prst="rect">
            <a:avLst/>
          </a:prstGeom>
        </p:spPr>
      </p:pic>
    </p:spTree>
    <p:extLst>
      <p:ext uri="{BB962C8B-B14F-4D97-AF65-F5344CB8AC3E}">
        <p14:creationId xmlns:p14="http://schemas.microsoft.com/office/powerpoint/2010/main" val="23428274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08"/>
        <p:cNvGrpSpPr/>
        <p:nvPr/>
      </p:nvGrpSpPr>
      <p:grpSpPr>
        <a:xfrm>
          <a:off x="0" y="0"/>
          <a:ext cx="0" cy="0"/>
          <a:chOff x="0" y="0"/>
          <a:chExt cx="0" cy="0"/>
        </a:xfrm>
      </p:grpSpPr>
      <p:pic>
        <p:nvPicPr>
          <p:cNvPr id="109" name="Google Shape;109;p15"/>
          <p:cNvPicPr preferRelativeResize="0"/>
          <p:nvPr/>
        </p:nvPicPr>
        <p:blipFill rotWithShape="1">
          <a:blip r:embed="rId3">
            <a:alphaModFix amt="60000"/>
          </a:blip>
          <a:srcRect t="7812" b="7811"/>
          <a:stretch/>
        </p:blipFill>
        <p:spPr>
          <a:xfrm>
            <a:off x="0" y="0"/>
            <a:ext cx="18288000" cy="10287000"/>
          </a:xfrm>
          <a:prstGeom prst="rect">
            <a:avLst/>
          </a:prstGeom>
          <a:noFill/>
          <a:ln>
            <a:noFill/>
          </a:ln>
        </p:spPr>
      </p:pic>
      <p:sp>
        <p:nvSpPr>
          <p:cNvPr id="110" name="Google Shape;110;p15"/>
          <p:cNvSpPr/>
          <p:nvPr/>
        </p:nvSpPr>
        <p:spPr>
          <a:xfrm>
            <a:off x="0" y="6475320"/>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111" name="Google Shape;111;p15"/>
          <p:cNvPicPr preferRelativeResize="0"/>
          <p:nvPr/>
        </p:nvPicPr>
        <p:blipFill>
          <a:blip r:embed="rId5">
            <a:alphaModFix/>
          </a:blip>
          <a:stretch>
            <a:fillRect/>
          </a:stretch>
        </p:blipFill>
        <p:spPr>
          <a:xfrm>
            <a:off x="3881421" y="1373399"/>
            <a:ext cx="10775187" cy="7884901"/>
          </a:xfrm>
          <a:prstGeom prst="rect">
            <a:avLst/>
          </a:prstGeom>
          <a:noFill/>
          <a:ln>
            <a:noFill/>
          </a:ln>
        </p:spPr>
      </p:pic>
      <p:sp>
        <p:nvSpPr>
          <p:cNvPr id="112" name="Google Shape;112;p15"/>
          <p:cNvSpPr/>
          <p:nvPr/>
        </p:nvSpPr>
        <p:spPr>
          <a:xfrm>
            <a:off x="14124615" y="-60815"/>
            <a:ext cx="5262362" cy="5565960"/>
          </a:xfrm>
          <a:custGeom>
            <a:avLst/>
            <a:gdLst/>
            <a:ahLst/>
            <a:cxnLst/>
            <a:rect l="l" t="t" r="r" b="b"/>
            <a:pathLst>
              <a:path w="5262362" h="5565960" extrusionOk="0">
                <a:moveTo>
                  <a:pt x="0" y="0"/>
                </a:moveTo>
                <a:lnTo>
                  <a:pt x="5262362" y="0"/>
                </a:lnTo>
                <a:lnTo>
                  <a:pt x="5262362" y="5565960"/>
                </a:lnTo>
                <a:lnTo>
                  <a:pt x="0" y="556596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15"/>
          <p:cNvSpPr txBox="1"/>
          <p:nvPr/>
        </p:nvSpPr>
        <p:spPr>
          <a:xfrm>
            <a:off x="6457599" y="4029088"/>
            <a:ext cx="7694318" cy="4847481"/>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Veri ve Veri Modelleri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Veri Tabanı Yapıları</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Varlık İlişki Diyagramları</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İlişki Türleri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İlişki – Tablo dönüşümleri</a:t>
            </a:r>
          </a:p>
          <a:p>
            <a:pPr marL="0" marR="0" lvl="1"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tr-TR" sz="3500" b="0" i="0" u="none" strike="noStrike" kern="0" cap="none" spc="0" normalizeH="0" baseline="0" noProof="0" dirty="0">
                <a:ln>
                  <a:noFill/>
                </a:ln>
                <a:solidFill>
                  <a:srgbClr val="000000"/>
                </a:solidFill>
                <a:effectLst/>
                <a:uLnTx/>
                <a:uFillTx/>
                <a:latin typeface="Lato"/>
                <a:ea typeface="Lato"/>
                <a:cs typeface="Lato"/>
                <a:sym typeface="Lato"/>
              </a:rPr>
              <a:t>Anahtar Türleri ve Kısıtlamalar</a:t>
            </a:r>
          </a:p>
        </p:txBody>
      </p:sp>
      <p:sp>
        <p:nvSpPr>
          <p:cNvPr id="114" name="Google Shape;114;p15"/>
          <p:cNvSpPr txBox="1"/>
          <p:nvPr/>
        </p:nvSpPr>
        <p:spPr>
          <a:xfrm>
            <a:off x="4796112" y="2563171"/>
            <a:ext cx="8709900" cy="171957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8998"/>
              </a:lnSpc>
              <a:spcBef>
                <a:spcPts val="0"/>
              </a:spcBef>
              <a:spcAft>
                <a:spcPts val="0"/>
              </a:spcAft>
              <a:buClr>
                <a:srgbClr val="000000"/>
              </a:buClr>
              <a:buSzTx/>
              <a:buFont typeface="Arial"/>
              <a:buNone/>
              <a:tabLst/>
              <a:defRPr/>
            </a:pPr>
            <a:r>
              <a:rPr kumimoji="0" lang="tr-TR" sz="9390" b="0" i="0" u="none" strike="noStrike" kern="0" cap="none" spc="0" normalizeH="0" baseline="0" noProof="0" dirty="0">
                <a:ln>
                  <a:noFill/>
                </a:ln>
                <a:solidFill>
                  <a:srgbClr val="182F70"/>
                </a:solidFill>
                <a:effectLst/>
                <a:uLnTx/>
                <a:uFillTx/>
                <a:latin typeface="Paytone One"/>
                <a:ea typeface="Paytone One"/>
                <a:cs typeface="Paytone One"/>
                <a:sym typeface="Paytone One"/>
              </a:rPr>
              <a:t>Kazanımlar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5" name="Google Shape;115;p15"/>
          <p:cNvSpPr/>
          <p:nvPr/>
        </p:nvSpPr>
        <p:spPr>
          <a:xfrm>
            <a:off x="11537636" y="5315849"/>
            <a:ext cx="1738799" cy="2771998"/>
          </a:xfrm>
          <a:custGeom>
            <a:avLst/>
            <a:gdLst/>
            <a:ahLst/>
            <a:cxnLst/>
            <a:rect l="l" t="t" r="r" b="b"/>
            <a:pathLst>
              <a:path w="1138596" h="1815153" extrusionOk="0">
                <a:moveTo>
                  <a:pt x="0" y="0"/>
                </a:moveTo>
                <a:lnTo>
                  <a:pt x="1138597" y="0"/>
                </a:lnTo>
                <a:lnTo>
                  <a:pt x="1138597" y="1815154"/>
                </a:lnTo>
                <a:lnTo>
                  <a:pt x="0" y="1815154"/>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15"/>
          <p:cNvSpPr txBox="1"/>
          <p:nvPr/>
        </p:nvSpPr>
        <p:spPr>
          <a:xfrm>
            <a:off x="5082277" y="4041464"/>
            <a:ext cx="1738800" cy="6500241"/>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02</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7797ED"/>
                </a:solidFill>
                <a:effectLst/>
                <a:uLnTx/>
                <a:uFillTx/>
                <a:latin typeface="Paytone One"/>
                <a:ea typeface="Paytone One"/>
                <a:cs typeface="Paytone One"/>
                <a:sym typeface="Paytone One"/>
              </a:rPr>
              <a:t>03</a:t>
            </a: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04</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05</a:t>
            </a: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7797ED"/>
                </a:solidFill>
                <a:effectLst/>
                <a:uLnTx/>
                <a:uFillTx/>
                <a:latin typeface="Paytone One"/>
                <a:cs typeface="Arial"/>
                <a:sym typeface="Paytone One"/>
              </a:rPr>
              <a:t>06</a:t>
            </a:r>
            <a:endParaRPr kumimoji="0" sz="4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4400" b="0" i="0" u="none" strike="noStrike" kern="0" cap="none" spc="0" normalizeH="0" baseline="0" noProof="0" dirty="0">
              <a:ln>
                <a:noFill/>
              </a:ln>
              <a:solidFill>
                <a:srgbClr val="7797ED"/>
              </a:solidFill>
              <a:effectLst/>
              <a:uLnTx/>
              <a:uFillTx/>
              <a:latin typeface="Paytone One"/>
              <a:cs typeface="Arial"/>
              <a:sym typeface="Paytone One"/>
            </a:endParaRPr>
          </a:p>
        </p:txBody>
      </p:sp>
      <p:sp>
        <p:nvSpPr>
          <p:cNvPr id="5" name="Slayt Numarası Yer Tutucusu 4">
            <a:extLst>
              <a:ext uri="{FF2B5EF4-FFF2-40B4-BE49-F238E27FC236}">
                <a16:creationId xmlns:a16="http://schemas.microsoft.com/office/drawing/2014/main" id="{DE6E3D2A-38DA-7365-F09C-3574F480B87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BA622520-67C4-EDE6-C056-13E7021BA845}"/>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86D318A9-1BA7-8C20-1231-96573A58C108}"/>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BB88C0B3-D7D2-D94F-D5A6-8BCB093B6416}"/>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EC46EED5-652C-5088-A519-6A077E315DA6}"/>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089373EE-9FD2-6A72-5960-C519B92C7A98}"/>
              </a:ext>
            </a:extLst>
          </p:cNvPr>
          <p:cNvSpPr txBox="1"/>
          <p:nvPr/>
        </p:nvSpPr>
        <p:spPr>
          <a:xfrm>
            <a:off x="5426541" y="4496298"/>
            <a:ext cx="11969700" cy="548457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Günümüzde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kavramı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yerde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kullanılmaktadır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Pek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çok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kelime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işlemci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hesap</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tablosu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programlarının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alıştığımız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görünümlerine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artık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eklenmiştir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Ancak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gerçek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anlamda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nesneye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yönelik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yazılım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demek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değildir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Yüzde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yüz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nesneye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yönelik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yazılımın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tamamen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nesneye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temelli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çalışması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gerekir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Günümüzde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hem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ilişkisel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hem de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nesneye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yönelik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yaklaşımı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birlikte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VTYS'lerinin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yaygınlaştığı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görülmektedir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Nesne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yönelimli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programlamaya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dayanan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modelidir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ADF943D4-F44A-0C0E-7B1B-42DDA9454FA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5;p29">
            <a:extLst>
              <a:ext uri="{FF2B5EF4-FFF2-40B4-BE49-F238E27FC236}">
                <a16:creationId xmlns:a16="http://schemas.microsoft.com/office/drawing/2014/main" id="{D9E99FB4-6F20-E426-F4BA-EFCDF5CA4C01}"/>
              </a:ext>
            </a:extLst>
          </p:cNvPr>
          <p:cNvSpPr txBox="1"/>
          <p:nvPr/>
        </p:nvSpPr>
        <p:spPr>
          <a:xfrm>
            <a:off x="5158154" y="1234787"/>
            <a:ext cx="10574215"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it-IT"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4- Nesneye Yönelik Veri Tabanları</a:t>
            </a:r>
          </a:p>
        </p:txBody>
      </p:sp>
      <p:pic>
        <p:nvPicPr>
          <p:cNvPr id="5" name="Resim 4">
            <a:extLst>
              <a:ext uri="{FF2B5EF4-FFF2-40B4-BE49-F238E27FC236}">
                <a16:creationId xmlns:a16="http://schemas.microsoft.com/office/drawing/2014/main" id="{043C5715-F20C-7921-30CE-EF34389F4DEE}"/>
              </a:ext>
            </a:extLst>
          </p:cNvPr>
          <p:cNvPicPr>
            <a:picLocks noChangeAspect="1"/>
          </p:cNvPicPr>
          <p:nvPr/>
        </p:nvPicPr>
        <p:blipFill rotWithShape="1">
          <a:blip r:embed="rId5"/>
          <a:srcRect b="5415"/>
          <a:stretch/>
        </p:blipFill>
        <p:spPr>
          <a:xfrm>
            <a:off x="0" y="1259641"/>
            <a:ext cx="4588438" cy="3476481"/>
          </a:xfrm>
          <a:prstGeom prst="rect">
            <a:avLst/>
          </a:prstGeom>
        </p:spPr>
      </p:pic>
    </p:spTree>
    <p:extLst>
      <p:ext uri="{BB962C8B-B14F-4D97-AF65-F5344CB8AC3E}">
        <p14:creationId xmlns:p14="http://schemas.microsoft.com/office/powerpoint/2010/main" val="6548460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C011C4CF-CDD1-3599-2437-75EC7F9AD37A}"/>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9CAFC076-0D65-A24B-5AD5-9CED0644C7BF}"/>
              </a:ext>
            </a:extLst>
          </p:cNvPr>
          <p:cNvSpPr txBox="1"/>
          <p:nvPr/>
        </p:nvSpPr>
        <p:spPr>
          <a:xfrm>
            <a:off x="8132691" y="4176762"/>
            <a:ext cx="10012008" cy="2307427"/>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Varlık İlişki</a:t>
            </a:r>
          </a:p>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cs typeface="Arial"/>
                <a:sym typeface="Paytone One"/>
              </a:rPr>
              <a:t>Diyagramları</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9FE72656-A37A-0F5F-7044-294E33706306}"/>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C040B861-B548-6E99-1282-CB2E22CD94DD}"/>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72A1013F-DB45-4222-8669-FF41AA899183}"/>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FB2F6267-4FF5-D96C-4001-154C4DE3A62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4098" name="Picture 2" descr="Data center server racks. IT modern hardware server room, data storage center, database information system. Hosting, it data backup, computing technology service, network security, supercomputers, 3D Data center server racks. IT modern hardware server room, data storage center, database information system. Hosting, it data backup, computing technology service, network security, artificial intelligence supercomputers, 3D mixed-media illustration Data Center Stock Photo">
            <a:extLst>
              <a:ext uri="{FF2B5EF4-FFF2-40B4-BE49-F238E27FC236}">
                <a16:creationId xmlns:a16="http://schemas.microsoft.com/office/drawing/2014/main" id="{A5F658B9-3B37-DB0A-0E99-691F00653F17}"/>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66000"/>
                    </a14:imgEffect>
                    <a14:imgEffect>
                      <a14:brightnessContrast bright="-20000"/>
                    </a14:imgEffect>
                  </a14:imgLayer>
                </a14:imgProps>
              </a:ext>
              <a:ext uri="{28A0092B-C50C-407E-A947-70E740481C1C}">
                <a14:useLocalDpi xmlns:a14="http://schemas.microsoft.com/office/drawing/2010/main" val="0"/>
              </a:ext>
            </a:extLst>
          </a:blip>
          <a:srcRect r="53044" b="5726"/>
          <a:stretch>
            <a:fillRect/>
          </a:stretch>
        </p:blipFill>
        <p:spPr bwMode="auto">
          <a:xfrm>
            <a:off x="-1" y="0"/>
            <a:ext cx="7973611" cy="102870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388;p31">
            <a:extLst>
              <a:ext uri="{FF2B5EF4-FFF2-40B4-BE49-F238E27FC236}">
                <a16:creationId xmlns:a16="http://schemas.microsoft.com/office/drawing/2014/main" id="{4167BA9E-E437-D458-6A84-9878305CA85F}"/>
              </a:ext>
            </a:extLst>
          </p:cNvPr>
          <p:cNvSpPr/>
          <p:nvPr/>
        </p:nvSpPr>
        <p:spPr>
          <a:xfrm>
            <a:off x="-864271" y="6484189"/>
            <a:ext cx="6701191" cy="7960377"/>
          </a:xfrm>
          <a:custGeom>
            <a:avLst/>
            <a:gdLst/>
            <a:ahLst/>
            <a:cxnLst/>
            <a:rect l="l" t="t" r="r" b="b"/>
            <a:pathLst>
              <a:path w="2369343" h="2814554" extrusionOk="0">
                <a:moveTo>
                  <a:pt x="0" y="0"/>
                </a:moveTo>
                <a:lnTo>
                  <a:pt x="2369343" y="0"/>
                </a:lnTo>
                <a:lnTo>
                  <a:pt x="2369343" y="2814554"/>
                </a:lnTo>
                <a:lnTo>
                  <a:pt x="0" y="2814554"/>
                </a:lnTo>
                <a:lnTo>
                  <a:pt x="0" y="0"/>
                </a:lnTo>
                <a:close/>
              </a:path>
            </a:pathLst>
          </a:custGeom>
          <a:blipFill rotWithShape="1">
            <a:blip r:embed="rId8">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6" name="Dikdörtgen: Köşeleri Yuvarlatılmış 5">
            <a:extLst>
              <a:ext uri="{FF2B5EF4-FFF2-40B4-BE49-F238E27FC236}">
                <a16:creationId xmlns:a16="http://schemas.microsoft.com/office/drawing/2014/main" id="{340C151A-B32C-E8E1-C140-60B48B55593E}"/>
              </a:ext>
            </a:extLst>
          </p:cNvPr>
          <p:cNvSpPr/>
          <p:nvPr/>
        </p:nvSpPr>
        <p:spPr>
          <a:xfrm>
            <a:off x="15744399" y="0"/>
            <a:ext cx="3162204" cy="502920"/>
          </a:xfrm>
          <a:prstGeom prst="roundRect">
            <a:avLst/>
          </a:prstGeom>
          <a:solidFill>
            <a:srgbClr val="1C3A8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FFFFFF"/>
                </a:solidFill>
                <a:effectLst/>
                <a:uLnTx/>
                <a:uFillTx/>
                <a:latin typeface="Arial"/>
                <a:ea typeface="+mn-ea"/>
                <a:cs typeface="+mn-cs"/>
                <a:sym typeface="Arial"/>
              </a:rPr>
              <a:t>Öğr. Gör. Furkan DURMUŞ</a:t>
            </a:r>
          </a:p>
        </p:txBody>
      </p:sp>
    </p:spTree>
    <p:extLst>
      <p:ext uri="{BB962C8B-B14F-4D97-AF65-F5344CB8AC3E}">
        <p14:creationId xmlns:p14="http://schemas.microsoft.com/office/powerpoint/2010/main" val="231525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96"/>
        <p:cNvGrpSpPr/>
        <p:nvPr/>
      </p:nvGrpSpPr>
      <p:grpSpPr>
        <a:xfrm>
          <a:off x="0" y="0"/>
          <a:ext cx="0" cy="0"/>
          <a:chOff x="0" y="0"/>
          <a:chExt cx="0" cy="0"/>
        </a:xfrm>
      </p:grpSpPr>
      <p:sp>
        <p:nvSpPr>
          <p:cNvPr id="97" name="Google Shape;97;p14"/>
          <p:cNvSpPr/>
          <p:nvPr/>
        </p:nvSpPr>
        <p:spPr>
          <a:xfrm>
            <a:off x="12965681" y="6380086"/>
            <a:ext cx="5530513" cy="4424410"/>
          </a:xfrm>
          <a:custGeom>
            <a:avLst/>
            <a:gdLst/>
            <a:ahLst/>
            <a:cxnLst/>
            <a:rect l="l" t="t" r="r" b="b"/>
            <a:pathLst>
              <a:path w="5530513" h="4424410" extrusionOk="0">
                <a:moveTo>
                  <a:pt x="0" y="0"/>
                </a:moveTo>
                <a:lnTo>
                  <a:pt x="5530513" y="0"/>
                </a:lnTo>
                <a:lnTo>
                  <a:pt x="5530513" y="4424410"/>
                </a:lnTo>
                <a:lnTo>
                  <a:pt x="0" y="442441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14"/>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Varlık İlişki Diyagramları</a:t>
            </a:r>
          </a:p>
        </p:txBody>
      </p:sp>
      <p:sp>
        <p:nvSpPr>
          <p:cNvPr id="4" name="Slayt Numarası Yer Tutucusu 3">
            <a:extLst>
              <a:ext uri="{FF2B5EF4-FFF2-40B4-BE49-F238E27FC236}">
                <a16:creationId xmlns:a16="http://schemas.microsoft.com/office/drawing/2014/main" id="{3E79546B-C341-0012-8122-8290E6F5599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6;p29">
            <a:extLst>
              <a:ext uri="{FF2B5EF4-FFF2-40B4-BE49-F238E27FC236}">
                <a16:creationId xmlns:a16="http://schemas.microsoft.com/office/drawing/2014/main" id="{51FB807C-7A9C-4D15-8D1D-4F36C1FFB3D1}"/>
              </a:ext>
            </a:extLst>
          </p:cNvPr>
          <p:cNvSpPr txBox="1"/>
          <p:nvPr/>
        </p:nvSpPr>
        <p:spPr>
          <a:xfrm>
            <a:off x="3159150" y="3145599"/>
            <a:ext cx="11969700" cy="299158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İlişkisel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tasarımında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yaygın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yapısal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modelleme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aracı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Diyagramları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(Entity-Relationship – E-R)'</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diyagramlar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veritabanındaki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varlıkları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(entity)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arasındaki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(relationship)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grafiksel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gösterir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Aynı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zamanda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tasarım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sürecinde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referans</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dokümanı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kullanılabilirler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3" name="Google Shape;185;p20">
            <a:extLst>
              <a:ext uri="{FF2B5EF4-FFF2-40B4-BE49-F238E27FC236}">
                <a16:creationId xmlns:a16="http://schemas.microsoft.com/office/drawing/2014/main" id="{3117CB05-FBC3-3592-D8A8-6D901A2B4410}"/>
              </a:ext>
            </a:extLst>
          </p:cNvPr>
          <p:cNvSpPr/>
          <p:nvPr/>
        </p:nvSpPr>
        <p:spPr>
          <a:xfrm rot="17844610">
            <a:off x="-10553388" y="-2307133"/>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61">
          <a:extLst>
            <a:ext uri="{FF2B5EF4-FFF2-40B4-BE49-F238E27FC236}">
              <a16:creationId xmlns:a16="http://schemas.microsoft.com/office/drawing/2014/main" id="{4E91E45A-A1D9-50DE-4C89-378C506BA928}"/>
            </a:ext>
          </a:extLst>
        </p:cNvPr>
        <p:cNvGrpSpPr/>
        <p:nvPr/>
      </p:nvGrpSpPr>
      <p:grpSpPr>
        <a:xfrm>
          <a:off x="0" y="0"/>
          <a:ext cx="0" cy="0"/>
          <a:chOff x="0" y="0"/>
          <a:chExt cx="0" cy="0"/>
        </a:xfrm>
      </p:grpSpPr>
      <p:sp>
        <p:nvSpPr>
          <p:cNvPr id="163" name="Google Shape;163;p19">
            <a:extLst>
              <a:ext uri="{FF2B5EF4-FFF2-40B4-BE49-F238E27FC236}">
                <a16:creationId xmlns:a16="http://schemas.microsoft.com/office/drawing/2014/main" id="{A923AD58-45CD-2D6F-9641-8B6FC55EEA88}"/>
              </a:ext>
            </a:extLst>
          </p:cNvPr>
          <p:cNvSpPr/>
          <p:nvPr/>
        </p:nvSpPr>
        <p:spPr>
          <a:xfrm>
            <a:off x="2790712"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9">
            <a:extLst>
              <a:ext uri="{FF2B5EF4-FFF2-40B4-BE49-F238E27FC236}">
                <a16:creationId xmlns:a16="http://schemas.microsoft.com/office/drawing/2014/main" id="{F06F3C68-39C7-C9B3-F222-350CF393A745}"/>
              </a:ext>
            </a:extLst>
          </p:cNvPr>
          <p:cNvSpPr/>
          <p:nvPr/>
        </p:nvSpPr>
        <p:spPr>
          <a:xfrm>
            <a:off x="10673006" y="2745067"/>
            <a:ext cx="4824284" cy="6137326"/>
          </a:xfrm>
          <a:custGeom>
            <a:avLst/>
            <a:gdLst/>
            <a:ahLst/>
            <a:cxnLst/>
            <a:rect l="l" t="t" r="r" b="b"/>
            <a:pathLst>
              <a:path w="1270593" h="1616415" extrusionOk="0">
                <a:moveTo>
                  <a:pt x="22467" y="0"/>
                </a:moveTo>
                <a:lnTo>
                  <a:pt x="1248126" y="0"/>
                </a:lnTo>
                <a:cubicBezTo>
                  <a:pt x="1260534" y="0"/>
                  <a:pt x="1270593" y="10059"/>
                  <a:pt x="1270593" y="22467"/>
                </a:cubicBezTo>
                <a:lnTo>
                  <a:pt x="1270593" y="1593948"/>
                </a:lnTo>
                <a:cubicBezTo>
                  <a:pt x="1270593" y="1599907"/>
                  <a:pt x="1268226" y="1605621"/>
                  <a:pt x="1264013" y="1609835"/>
                </a:cubicBezTo>
                <a:cubicBezTo>
                  <a:pt x="1259799" y="1614048"/>
                  <a:pt x="1254085" y="1616415"/>
                  <a:pt x="1248126" y="1616415"/>
                </a:cubicBezTo>
                <a:lnTo>
                  <a:pt x="22467" y="1616415"/>
                </a:lnTo>
                <a:cubicBezTo>
                  <a:pt x="10059" y="1616415"/>
                  <a:pt x="0" y="1606356"/>
                  <a:pt x="0" y="1593948"/>
                </a:cubicBezTo>
                <a:lnTo>
                  <a:pt x="0" y="22467"/>
                </a:lnTo>
                <a:cubicBezTo>
                  <a:pt x="0" y="10059"/>
                  <a:pt x="10059" y="0"/>
                  <a:pt x="22467" y="0"/>
                </a:cubicBezTo>
                <a:close/>
              </a:path>
            </a:pathLst>
          </a:custGeom>
          <a:solidFill>
            <a:srgbClr val="305BCE"/>
          </a:solidFill>
          <a:ln w="38100" cap="sq" cmpd="sng">
            <a:solidFill>
              <a:srgbClr val="000000"/>
            </a:solidFill>
            <a:prstDash val="solid"/>
            <a:miter lim="8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66" name="Google Shape;166;p19">
            <a:extLst>
              <a:ext uri="{FF2B5EF4-FFF2-40B4-BE49-F238E27FC236}">
                <a16:creationId xmlns:a16="http://schemas.microsoft.com/office/drawing/2014/main" id="{1E54DDEA-AC2B-9D0A-2B21-A13F977E9462}"/>
              </a:ext>
            </a:extLst>
          </p:cNvPr>
          <p:cNvPicPr preferRelativeResize="0"/>
          <p:nvPr/>
        </p:nvPicPr>
        <p:blipFill>
          <a:blip r:embed="rId3">
            <a:alphaModFix/>
          </a:blip>
          <a:stretch>
            <a:fillRect/>
          </a:stretch>
        </p:blipFill>
        <p:spPr>
          <a:xfrm>
            <a:off x="4535608" y="4717210"/>
            <a:ext cx="1380150" cy="1392695"/>
          </a:xfrm>
          <a:prstGeom prst="rect">
            <a:avLst/>
          </a:prstGeom>
          <a:noFill/>
          <a:ln>
            <a:noFill/>
          </a:ln>
        </p:spPr>
      </p:pic>
      <p:pic>
        <p:nvPicPr>
          <p:cNvPr id="167" name="Google Shape;167;p19">
            <a:extLst>
              <a:ext uri="{FF2B5EF4-FFF2-40B4-BE49-F238E27FC236}">
                <a16:creationId xmlns:a16="http://schemas.microsoft.com/office/drawing/2014/main" id="{717CA23E-E7F6-8800-EB8B-F460E8AA7A01}"/>
              </a:ext>
            </a:extLst>
          </p:cNvPr>
          <p:cNvPicPr preferRelativeResize="0"/>
          <p:nvPr/>
        </p:nvPicPr>
        <p:blipFill>
          <a:blip r:embed="rId4">
            <a:alphaModFix/>
          </a:blip>
          <a:stretch>
            <a:fillRect/>
          </a:stretch>
        </p:blipFill>
        <p:spPr>
          <a:xfrm>
            <a:off x="12659686" y="4717210"/>
            <a:ext cx="968375" cy="1395972"/>
          </a:xfrm>
          <a:prstGeom prst="rect">
            <a:avLst/>
          </a:prstGeom>
          <a:noFill/>
          <a:ln>
            <a:noFill/>
          </a:ln>
        </p:spPr>
      </p:pic>
      <p:sp>
        <p:nvSpPr>
          <p:cNvPr id="169" name="Google Shape;169;p19">
            <a:extLst>
              <a:ext uri="{FF2B5EF4-FFF2-40B4-BE49-F238E27FC236}">
                <a16:creationId xmlns:a16="http://schemas.microsoft.com/office/drawing/2014/main" id="{EA4547EC-877D-5E80-61F7-2ED80E7C3C04}"/>
              </a:ext>
            </a:extLst>
          </p:cNvPr>
          <p:cNvSpPr/>
          <p:nvPr/>
        </p:nvSpPr>
        <p:spPr>
          <a:xfrm>
            <a:off x="14924316" y="-2604781"/>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0" name="Google Shape;170;p19">
            <a:extLst>
              <a:ext uri="{FF2B5EF4-FFF2-40B4-BE49-F238E27FC236}">
                <a16:creationId xmlns:a16="http://schemas.microsoft.com/office/drawing/2014/main" id="{DEC3A103-EC0A-B9AD-6BFC-1E7F223952CA}"/>
              </a:ext>
            </a:extLst>
          </p:cNvPr>
          <p:cNvSpPr/>
          <p:nvPr/>
        </p:nvSpPr>
        <p:spPr>
          <a:xfrm>
            <a:off x="-1773896" y="9022260"/>
            <a:ext cx="5762073" cy="4504894"/>
          </a:xfrm>
          <a:custGeom>
            <a:avLst/>
            <a:gdLst/>
            <a:ahLst/>
            <a:cxnLst/>
            <a:rect l="l" t="t" r="r" b="b"/>
            <a:pathLst>
              <a:path w="5762073" h="4504894" extrusionOk="0">
                <a:moveTo>
                  <a:pt x="0" y="0"/>
                </a:moveTo>
                <a:lnTo>
                  <a:pt x="5762073" y="0"/>
                </a:lnTo>
                <a:lnTo>
                  <a:pt x="5762073" y="4504893"/>
                </a:lnTo>
                <a:lnTo>
                  <a:pt x="0" y="4504893"/>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19">
            <a:extLst>
              <a:ext uri="{FF2B5EF4-FFF2-40B4-BE49-F238E27FC236}">
                <a16:creationId xmlns:a16="http://schemas.microsoft.com/office/drawing/2014/main" id="{1F2DA7FD-FF63-B694-ADDE-0DBF79ADA874}"/>
              </a:ext>
            </a:extLst>
          </p:cNvPr>
          <p:cNvSpPr txBox="1"/>
          <p:nvPr/>
        </p:nvSpPr>
        <p:spPr>
          <a:xfrm>
            <a:off x="4226863" y="3086411"/>
            <a:ext cx="1997640" cy="120810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4" name="Google Shape;174;p19">
            <a:extLst>
              <a:ext uri="{FF2B5EF4-FFF2-40B4-BE49-F238E27FC236}">
                <a16:creationId xmlns:a16="http://schemas.microsoft.com/office/drawing/2014/main" id="{89003740-423D-CD97-DB5B-55E3713CDB01}"/>
              </a:ext>
            </a:extLst>
          </p:cNvPr>
          <p:cNvSpPr txBox="1"/>
          <p:nvPr/>
        </p:nvSpPr>
        <p:spPr>
          <a:xfrm>
            <a:off x="12144990" y="3086411"/>
            <a:ext cx="1997640" cy="140679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4"/>
              </a:lnSpc>
              <a:spcBef>
                <a:spcPts val="0"/>
              </a:spcBef>
              <a:spcAft>
                <a:spcPts val="0"/>
              </a:spcAft>
              <a:buClr>
                <a:srgbClr val="000000"/>
              </a:buClr>
              <a:buSzTx/>
              <a:buFont typeface="Arial"/>
              <a:buNone/>
              <a:tabLst/>
              <a:defRPr/>
            </a:pPr>
            <a:r>
              <a:rPr kumimoji="0" lang="en-US"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0</a:t>
            </a:r>
            <a:r>
              <a:rPr kumimoji="0" lang="tr-TR" sz="8790" b="0" i="0" u="none" strike="noStrike" kern="0" cap="none" spc="0" normalizeH="0" baseline="0" noProof="0" dirty="0">
                <a:ln>
                  <a:noFill/>
                </a:ln>
                <a:solidFill>
                  <a:srgbClr val="7797ED"/>
                </a:solidFill>
                <a:effectLst/>
                <a:uLnTx/>
                <a:uFillTx/>
                <a:latin typeface="Paytone One"/>
                <a:ea typeface="Paytone One"/>
                <a:cs typeface="Paytone One"/>
                <a:sym typeface="Paytone One"/>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75" name="Google Shape;175;p19">
            <a:extLst>
              <a:ext uri="{FF2B5EF4-FFF2-40B4-BE49-F238E27FC236}">
                <a16:creationId xmlns:a16="http://schemas.microsoft.com/office/drawing/2014/main" id="{4FB5121C-9EBE-FA96-4D51-ED41E8341F72}"/>
              </a:ext>
            </a:extLst>
          </p:cNvPr>
          <p:cNvSpPr txBox="1"/>
          <p:nvPr/>
        </p:nvSpPr>
        <p:spPr>
          <a:xfrm>
            <a:off x="2991497" y="6533280"/>
            <a:ext cx="4468500" cy="1107996"/>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Veri tekrarını en aza indirmek</a:t>
            </a:r>
          </a:p>
        </p:txBody>
      </p:sp>
      <p:sp>
        <p:nvSpPr>
          <p:cNvPr id="4" name="Slayt Numarası Yer Tutucusu 3">
            <a:extLst>
              <a:ext uri="{FF2B5EF4-FFF2-40B4-BE49-F238E27FC236}">
                <a16:creationId xmlns:a16="http://schemas.microsoft.com/office/drawing/2014/main" id="{8A488734-5013-BFA1-A77D-BC4F29F4D35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175;p19">
            <a:extLst>
              <a:ext uri="{FF2B5EF4-FFF2-40B4-BE49-F238E27FC236}">
                <a16:creationId xmlns:a16="http://schemas.microsoft.com/office/drawing/2014/main" id="{A545FEFF-2739-7D5F-C13B-FED175CDCE27}"/>
              </a:ext>
            </a:extLst>
          </p:cNvPr>
          <p:cNvSpPr txBox="1"/>
          <p:nvPr/>
        </p:nvSpPr>
        <p:spPr>
          <a:xfrm>
            <a:off x="10909560" y="6533280"/>
            <a:ext cx="4468500" cy="1661993"/>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3000" b="0" i="0" u="none" strike="noStrike" kern="0" cap="none" spc="0" normalizeH="0" baseline="0" noProof="0" dirty="0">
                <a:ln>
                  <a:noFill/>
                </a:ln>
                <a:solidFill>
                  <a:srgbClr val="FFFFFF"/>
                </a:solidFill>
                <a:effectLst/>
                <a:uLnTx/>
                <a:uFillTx/>
                <a:latin typeface="Lato"/>
                <a:ea typeface="Lato"/>
                <a:cs typeface="Lato"/>
                <a:sym typeface="Lato"/>
              </a:rPr>
              <a:t>Veri tutarlılığını (doğruluğunu ve bütünlüğünü) </a:t>
            </a:r>
          </a:p>
        </p:txBody>
      </p:sp>
      <p:sp>
        <p:nvSpPr>
          <p:cNvPr id="3" name="Google Shape;104;p14">
            <a:extLst>
              <a:ext uri="{FF2B5EF4-FFF2-40B4-BE49-F238E27FC236}">
                <a16:creationId xmlns:a16="http://schemas.microsoft.com/office/drawing/2014/main" id="{C5009784-E69E-FC74-B1CD-D139D1F516A4}"/>
              </a:ext>
            </a:extLst>
          </p:cNvPr>
          <p:cNvSpPr txBox="1"/>
          <p:nvPr/>
        </p:nvSpPr>
        <p:spPr>
          <a:xfrm>
            <a:off x="506786" y="96935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Varlık İlişki Diyagramları</a:t>
            </a:r>
          </a:p>
        </p:txBody>
      </p:sp>
      <p:sp>
        <p:nvSpPr>
          <p:cNvPr id="5" name="Google Shape;366;p29">
            <a:extLst>
              <a:ext uri="{FF2B5EF4-FFF2-40B4-BE49-F238E27FC236}">
                <a16:creationId xmlns:a16="http://schemas.microsoft.com/office/drawing/2014/main" id="{EED59227-EDBD-FCFA-8E79-D9CBD01BB099}"/>
              </a:ext>
            </a:extLst>
          </p:cNvPr>
          <p:cNvSpPr txBox="1"/>
          <p:nvPr/>
        </p:nvSpPr>
        <p:spPr>
          <a:xfrm>
            <a:off x="6739901" y="1976549"/>
            <a:ext cx="6345247" cy="49859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tasarımındaki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amaç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1091325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1929C3B-1266-6CB4-2550-1368F8537961}"/>
            </a:ext>
          </a:extLst>
        </p:cNvPr>
        <p:cNvGrpSpPr/>
        <p:nvPr/>
      </p:nvGrpSpPr>
      <p:grpSpPr>
        <a:xfrm>
          <a:off x="0" y="0"/>
          <a:ext cx="0" cy="0"/>
          <a:chOff x="0" y="0"/>
          <a:chExt cx="0" cy="0"/>
        </a:xfrm>
      </p:grpSpPr>
      <p:pic>
        <p:nvPicPr>
          <p:cNvPr id="362" name="Google Shape;362;p29">
            <a:extLst>
              <a:ext uri="{FF2B5EF4-FFF2-40B4-BE49-F238E27FC236}">
                <a16:creationId xmlns:a16="http://schemas.microsoft.com/office/drawing/2014/main" id="{55458CDD-59DB-5401-87FF-415206781750}"/>
              </a:ext>
            </a:extLst>
          </p:cNvPr>
          <p:cNvPicPr preferRelativeResize="0"/>
          <p:nvPr/>
        </p:nvPicPr>
        <p:blipFill rotWithShape="1">
          <a:blip r:embed="rId3">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51063764-7E00-1BA5-4195-5F40DC21EE3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4" name="Google Shape;364;p29">
            <a:extLst>
              <a:ext uri="{FF2B5EF4-FFF2-40B4-BE49-F238E27FC236}">
                <a16:creationId xmlns:a16="http://schemas.microsoft.com/office/drawing/2014/main" id="{D679482F-65A6-CA88-CA76-EDEC920A226A}"/>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7C224B62-46F0-5FCF-9138-09C1D38D90B6}"/>
              </a:ext>
            </a:extLst>
          </p:cNvPr>
          <p:cNvSpPr txBox="1"/>
          <p:nvPr/>
        </p:nvSpPr>
        <p:spPr>
          <a:xfrm>
            <a:off x="4870211" y="1156645"/>
            <a:ext cx="13089544" cy="897476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Tasarım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süreci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genellikle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adımlarla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ilerler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İhtiyaç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Analizi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geliştirilecek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kurum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kuruluşun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hangi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bilgilere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ihtiyaç</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duyduğu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belirlenir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aşamada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tasarımcı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doğrudan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sistem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kullanıcılarıyla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görüşerek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ihtiyaçlarını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anlamaya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çalışır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Veri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Toplama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Sistem</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Analizi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Kullanıcı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ihtiyaçları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doğrultusunda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veriler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toplanır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sistemin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genel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analiz</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edilir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Varlık - 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Diyagramının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Oluşturulması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Toplanan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verilere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göre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ilişkisel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model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temel</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alınarak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tasarlanır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şema;Varlık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tiplerini,Bu</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varlıkların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özelliklerini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niteliklerini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),Ve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aralarındaki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ilişkileri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tanımlar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Oluşturulması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endParaRPr kumimoji="0" lang="tr-TR" sz="27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Varlık - 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diyagramına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dayanarak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uygun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tasarlanır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yapısı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somut</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oluşturulur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B602C40B-A5A4-A3E4-2D18-4DC8C388108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104;p14">
            <a:extLst>
              <a:ext uri="{FF2B5EF4-FFF2-40B4-BE49-F238E27FC236}">
                <a16:creationId xmlns:a16="http://schemas.microsoft.com/office/drawing/2014/main" id="{1E66732E-435F-530B-7E85-0B18F4290AE1}"/>
              </a:ext>
            </a:extLst>
          </p:cNvPr>
          <p:cNvSpPr txBox="1"/>
          <p:nvPr/>
        </p:nvSpPr>
        <p:spPr>
          <a:xfrm>
            <a:off x="870270" y="24398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Varlık İlişki Diyagramları</a:t>
            </a:r>
          </a:p>
        </p:txBody>
      </p:sp>
    </p:spTree>
    <p:extLst>
      <p:ext uri="{BB962C8B-B14F-4D97-AF65-F5344CB8AC3E}">
        <p14:creationId xmlns:p14="http://schemas.microsoft.com/office/powerpoint/2010/main" val="6552111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F22992E2-0185-9892-808D-9A96F8636104}"/>
            </a:ext>
          </a:extLst>
        </p:cNvPr>
        <p:cNvGrpSpPr/>
        <p:nvPr/>
      </p:nvGrpSpPr>
      <p:grpSpPr>
        <a:xfrm>
          <a:off x="0" y="0"/>
          <a:ext cx="0" cy="0"/>
          <a:chOff x="0" y="0"/>
          <a:chExt cx="0" cy="0"/>
        </a:xfrm>
      </p:grpSpPr>
      <p:sp>
        <p:nvSpPr>
          <p:cNvPr id="340" name="Google Shape;340;p27">
            <a:extLst>
              <a:ext uri="{FF2B5EF4-FFF2-40B4-BE49-F238E27FC236}">
                <a16:creationId xmlns:a16="http://schemas.microsoft.com/office/drawing/2014/main" id="{2CC501AA-014F-1C7C-4808-C5746C118C2A}"/>
              </a:ext>
            </a:extLst>
          </p:cNvPr>
          <p:cNvSpPr/>
          <p:nvPr/>
        </p:nvSpPr>
        <p:spPr>
          <a:xfrm>
            <a:off x="12616241" y="-1545762"/>
            <a:ext cx="8242267" cy="6689262"/>
          </a:xfrm>
          <a:custGeom>
            <a:avLst/>
            <a:gdLst/>
            <a:ahLst/>
            <a:cxnLst/>
            <a:rect l="l" t="t" r="r" b="b"/>
            <a:pathLst>
              <a:path w="8242267" h="6689262" extrusionOk="0">
                <a:moveTo>
                  <a:pt x="0" y="0"/>
                </a:moveTo>
                <a:lnTo>
                  <a:pt x="8242267" y="0"/>
                </a:lnTo>
                <a:lnTo>
                  <a:pt x="8242267" y="6689262"/>
                </a:lnTo>
                <a:lnTo>
                  <a:pt x="0" y="6689262"/>
                </a:lnTo>
                <a:lnTo>
                  <a:pt x="0" y="0"/>
                </a:lnTo>
                <a:close/>
              </a:path>
            </a:pathLst>
          </a:custGeom>
          <a:blipFill rotWithShape="1">
            <a:blip r:embed="rId3">
              <a:alphaModFix/>
            </a:blip>
            <a:stretch>
              <a:fillRect b="-23214"/>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41" name="Google Shape;341;p27">
            <a:extLst>
              <a:ext uri="{FF2B5EF4-FFF2-40B4-BE49-F238E27FC236}">
                <a16:creationId xmlns:a16="http://schemas.microsoft.com/office/drawing/2014/main" id="{9DD0C73F-FDD7-9F03-762E-4AFA1F17C7B2}"/>
              </a:ext>
            </a:extLst>
          </p:cNvPr>
          <p:cNvPicPr preferRelativeResize="0"/>
          <p:nvPr/>
        </p:nvPicPr>
        <p:blipFill rotWithShape="1">
          <a:blip r:embed="rId4">
            <a:alphaModFix amt="47000"/>
          </a:blip>
          <a:srcRect t="40613" b="40613"/>
          <a:stretch/>
        </p:blipFill>
        <p:spPr>
          <a:xfrm>
            <a:off x="0" y="6310986"/>
            <a:ext cx="18288000" cy="5143500"/>
          </a:xfrm>
          <a:prstGeom prst="rect">
            <a:avLst/>
          </a:prstGeom>
          <a:noFill/>
          <a:ln>
            <a:noFill/>
          </a:ln>
        </p:spPr>
      </p:pic>
      <p:sp>
        <p:nvSpPr>
          <p:cNvPr id="343" name="Google Shape;343;p27">
            <a:extLst>
              <a:ext uri="{FF2B5EF4-FFF2-40B4-BE49-F238E27FC236}">
                <a16:creationId xmlns:a16="http://schemas.microsoft.com/office/drawing/2014/main" id="{2A26409F-833D-7C7F-5C9E-C762D240ED94}"/>
              </a:ext>
            </a:extLst>
          </p:cNvPr>
          <p:cNvSpPr txBox="1"/>
          <p:nvPr/>
        </p:nvSpPr>
        <p:spPr>
          <a:xfrm>
            <a:off x="504604" y="2846454"/>
            <a:ext cx="11798631" cy="192052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600" b="0" i="0" u="none" strike="noStrike" kern="0" cap="none" spc="0" normalizeH="0" baseline="0" noProof="0" dirty="0">
                <a:ln>
                  <a:noFill/>
                </a:ln>
                <a:solidFill>
                  <a:srgbClr val="FFFFFF"/>
                </a:solidFill>
                <a:effectLst/>
                <a:uLnTx/>
                <a:uFillTx/>
                <a:latin typeface="Lato"/>
                <a:ea typeface="Lato"/>
                <a:cs typeface="Lato"/>
                <a:sym typeface="Lato"/>
              </a:rPr>
              <a:t>Özetle, i</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lişkisel</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tasarımında</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Varlık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İlişki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diyagramları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kullanılarak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varlıklar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aralarındaki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ilişkiler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belirlenir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Bu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diyagramlar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yapısını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planlamak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kullanıcı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ihtiyaçlarına</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göre</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düzenlemek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önemli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araçtır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Amaç,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tekrarlardan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arındırılmış</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tutarlı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anlaşılır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veri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yapısı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oluşturmaktır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F5F0DFA0-8EFC-0E85-1FDB-72F594E1302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104;p14">
            <a:extLst>
              <a:ext uri="{FF2B5EF4-FFF2-40B4-BE49-F238E27FC236}">
                <a16:creationId xmlns:a16="http://schemas.microsoft.com/office/drawing/2014/main" id="{6E178967-27A3-75A2-83C4-8FC72E47EF22}"/>
              </a:ext>
            </a:extLst>
          </p:cNvPr>
          <p:cNvSpPr txBox="1"/>
          <p:nvPr/>
        </p:nvSpPr>
        <p:spPr>
          <a:xfrm>
            <a:off x="-2965455" y="791670"/>
            <a:ext cx="17274429"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Varlık İlişki Diyagramları</a:t>
            </a:r>
          </a:p>
        </p:txBody>
      </p:sp>
    </p:spTree>
    <p:extLst>
      <p:ext uri="{BB962C8B-B14F-4D97-AF65-F5344CB8AC3E}">
        <p14:creationId xmlns:p14="http://schemas.microsoft.com/office/powerpoint/2010/main" val="823039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A7FEBD55-A05E-9B8C-E33C-5754B5B30D7F}"/>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C98806DA-89EA-8199-E133-CF6DB656AF0D}"/>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F270A4C7-F64D-86ED-9904-FF1B0FC158EB}"/>
              </a:ext>
            </a:extLst>
          </p:cNvPr>
          <p:cNvPicPr preferRelativeResize="0"/>
          <p:nvPr/>
        </p:nvPicPr>
        <p:blipFill>
          <a:blip r:embed="rId4">
            <a:alphaModFix/>
          </a:blip>
          <a:stretch>
            <a:fillRect/>
          </a:stretch>
        </p:blipFill>
        <p:spPr>
          <a:xfrm>
            <a:off x="1247531" y="2275809"/>
            <a:ext cx="15792937" cy="10287001"/>
          </a:xfrm>
          <a:prstGeom prst="rect">
            <a:avLst/>
          </a:prstGeom>
          <a:noFill/>
          <a:ln>
            <a:noFill/>
          </a:ln>
        </p:spPr>
      </p:pic>
      <p:cxnSp>
        <p:nvCxnSpPr>
          <p:cNvPr id="328" name="Google Shape;328;p26">
            <a:extLst>
              <a:ext uri="{FF2B5EF4-FFF2-40B4-BE49-F238E27FC236}">
                <a16:creationId xmlns:a16="http://schemas.microsoft.com/office/drawing/2014/main" id="{14763668-2FB3-365E-CF6E-612A685CC5D5}"/>
              </a:ext>
            </a:extLst>
          </p:cNvPr>
          <p:cNvCxnSpPr/>
          <p:nvPr/>
        </p:nvCxnSpPr>
        <p:spPr>
          <a:xfrm>
            <a:off x="1866009" y="6647154"/>
            <a:ext cx="14746186" cy="0"/>
          </a:xfrm>
          <a:prstGeom prst="straightConnector1">
            <a:avLst/>
          </a:prstGeom>
          <a:noFill/>
          <a:ln w="38100" cap="flat" cmpd="sng">
            <a:solidFill>
              <a:srgbClr val="000000"/>
            </a:solidFill>
            <a:prstDash val="solid"/>
            <a:round/>
            <a:headEnd type="none" w="sm" len="sm"/>
            <a:tailEnd type="none" w="sm" len="sm"/>
          </a:ln>
        </p:spPr>
      </p:cxnSp>
      <p:sp>
        <p:nvSpPr>
          <p:cNvPr id="332" name="Google Shape;332;p26">
            <a:extLst>
              <a:ext uri="{FF2B5EF4-FFF2-40B4-BE49-F238E27FC236}">
                <a16:creationId xmlns:a16="http://schemas.microsoft.com/office/drawing/2014/main" id="{3ECB41E8-EF03-D8C9-03B2-95BC2300C8DD}"/>
              </a:ext>
            </a:extLst>
          </p:cNvPr>
          <p:cNvSpPr txBox="1"/>
          <p:nvPr/>
        </p:nvSpPr>
        <p:spPr>
          <a:xfrm>
            <a:off x="1866009" y="4047898"/>
            <a:ext cx="14746186" cy="2552750"/>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3004"/>
              </a:lnSpc>
              <a:spcBef>
                <a:spcPts val="0"/>
              </a:spcBef>
              <a:spcAft>
                <a:spcPts val="0"/>
              </a:spcAft>
              <a:buClr>
                <a:srgbClr val="000000"/>
              </a:buClr>
              <a:buSzTx/>
              <a:buFont typeface="Arial"/>
              <a:buNone/>
              <a:tabLst/>
              <a:defRPr/>
            </a:pP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Varlık-İlişki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diyagramları</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oluşturulmada</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varlıkların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ve</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onlarla</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ilgili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özelliklerin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belirlenmesi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gereklidir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Varlıklar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ve</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özellikler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belirlendikten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sonra</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yapılacak</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olan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varlıklar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arasındaki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ilişkilerin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oluşturularak</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Varlık-İlişki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Diyagramının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yapılandırılmasıdır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Varlık</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İlişki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Diyagramların</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aşağıdaki</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temel</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semboller</a:t>
            </a:r>
            <a:r>
              <a:rPr kumimoji="0" lang="en-US" sz="29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900" b="0" i="0" u="none" strike="noStrike" kern="0" cap="none" spc="0" normalizeH="0" baseline="0" noProof="0" dirty="0" err="1">
                <a:ln>
                  <a:noFill/>
                </a:ln>
                <a:solidFill>
                  <a:srgbClr val="000000"/>
                </a:solidFill>
                <a:effectLst/>
                <a:uLnTx/>
                <a:uFillTx/>
                <a:latin typeface="Lato"/>
                <a:ea typeface="Lato"/>
                <a:cs typeface="Lato"/>
                <a:sym typeface="Lato"/>
              </a:rPr>
              <a:t>kullanılır</a:t>
            </a:r>
            <a:r>
              <a:rPr kumimoji="0" lang="tr-TR" sz="2900" b="0" i="0" u="none" strike="noStrike" kern="0" cap="none" spc="0" normalizeH="0" baseline="0" noProof="0" dirty="0">
                <a:ln>
                  <a:noFill/>
                </a:ln>
                <a:solidFill>
                  <a:srgbClr val="000000"/>
                </a:solidFill>
                <a:effectLst/>
                <a:uLnTx/>
                <a:uFillTx/>
                <a:latin typeface="Lato"/>
                <a:ea typeface="Lato"/>
                <a:cs typeface="Lato"/>
                <a:sym typeface="Lato"/>
              </a:rPr>
              <a:t>.</a:t>
            </a:r>
            <a:endParaRPr kumimoji="0" lang="en-US" sz="2900" b="0" i="0" u="none" strike="noStrike" kern="0" cap="none" spc="0" normalizeH="0" baseline="0" noProof="0" dirty="0">
              <a:ln>
                <a:noFill/>
              </a:ln>
              <a:solidFill>
                <a:srgbClr val="000000"/>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829CC282-EDE1-D84E-AF2E-59F0DF96675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Dikdörtgen: Köşeleri Yuvarlatılmış 1">
            <a:extLst>
              <a:ext uri="{FF2B5EF4-FFF2-40B4-BE49-F238E27FC236}">
                <a16:creationId xmlns:a16="http://schemas.microsoft.com/office/drawing/2014/main" id="{3967336A-C3D3-AAFC-B6DB-01A2C83F5E17}"/>
              </a:ext>
            </a:extLst>
          </p:cNvPr>
          <p:cNvSpPr/>
          <p:nvPr/>
        </p:nvSpPr>
        <p:spPr>
          <a:xfrm>
            <a:off x="12748482" y="282657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97EEC0FC-9D2C-100A-911A-73519C109CBE}"/>
              </a:ext>
            </a:extLst>
          </p:cNvPr>
          <p:cNvSpPr/>
          <p:nvPr/>
        </p:nvSpPr>
        <p:spPr>
          <a:xfrm>
            <a:off x="2589703" y="2826571"/>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sp>
        <p:nvSpPr>
          <p:cNvPr id="6" name="Google Shape;104;p14">
            <a:extLst>
              <a:ext uri="{FF2B5EF4-FFF2-40B4-BE49-F238E27FC236}">
                <a16:creationId xmlns:a16="http://schemas.microsoft.com/office/drawing/2014/main" id="{DD5398C5-E1C9-ADFE-8DD6-F1E86F0F3D3D}"/>
              </a:ext>
            </a:extLst>
          </p:cNvPr>
          <p:cNvSpPr txBox="1"/>
          <p:nvPr/>
        </p:nvSpPr>
        <p:spPr>
          <a:xfrm>
            <a:off x="0" y="356577"/>
            <a:ext cx="18288000"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Varlık İlişki Diyagramlarının</a:t>
            </a:r>
            <a:b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b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Bileşenleri</a:t>
            </a:r>
          </a:p>
        </p:txBody>
      </p:sp>
      <p:pic>
        <p:nvPicPr>
          <p:cNvPr id="7" name="Resim 6">
            <a:extLst>
              <a:ext uri="{FF2B5EF4-FFF2-40B4-BE49-F238E27FC236}">
                <a16:creationId xmlns:a16="http://schemas.microsoft.com/office/drawing/2014/main" id="{99E402E3-64F3-5D17-6160-40B6AC10F634}"/>
              </a:ext>
            </a:extLst>
          </p:cNvPr>
          <p:cNvPicPr>
            <a:picLocks noChangeAspect="1"/>
          </p:cNvPicPr>
          <p:nvPr/>
        </p:nvPicPr>
        <p:blipFill rotWithShape="1">
          <a:blip r:embed="rId5"/>
          <a:srcRect t="-1" b="25243"/>
          <a:stretch>
            <a:fillRect/>
          </a:stretch>
        </p:blipFill>
        <p:spPr>
          <a:xfrm>
            <a:off x="4385063" y="6731470"/>
            <a:ext cx="9260599" cy="3198954"/>
          </a:xfrm>
          <a:prstGeom prst="rect">
            <a:avLst/>
          </a:prstGeom>
        </p:spPr>
      </p:pic>
    </p:spTree>
    <p:extLst>
      <p:ext uri="{BB962C8B-B14F-4D97-AF65-F5344CB8AC3E}">
        <p14:creationId xmlns:p14="http://schemas.microsoft.com/office/powerpoint/2010/main" val="1210613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955D899B-756D-9F3F-E190-7191FF326AB8}"/>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714D3C9-ABC6-01AC-87DC-148156463492}"/>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FBD7EBDE-6C2A-FE7E-C1EC-7763B854EB6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EEFE3C9A-0D20-76DF-CEA0-872FB947E81E}"/>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Varlık</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355;p28">
            <a:extLst>
              <a:ext uri="{FF2B5EF4-FFF2-40B4-BE49-F238E27FC236}">
                <a16:creationId xmlns:a16="http://schemas.microsoft.com/office/drawing/2014/main" id="{6EB6B351-2C34-A67E-A671-358CECA344D7}"/>
              </a:ext>
            </a:extLst>
          </p:cNvPr>
          <p:cNvSpPr txBox="1"/>
          <p:nvPr/>
        </p:nvSpPr>
        <p:spPr>
          <a:xfrm>
            <a:off x="9489169" y="3273850"/>
            <a:ext cx="8379105" cy="578389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Gerçek hayatta diğerlerinden ayırt edilebilen nesnelere varlık denir.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Bir varlık, bir çevresel veri ya da bir kaynak olabilir. Bir varlık, kişi, araba, ev veya çalışan gibi fiziksel nesneler olabileceği gibi, şirket, iş veya ders gibi fiziksel olmayan nesneler de olabilir. Örneğin, kişi, yer, müşteri, depo, parça, ürün, ekipman, sipariş </a:t>
            </a:r>
            <a:r>
              <a:rPr kumimoji="0" lang="tr-TR" sz="2237" b="0" i="0" u="none" strike="noStrike" kern="0" cap="none" spc="0" normalizeH="0" baseline="0" noProof="0" dirty="0" err="1">
                <a:ln>
                  <a:noFill/>
                </a:ln>
                <a:solidFill>
                  <a:srgbClr val="FFFFFF"/>
                </a:solidFill>
                <a:effectLst/>
                <a:uLnTx/>
                <a:uFillTx/>
                <a:latin typeface="Lato"/>
                <a:ea typeface="Lato"/>
                <a:cs typeface="Lato"/>
                <a:sym typeface="Lato"/>
              </a:rPr>
              <a:t>vb</a:t>
            </a: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 hepsi birer varlıktır. Her varlık kendisini tanımlayan kendisine has özelliklere sahiptir.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Varlık kümesi, Veri tabanında benzer varlıklar ve özellik değerlerinden oluşan kümedir.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2" name="Resim 1">
            <a:extLst>
              <a:ext uri="{FF2B5EF4-FFF2-40B4-BE49-F238E27FC236}">
                <a16:creationId xmlns:a16="http://schemas.microsoft.com/office/drawing/2014/main" id="{05F1DE8E-B18C-C6A8-29A5-DDA5DCE10D24}"/>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8317170C-8855-51CC-5EC2-0B158A4565ED}"/>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cxnSp>
        <p:nvCxnSpPr>
          <p:cNvPr id="3" name="Düz Bağlayıcı 2">
            <a:extLst>
              <a:ext uri="{FF2B5EF4-FFF2-40B4-BE49-F238E27FC236}">
                <a16:creationId xmlns:a16="http://schemas.microsoft.com/office/drawing/2014/main" id="{E00495D0-1372-FEBF-CD83-E3D1F4EC6D6F}"/>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901819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155EB7A-5724-AA62-2AE1-E1611691DC1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6406AF7-3FAD-A224-2671-A56CDC6A8A5C}"/>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477416AB-4ABA-DABB-7DF9-75487E7526C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FB34FA56-440D-5224-03E4-4355E85DB0D6}"/>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Varlık Örnekleri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F979A309-4404-3F88-D0E2-A9DB2B20CCB1}"/>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59F67FC6-5718-DD36-16D8-7CBC44F80E75}"/>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3" name="Rectangle 1">
            <a:extLst>
              <a:ext uri="{FF2B5EF4-FFF2-40B4-BE49-F238E27FC236}">
                <a16:creationId xmlns:a16="http://schemas.microsoft.com/office/drawing/2014/main" id="{E0EB4016-E466-6FFB-638D-F53D769959AF}"/>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tr-TR" altLang="tr-TR" sz="1800" b="1" i="0" u="none" strike="noStrike" kern="0" cap="none" spc="0" normalizeH="0" baseline="0" noProof="0">
                <a:ln>
                  <a:noFill/>
                </a:ln>
                <a:solidFill>
                  <a:srgbClr val="000000"/>
                </a:solidFill>
                <a:effectLst/>
                <a:uLnTx/>
                <a:uFillTx/>
                <a:latin typeface="Arial" panose="020B0604020202020204" pitchFamily="34" charset="0"/>
                <a:cs typeface="Arial"/>
                <a:sym typeface="Arial"/>
              </a:rPr>
              <a:t>Ders (Course)</a:t>
            </a:r>
            <a:endParaRPr kumimoji="0" lang="tr-TR" altLang="tr-TR"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a:p>
            <a:pPr marL="0" marR="0" lvl="0" indent="0" algn="l" defTabSz="914400" rtl="0" eaLnBrk="0" fontAlgn="base" latinLnBrk="0" hangingPunct="0">
              <a:lnSpc>
                <a:spcPct val="100000"/>
              </a:lnSpc>
              <a:spcBef>
                <a:spcPct val="0"/>
              </a:spcBef>
              <a:spcAft>
                <a:spcPct val="0"/>
              </a:spcAft>
              <a:buClrTx/>
              <a:buSzTx/>
              <a:buFontTx/>
              <a:buChar char="•"/>
              <a:tabLst/>
              <a:defRPr/>
            </a:pPr>
            <a:endParaRPr kumimoji="0" lang="tr-TR" altLang="tr-TR" sz="1800" b="0" i="0" u="none" strike="noStrike" kern="0" cap="none" spc="0" normalizeH="0" baseline="0" noProof="0">
              <a:ln>
                <a:noFill/>
              </a:ln>
              <a:solidFill>
                <a:srgbClr val="000000"/>
              </a:solidFill>
              <a:effectLst/>
              <a:uLnTx/>
              <a:uFillTx/>
              <a:latin typeface="Arial" panose="020B0604020202020204" pitchFamily="34" charset="0"/>
              <a:cs typeface="Arial"/>
              <a:sym typeface="Arial"/>
            </a:endParaRPr>
          </a:p>
        </p:txBody>
      </p:sp>
      <p:sp>
        <p:nvSpPr>
          <p:cNvPr id="14" name="Google Shape;351;p28">
            <a:extLst>
              <a:ext uri="{FF2B5EF4-FFF2-40B4-BE49-F238E27FC236}">
                <a16:creationId xmlns:a16="http://schemas.microsoft.com/office/drawing/2014/main" id="{15898939-806C-8C3D-828F-517C8008507A}"/>
              </a:ext>
            </a:extLst>
          </p:cNvPr>
          <p:cNvSpPr txBox="1"/>
          <p:nvPr/>
        </p:nvSpPr>
        <p:spPr>
          <a:xfrm>
            <a:off x="12300988" y="3064675"/>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32D191FB-5965-D876-D3D7-558369F77586}"/>
              </a:ext>
            </a:extLst>
          </p:cNvPr>
          <p:cNvSpPr txBox="1"/>
          <p:nvPr/>
        </p:nvSpPr>
        <p:spPr>
          <a:xfrm>
            <a:off x="13822099" y="3393773"/>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16" name="Düz Bağlayıcı 15">
            <a:extLst>
              <a:ext uri="{FF2B5EF4-FFF2-40B4-BE49-F238E27FC236}">
                <a16:creationId xmlns:a16="http://schemas.microsoft.com/office/drawing/2014/main" id="{C933110E-B9EB-4B25-67B1-E6E91AE2E79F}"/>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81703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2D66FE4-72CB-23AE-79BD-F506D1B5A42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3BE8EA05-CB47-E16E-D7DB-1B172E44BAFF}"/>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C5A36266-89C7-8491-7223-E1DBBAD3F91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E9CA28F4-1CF6-F99C-FA78-D17530890D3D}"/>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2. Özellikler</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355;p28">
            <a:extLst>
              <a:ext uri="{FF2B5EF4-FFF2-40B4-BE49-F238E27FC236}">
                <a16:creationId xmlns:a16="http://schemas.microsoft.com/office/drawing/2014/main" id="{A5C4EF69-8704-52E9-ADC1-D1F36F411E3F}"/>
              </a:ext>
            </a:extLst>
          </p:cNvPr>
          <p:cNvSpPr txBox="1"/>
          <p:nvPr/>
        </p:nvSpPr>
        <p:spPr>
          <a:xfrm>
            <a:off x="9489169" y="3273850"/>
            <a:ext cx="8379105" cy="337393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Özellik, herhangi bir varlığa ait durumlardır. Örneğin müşteri </a:t>
            </a:r>
            <a:r>
              <a:rPr kumimoji="0" lang="tr-TR" sz="2237" b="0" i="0" u="none" strike="noStrike" kern="0" cap="none" spc="0" normalizeH="0" baseline="0" noProof="0" dirty="0" err="1">
                <a:ln>
                  <a:noFill/>
                </a:ln>
                <a:solidFill>
                  <a:srgbClr val="FFFFFF"/>
                </a:solidFill>
                <a:effectLst/>
                <a:uLnTx/>
                <a:uFillTx/>
                <a:latin typeface="Lato"/>
                <a:ea typeface="Lato"/>
                <a:cs typeface="Lato"/>
                <a:sym typeface="Lato"/>
              </a:rPr>
              <a:t>no</a:t>
            </a: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 müşteri adı, müşteri adresi vb. durumlar, müşteri varlığının özellikleri olarak ifade edilebilirler. Yada bir çalışan varlığı, çalışan adı, yaşı, adresi, geliri ve görevi özellikleri ile tanımlanır. Varlıklar Varlık-İlişki Diyagramı da dikdörtgen sembolüyle ifade edilirler. Özellikler o varlığı diğer varlıklardan ayırt etmeye yarar. Özellikler Varlık-İlişki Diyagramlarında elips şeklinde gösterilirler. </a:t>
            </a:r>
          </a:p>
        </p:txBody>
      </p:sp>
      <p:pic>
        <p:nvPicPr>
          <p:cNvPr id="2" name="Resim 1">
            <a:extLst>
              <a:ext uri="{FF2B5EF4-FFF2-40B4-BE49-F238E27FC236}">
                <a16:creationId xmlns:a16="http://schemas.microsoft.com/office/drawing/2014/main" id="{7E8A274C-ADA0-7A24-ADAD-CF6DA42AF3C6}"/>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7ED35157-F3FA-1930-43A3-F105BFA70F63}"/>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cxnSp>
        <p:nvCxnSpPr>
          <p:cNvPr id="10" name="Düz Bağlayıcı 9">
            <a:extLst>
              <a:ext uri="{FF2B5EF4-FFF2-40B4-BE49-F238E27FC236}">
                <a16:creationId xmlns:a16="http://schemas.microsoft.com/office/drawing/2014/main" id="{24176840-6021-088F-F094-67E9E4AE51C7}"/>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14738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BBFBE00A-0B7B-E568-DE7A-AC9C24E6188E}"/>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A9058A58-07D3-C5A8-AC8C-6FF05368A923}"/>
              </a:ext>
            </a:extLst>
          </p:cNvPr>
          <p:cNvSpPr txBox="1"/>
          <p:nvPr/>
        </p:nvSpPr>
        <p:spPr>
          <a:xfrm>
            <a:off x="8275992" y="4753618"/>
            <a:ext cx="10012008" cy="115371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ve Veri Modelleri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D966DEFF-6506-3E5C-2EAA-EADDFA59447E}"/>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3BC7A7FA-9C42-67A5-9943-C41860BB0931}"/>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DFFE1E81-86C0-F345-6C10-C9EDE49A6796}"/>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0758DA0A-0986-DC76-493C-2ED2F68E3546}"/>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7862F863-F7F6-CB69-2604-C3EE4B88903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96929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B598D2E-0417-2513-6536-F565DDB335E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FB10502F-7224-ED06-94A1-7D355BA696CF}"/>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6F682F50-24F2-3317-711A-6561D39E4C17}"/>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008D8EC8-28B0-29A4-F7C9-C447236594FC}"/>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61EF9F5F-8247-E70A-B8AA-60A4A0A8480E}"/>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76032C43-6B53-D822-3225-DF6DBB11F5EB}"/>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5DE28929-B983-64C8-9132-01DABCFB185F}"/>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9940A7FD-D489-7185-2F14-5476F6A51099}"/>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3" name="Düz Bağlayıcı 2">
            <a:extLst>
              <a:ext uri="{FF2B5EF4-FFF2-40B4-BE49-F238E27FC236}">
                <a16:creationId xmlns:a16="http://schemas.microsoft.com/office/drawing/2014/main" id="{DED629BF-9F98-A0F4-2005-3B20F51F91D5}"/>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908397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05F10A7F-F3CA-C8F4-AA2D-3E61E514C234}"/>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D1844FC-87BA-A1DC-6C80-CB7A54C75233}"/>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566B0FB5-C67D-BDB5-C0B4-75AA4A975A7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0EF465D9-EB2F-C119-CB7F-E0086A08AADA}"/>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lang="tr-TR"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F25864B1-24D5-3BBF-36AE-B7754CDAAC38}"/>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A8A9829B-5A9A-592D-4100-35A2B8DEA9EF}"/>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89C3F588-49EC-E6A1-142C-6590F7E78F36}"/>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2F3C646F-A7B1-DD46-D182-496F2BD16D56}"/>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6" name="Düz Bağlayıcı 5">
            <a:extLst>
              <a:ext uri="{FF2B5EF4-FFF2-40B4-BE49-F238E27FC236}">
                <a16:creationId xmlns:a16="http://schemas.microsoft.com/office/drawing/2014/main" id="{6AA5B69B-958B-8422-7A95-591136D14CDD}"/>
              </a:ext>
            </a:extLst>
          </p:cNvPr>
          <p:cNvCxnSpPr>
            <a:cxnSpLocks/>
            <a:stCxn id="10" idx="3"/>
            <a:endCxn id="22" idx="2"/>
          </p:cNvCxnSpPr>
          <p:nvPr/>
        </p:nvCxnSpPr>
        <p:spPr>
          <a:xfrm flipV="1">
            <a:off x="11841481" y="2659045"/>
            <a:ext cx="2439591" cy="25941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a:extLst>
              <a:ext uri="{FF2B5EF4-FFF2-40B4-BE49-F238E27FC236}">
                <a16:creationId xmlns:a16="http://schemas.microsoft.com/office/drawing/2014/main" id="{AD2B8DAD-26E8-2233-1B0B-C4B6037ECF51}"/>
              </a:ext>
            </a:extLst>
          </p:cNvPr>
          <p:cNvSpPr/>
          <p:nvPr/>
        </p:nvSpPr>
        <p:spPr>
          <a:xfrm>
            <a:off x="10713721" y="2514600"/>
            <a:ext cx="1127760" cy="807720"/>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Düz Bağlayıcı 10">
            <a:extLst>
              <a:ext uri="{FF2B5EF4-FFF2-40B4-BE49-F238E27FC236}">
                <a16:creationId xmlns:a16="http://schemas.microsoft.com/office/drawing/2014/main" id="{51127220-9F11-6AE9-6643-03D76B27B144}"/>
              </a:ext>
            </a:extLst>
          </p:cNvPr>
          <p:cNvCxnSpPr>
            <a:cxnSpLocks/>
            <a:stCxn id="10" idx="3"/>
            <a:endCxn id="23" idx="2"/>
          </p:cNvCxnSpPr>
          <p:nvPr/>
        </p:nvCxnSpPr>
        <p:spPr>
          <a:xfrm>
            <a:off x="11841481" y="2918460"/>
            <a:ext cx="2475102" cy="111451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E5F2CBE2-5522-6658-7A30-8199290FEC82}"/>
              </a:ext>
            </a:extLst>
          </p:cNvPr>
          <p:cNvCxnSpPr>
            <a:cxnSpLocks/>
            <a:stCxn id="10" idx="3"/>
            <a:endCxn id="24" idx="2"/>
          </p:cNvCxnSpPr>
          <p:nvPr/>
        </p:nvCxnSpPr>
        <p:spPr>
          <a:xfrm>
            <a:off x="11841481" y="2918460"/>
            <a:ext cx="2475102" cy="248843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F87BEF36-B5DD-416A-62DF-D1407797BF73}"/>
              </a:ext>
            </a:extLst>
          </p:cNvPr>
          <p:cNvCxnSpPr>
            <a:cxnSpLocks/>
            <a:stCxn id="10" idx="3"/>
            <a:endCxn id="25" idx="2"/>
          </p:cNvCxnSpPr>
          <p:nvPr/>
        </p:nvCxnSpPr>
        <p:spPr>
          <a:xfrm>
            <a:off x="11841481" y="2918460"/>
            <a:ext cx="2475102" cy="386236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4DBD59D0-7000-1297-C903-7C57678E2CED}"/>
              </a:ext>
            </a:extLst>
          </p:cNvPr>
          <p:cNvCxnSpPr>
            <a:cxnSpLocks/>
            <a:endCxn id="26" idx="2"/>
          </p:cNvCxnSpPr>
          <p:nvPr/>
        </p:nvCxnSpPr>
        <p:spPr>
          <a:xfrm>
            <a:off x="11870871" y="2918460"/>
            <a:ext cx="2445712" cy="523285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28FE3FF4-36BF-A45C-24C3-09FA12F2F2F5}"/>
              </a:ext>
            </a:extLst>
          </p:cNvPr>
          <p:cNvSpPr/>
          <p:nvPr/>
        </p:nvSpPr>
        <p:spPr>
          <a:xfrm>
            <a:off x="14281072" y="2103780"/>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Oval 22">
            <a:extLst>
              <a:ext uri="{FF2B5EF4-FFF2-40B4-BE49-F238E27FC236}">
                <a16:creationId xmlns:a16="http://schemas.microsoft.com/office/drawing/2014/main" id="{20982E74-B7E7-6242-B891-5CFADAE65913}"/>
              </a:ext>
            </a:extLst>
          </p:cNvPr>
          <p:cNvSpPr/>
          <p:nvPr/>
        </p:nvSpPr>
        <p:spPr>
          <a:xfrm>
            <a:off x="14316583" y="3477707"/>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Oval 23">
            <a:extLst>
              <a:ext uri="{FF2B5EF4-FFF2-40B4-BE49-F238E27FC236}">
                <a16:creationId xmlns:a16="http://schemas.microsoft.com/office/drawing/2014/main" id="{8C2A5F37-5617-EB34-28AE-61EA0798473C}"/>
              </a:ext>
            </a:extLst>
          </p:cNvPr>
          <p:cNvSpPr/>
          <p:nvPr/>
        </p:nvSpPr>
        <p:spPr>
          <a:xfrm>
            <a:off x="14316583" y="485163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9037E8A4-B3AC-C97B-ECCF-1E442CAD6BBD}"/>
              </a:ext>
            </a:extLst>
          </p:cNvPr>
          <p:cNvSpPr/>
          <p:nvPr/>
        </p:nvSpPr>
        <p:spPr>
          <a:xfrm>
            <a:off x="14316583" y="6225561"/>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E0BBFD27-CB2C-B0FE-9722-984B0B897E0B}"/>
              </a:ext>
            </a:extLst>
          </p:cNvPr>
          <p:cNvSpPr/>
          <p:nvPr/>
        </p:nvSpPr>
        <p:spPr>
          <a:xfrm>
            <a:off x="14316583" y="759605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Google Shape;355;p28">
            <a:extLst>
              <a:ext uri="{FF2B5EF4-FFF2-40B4-BE49-F238E27FC236}">
                <a16:creationId xmlns:a16="http://schemas.microsoft.com/office/drawing/2014/main" id="{DFA93BC7-7082-DFD3-2CCF-16C164B3EB4A}"/>
              </a:ext>
            </a:extLst>
          </p:cNvPr>
          <p:cNvSpPr txBox="1"/>
          <p:nvPr/>
        </p:nvSpPr>
        <p:spPr>
          <a:xfrm>
            <a:off x="14909165" y="2381691"/>
            <a:ext cx="1692721" cy="5994333"/>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 Kodu</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 Adı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Ders Kredisi</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Ders Dönemi</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Ders Süresi</a:t>
            </a:r>
          </a:p>
        </p:txBody>
      </p:sp>
      <p:cxnSp>
        <p:nvCxnSpPr>
          <p:cNvPr id="40" name="Düz Bağlayıcı 39">
            <a:extLst>
              <a:ext uri="{FF2B5EF4-FFF2-40B4-BE49-F238E27FC236}">
                <a16:creationId xmlns:a16="http://schemas.microsoft.com/office/drawing/2014/main" id="{99359637-A371-6065-A6E9-071477E5F10D}"/>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4886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4FCFD0D-2B5B-13D3-B1FF-E5CF430E99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3DB6D71-FDB3-30E6-70B1-5F3CDE339379}"/>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2B7BA134-CC70-0D6D-D2CC-A9B5A83A404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6BC72C6B-8DC7-CCA9-F29B-E57DAF7C2CDF}"/>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lang="tr-TR"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9C04187A-E3BC-19C0-2FC0-C0ECD954E754}"/>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86DE757C-6299-FCB4-5DCA-ACC8653ADAE7}"/>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E32EFA0D-084B-5EF2-779C-C077C58DE43C}"/>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B9D7607B-6A17-16AB-E95A-611B40B0335C}"/>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6" name="Düz Bağlayıcı 5">
            <a:extLst>
              <a:ext uri="{FF2B5EF4-FFF2-40B4-BE49-F238E27FC236}">
                <a16:creationId xmlns:a16="http://schemas.microsoft.com/office/drawing/2014/main" id="{73A71105-721C-173E-7364-815AB72B913E}"/>
              </a:ext>
            </a:extLst>
          </p:cNvPr>
          <p:cNvCxnSpPr>
            <a:cxnSpLocks/>
            <a:stCxn id="10" idx="3"/>
            <a:endCxn id="22" idx="2"/>
          </p:cNvCxnSpPr>
          <p:nvPr/>
        </p:nvCxnSpPr>
        <p:spPr>
          <a:xfrm flipV="1">
            <a:off x="11910551" y="2659045"/>
            <a:ext cx="2370521" cy="1219396"/>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a:extLst>
              <a:ext uri="{FF2B5EF4-FFF2-40B4-BE49-F238E27FC236}">
                <a16:creationId xmlns:a16="http://schemas.microsoft.com/office/drawing/2014/main" id="{405359D8-AEAB-2602-5F80-983A291980C9}"/>
              </a:ext>
            </a:extLst>
          </p:cNvPr>
          <p:cNvSpPr/>
          <p:nvPr/>
        </p:nvSpPr>
        <p:spPr>
          <a:xfrm>
            <a:off x="10782791" y="3474581"/>
            <a:ext cx="1127760" cy="807720"/>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Düz Bağlayıcı 10">
            <a:extLst>
              <a:ext uri="{FF2B5EF4-FFF2-40B4-BE49-F238E27FC236}">
                <a16:creationId xmlns:a16="http://schemas.microsoft.com/office/drawing/2014/main" id="{95880463-0D89-1E0C-DF09-093592E07F6F}"/>
              </a:ext>
            </a:extLst>
          </p:cNvPr>
          <p:cNvCxnSpPr>
            <a:cxnSpLocks/>
            <a:stCxn id="10" idx="3"/>
            <a:endCxn id="23" idx="2"/>
          </p:cNvCxnSpPr>
          <p:nvPr/>
        </p:nvCxnSpPr>
        <p:spPr>
          <a:xfrm>
            <a:off x="11910551" y="3878441"/>
            <a:ext cx="2406032" cy="154531"/>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4A9593A4-5C69-0307-F2E3-48B08EEC92D1}"/>
              </a:ext>
            </a:extLst>
          </p:cNvPr>
          <p:cNvCxnSpPr>
            <a:cxnSpLocks/>
            <a:stCxn id="10" idx="3"/>
            <a:endCxn id="24" idx="2"/>
          </p:cNvCxnSpPr>
          <p:nvPr/>
        </p:nvCxnSpPr>
        <p:spPr>
          <a:xfrm>
            <a:off x="11910551" y="3878441"/>
            <a:ext cx="2406032" cy="152845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4B9B4260-02D8-697A-A515-776033559674}"/>
              </a:ext>
            </a:extLst>
          </p:cNvPr>
          <p:cNvCxnSpPr>
            <a:cxnSpLocks/>
            <a:stCxn id="10" idx="3"/>
            <a:endCxn id="25" idx="2"/>
          </p:cNvCxnSpPr>
          <p:nvPr/>
        </p:nvCxnSpPr>
        <p:spPr>
          <a:xfrm>
            <a:off x="11910551" y="3878441"/>
            <a:ext cx="2406032" cy="29023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1D21F20E-8074-1FCD-3B21-7EFA762E9B81}"/>
              </a:ext>
            </a:extLst>
          </p:cNvPr>
          <p:cNvCxnSpPr>
            <a:cxnSpLocks/>
            <a:stCxn id="10" idx="3"/>
            <a:endCxn id="26" idx="2"/>
          </p:cNvCxnSpPr>
          <p:nvPr/>
        </p:nvCxnSpPr>
        <p:spPr>
          <a:xfrm>
            <a:off x="11910551" y="3878441"/>
            <a:ext cx="2406032" cy="427287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5E3205E-B1C4-EEBF-193F-FCA1E21F0087}"/>
              </a:ext>
            </a:extLst>
          </p:cNvPr>
          <p:cNvSpPr/>
          <p:nvPr/>
        </p:nvSpPr>
        <p:spPr>
          <a:xfrm>
            <a:off x="14281072" y="2103780"/>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Oval 22">
            <a:extLst>
              <a:ext uri="{FF2B5EF4-FFF2-40B4-BE49-F238E27FC236}">
                <a16:creationId xmlns:a16="http://schemas.microsoft.com/office/drawing/2014/main" id="{D90FC3BB-7877-94F0-142B-1D2CCDBCCB17}"/>
              </a:ext>
            </a:extLst>
          </p:cNvPr>
          <p:cNvSpPr/>
          <p:nvPr/>
        </p:nvSpPr>
        <p:spPr>
          <a:xfrm>
            <a:off x="14316583" y="3477707"/>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Oval 23">
            <a:extLst>
              <a:ext uri="{FF2B5EF4-FFF2-40B4-BE49-F238E27FC236}">
                <a16:creationId xmlns:a16="http://schemas.microsoft.com/office/drawing/2014/main" id="{5B4A4FB7-10E4-B153-675B-90350C9F3A4A}"/>
              </a:ext>
            </a:extLst>
          </p:cNvPr>
          <p:cNvSpPr/>
          <p:nvPr/>
        </p:nvSpPr>
        <p:spPr>
          <a:xfrm>
            <a:off x="14316583" y="485163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52EA778F-9C30-3CF9-21AB-0CF96478BB26}"/>
              </a:ext>
            </a:extLst>
          </p:cNvPr>
          <p:cNvSpPr/>
          <p:nvPr/>
        </p:nvSpPr>
        <p:spPr>
          <a:xfrm>
            <a:off x="14316583" y="6225561"/>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8F37B11B-BC31-593F-9A3B-F585B3F9FD33}"/>
              </a:ext>
            </a:extLst>
          </p:cNvPr>
          <p:cNvSpPr/>
          <p:nvPr/>
        </p:nvSpPr>
        <p:spPr>
          <a:xfrm>
            <a:off x="14316583" y="759605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Google Shape;355;p28">
            <a:extLst>
              <a:ext uri="{FF2B5EF4-FFF2-40B4-BE49-F238E27FC236}">
                <a16:creationId xmlns:a16="http://schemas.microsoft.com/office/drawing/2014/main" id="{BDE3EC13-CBC2-091A-5E15-DE20C4CC4BF6}"/>
              </a:ext>
            </a:extLst>
          </p:cNvPr>
          <p:cNvSpPr txBox="1"/>
          <p:nvPr/>
        </p:nvSpPr>
        <p:spPr>
          <a:xfrm>
            <a:off x="14909165" y="2381691"/>
            <a:ext cx="1692721" cy="5994333"/>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ISBN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 Adı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Yazar</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Yayın </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 Yılı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Yayın evi</a:t>
            </a:r>
          </a:p>
        </p:txBody>
      </p:sp>
      <p:cxnSp>
        <p:nvCxnSpPr>
          <p:cNvPr id="32" name="Düz Bağlayıcı 31">
            <a:extLst>
              <a:ext uri="{FF2B5EF4-FFF2-40B4-BE49-F238E27FC236}">
                <a16:creationId xmlns:a16="http://schemas.microsoft.com/office/drawing/2014/main" id="{FDD8A6E0-BF9E-AE98-C711-06215A4D4B01}"/>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766415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7DED535-78CC-C4BE-66E6-AF895790642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FA69A5E-2845-0DF6-8B38-BC6509FD1E37}"/>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163B8381-78E1-72F7-A489-40BBB70AA7E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EB28183C-45BF-4D87-A52F-B6401E4757D0}"/>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lang="tr-TR"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F44F6756-76D7-9D6C-F1C8-BAE015C0C61D}"/>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97E00F55-5550-054D-165A-70833F5E8B29}"/>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C51839F7-AD74-B8FB-AE62-77DCF224C901}"/>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E2387568-930B-68CD-F022-9CF5847102A0}"/>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6" name="Düz Bağlayıcı 5">
            <a:extLst>
              <a:ext uri="{FF2B5EF4-FFF2-40B4-BE49-F238E27FC236}">
                <a16:creationId xmlns:a16="http://schemas.microsoft.com/office/drawing/2014/main" id="{BAD3112C-2B8C-9DFE-7571-9108CD8D84A1}"/>
              </a:ext>
            </a:extLst>
          </p:cNvPr>
          <p:cNvCxnSpPr>
            <a:cxnSpLocks/>
            <a:stCxn id="10" idx="3"/>
            <a:endCxn id="22" idx="2"/>
          </p:cNvCxnSpPr>
          <p:nvPr/>
        </p:nvCxnSpPr>
        <p:spPr>
          <a:xfrm flipV="1">
            <a:off x="11910551" y="2659045"/>
            <a:ext cx="2370521" cy="219258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a:extLst>
              <a:ext uri="{FF2B5EF4-FFF2-40B4-BE49-F238E27FC236}">
                <a16:creationId xmlns:a16="http://schemas.microsoft.com/office/drawing/2014/main" id="{0FB8BABD-0499-4E6C-764F-BFAAB7CFBC65}"/>
              </a:ext>
            </a:extLst>
          </p:cNvPr>
          <p:cNvSpPr/>
          <p:nvPr/>
        </p:nvSpPr>
        <p:spPr>
          <a:xfrm>
            <a:off x="10782791" y="4447774"/>
            <a:ext cx="1127760" cy="807720"/>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Düz Bağlayıcı 10">
            <a:extLst>
              <a:ext uri="{FF2B5EF4-FFF2-40B4-BE49-F238E27FC236}">
                <a16:creationId xmlns:a16="http://schemas.microsoft.com/office/drawing/2014/main" id="{81D4F270-0E98-A8AF-1EF4-529F41CA710F}"/>
              </a:ext>
            </a:extLst>
          </p:cNvPr>
          <p:cNvCxnSpPr>
            <a:cxnSpLocks/>
            <a:stCxn id="10" idx="3"/>
            <a:endCxn id="23" idx="2"/>
          </p:cNvCxnSpPr>
          <p:nvPr/>
        </p:nvCxnSpPr>
        <p:spPr>
          <a:xfrm flipV="1">
            <a:off x="11910551" y="4032972"/>
            <a:ext cx="2406032" cy="8186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0BB8D18B-42CE-9CDD-EC5A-F235F42AEA80}"/>
              </a:ext>
            </a:extLst>
          </p:cNvPr>
          <p:cNvCxnSpPr>
            <a:cxnSpLocks/>
            <a:stCxn id="10" idx="3"/>
            <a:endCxn id="24" idx="2"/>
          </p:cNvCxnSpPr>
          <p:nvPr/>
        </p:nvCxnSpPr>
        <p:spPr>
          <a:xfrm>
            <a:off x="11910551" y="4851634"/>
            <a:ext cx="2406032" cy="55526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F8C53886-C732-C3E2-B546-EDF3543EBE36}"/>
              </a:ext>
            </a:extLst>
          </p:cNvPr>
          <p:cNvCxnSpPr>
            <a:cxnSpLocks/>
            <a:stCxn id="10" idx="3"/>
            <a:endCxn id="25" idx="2"/>
          </p:cNvCxnSpPr>
          <p:nvPr/>
        </p:nvCxnSpPr>
        <p:spPr>
          <a:xfrm>
            <a:off x="11910551" y="4851634"/>
            <a:ext cx="2406032" cy="19291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73F8FC09-D284-91C3-3432-F21891D4A795}"/>
              </a:ext>
            </a:extLst>
          </p:cNvPr>
          <p:cNvCxnSpPr>
            <a:cxnSpLocks/>
            <a:stCxn id="10" idx="3"/>
            <a:endCxn id="26" idx="2"/>
          </p:cNvCxnSpPr>
          <p:nvPr/>
        </p:nvCxnSpPr>
        <p:spPr>
          <a:xfrm>
            <a:off x="11910551" y="4851634"/>
            <a:ext cx="2406032" cy="329968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6EB851F-3799-6918-EE24-8BAB2E65B903}"/>
              </a:ext>
            </a:extLst>
          </p:cNvPr>
          <p:cNvSpPr/>
          <p:nvPr/>
        </p:nvSpPr>
        <p:spPr>
          <a:xfrm>
            <a:off x="14281072" y="2103780"/>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Oval 22">
            <a:extLst>
              <a:ext uri="{FF2B5EF4-FFF2-40B4-BE49-F238E27FC236}">
                <a16:creationId xmlns:a16="http://schemas.microsoft.com/office/drawing/2014/main" id="{92041983-243D-9345-F8FE-8AC616A93649}"/>
              </a:ext>
            </a:extLst>
          </p:cNvPr>
          <p:cNvSpPr/>
          <p:nvPr/>
        </p:nvSpPr>
        <p:spPr>
          <a:xfrm>
            <a:off x="14316583" y="3477707"/>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Oval 23">
            <a:extLst>
              <a:ext uri="{FF2B5EF4-FFF2-40B4-BE49-F238E27FC236}">
                <a16:creationId xmlns:a16="http://schemas.microsoft.com/office/drawing/2014/main" id="{635937DF-D20E-A272-672D-584B5CC39909}"/>
              </a:ext>
            </a:extLst>
          </p:cNvPr>
          <p:cNvSpPr/>
          <p:nvPr/>
        </p:nvSpPr>
        <p:spPr>
          <a:xfrm>
            <a:off x="14316583" y="485163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F79FDC62-267F-0FCC-7330-D0C716DAD11F}"/>
              </a:ext>
            </a:extLst>
          </p:cNvPr>
          <p:cNvSpPr/>
          <p:nvPr/>
        </p:nvSpPr>
        <p:spPr>
          <a:xfrm>
            <a:off x="14316583" y="6225561"/>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4A1FFA8F-055C-8018-FDA2-E0D7F4EE5274}"/>
              </a:ext>
            </a:extLst>
          </p:cNvPr>
          <p:cNvSpPr/>
          <p:nvPr/>
        </p:nvSpPr>
        <p:spPr>
          <a:xfrm>
            <a:off x="14316583" y="759605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Google Shape;355;p28">
            <a:extLst>
              <a:ext uri="{FF2B5EF4-FFF2-40B4-BE49-F238E27FC236}">
                <a16:creationId xmlns:a16="http://schemas.microsoft.com/office/drawing/2014/main" id="{8BE7ED16-123F-2936-6FE6-72C6D8703409}"/>
              </a:ext>
            </a:extLst>
          </p:cNvPr>
          <p:cNvSpPr txBox="1"/>
          <p:nvPr/>
        </p:nvSpPr>
        <p:spPr>
          <a:xfrm>
            <a:off x="14909165" y="2381691"/>
            <a:ext cx="2173969" cy="6265882"/>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Sipariş No</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Sipariş Tarihi</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Müşteri No</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Toplam </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Tutar</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Sipariş </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Durumu</a:t>
            </a: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21" name="Düz Bağlayıcı 20">
            <a:extLst>
              <a:ext uri="{FF2B5EF4-FFF2-40B4-BE49-F238E27FC236}">
                <a16:creationId xmlns:a16="http://schemas.microsoft.com/office/drawing/2014/main" id="{379F781D-D6C8-D7BA-1F64-6CF0836A981C}"/>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38337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7EECAB6-4EAC-C948-A974-C29DDA06BB73}"/>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4C70ADEC-7E99-5463-BE7A-371A793F4EC1}"/>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39F66148-7E89-50D7-EEDD-AFCFA4B5903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AD568003-AC51-7BE3-8A77-08CF34E6B045}"/>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lang="tr-TR"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78759CEF-B021-8A54-4AC5-CB29C58C9B1C}"/>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2FE7F80D-5E2B-BAFC-C2BD-EAAC17CCF501}"/>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054F6266-D11D-E1D7-7DA3-75428BFE9185}"/>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1C292FF9-B94B-70C5-5949-245687CAB207}"/>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6" name="Düz Bağlayıcı 5">
            <a:extLst>
              <a:ext uri="{FF2B5EF4-FFF2-40B4-BE49-F238E27FC236}">
                <a16:creationId xmlns:a16="http://schemas.microsoft.com/office/drawing/2014/main" id="{23EDEE11-C69A-1FA7-0417-1BEFC28D7E7D}"/>
              </a:ext>
            </a:extLst>
          </p:cNvPr>
          <p:cNvCxnSpPr>
            <a:cxnSpLocks/>
            <a:stCxn id="10" idx="3"/>
            <a:endCxn id="22" idx="2"/>
          </p:cNvCxnSpPr>
          <p:nvPr/>
        </p:nvCxnSpPr>
        <p:spPr>
          <a:xfrm flipV="1">
            <a:off x="11910551" y="2659045"/>
            <a:ext cx="2370521" cy="319842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a:extLst>
              <a:ext uri="{FF2B5EF4-FFF2-40B4-BE49-F238E27FC236}">
                <a16:creationId xmlns:a16="http://schemas.microsoft.com/office/drawing/2014/main" id="{27AA229E-A8ED-2199-4F75-7B1A9FBB13F7}"/>
              </a:ext>
            </a:extLst>
          </p:cNvPr>
          <p:cNvSpPr/>
          <p:nvPr/>
        </p:nvSpPr>
        <p:spPr>
          <a:xfrm>
            <a:off x="10782791" y="5453614"/>
            <a:ext cx="1127760" cy="807720"/>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Düz Bağlayıcı 10">
            <a:extLst>
              <a:ext uri="{FF2B5EF4-FFF2-40B4-BE49-F238E27FC236}">
                <a16:creationId xmlns:a16="http://schemas.microsoft.com/office/drawing/2014/main" id="{2FC22056-4834-1EB8-9031-BBE653ABA183}"/>
              </a:ext>
            </a:extLst>
          </p:cNvPr>
          <p:cNvCxnSpPr>
            <a:cxnSpLocks/>
            <a:stCxn id="10" idx="3"/>
            <a:endCxn id="23" idx="2"/>
          </p:cNvCxnSpPr>
          <p:nvPr/>
        </p:nvCxnSpPr>
        <p:spPr>
          <a:xfrm flipV="1">
            <a:off x="11910551" y="4032972"/>
            <a:ext cx="2406032" cy="18245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F1312E79-9B2C-F389-4BFD-8EED721082BF}"/>
              </a:ext>
            </a:extLst>
          </p:cNvPr>
          <p:cNvCxnSpPr>
            <a:cxnSpLocks/>
            <a:stCxn id="10" idx="3"/>
            <a:endCxn id="24" idx="2"/>
          </p:cNvCxnSpPr>
          <p:nvPr/>
        </p:nvCxnSpPr>
        <p:spPr>
          <a:xfrm flipV="1">
            <a:off x="11910551" y="5406899"/>
            <a:ext cx="2406032" cy="4505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C3B59E2A-22CC-AE9D-BC98-CF2AF230254D}"/>
              </a:ext>
            </a:extLst>
          </p:cNvPr>
          <p:cNvCxnSpPr>
            <a:cxnSpLocks/>
            <a:stCxn id="10" idx="3"/>
            <a:endCxn id="25" idx="2"/>
          </p:cNvCxnSpPr>
          <p:nvPr/>
        </p:nvCxnSpPr>
        <p:spPr>
          <a:xfrm>
            <a:off x="11910551" y="5857474"/>
            <a:ext cx="2406032" cy="9233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2FD91705-BB21-B705-99A7-B77B7A70DCBA}"/>
              </a:ext>
            </a:extLst>
          </p:cNvPr>
          <p:cNvCxnSpPr>
            <a:cxnSpLocks/>
            <a:stCxn id="10" idx="3"/>
            <a:endCxn id="26" idx="2"/>
          </p:cNvCxnSpPr>
          <p:nvPr/>
        </p:nvCxnSpPr>
        <p:spPr>
          <a:xfrm>
            <a:off x="11910551" y="5857474"/>
            <a:ext cx="2406032" cy="229384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1016B92-11B9-211B-39A1-E81FB49A39E2}"/>
              </a:ext>
            </a:extLst>
          </p:cNvPr>
          <p:cNvSpPr/>
          <p:nvPr/>
        </p:nvSpPr>
        <p:spPr>
          <a:xfrm>
            <a:off x="14281072" y="2103780"/>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Oval 22">
            <a:extLst>
              <a:ext uri="{FF2B5EF4-FFF2-40B4-BE49-F238E27FC236}">
                <a16:creationId xmlns:a16="http://schemas.microsoft.com/office/drawing/2014/main" id="{F3A04B9A-41CE-D95B-1520-A601548D5EF0}"/>
              </a:ext>
            </a:extLst>
          </p:cNvPr>
          <p:cNvSpPr/>
          <p:nvPr/>
        </p:nvSpPr>
        <p:spPr>
          <a:xfrm>
            <a:off x="14316583" y="3477707"/>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Oval 23">
            <a:extLst>
              <a:ext uri="{FF2B5EF4-FFF2-40B4-BE49-F238E27FC236}">
                <a16:creationId xmlns:a16="http://schemas.microsoft.com/office/drawing/2014/main" id="{3E79E7CC-1114-8DD2-7E35-A09C95BEB1A6}"/>
              </a:ext>
            </a:extLst>
          </p:cNvPr>
          <p:cNvSpPr/>
          <p:nvPr/>
        </p:nvSpPr>
        <p:spPr>
          <a:xfrm>
            <a:off x="14316583" y="485163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341127D6-BDB8-D6BF-D4EC-737ED9093ACE}"/>
              </a:ext>
            </a:extLst>
          </p:cNvPr>
          <p:cNvSpPr/>
          <p:nvPr/>
        </p:nvSpPr>
        <p:spPr>
          <a:xfrm>
            <a:off x="14316583" y="6225561"/>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3F7EFC6C-C43A-AFAA-F835-F8F23242F7A0}"/>
              </a:ext>
            </a:extLst>
          </p:cNvPr>
          <p:cNvSpPr/>
          <p:nvPr/>
        </p:nvSpPr>
        <p:spPr>
          <a:xfrm>
            <a:off x="14316583" y="759605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Google Shape;355;p28">
            <a:extLst>
              <a:ext uri="{FF2B5EF4-FFF2-40B4-BE49-F238E27FC236}">
                <a16:creationId xmlns:a16="http://schemas.microsoft.com/office/drawing/2014/main" id="{2D703EA6-3379-3C36-11BA-5FAE67613EF9}"/>
              </a:ext>
            </a:extLst>
          </p:cNvPr>
          <p:cNvSpPr txBox="1"/>
          <p:nvPr/>
        </p:nvSpPr>
        <p:spPr>
          <a:xfrm>
            <a:off x="14909165" y="2381691"/>
            <a:ext cx="2173969" cy="6265882"/>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Ürün Kodu</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Ürün Adı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Fiyat</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Stok </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Miktarı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Kategori</a:t>
            </a: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19" name="Düz Bağlayıcı 18">
            <a:extLst>
              <a:ext uri="{FF2B5EF4-FFF2-40B4-BE49-F238E27FC236}">
                <a16:creationId xmlns:a16="http://schemas.microsoft.com/office/drawing/2014/main" id="{1A25E161-6999-ABC0-2522-C15A6376570A}"/>
              </a:ext>
            </a:extLst>
          </p:cNvPr>
          <p:cNvCxnSpPr/>
          <p:nvPr/>
        </p:nvCxnSpPr>
        <p:spPr>
          <a:xfrm>
            <a:off x="5962873" y="2106189"/>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528848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D0CD56B9-00A2-A84D-607D-B44E9F7AF43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B9732AA0-57A1-5D4A-6AFF-84A026BB859E}"/>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5BE7F5D4-ADB2-6D66-CC63-4927731729D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35</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237BE394-701E-E6FE-50BB-D1F0F1401639}"/>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Özellik Örnekleri</a:t>
            </a:r>
            <a:endParaRPr kumimoji="0" lang="tr-TR"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C5ED7E73-F08A-8D6B-70CF-08FFB92EDAEC}"/>
              </a:ext>
            </a:extLst>
          </p:cNvPr>
          <p:cNvPicPr>
            <a:picLocks noChangeAspect="1"/>
          </p:cNvPicPr>
          <p:nvPr/>
        </p:nvPicPr>
        <p:blipFill rotWithShape="1">
          <a:blip r:embed="rId4"/>
          <a:srcRect b="14832"/>
          <a:stretch/>
        </p:blipFill>
        <p:spPr>
          <a:xfrm>
            <a:off x="0" y="91815"/>
            <a:ext cx="9139014" cy="4611754"/>
          </a:xfrm>
          <a:prstGeom prst="rect">
            <a:avLst/>
          </a:prstGeom>
        </p:spPr>
      </p:pic>
      <p:pic>
        <p:nvPicPr>
          <p:cNvPr id="5" name="Resim 4">
            <a:extLst>
              <a:ext uri="{FF2B5EF4-FFF2-40B4-BE49-F238E27FC236}">
                <a16:creationId xmlns:a16="http://schemas.microsoft.com/office/drawing/2014/main" id="{1E4AAC64-7879-06BA-25B2-4CAF56859C7A}"/>
              </a:ext>
            </a:extLst>
          </p:cNvPr>
          <p:cNvPicPr>
            <a:picLocks noChangeAspect="1"/>
          </p:cNvPicPr>
          <p:nvPr/>
        </p:nvPicPr>
        <p:blipFill rotWithShape="1">
          <a:blip r:embed="rId5"/>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069C285E-F5B4-D8BD-86DF-55DB73A342B6}"/>
              </a:ext>
            </a:extLst>
          </p:cNvPr>
          <p:cNvSpPr txBox="1"/>
          <p:nvPr/>
        </p:nvSpPr>
        <p:spPr>
          <a:xfrm>
            <a:off x="9489170" y="2397692"/>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BDC4A5DB-F563-110D-41C1-3A92544C255E}"/>
              </a:ext>
            </a:extLst>
          </p:cNvPr>
          <p:cNvSpPr txBox="1"/>
          <p:nvPr/>
        </p:nvSpPr>
        <p:spPr>
          <a:xfrm>
            <a:off x="10884828" y="2659045"/>
            <a:ext cx="1692721"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Ders</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Ürün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Müşteri</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6" name="Düz Bağlayıcı 5">
            <a:extLst>
              <a:ext uri="{FF2B5EF4-FFF2-40B4-BE49-F238E27FC236}">
                <a16:creationId xmlns:a16="http://schemas.microsoft.com/office/drawing/2014/main" id="{7FE7020C-810D-EF08-621A-B5DABA7BF743}"/>
              </a:ext>
            </a:extLst>
          </p:cNvPr>
          <p:cNvCxnSpPr>
            <a:cxnSpLocks/>
            <a:stCxn id="10" idx="3"/>
            <a:endCxn id="22" idx="2"/>
          </p:cNvCxnSpPr>
          <p:nvPr/>
        </p:nvCxnSpPr>
        <p:spPr>
          <a:xfrm flipV="1">
            <a:off x="11971511" y="2659045"/>
            <a:ext cx="2309561" cy="4219509"/>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Dikdörtgen 9">
            <a:extLst>
              <a:ext uri="{FF2B5EF4-FFF2-40B4-BE49-F238E27FC236}">
                <a16:creationId xmlns:a16="http://schemas.microsoft.com/office/drawing/2014/main" id="{3955C3A7-C316-D376-B958-C555D897908E}"/>
              </a:ext>
            </a:extLst>
          </p:cNvPr>
          <p:cNvSpPr/>
          <p:nvPr/>
        </p:nvSpPr>
        <p:spPr>
          <a:xfrm>
            <a:off x="10843751" y="6474694"/>
            <a:ext cx="1127760" cy="807720"/>
          </a:xfrm>
          <a:prstGeom prst="rect">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cxnSp>
        <p:nvCxnSpPr>
          <p:cNvPr id="11" name="Düz Bağlayıcı 10">
            <a:extLst>
              <a:ext uri="{FF2B5EF4-FFF2-40B4-BE49-F238E27FC236}">
                <a16:creationId xmlns:a16="http://schemas.microsoft.com/office/drawing/2014/main" id="{C1C3398D-4B2F-E5F9-3743-74502C883BBC}"/>
              </a:ext>
            </a:extLst>
          </p:cNvPr>
          <p:cNvCxnSpPr>
            <a:cxnSpLocks/>
            <a:stCxn id="10" idx="3"/>
            <a:endCxn id="23" idx="2"/>
          </p:cNvCxnSpPr>
          <p:nvPr/>
        </p:nvCxnSpPr>
        <p:spPr>
          <a:xfrm flipV="1">
            <a:off x="11971511" y="4032972"/>
            <a:ext cx="2345072" cy="284558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Düz Bağlayıcı 15">
            <a:extLst>
              <a:ext uri="{FF2B5EF4-FFF2-40B4-BE49-F238E27FC236}">
                <a16:creationId xmlns:a16="http://schemas.microsoft.com/office/drawing/2014/main" id="{7073B1BA-C264-0251-B899-143EDE570680}"/>
              </a:ext>
            </a:extLst>
          </p:cNvPr>
          <p:cNvCxnSpPr>
            <a:cxnSpLocks/>
            <a:stCxn id="10" idx="3"/>
            <a:endCxn id="24" idx="2"/>
          </p:cNvCxnSpPr>
          <p:nvPr/>
        </p:nvCxnSpPr>
        <p:spPr>
          <a:xfrm flipV="1">
            <a:off x="11971511" y="5406899"/>
            <a:ext cx="2345072" cy="147165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Düz Bağlayıcı 17">
            <a:extLst>
              <a:ext uri="{FF2B5EF4-FFF2-40B4-BE49-F238E27FC236}">
                <a16:creationId xmlns:a16="http://schemas.microsoft.com/office/drawing/2014/main" id="{CEAB62B5-7D54-A6B7-ABE7-D14A93ECD0E9}"/>
              </a:ext>
            </a:extLst>
          </p:cNvPr>
          <p:cNvCxnSpPr>
            <a:cxnSpLocks/>
            <a:stCxn id="10" idx="3"/>
            <a:endCxn id="25" idx="2"/>
          </p:cNvCxnSpPr>
          <p:nvPr/>
        </p:nvCxnSpPr>
        <p:spPr>
          <a:xfrm flipV="1">
            <a:off x="11971511" y="6780826"/>
            <a:ext cx="2345072" cy="9772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Düz Bağlayıcı 19">
            <a:extLst>
              <a:ext uri="{FF2B5EF4-FFF2-40B4-BE49-F238E27FC236}">
                <a16:creationId xmlns:a16="http://schemas.microsoft.com/office/drawing/2014/main" id="{1DCA8F0A-494D-F57A-7FE8-A51F778CE724}"/>
              </a:ext>
            </a:extLst>
          </p:cNvPr>
          <p:cNvCxnSpPr>
            <a:cxnSpLocks/>
            <a:stCxn id="10" idx="3"/>
            <a:endCxn id="26" idx="2"/>
          </p:cNvCxnSpPr>
          <p:nvPr/>
        </p:nvCxnSpPr>
        <p:spPr>
          <a:xfrm>
            <a:off x="11971511" y="6878554"/>
            <a:ext cx="2345072" cy="127276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320FDE1E-B3A2-A098-8A14-115A6B5E37AA}"/>
              </a:ext>
            </a:extLst>
          </p:cNvPr>
          <p:cNvSpPr/>
          <p:nvPr/>
        </p:nvSpPr>
        <p:spPr>
          <a:xfrm>
            <a:off x="14281072" y="2103780"/>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Oval 22">
            <a:extLst>
              <a:ext uri="{FF2B5EF4-FFF2-40B4-BE49-F238E27FC236}">
                <a16:creationId xmlns:a16="http://schemas.microsoft.com/office/drawing/2014/main" id="{07F6D415-9A24-ED42-D0CB-E0458FFFCF6E}"/>
              </a:ext>
            </a:extLst>
          </p:cNvPr>
          <p:cNvSpPr/>
          <p:nvPr/>
        </p:nvSpPr>
        <p:spPr>
          <a:xfrm>
            <a:off x="14316583" y="3477707"/>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4" name="Oval 23">
            <a:extLst>
              <a:ext uri="{FF2B5EF4-FFF2-40B4-BE49-F238E27FC236}">
                <a16:creationId xmlns:a16="http://schemas.microsoft.com/office/drawing/2014/main" id="{915158D6-EC2D-D634-A711-D702B9DCF414}"/>
              </a:ext>
            </a:extLst>
          </p:cNvPr>
          <p:cNvSpPr/>
          <p:nvPr/>
        </p:nvSpPr>
        <p:spPr>
          <a:xfrm>
            <a:off x="14316583" y="485163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B38F8166-380C-9BC8-B77D-7E5C1EA7B7B3}"/>
              </a:ext>
            </a:extLst>
          </p:cNvPr>
          <p:cNvSpPr/>
          <p:nvPr/>
        </p:nvSpPr>
        <p:spPr>
          <a:xfrm>
            <a:off x="14316583" y="6225561"/>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6" name="Oval 25">
            <a:extLst>
              <a:ext uri="{FF2B5EF4-FFF2-40B4-BE49-F238E27FC236}">
                <a16:creationId xmlns:a16="http://schemas.microsoft.com/office/drawing/2014/main" id="{A5FCD859-BAE6-F94C-9834-1CB07F63522E}"/>
              </a:ext>
            </a:extLst>
          </p:cNvPr>
          <p:cNvSpPr/>
          <p:nvPr/>
        </p:nvSpPr>
        <p:spPr>
          <a:xfrm>
            <a:off x="14316583" y="7596054"/>
            <a:ext cx="2587243" cy="1110529"/>
          </a:xfrm>
          <a:prstGeom prst="ellipse">
            <a:avLst/>
          </a:prstGeom>
          <a:noFill/>
          <a:ln w="571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7" name="Google Shape;355;p28">
            <a:extLst>
              <a:ext uri="{FF2B5EF4-FFF2-40B4-BE49-F238E27FC236}">
                <a16:creationId xmlns:a16="http://schemas.microsoft.com/office/drawing/2014/main" id="{7C908294-945D-10C0-E46B-30168EF030D3}"/>
              </a:ext>
            </a:extLst>
          </p:cNvPr>
          <p:cNvSpPr txBox="1"/>
          <p:nvPr/>
        </p:nvSpPr>
        <p:spPr>
          <a:xfrm>
            <a:off x="14909165" y="2381691"/>
            <a:ext cx="2173969" cy="6265882"/>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Müşteri No</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Ad</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Soyadı</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Telefon</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E-posta</a:t>
            </a: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p:txBody>
      </p:sp>
      <p:cxnSp>
        <p:nvCxnSpPr>
          <p:cNvPr id="3" name="Düz Bağlayıcı 2">
            <a:extLst>
              <a:ext uri="{FF2B5EF4-FFF2-40B4-BE49-F238E27FC236}">
                <a16:creationId xmlns:a16="http://schemas.microsoft.com/office/drawing/2014/main" id="{F44F8A18-D231-5F2B-1EE9-D7F9CDBC383D}"/>
              </a:ext>
            </a:extLst>
          </p:cNvPr>
          <p:cNvCxnSpPr/>
          <p:nvPr/>
        </p:nvCxnSpPr>
        <p:spPr>
          <a:xfrm>
            <a:off x="5962872" y="2103780"/>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8877684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EB07F035-A656-C9AF-B899-76B264EF81BB}"/>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0745CBC8-CE02-A080-F22C-282F7C46621A}"/>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009CD10C-AC58-6306-8554-7D3E4381155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54019962-EAE0-02C6-6053-8DB12BAF0F9A}"/>
              </a:ext>
            </a:extLst>
          </p:cNvPr>
          <p:cNvSpPr txBox="1"/>
          <p:nvPr/>
        </p:nvSpPr>
        <p:spPr>
          <a:xfrm>
            <a:off x="9489170" y="816752"/>
            <a:ext cx="16205470" cy="161146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Tek Değerli Özellikler</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		Ve Çok Değerli Özellikler </a:t>
            </a:r>
            <a:endParaRPr kumimoji="0"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9" name="Google Shape;355;p28">
            <a:extLst>
              <a:ext uri="{FF2B5EF4-FFF2-40B4-BE49-F238E27FC236}">
                <a16:creationId xmlns:a16="http://schemas.microsoft.com/office/drawing/2014/main" id="{0965F329-F1E3-3594-5291-C3E78D7C9AB6}"/>
              </a:ext>
            </a:extLst>
          </p:cNvPr>
          <p:cNvSpPr txBox="1"/>
          <p:nvPr/>
        </p:nvSpPr>
        <p:spPr>
          <a:xfrm>
            <a:off x="9489169" y="3273850"/>
            <a:ext cx="8379105" cy="5301901"/>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Bir varlığın sadece 1 değer alabilen niteliğine özellik denir. Örneğin bir iş yerindeki çalışanların tek sosyal sigorta numaraları vardır. Genellikle bir varlığın tek bir değeri vardır. Bir varlığın bir özelliğinin aldığı değer tek ise bu niteliğe tek değerli özellik denir. Ancak bazı özelliklerin birden çok değeri olabilir. Örneğin bir çalışanın birden fazla telefon numarası olabilir. Başka bir örnek olarak, bir çalışanın çocukları özelliği bir kişi de olabileceği gibi birden çok kişi de olabilir. Bu durumda Çalışan varlığının Çocukları özelliği çok değerli özelliktir. Varlık-İlişki şemasında çok değerli özellikler çift çizgili oval olarak gösterilir.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5" name="Resim 4">
            <a:extLst>
              <a:ext uri="{FF2B5EF4-FFF2-40B4-BE49-F238E27FC236}">
                <a16:creationId xmlns:a16="http://schemas.microsoft.com/office/drawing/2014/main" id="{B4EA9E10-EC44-3548-69FE-EEE2F4A5552B}"/>
              </a:ext>
            </a:extLst>
          </p:cNvPr>
          <p:cNvPicPr>
            <a:picLocks noChangeAspect="1"/>
          </p:cNvPicPr>
          <p:nvPr/>
        </p:nvPicPr>
        <p:blipFill rotWithShape="1">
          <a:blip r:embed="rId4"/>
          <a:srcRect t="-1" b="25243"/>
          <a:stretch>
            <a:fillRect/>
          </a:stretch>
        </p:blipFill>
        <p:spPr>
          <a:xfrm>
            <a:off x="0" y="6710955"/>
            <a:ext cx="9139015" cy="3198954"/>
          </a:xfrm>
          <a:prstGeom prst="rect">
            <a:avLst/>
          </a:prstGeom>
        </p:spPr>
      </p:pic>
      <p:pic>
        <p:nvPicPr>
          <p:cNvPr id="3" name="Resim 2">
            <a:extLst>
              <a:ext uri="{FF2B5EF4-FFF2-40B4-BE49-F238E27FC236}">
                <a16:creationId xmlns:a16="http://schemas.microsoft.com/office/drawing/2014/main" id="{35A34811-FE11-0DBE-1D6C-591866D445CD}"/>
              </a:ext>
            </a:extLst>
          </p:cNvPr>
          <p:cNvPicPr>
            <a:picLocks noChangeAspect="1"/>
          </p:cNvPicPr>
          <p:nvPr/>
        </p:nvPicPr>
        <p:blipFill>
          <a:blip r:embed="rId5"/>
          <a:stretch>
            <a:fillRect/>
          </a:stretch>
        </p:blipFill>
        <p:spPr>
          <a:xfrm>
            <a:off x="0" y="39763"/>
            <a:ext cx="9103515" cy="3800717"/>
          </a:xfrm>
          <a:prstGeom prst="rect">
            <a:avLst/>
          </a:prstGeom>
        </p:spPr>
      </p:pic>
      <p:cxnSp>
        <p:nvCxnSpPr>
          <p:cNvPr id="6" name="Düz Bağlayıcı 5">
            <a:extLst>
              <a:ext uri="{FF2B5EF4-FFF2-40B4-BE49-F238E27FC236}">
                <a16:creationId xmlns:a16="http://schemas.microsoft.com/office/drawing/2014/main" id="{1F0411C0-B8A6-AFD1-ED8B-55855CE3CF6F}"/>
              </a:ext>
            </a:extLst>
          </p:cNvPr>
          <p:cNvCxnSpPr/>
          <p:nvPr/>
        </p:nvCxnSpPr>
        <p:spPr>
          <a:xfrm>
            <a:off x="2155371" y="1126671"/>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5406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5C4C190-5BA8-FE56-4E57-54AA90B77227}"/>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A9B04802-F3EB-7880-12A0-D7992A8135D8}"/>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E1E8C166-78BC-AD04-443C-EFE15F5E467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50;p28">
            <a:extLst>
              <a:ext uri="{FF2B5EF4-FFF2-40B4-BE49-F238E27FC236}">
                <a16:creationId xmlns:a16="http://schemas.microsoft.com/office/drawing/2014/main" id="{714E25A2-BFA5-600B-14A7-53B9FB898EC5}"/>
              </a:ext>
            </a:extLst>
          </p:cNvPr>
          <p:cNvSpPr txBox="1"/>
          <p:nvPr/>
        </p:nvSpPr>
        <p:spPr>
          <a:xfrm>
            <a:off x="9489170" y="816752"/>
            <a:ext cx="16205470" cy="230742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Çok Değerli </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		Özellik Örnekleri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5" name="Resim 4">
            <a:extLst>
              <a:ext uri="{FF2B5EF4-FFF2-40B4-BE49-F238E27FC236}">
                <a16:creationId xmlns:a16="http://schemas.microsoft.com/office/drawing/2014/main" id="{219B06B9-3270-6C71-FDB6-4C800E63A9BD}"/>
              </a:ext>
            </a:extLst>
          </p:cNvPr>
          <p:cNvPicPr>
            <a:picLocks noChangeAspect="1"/>
          </p:cNvPicPr>
          <p:nvPr/>
        </p:nvPicPr>
        <p:blipFill rotWithShape="1">
          <a:blip r:embed="rId4"/>
          <a:srcRect t="-1" b="25243"/>
          <a:stretch>
            <a:fillRect/>
          </a:stretch>
        </p:blipFill>
        <p:spPr>
          <a:xfrm>
            <a:off x="0" y="6710955"/>
            <a:ext cx="9139015" cy="3198954"/>
          </a:xfrm>
          <a:prstGeom prst="rect">
            <a:avLst/>
          </a:prstGeom>
        </p:spPr>
      </p:pic>
      <p:sp>
        <p:nvSpPr>
          <p:cNvPr id="14" name="Google Shape;351;p28">
            <a:extLst>
              <a:ext uri="{FF2B5EF4-FFF2-40B4-BE49-F238E27FC236}">
                <a16:creationId xmlns:a16="http://schemas.microsoft.com/office/drawing/2014/main" id="{C5C6B8C2-DA0F-7497-062F-3E0F164510E9}"/>
              </a:ext>
            </a:extLst>
          </p:cNvPr>
          <p:cNvSpPr txBox="1"/>
          <p:nvPr/>
        </p:nvSpPr>
        <p:spPr>
          <a:xfrm>
            <a:off x="9484185" y="3124179"/>
            <a:ext cx="2587243" cy="503599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1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2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3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4	- </a:t>
            </a:r>
          </a:p>
          <a:p>
            <a:pPr marL="0" marR="0" lvl="0" indent="0" algn="l" defTabSz="914400" rtl="0" eaLnBrk="1" fontAlgn="auto" latinLnBrk="0" hangingPunct="1">
              <a:lnSpc>
                <a:spcPct val="119002"/>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ED7843"/>
                </a:solidFill>
                <a:effectLst/>
                <a:uLnTx/>
                <a:uFillTx/>
                <a:latin typeface="Paytone One"/>
                <a:cs typeface="Arial"/>
                <a:sym typeface="Paytone One"/>
              </a:rPr>
              <a:t>5	-  </a:t>
            </a:r>
          </a:p>
        </p:txBody>
      </p:sp>
      <p:sp>
        <p:nvSpPr>
          <p:cNvPr id="15" name="Google Shape;355;p28">
            <a:extLst>
              <a:ext uri="{FF2B5EF4-FFF2-40B4-BE49-F238E27FC236}">
                <a16:creationId xmlns:a16="http://schemas.microsoft.com/office/drawing/2014/main" id="{2466B38B-FD92-CF11-710C-2AED24F3D889}"/>
              </a:ext>
            </a:extLst>
          </p:cNvPr>
          <p:cNvSpPr txBox="1"/>
          <p:nvPr/>
        </p:nvSpPr>
        <p:spPr>
          <a:xfrm>
            <a:off x="10879843" y="3385532"/>
            <a:ext cx="2587243" cy="4513287"/>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Eposta Adresi</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Okunan Kitap</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Sipariş</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Aldığı Dersler</a:t>
            </a: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4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400" b="0" i="0" u="none" strike="noStrike" kern="0" cap="none" spc="0" normalizeH="0" baseline="0" noProof="0" dirty="0">
                <a:ln>
                  <a:noFill/>
                </a:ln>
                <a:solidFill>
                  <a:srgbClr val="FFFFFF"/>
                </a:solidFill>
                <a:effectLst/>
                <a:uLnTx/>
                <a:uFillTx/>
                <a:latin typeface="Lato"/>
                <a:ea typeface="Lato"/>
                <a:cs typeface="Lato"/>
                <a:sym typeface="Lato"/>
              </a:rPr>
              <a:t>Hobiler</a:t>
            </a: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3" name="Resim 2">
            <a:extLst>
              <a:ext uri="{FF2B5EF4-FFF2-40B4-BE49-F238E27FC236}">
                <a16:creationId xmlns:a16="http://schemas.microsoft.com/office/drawing/2014/main" id="{E286A2B3-CF15-FF6E-66AE-B0848C52DCE5}"/>
              </a:ext>
            </a:extLst>
          </p:cNvPr>
          <p:cNvPicPr>
            <a:picLocks noChangeAspect="1"/>
          </p:cNvPicPr>
          <p:nvPr/>
        </p:nvPicPr>
        <p:blipFill>
          <a:blip r:embed="rId5"/>
          <a:stretch>
            <a:fillRect/>
          </a:stretch>
        </p:blipFill>
        <p:spPr>
          <a:xfrm>
            <a:off x="0" y="39763"/>
            <a:ext cx="9103515" cy="3800717"/>
          </a:xfrm>
          <a:prstGeom prst="rect">
            <a:avLst/>
          </a:prstGeom>
        </p:spPr>
      </p:pic>
      <p:cxnSp>
        <p:nvCxnSpPr>
          <p:cNvPr id="8" name="Düz Bağlayıcı 7">
            <a:extLst>
              <a:ext uri="{FF2B5EF4-FFF2-40B4-BE49-F238E27FC236}">
                <a16:creationId xmlns:a16="http://schemas.microsoft.com/office/drawing/2014/main" id="{62E06E2E-73D6-41FA-6B4A-E5E310D0069B}"/>
              </a:ext>
            </a:extLst>
          </p:cNvPr>
          <p:cNvCxnSpPr/>
          <p:nvPr/>
        </p:nvCxnSpPr>
        <p:spPr>
          <a:xfrm>
            <a:off x="2155371" y="1126671"/>
            <a:ext cx="112667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54947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E612150-C9FD-3C23-8B4D-DBC2308C539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DA826D37-FE11-0CC1-2875-7FFE28096989}"/>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A2228031-A8DF-FA11-B844-CC2260D0717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 name="Google Shape;355;p28">
            <a:extLst>
              <a:ext uri="{FF2B5EF4-FFF2-40B4-BE49-F238E27FC236}">
                <a16:creationId xmlns:a16="http://schemas.microsoft.com/office/drawing/2014/main" id="{6673C63A-3BE9-5E83-F944-9A8B830D3981}"/>
              </a:ext>
            </a:extLst>
          </p:cNvPr>
          <p:cNvSpPr txBox="1"/>
          <p:nvPr/>
        </p:nvSpPr>
        <p:spPr>
          <a:xfrm>
            <a:off x="9489169" y="3273850"/>
            <a:ext cx="8379105" cy="337393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İlişki (</a:t>
            </a:r>
            <a:r>
              <a:rPr kumimoji="0" lang="tr-TR" sz="2237" b="0" i="0" u="none" strike="noStrike" kern="0" cap="none" spc="0" normalizeH="0" baseline="0" noProof="0" dirty="0" err="1">
                <a:ln>
                  <a:noFill/>
                </a:ln>
                <a:solidFill>
                  <a:srgbClr val="FFFFFF"/>
                </a:solidFill>
                <a:effectLst/>
                <a:uLnTx/>
                <a:uFillTx/>
                <a:latin typeface="Lato"/>
                <a:ea typeface="Lato"/>
                <a:cs typeface="Lato"/>
                <a:sym typeface="Lato"/>
              </a:rPr>
              <a:t>Relationship</a:t>
            </a: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 Varlıklar arasındaki bağlantılardır. İki veya daha fazla varlık kümesi arasında kurulan anlamlı bağıntılara ilişki denir.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 Aynı varlıklar arasında farklı türden ilişkiler olabilir veya bir ilişki bir ya da daha fazla varlık arasında olabilir. Bir ilişki, iki ya da daha fazla veri varlığı arasındaki mantıksal etkileşimdir. Varlık-ilişki, hem varlıkları hem de ilişkileri göstermektedir. </a:t>
            </a:r>
          </a:p>
        </p:txBody>
      </p:sp>
      <p:pic>
        <p:nvPicPr>
          <p:cNvPr id="5" name="Resim 4">
            <a:extLst>
              <a:ext uri="{FF2B5EF4-FFF2-40B4-BE49-F238E27FC236}">
                <a16:creationId xmlns:a16="http://schemas.microsoft.com/office/drawing/2014/main" id="{11B0FBE5-2854-AB1C-BCBF-360583CA606F}"/>
              </a:ext>
            </a:extLst>
          </p:cNvPr>
          <p:cNvPicPr>
            <a:picLocks noChangeAspect="1"/>
          </p:cNvPicPr>
          <p:nvPr/>
        </p:nvPicPr>
        <p:blipFill rotWithShape="1">
          <a:blip r:embed="rId4"/>
          <a:srcRect t="-1" b="25243"/>
          <a:stretch>
            <a:fillRect/>
          </a:stretch>
        </p:blipFill>
        <p:spPr>
          <a:xfrm>
            <a:off x="0" y="6710955"/>
            <a:ext cx="9139015" cy="3198954"/>
          </a:xfrm>
          <a:prstGeom prst="rect">
            <a:avLst/>
          </a:prstGeom>
        </p:spPr>
      </p:pic>
      <p:pic>
        <p:nvPicPr>
          <p:cNvPr id="2" name="Resim 1">
            <a:extLst>
              <a:ext uri="{FF2B5EF4-FFF2-40B4-BE49-F238E27FC236}">
                <a16:creationId xmlns:a16="http://schemas.microsoft.com/office/drawing/2014/main" id="{D8C99B02-3AA7-93D7-240E-678AEC296B51}"/>
              </a:ext>
            </a:extLst>
          </p:cNvPr>
          <p:cNvPicPr>
            <a:picLocks noChangeAspect="1"/>
          </p:cNvPicPr>
          <p:nvPr/>
        </p:nvPicPr>
        <p:blipFill rotWithShape="1">
          <a:blip r:embed="rId5"/>
          <a:srcRect b="23293"/>
          <a:stretch/>
        </p:blipFill>
        <p:spPr>
          <a:xfrm>
            <a:off x="81327" y="454416"/>
            <a:ext cx="8976360" cy="2336138"/>
          </a:xfrm>
          <a:prstGeom prst="rect">
            <a:avLst/>
          </a:prstGeom>
        </p:spPr>
      </p:pic>
      <p:sp>
        <p:nvSpPr>
          <p:cNvPr id="6" name="Google Shape;350;p28">
            <a:extLst>
              <a:ext uri="{FF2B5EF4-FFF2-40B4-BE49-F238E27FC236}">
                <a16:creationId xmlns:a16="http://schemas.microsoft.com/office/drawing/2014/main" id="{E438E897-9BA6-9D61-6AD7-D5CF7E07F911}"/>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3. İlişkiler</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513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63858E2B-BE4D-8840-9E01-C08DB7B0E1BD}"/>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BFDB7E5-C840-02EA-40C9-0CBF54669C84}"/>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25F93257-CB85-F068-CBC1-9981218ABA7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 name="Google Shape;355;p28">
            <a:extLst>
              <a:ext uri="{FF2B5EF4-FFF2-40B4-BE49-F238E27FC236}">
                <a16:creationId xmlns:a16="http://schemas.microsoft.com/office/drawing/2014/main" id="{84AA78C7-253B-0E50-E911-D0C8B1A63282}"/>
              </a:ext>
            </a:extLst>
          </p:cNvPr>
          <p:cNvSpPr txBox="1"/>
          <p:nvPr/>
        </p:nvSpPr>
        <p:spPr>
          <a:xfrm>
            <a:off x="9489169" y="3273850"/>
            <a:ext cx="8379105" cy="240995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Herhangi bir varlık kümesindeki her varlık diğer varlık kümesinin en çok bir varlığı ile ilintilidir.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ÖRN: A varlık kümesinin bir elamanı, B varlık kümesinin bir elemanı ile ilişki kurabiliyorsa bu ilişki türüne bire-bir ilişki denir. </a:t>
            </a:r>
          </a:p>
        </p:txBody>
      </p:sp>
      <p:pic>
        <p:nvPicPr>
          <p:cNvPr id="2" name="Resim 1">
            <a:extLst>
              <a:ext uri="{FF2B5EF4-FFF2-40B4-BE49-F238E27FC236}">
                <a16:creationId xmlns:a16="http://schemas.microsoft.com/office/drawing/2014/main" id="{5D297A27-6A89-6127-8D64-5A508A64E05B}"/>
              </a:ext>
            </a:extLst>
          </p:cNvPr>
          <p:cNvPicPr>
            <a:picLocks noChangeAspect="1"/>
          </p:cNvPicPr>
          <p:nvPr/>
        </p:nvPicPr>
        <p:blipFill rotWithShape="1">
          <a:blip r:embed="rId4"/>
          <a:srcRect b="23293"/>
          <a:stretch/>
        </p:blipFill>
        <p:spPr>
          <a:xfrm>
            <a:off x="81327" y="454416"/>
            <a:ext cx="8976360" cy="2336138"/>
          </a:xfrm>
          <a:prstGeom prst="rect">
            <a:avLst/>
          </a:prstGeom>
        </p:spPr>
      </p:pic>
      <p:sp>
        <p:nvSpPr>
          <p:cNvPr id="6" name="Google Shape;350;p28">
            <a:extLst>
              <a:ext uri="{FF2B5EF4-FFF2-40B4-BE49-F238E27FC236}">
                <a16:creationId xmlns:a16="http://schemas.microsoft.com/office/drawing/2014/main" id="{96F7CF25-669D-5C2F-2B25-C063B96F8203}"/>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Bire-Bir (1-1) İlişki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1" name="Resim 10">
            <a:extLst>
              <a:ext uri="{FF2B5EF4-FFF2-40B4-BE49-F238E27FC236}">
                <a16:creationId xmlns:a16="http://schemas.microsoft.com/office/drawing/2014/main" id="{C0A349E6-1D4A-56FA-8324-3BE8DD64BF97}"/>
              </a:ext>
            </a:extLst>
          </p:cNvPr>
          <p:cNvPicPr>
            <a:picLocks noChangeAspect="1"/>
          </p:cNvPicPr>
          <p:nvPr/>
        </p:nvPicPr>
        <p:blipFill>
          <a:blip r:embed="rId5"/>
          <a:stretch>
            <a:fillRect/>
          </a:stretch>
        </p:blipFill>
        <p:spPr>
          <a:xfrm>
            <a:off x="65545" y="3244970"/>
            <a:ext cx="8992142" cy="3152175"/>
          </a:xfrm>
          <a:prstGeom prst="rect">
            <a:avLst/>
          </a:prstGeom>
        </p:spPr>
      </p:pic>
      <p:pic>
        <p:nvPicPr>
          <p:cNvPr id="7170" name="Picture 2" descr="WEB TASARIMININ TEMELLERİ">
            <a:extLst>
              <a:ext uri="{FF2B5EF4-FFF2-40B4-BE49-F238E27FC236}">
                <a16:creationId xmlns:a16="http://schemas.microsoft.com/office/drawing/2014/main" id="{364EA2F6-6163-6CEA-D046-A8E98B0B49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27" y="6851561"/>
            <a:ext cx="8967018" cy="287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44221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20">
          <a:extLst>
            <a:ext uri="{FF2B5EF4-FFF2-40B4-BE49-F238E27FC236}">
              <a16:creationId xmlns:a16="http://schemas.microsoft.com/office/drawing/2014/main" id="{EDD86803-3D7A-2A1E-CE7D-4DC163151A66}"/>
            </a:ext>
          </a:extLst>
        </p:cNvPr>
        <p:cNvGrpSpPr/>
        <p:nvPr/>
      </p:nvGrpSpPr>
      <p:grpSpPr>
        <a:xfrm>
          <a:off x="0" y="0"/>
          <a:ext cx="0" cy="0"/>
          <a:chOff x="0" y="0"/>
          <a:chExt cx="0" cy="0"/>
        </a:xfrm>
      </p:grpSpPr>
      <p:pic>
        <p:nvPicPr>
          <p:cNvPr id="121" name="Google Shape;121;p16">
            <a:extLst>
              <a:ext uri="{FF2B5EF4-FFF2-40B4-BE49-F238E27FC236}">
                <a16:creationId xmlns:a16="http://schemas.microsoft.com/office/drawing/2014/main" id="{563AA6CA-4F1A-2913-BD6F-791BE0965E22}"/>
              </a:ext>
            </a:extLst>
          </p:cNvPr>
          <p:cNvPicPr preferRelativeResize="0"/>
          <p:nvPr/>
        </p:nvPicPr>
        <p:blipFill rotWithShape="1">
          <a:blip r:embed="rId3">
            <a:alphaModFix amt="60000"/>
          </a:blip>
          <a:srcRect l="22855" r="6737"/>
          <a:stretch/>
        </p:blipFill>
        <p:spPr>
          <a:xfrm>
            <a:off x="7355423" y="0"/>
            <a:ext cx="10932577" cy="10287000"/>
          </a:xfrm>
          <a:prstGeom prst="rect">
            <a:avLst/>
          </a:prstGeom>
          <a:noFill/>
          <a:ln>
            <a:noFill/>
          </a:ln>
        </p:spPr>
      </p:pic>
      <p:sp>
        <p:nvSpPr>
          <p:cNvPr id="122" name="Google Shape;122;p16">
            <a:extLst>
              <a:ext uri="{FF2B5EF4-FFF2-40B4-BE49-F238E27FC236}">
                <a16:creationId xmlns:a16="http://schemas.microsoft.com/office/drawing/2014/main" id="{69A70DEA-C4CB-E89F-3B9C-766C77BE98C0}"/>
              </a:ext>
            </a:extLst>
          </p:cNvPr>
          <p:cNvSpPr/>
          <p:nvPr/>
        </p:nvSpPr>
        <p:spPr>
          <a:xfrm>
            <a:off x="8257332" y="994193"/>
            <a:ext cx="9128760" cy="9098279"/>
          </a:xfrm>
          <a:custGeom>
            <a:avLst/>
            <a:gdLst/>
            <a:ahLst/>
            <a:cxnLst/>
            <a:rect l="l" t="t" r="r" b="b"/>
            <a:pathLst>
              <a:path w="7691953" h="7230436" extrusionOk="0">
                <a:moveTo>
                  <a:pt x="0" y="0"/>
                </a:moveTo>
                <a:lnTo>
                  <a:pt x="7691953" y="0"/>
                </a:lnTo>
                <a:lnTo>
                  <a:pt x="7691953" y="7230436"/>
                </a:lnTo>
                <a:lnTo>
                  <a:pt x="0" y="7230436"/>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16">
            <a:extLst>
              <a:ext uri="{FF2B5EF4-FFF2-40B4-BE49-F238E27FC236}">
                <a16:creationId xmlns:a16="http://schemas.microsoft.com/office/drawing/2014/main" id="{7F934D72-06D5-0874-2F54-9E4C73783667}"/>
              </a:ext>
            </a:extLst>
          </p:cNvPr>
          <p:cNvSpPr/>
          <p:nvPr/>
        </p:nvSpPr>
        <p:spPr>
          <a:xfrm>
            <a:off x="-886843" y="6858669"/>
            <a:ext cx="8242267" cy="8242267"/>
          </a:xfrm>
          <a:custGeom>
            <a:avLst/>
            <a:gdLst/>
            <a:ahLst/>
            <a:cxnLst/>
            <a:rect l="l" t="t" r="r" b="b"/>
            <a:pathLst>
              <a:path w="8242267" h="8242267" extrusionOk="0">
                <a:moveTo>
                  <a:pt x="0" y="0"/>
                </a:moveTo>
                <a:lnTo>
                  <a:pt x="8242266" y="0"/>
                </a:lnTo>
                <a:lnTo>
                  <a:pt x="8242266" y="8242267"/>
                </a:lnTo>
                <a:lnTo>
                  <a:pt x="0" y="8242267"/>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16">
            <a:extLst>
              <a:ext uri="{FF2B5EF4-FFF2-40B4-BE49-F238E27FC236}">
                <a16:creationId xmlns:a16="http://schemas.microsoft.com/office/drawing/2014/main" id="{2D25BD27-D9A4-FC6B-5D26-37D5E12AB7DB}"/>
              </a:ext>
            </a:extLst>
          </p:cNvPr>
          <p:cNvSpPr/>
          <p:nvPr/>
        </p:nvSpPr>
        <p:spPr>
          <a:xfrm>
            <a:off x="-886843" y="-4499873"/>
            <a:ext cx="8242267" cy="8242267"/>
          </a:xfrm>
          <a:custGeom>
            <a:avLst/>
            <a:gdLst/>
            <a:ahLst/>
            <a:cxnLst/>
            <a:rect l="l" t="t" r="r" b="b"/>
            <a:pathLst>
              <a:path w="8242267" h="8242267" extrusionOk="0">
                <a:moveTo>
                  <a:pt x="0" y="0"/>
                </a:moveTo>
                <a:lnTo>
                  <a:pt x="8242266" y="0"/>
                </a:lnTo>
                <a:lnTo>
                  <a:pt x="8242266" y="8242266"/>
                </a:lnTo>
                <a:lnTo>
                  <a:pt x="0" y="8242266"/>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16">
            <a:extLst>
              <a:ext uri="{FF2B5EF4-FFF2-40B4-BE49-F238E27FC236}">
                <a16:creationId xmlns:a16="http://schemas.microsoft.com/office/drawing/2014/main" id="{24CF6B31-451C-B5F9-095D-57F41950011F}"/>
              </a:ext>
            </a:extLst>
          </p:cNvPr>
          <p:cNvSpPr txBox="1"/>
          <p:nvPr/>
        </p:nvSpPr>
        <p:spPr>
          <a:xfrm>
            <a:off x="177805" y="4541706"/>
            <a:ext cx="6974926" cy="1593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87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6" name="Google Shape;126;p16">
            <a:extLst>
              <a:ext uri="{FF2B5EF4-FFF2-40B4-BE49-F238E27FC236}">
                <a16:creationId xmlns:a16="http://schemas.microsoft.com/office/drawing/2014/main" id="{ADF5F799-7983-B80A-3DAA-9A46D1B4D510}"/>
              </a:ext>
            </a:extLst>
          </p:cNvPr>
          <p:cNvSpPr txBox="1"/>
          <p:nvPr/>
        </p:nvSpPr>
        <p:spPr>
          <a:xfrm>
            <a:off x="10418018" y="2514077"/>
            <a:ext cx="6659881" cy="2154436"/>
          </a:xfrm>
          <a:prstGeom prst="rect">
            <a:avLst/>
          </a:prstGeom>
          <a:noFill/>
          <a:ln>
            <a:noFill/>
          </a:ln>
        </p:spPr>
        <p:txBody>
          <a:bodyPr spcFirstLastPara="1" wrap="square" lIns="0" tIns="0" rIns="0" bIns="0" anchor="t" anchorCtr="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2800" b="0" i="0" u="none" strike="noStrike" kern="0" cap="none" spc="0" normalizeH="0" baseline="0" noProof="0" dirty="0">
              <a:ln>
                <a:noFill/>
              </a:ln>
              <a:solidFill>
                <a:srgbClr val="000000"/>
              </a:solidFill>
              <a:effectLst/>
              <a:uLnTx/>
              <a:uFillTx/>
              <a:latin typeface="TimesNewRomanPSMT"/>
              <a:cs typeface="Arial"/>
              <a:sym typeface="Arial"/>
            </a:endParaRPr>
          </a:p>
          <a:p>
            <a:pPr marL="342900" marR="0" lvl="1"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tr-TR" sz="2800" b="0" i="0" u="none" strike="noStrike" kern="0" cap="none" spc="0" normalizeH="0" baseline="0" noProof="0" dirty="0">
                <a:ln>
                  <a:noFill/>
                </a:ln>
                <a:solidFill>
                  <a:srgbClr val="000000"/>
                </a:solidFill>
                <a:effectLst/>
                <a:uLnTx/>
                <a:uFillTx/>
                <a:latin typeface="TimesNewRomanPSMT"/>
                <a:cs typeface="Arial"/>
                <a:sym typeface="Arial"/>
              </a:rPr>
              <a:t>Bir anlamı olan ve kaydedilebilen gerçekler</a:t>
            </a:r>
            <a:br>
              <a:rPr kumimoji="0" lang="tr-TR" sz="2800" b="0" i="0" u="none" strike="noStrike" kern="0" cap="none" spc="0" normalizeH="0" baseline="0" noProof="0" dirty="0">
                <a:ln>
                  <a:noFill/>
                </a:ln>
                <a:solidFill>
                  <a:srgbClr val="000000"/>
                </a:solidFill>
                <a:effectLst/>
                <a:uLnTx/>
                <a:uFillTx/>
                <a:latin typeface="TimesNewRomanPSMT"/>
                <a:cs typeface="Arial"/>
                <a:sym typeface="Arial"/>
              </a:rPr>
            </a:br>
            <a:endParaRPr kumimoji="0" lang="tr-TR" sz="2800" b="0" i="0" u="none" strike="noStrike" kern="0" cap="none" spc="0" normalizeH="0" baseline="0" noProof="0" dirty="0">
              <a:ln>
                <a:noFill/>
              </a:ln>
              <a:solidFill>
                <a:srgbClr val="000000"/>
              </a:solidFill>
              <a:effectLst/>
              <a:uLnTx/>
              <a:uFillTx/>
              <a:latin typeface="TimesNewRomanPSMT"/>
              <a:cs typeface="Arial"/>
              <a:sym typeface="Arial"/>
            </a:endParaRPr>
          </a:p>
          <a:p>
            <a:pPr marL="342900" marR="0" lvl="1" indent="-342900" algn="just"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tr-TR" sz="2800" b="0" i="0" u="none" strike="noStrike" kern="0" cap="none" spc="0" normalizeH="0" baseline="0" noProof="0" dirty="0">
                <a:ln>
                  <a:noFill/>
                </a:ln>
                <a:solidFill>
                  <a:srgbClr val="000000"/>
                </a:solidFill>
                <a:effectLst/>
                <a:uLnTx/>
                <a:uFillTx/>
                <a:latin typeface="TimesNewRomanPSMT"/>
                <a:cs typeface="Arial"/>
                <a:sym typeface="Arial"/>
              </a:rPr>
              <a:t>Bilgisayarda işlenebilen ve kayıt edilebilen her türlü bilgi</a:t>
            </a:r>
          </a:p>
        </p:txBody>
      </p:sp>
      <p:sp>
        <p:nvSpPr>
          <p:cNvPr id="4" name="Slayt Numarası Yer Tutucusu 3">
            <a:extLst>
              <a:ext uri="{FF2B5EF4-FFF2-40B4-BE49-F238E27FC236}">
                <a16:creationId xmlns:a16="http://schemas.microsoft.com/office/drawing/2014/main" id="{716A3513-14FE-CFFF-E93E-D7CBC7A76FC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2800" b="0" i="0" u="none" strike="noStrike" kern="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404127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89E7F9C3-5104-C664-307C-DEB5F36B1260}"/>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9F462EA9-6EC1-4CBE-A03B-344F2ACFDB03}"/>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C214193E-DAC6-9AB1-BEC2-81FC6309B9A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 name="Google Shape;355;p28">
            <a:extLst>
              <a:ext uri="{FF2B5EF4-FFF2-40B4-BE49-F238E27FC236}">
                <a16:creationId xmlns:a16="http://schemas.microsoft.com/office/drawing/2014/main" id="{6B4BABB6-7B92-D402-82AF-1AA569E47137}"/>
              </a:ext>
            </a:extLst>
          </p:cNvPr>
          <p:cNvSpPr txBox="1"/>
          <p:nvPr/>
        </p:nvSpPr>
        <p:spPr>
          <a:xfrm>
            <a:off x="9489169" y="3273850"/>
            <a:ext cx="8379105" cy="289194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İlk kümedeki her varlık diğer kümenin en çok bir varlığına ilintidir. En çok kullanılan ilişki şeklidir.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ÖRN: A varlık kümesinin bir elemanı B varlık kümesinin birden çok elemanı ile ilişki kurabiliyorsa bu ilişki bire-çok ilişkidir.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2" name="Resim 1">
            <a:extLst>
              <a:ext uri="{FF2B5EF4-FFF2-40B4-BE49-F238E27FC236}">
                <a16:creationId xmlns:a16="http://schemas.microsoft.com/office/drawing/2014/main" id="{648CF7E1-27DD-4807-B7C0-056AA54B1FED}"/>
              </a:ext>
            </a:extLst>
          </p:cNvPr>
          <p:cNvPicPr>
            <a:picLocks noChangeAspect="1"/>
          </p:cNvPicPr>
          <p:nvPr/>
        </p:nvPicPr>
        <p:blipFill rotWithShape="1">
          <a:blip r:embed="rId4"/>
          <a:srcRect b="23293"/>
          <a:stretch/>
        </p:blipFill>
        <p:spPr>
          <a:xfrm>
            <a:off x="81327" y="454416"/>
            <a:ext cx="8976360" cy="2336138"/>
          </a:xfrm>
          <a:prstGeom prst="rect">
            <a:avLst/>
          </a:prstGeom>
        </p:spPr>
      </p:pic>
      <p:sp>
        <p:nvSpPr>
          <p:cNvPr id="6" name="Google Shape;350;p28">
            <a:extLst>
              <a:ext uri="{FF2B5EF4-FFF2-40B4-BE49-F238E27FC236}">
                <a16:creationId xmlns:a16="http://schemas.microsoft.com/office/drawing/2014/main" id="{9F2A3857-6218-3C17-BC32-40756F50238E}"/>
              </a:ext>
            </a:extLst>
          </p:cNvPr>
          <p:cNvSpPr txBox="1"/>
          <p:nvPr/>
        </p:nvSpPr>
        <p:spPr>
          <a:xfrm>
            <a:off x="9489170" y="81675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Bire-Çok (1-N) İlişki</a:t>
            </a:r>
            <a:endParaRPr kumimoji="0" sz="63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 name="Resim 2">
            <a:extLst>
              <a:ext uri="{FF2B5EF4-FFF2-40B4-BE49-F238E27FC236}">
                <a16:creationId xmlns:a16="http://schemas.microsoft.com/office/drawing/2014/main" id="{FD623B05-1467-9A12-DE62-E198E34E7469}"/>
              </a:ext>
            </a:extLst>
          </p:cNvPr>
          <p:cNvPicPr>
            <a:picLocks noChangeAspect="1"/>
          </p:cNvPicPr>
          <p:nvPr/>
        </p:nvPicPr>
        <p:blipFill rotWithShape="1">
          <a:blip r:embed="rId5"/>
          <a:srcRect b="29870"/>
          <a:stretch/>
        </p:blipFill>
        <p:spPr>
          <a:xfrm>
            <a:off x="81327" y="3244970"/>
            <a:ext cx="8952553" cy="2875786"/>
          </a:xfrm>
          <a:prstGeom prst="rect">
            <a:avLst/>
          </a:prstGeom>
        </p:spPr>
      </p:pic>
      <p:pic>
        <p:nvPicPr>
          <p:cNvPr id="5" name="Resim 4">
            <a:extLst>
              <a:ext uri="{FF2B5EF4-FFF2-40B4-BE49-F238E27FC236}">
                <a16:creationId xmlns:a16="http://schemas.microsoft.com/office/drawing/2014/main" id="{36F2F38F-2EAC-9F72-B70C-03BCDAF63E34}"/>
              </a:ext>
            </a:extLst>
          </p:cNvPr>
          <p:cNvPicPr>
            <a:picLocks noChangeAspect="1"/>
          </p:cNvPicPr>
          <p:nvPr/>
        </p:nvPicPr>
        <p:blipFill>
          <a:blip r:embed="rId6"/>
          <a:stretch>
            <a:fillRect/>
          </a:stretch>
        </p:blipFill>
        <p:spPr>
          <a:xfrm>
            <a:off x="81327" y="6301188"/>
            <a:ext cx="8840834" cy="3426159"/>
          </a:xfrm>
          <a:prstGeom prst="rect">
            <a:avLst/>
          </a:prstGeom>
        </p:spPr>
      </p:pic>
    </p:spTree>
    <p:extLst>
      <p:ext uri="{BB962C8B-B14F-4D97-AF65-F5344CB8AC3E}">
        <p14:creationId xmlns:p14="http://schemas.microsoft.com/office/powerpoint/2010/main" val="320289605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4078997A-0EE0-BF3A-3904-AB8820E11C1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8ACF3364-A602-FC95-D245-0AD710FAA13B}"/>
              </a:ext>
            </a:extLst>
          </p:cNvPr>
          <p:cNvPicPr preferRelativeResize="0"/>
          <p:nvPr/>
        </p:nvPicPr>
        <p:blipFill rotWithShape="1">
          <a:blip r:embed="rId3">
            <a:alphaModFix amt="47000"/>
          </a:blip>
          <a:srcRect l="20370" r="20369"/>
          <a:stretch/>
        </p:blipFill>
        <p:spPr>
          <a:xfrm>
            <a:off x="0" y="0"/>
            <a:ext cx="9144000" cy="10287000"/>
          </a:xfrm>
          <a:prstGeom prst="rect">
            <a:avLst/>
          </a:prstGeom>
          <a:noFill/>
          <a:ln>
            <a:noFill/>
          </a:ln>
        </p:spPr>
      </p:pic>
      <p:sp>
        <p:nvSpPr>
          <p:cNvPr id="4" name="Slayt Numarası Yer Tutucusu 3">
            <a:extLst>
              <a:ext uri="{FF2B5EF4-FFF2-40B4-BE49-F238E27FC236}">
                <a16:creationId xmlns:a16="http://schemas.microsoft.com/office/drawing/2014/main" id="{E6A0BE38-0EC6-15EA-692D-15276156F88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9" name="Google Shape;355;p28">
            <a:extLst>
              <a:ext uri="{FF2B5EF4-FFF2-40B4-BE49-F238E27FC236}">
                <a16:creationId xmlns:a16="http://schemas.microsoft.com/office/drawing/2014/main" id="{70F845E9-0179-C79A-5530-A28D47EA8F83}"/>
              </a:ext>
            </a:extLst>
          </p:cNvPr>
          <p:cNvSpPr txBox="1"/>
          <p:nvPr/>
        </p:nvSpPr>
        <p:spPr>
          <a:xfrm>
            <a:off x="9489169" y="3273850"/>
            <a:ext cx="8379105" cy="3373937"/>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Bir ilişkide herhangi bir kümede bulunan varlıklardan her biri diğer kümede bulunan birçok varlıkla ilintilidir.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237" b="0" i="0" u="none" strike="noStrike" kern="0" cap="none" spc="0" normalizeH="0" baseline="0" noProof="0" dirty="0">
                <a:ln>
                  <a:noFill/>
                </a:ln>
                <a:solidFill>
                  <a:srgbClr val="FFFFFF"/>
                </a:solidFill>
                <a:effectLst/>
                <a:uLnTx/>
                <a:uFillTx/>
                <a:latin typeface="Lato"/>
                <a:ea typeface="Lato"/>
                <a:cs typeface="Lato"/>
                <a:sym typeface="Lato"/>
              </a:rPr>
              <a:t>ÖRN: A varlık kümesinin bir elemanı, B varlık kümesinin sıfır ya da birçok eleman ile bu ilişki türü çoğa çok ilişki türüdür.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237" b="0" i="0" u="none" strike="noStrike" kern="0" cap="none" spc="0" normalizeH="0" baseline="0" noProof="0" dirty="0">
              <a:ln>
                <a:noFill/>
              </a:ln>
              <a:solidFill>
                <a:srgbClr val="FFFFFF"/>
              </a:solidFill>
              <a:effectLst/>
              <a:uLnTx/>
              <a:uFillTx/>
              <a:latin typeface="Lato"/>
              <a:ea typeface="Lato"/>
              <a:cs typeface="Lato"/>
              <a:sym typeface="Lato"/>
            </a:endParaRPr>
          </a:p>
        </p:txBody>
      </p:sp>
      <p:pic>
        <p:nvPicPr>
          <p:cNvPr id="2" name="Resim 1">
            <a:extLst>
              <a:ext uri="{FF2B5EF4-FFF2-40B4-BE49-F238E27FC236}">
                <a16:creationId xmlns:a16="http://schemas.microsoft.com/office/drawing/2014/main" id="{9534474E-EB8D-0A2D-B9E7-799AB1C9CECA}"/>
              </a:ext>
            </a:extLst>
          </p:cNvPr>
          <p:cNvPicPr>
            <a:picLocks noChangeAspect="1"/>
          </p:cNvPicPr>
          <p:nvPr/>
        </p:nvPicPr>
        <p:blipFill rotWithShape="1">
          <a:blip r:embed="rId4"/>
          <a:srcRect b="23293"/>
          <a:stretch/>
        </p:blipFill>
        <p:spPr>
          <a:xfrm>
            <a:off x="81327" y="454416"/>
            <a:ext cx="8976360" cy="2336138"/>
          </a:xfrm>
          <a:prstGeom prst="rect">
            <a:avLst/>
          </a:prstGeom>
        </p:spPr>
      </p:pic>
      <p:sp>
        <p:nvSpPr>
          <p:cNvPr id="6" name="Google Shape;350;p28">
            <a:extLst>
              <a:ext uri="{FF2B5EF4-FFF2-40B4-BE49-F238E27FC236}">
                <a16:creationId xmlns:a16="http://schemas.microsoft.com/office/drawing/2014/main" id="{92A7577D-FCF3-16B8-03F9-BEFFA8BC2346}"/>
              </a:ext>
            </a:extLst>
          </p:cNvPr>
          <p:cNvSpPr txBox="1"/>
          <p:nvPr/>
        </p:nvSpPr>
        <p:spPr>
          <a:xfrm>
            <a:off x="9489170" y="816752"/>
            <a:ext cx="16205470" cy="230742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Çok-Çok İlişki</a:t>
            </a:r>
          </a:p>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 (N-N yada N-M)</a:t>
            </a:r>
          </a:p>
        </p:txBody>
      </p:sp>
      <p:pic>
        <p:nvPicPr>
          <p:cNvPr id="13" name="Resim 12">
            <a:extLst>
              <a:ext uri="{FF2B5EF4-FFF2-40B4-BE49-F238E27FC236}">
                <a16:creationId xmlns:a16="http://schemas.microsoft.com/office/drawing/2014/main" id="{AA835FA6-200B-6A9A-B994-FE6371D789FC}"/>
              </a:ext>
            </a:extLst>
          </p:cNvPr>
          <p:cNvPicPr>
            <a:picLocks noChangeAspect="1"/>
          </p:cNvPicPr>
          <p:nvPr/>
        </p:nvPicPr>
        <p:blipFill rotWithShape="1">
          <a:blip r:embed="rId5"/>
          <a:srcRect b="15333"/>
          <a:stretch/>
        </p:blipFill>
        <p:spPr>
          <a:xfrm>
            <a:off x="95790" y="3124178"/>
            <a:ext cx="8952553" cy="3497483"/>
          </a:xfrm>
          <a:prstGeom prst="rect">
            <a:avLst/>
          </a:prstGeom>
        </p:spPr>
      </p:pic>
      <p:pic>
        <p:nvPicPr>
          <p:cNvPr id="15" name="Resim 14">
            <a:extLst>
              <a:ext uri="{FF2B5EF4-FFF2-40B4-BE49-F238E27FC236}">
                <a16:creationId xmlns:a16="http://schemas.microsoft.com/office/drawing/2014/main" id="{1F00697B-6994-BE33-373E-66D6F5C89B80}"/>
              </a:ext>
            </a:extLst>
          </p:cNvPr>
          <p:cNvPicPr>
            <a:picLocks noChangeAspect="1"/>
          </p:cNvPicPr>
          <p:nvPr/>
        </p:nvPicPr>
        <p:blipFill>
          <a:blip r:embed="rId6"/>
          <a:stretch>
            <a:fillRect/>
          </a:stretch>
        </p:blipFill>
        <p:spPr>
          <a:xfrm>
            <a:off x="95790" y="6955285"/>
            <a:ext cx="8952552" cy="3168892"/>
          </a:xfrm>
          <a:prstGeom prst="rect">
            <a:avLst/>
          </a:prstGeom>
        </p:spPr>
      </p:pic>
    </p:spTree>
    <p:extLst>
      <p:ext uri="{BB962C8B-B14F-4D97-AF65-F5344CB8AC3E}">
        <p14:creationId xmlns:p14="http://schemas.microsoft.com/office/powerpoint/2010/main" val="8291575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67BC3088-1FEF-476A-018A-7C7A28BA310F}"/>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A5F92F7E-0C41-6806-40D3-FE5ADACCFED0}"/>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10902D22-4BE7-4595-F6A8-F9A7ED3A3EA3}"/>
              </a:ext>
            </a:extLst>
          </p:cNvPr>
          <p:cNvSpPr txBox="1"/>
          <p:nvPr/>
        </p:nvSpPr>
        <p:spPr>
          <a:xfrm>
            <a:off x="3794760" y="929987"/>
            <a:ext cx="14813279"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cs typeface="Arial"/>
                <a:sym typeface="Paytone One"/>
              </a:rPr>
              <a:t>Varlık-İlişki Şemasının Tablolara Dönüştürülmesi</a:t>
            </a:r>
            <a:endParaRPr kumimoji="0" lang="tr-TR"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DA93C68-4255-E270-EBE4-323EFA04BC52}"/>
              </a:ext>
            </a:extLst>
          </p:cNvPr>
          <p:cNvSpPr txBox="1"/>
          <p:nvPr/>
        </p:nvSpPr>
        <p:spPr>
          <a:xfrm>
            <a:off x="5108199" y="4554996"/>
            <a:ext cx="11969700" cy="1994392"/>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Not: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Varlık-İlişki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şemasının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tablolara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dönüştürme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birinci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alanı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diğer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tablonun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içerisine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koyarak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ikinci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tablonun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anahtar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alanını</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birinci</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tablonun</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içerisine</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koyarak</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700" b="0" i="0" u="none" strike="noStrike" kern="0" cap="none" spc="0" normalizeH="0" baseline="0" noProof="0" dirty="0" err="1">
                <a:ln>
                  <a:noFill/>
                </a:ln>
                <a:solidFill>
                  <a:srgbClr val="FFFFFF"/>
                </a:solidFill>
                <a:effectLst/>
                <a:uLnTx/>
                <a:uFillTx/>
                <a:latin typeface="Lato"/>
                <a:ea typeface="Lato"/>
                <a:cs typeface="Lato"/>
                <a:sym typeface="Lato"/>
              </a:rPr>
              <a:t>yapılır</a:t>
            </a:r>
            <a:r>
              <a:rPr kumimoji="0" lang="en-US" sz="2700" b="0" i="0" u="none" strike="noStrike" kern="0" cap="none" spc="0" normalizeH="0" baseline="0" noProof="0" dirty="0">
                <a:ln>
                  <a:noFill/>
                </a:ln>
                <a:solidFill>
                  <a:srgbClr val="FFFFFF"/>
                </a:solidFill>
                <a:effectLst/>
                <a:uLnTx/>
                <a:uFillTx/>
                <a:latin typeface="Lato"/>
                <a:ea typeface="Lato"/>
                <a:cs typeface="Lato"/>
                <a:sym typeface="Lato"/>
              </a:rPr>
              <a:t>.</a:t>
            </a: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7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BB3C3C85-9A1C-0422-C8C1-055B17DCA9C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 name="istockphoto-1310191389-640_adpp_is">
            <a:hlinkClick r:id="" action="ppaction://media"/>
            <a:extLst>
              <a:ext uri="{FF2B5EF4-FFF2-40B4-BE49-F238E27FC236}">
                <a16:creationId xmlns:a16="http://schemas.microsoft.com/office/drawing/2014/main" id="{543B1353-4E3A-FB5C-26E6-F7D31D5FE17D}"/>
              </a:ext>
            </a:extLst>
          </p:cNvPr>
          <p:cNvPicPr>
            <a:picLocks noChangeAspect="1"/>
          </p:cNvPicPr>
          <p:nvPr>
            <a:videoFile r:link="rId2"/>
            <p:extLst>
              <p:ext uri="{DAA4B4D4-6D71-4841-9C94-3DE7FCFB9230}">
                <p14:media xmlns:p14="http://schemas.microsoft.com/office/powerpoint/2010/main" r:embed="rId1"/>
              </p:ext>
            </p:extLst>
          </p:nvPr>
        </p:nvPicPr>
        <p:blipFill>
          <a:blip r:embed="rId6">
            <a:grayscl/>
            <a:lum bright="-20000" contrast="-20000"/>
          </a:blip>
          <a:srcRect r="75088"/>
          <a:stretch>
            <a:fillRect/>
          </a:stretch>
        </p:blipFill>
        <p:spPr>
          <a:xfrm>
            <a:off x="460642" y="1622334"/>
            <a:ext cx="3897998" cy="8804221"/>
          </a:xfrm>
          <a:prstGeom prst="rect">
            <a:avLst/>
          </a:prstGeom>
          <a:ln>
            <a:solidFill>
              <a:srgbClr val="1C3A8F"/>
            </a:solidFill>
          </a:ln>
          <a:effectLst>
            <a:outerShdw blurRad="225425" dist="50800" dir="5220000" algn="ctr">
              <a:srgbClr val="000000">
                <a:alpha val="33000"/>
              </a:srgbClr>
            </a:outerShdw>
            <a:reflection blurRad="12700" stA="30000" endPos="30000" dist="5000" dir="5400000" sy="-100000" algn="bl" rotWithShape="0"/>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
        <p:nvSpPr>
          <p:cNvPr id="363" name="Google Shape;363;p29">
            <a:extLst>
              <a:ext uri="{FF2B5EF4-FFF2-40B4-BE49-F238E27FC236}">
                <a16:creationId xmlns:a16="http://schemas.microsoft.com/office/drawing/2014/main" id="{0A16EFA4-620A-328B-310A-58557F9BA30B}"/>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114237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09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B063D3A0-2058-4513-4883-E8F87D7A7D3E}"/>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9DE0E0CA-F8DC-E7E6-4F8D-5EFB912AF9C3}"/>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FB0E7F50-5DFB-1181-9A90-FB239F137B70}"/>
              </a:ext>
            </a:extLst>
          </p:cNvPr>
          <p:cNvPicPr preferRelativeResize="0"/>
          <p:nvPr/>
        </p:nvPicPr>
        <p:blipFill>
          <a:blip r:embed="rId4">
            <a:alphaModFix/>
          </a:blip>
          <a:stretch>
            <a:fillRect/>
          </a:stretch>
        </p:blipFill>
        <p:spPr>
          <a:xfrm>
            <a:off x="1247530" y="1828800"/>
            <a:ext cx="15792937" cy="8458201"/>
          </a:xfrm>
          <a:prstGeom prst="rect">
            <a:avLst/>
          </a:prstGeom>
          <a:noFill/>
          <a:ln>
            <a:noFill/>
          </a:ln>
        </p:spPr>
      </p:pic>
      <p:sp>
        <p:nvSpPr>
          <p:cNvPr id="4" name="Slayt Numarası Yer Tutucusu 3">
            <a:extLst>
              <a:ext uri="{FF2B5EF4-FFF2-40B4-BE49-F238E27FC236}">
                <a16:creationId xmlns:a16="http://schemas.microsoft.com/office/drawing/2014/main" id="{895202B0-BF96-D2C2-23E7-172B6E8C3C92}"/>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65;p29">
            <a:extLst>
              <a:ext uri="{FF2B5EF4-FFF2-40B4-BE49-F238E27FC236}">
                <a16:creationId xmlns:a16="http://schemas.microsoft.com/office/drawing/2014/main" id="{180FEB44-B74A-A82E-C8D5-504D2302B818}"/>
              </a:ext>
            </a:extLst>
          </p:cNvPr>
          <p:cNvSpPr txBox="1"/>
          <p:nvPr/>
        </p:nvSpPr>
        <p:spPr>
          <a:xfrm>
            <a:off x="4236133" y="779140"/>
            <a:ext cx="14813279"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cs typeface="Arial"/>
                <a:sym typeface="Paytone One"/>
              </a:rPr>
              <a:t>Bire-Bir İlişkilerin Dönüştürülmesi</a:t>
            </a:r>
            <a:endParaRPr kumimoji="0" lang="tr-TR"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Dikdörtgen: Köşeleri Yuvarlatılmış 7">
            <a:extLst>
              <a:ext uri="{FF2B5EF4-FFF2-40B4-BE49-F238E27FC236}">
                <a16:creationId xmlns:a16="http://schemas.microsoft.com/office/drawing/2014/main" id="{117F9E1C-AC6B-5334-E658-0610BF317B0E}"/>
              </a:ext>
            </a:extLst>
          </p:cNvPr>
          <p:cNvSpPr/>
          <p:nvPr/>
        </p:nvSpPr>
        <p:spPr>
          <a:xfrm>
            <a:off x="12287266"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9" name="Dikdörtgen: Köşeleri Yuvarlatılmış 8">
            <a:extLst>
              <a:ext uri="{FF2B5EF4-FFF2-40B4-BE49-F238E27FC236}">
                <a16:creationId xmlns:a16="http://schemas.microsoft.com/office/drawing/2014/main" id="{05149771-85E7-962A-042F-EB1E2FFCD8C5}"/>
              </a:ext>
            </a:extLst>
          </p:cNvPr>
          <p:cNvSpPr/>
          <p:nvPr/>
        </p:nvSpPr>
        <p:spPr>
          <a:xfrm>
            <a:off x="2621433"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10" name="Resim 9">
            <a:extLst>
              <a:ext uri="{FF2B5EF4-FFF2-40B4-BE49-F238E27FC236}">
                <a16:creationId xmlns:a16="http://schemas.microsoft.com/office/drawing/2014/main" id="{80F0BCA3-8D35-96CD-EC1E-B4F9FA99CC41}"/>
              </a:ext>
            </a:extLst>
          </p:cNvPr>
          <p:cNvPicPr>
            <a:picLocks noChangeAspect="1"/>
          </p:cNvPicPr>
          <p:nvPr/>
        </p:nvPicPr>
        <p:blipFill rotWithShape="1">
          <a:blip r:embed="rId5"/>
          <a:srcRect b="20923"/>
          <a:stretch/>
        </p:blipFill>
        <p:spPr>
          <a:xfrm>
            <a:off x="1959690" y="5143500"/>
            <a:ext cx="6361569" cy="2160000"/>
          </a:xfrm>
          <a:prstGeom prst="rect">
            <a:avLst/>
          </a:prstGeom>
        </p:spPr>
      </p:pic>
      <p:pic>
        <p:nvPicPr>
          <p:cNvPr id="11" name="Resim 10" descr="tablo içeren bir resim&#10;&#10;Açıklama otomatik olarak oluşturuldu">
            <a:extLst>
              <a:ext uri="{FF2B5EF4-FFF2-40B4-BE49-F238E27FC236}">
                <a16:creationId xmlns:a16="http://schemas.microsoft.com/office/drawing/2014/main" id="{7A64DA4C-D9A0-3FE8-91FF-079A14643215}"/>
              </a:ext>
            </a:extLst>
          </p:cNvPr>
          <p:cNvPicPr>
            <a:picLocks noChangeAspect="1"/>
          </p:cNvPicPr>
          <p:nvPr/>
        </p:nvPicPr>
        <p:blipFill rotWithShape="1">
          <a:blip r:embed="rId6"/>
          <a:srcRect b="21034"/>
          <a:stretch>
            <a:fillRect/>
          </a:stretch>
        </p:blipFill>
        <p:spPr>
          <a:xfrm>
            <a:off x="9033419" y="3862697"/>
            <a:ext cx="7485653" cy="5645163"/>
          </a:xfrm>
          <a:prstGeom prst="rect">
            <a:avLst/>
          </a:prstGeom>
          <a:ln>
            <a:noFill/>
          </a:ln>
          <a:effectLst>
            <a:softEdge rad="112500"/>
          </a:effectLst>
        </p:spPr>
      </p:pic>
    </p:spTree>
    <p:extLst>
      <p:ext uri="{BB962C8B-B14F-4D97-AF65-F5344CB8AC3E}">
        <p14:creationId xmlns:p14="http://schemas.microsoft.com/office/powerpoint/2010/main" val="19064189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C62178A4-FBEA-4368-9B7B-5266DA9E515E}"/>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B2052074-46E2-BD12-F395-C9CAA5D1E61B}"/>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1E82438F-470F-E49E-9A7F-9A6B808E9479}"/>
              </a:ext>
            </a:extLst>
          </p:cNvPr>
          <p:cNvPicPr preferRelativeResize="0"/>
          <p:nvPr/>
        </p:nvPicPr>
        <p:blipFill>
          <a:blip r:embed="rId4">
            <a:alphaModFix/>
          </a:blip>
          <a:stretch>
            <a:fillRect/>
          </a:stretch>
        </p:blipFill>
        <p:spPr>
          <a:xfrm>
            <a:off x="1247530" y="1828800"/>
            <a:ext cx="15792937" cy="8458201"/>
          </a:xfrm>
          <a:prstGeom prst="rect">
            <a:avLst/>
          </a:prstGeom>
          <a:noFill/>
          <a:ln>
            <a:noFill/>
          </a:ln>
        </p:spPr>
      </p:pic>
      <p:sp>
        <p:nvSpPr>
          <p:cNvPr id="4" name="Slayt Numarası Yer Tutucusu 3">
            <a:extLst>
              <a:ext uri="{FF2B5EF4-FFF2-40B4-BE49-F238E27FC236}">
                <a16:creationId xmlns:a16="http://schemas.microsoft.com/office/drawing/2014/main" id="{DFDC2EBE-1EF8-B540-8C3B-3A98AD174D3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65;p29">
            <a:extLst>
              <a:ext uri="{FF2B5EF4-FFF2-40B4-BE49-F238E27FC236}">
                <a16:creationId xmlns:a16="http://schemas.microsoft.com/office/drawing/2014/main" id="{143AF6EF-7501-7149-2C5B-7E87D362F8F2}"/>
              </a:ext>
            </a:extLst>
          </p:cNvPr>
          <p:cNvSpPr txBox="1"/>
          <p:nvPr/>
        </p:nvSpPr>
        <p:spPr>
          <a:xfrm>
            <a:off x="4236133" y="779140"/>
            <a:ext cx="14813279"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cs typeface="Arial"/>
                <a:sym typeface="Paytone One"/>
              </a:rPr>
              <a:t>Bire-Çok İlişkilerin Dönüştürülmesi</a:t>
            </a:r>
            <a:endParaRPr kumimoji="0" lang="tr-TR"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Dikdörtgen: Köşeleri Yuvarlatılmış 7">
            <a:extLst>
              <a:ext uri="{FF2B5EF4-FFF2-40B4-BE49-F238E27FC236}">
                <a16:creationId xmlns:a16="http://schemas.microsoft.com/office/drawing/2014/main" id="{5BEFCD90-6A87-F3D4-6422-1547B776AC45}"/>
              </a:ext>
            </a:extLst>
          </p:cNvPr>
          <p:cNvSpPr/>
          <p:nvPr/>
        </p:nvSpPr>
        <p:spPr>
          <a:xfrm>
            <a:off x="12287266"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9" name="Dikdörtgen: Köşeleri Yuvarlatılmış 8">
            <a:extLst>
              <a:ext uri="{FF2B5EF4-FFF2-40B4-BE49-F238E27FC236}">
                <a16:creationId xmlns:a16="http://schemas.microsoft.com/office/drawing/2014/main" id="{B9F2CDE1-58CA-D7A0-AF97-6105B05B016F}"/>
              </a:ext>
            </a:extLst>
          </p:cNvPr>
          <p:cNvSpPr/>
          <p:nvPr/>
        </p:nvSpPr>
        <p:spPr>
          <a:xfrm>
            <a:off x="2621433"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12" name="Resim 11">
            <a:extLst>
              <a:ext uri="{FF2B5EF4-FFF2-40B4-BE49-F238E27FC236}">
                <a16:creationId xmlns:a16="http://schemas.microsoft.com/office/drawing/2014/main" id="{BE92CD34-D6E7-DC94-F70F-2DEC41DAE633}"/>
              </a:ext>
            </a:extLst>
          </p:cNvPr>
          <p:cNvPicPr>
            <a:picLocks noChangeAspect="1"/>
          </p:cNvPicPr>
          <p:nvPr/>
        </p:nvPicPr>
        <p:blipFill rotWithShape="1">
          <a:blip r:embed="rId5"/>
          <a:srcRect b="25316"/>
          <a:stretch/>
        </p:blipFill>
        <p:spPr>
          <a:xfrm>
            <a:off x="2279641" y="5359356"/>
            <a:ext cx="5642449" cy="2150889"/>
          </a:xfrm>
          <a:prstGeom prst="rect">
            <a:avLst/>
          </a:prstGeom>
        </p:spPr>
      </p:pic>
      <p:pic>
        <p:nvPicPr>
          <p:cNvPr id="13" name="Resim 12" descr="tablo içeren bir resim&#10;&#10;Açıklama otomatik olarak oluşturuldu">
            <a:extLst>
              <a:ext uri="{FF2B5EF4-FFF2-40B4-BE49-F238E27FC236}">
                <a16:creationId xmlns:a16="http://schemas.microsoft.com/office/drawing/2014/main" id="{D7BFDF28-054D-240B-552E-B37306080A8A}"/>
              </a:ext>
            </a:extLst>
          </p:cNvPr>
          <p:cNvPicPr>
            <a:picLocks noChangeAspect="1"/>
          </p:cNvPicPr>
          <p:nvPr/>
        </p:nvPicPr>
        <p:blipFill rotWithShape="1">
          <a:blip r:embed="rId6"/>
          <a:srcRect t="10297" b="11068"/>
          <a:stretch/>
        </p:blipFill>
        <p:spPr>
          <a:xfrm>
            <a:off x="8808718" y="3714637"/>
            <a:ext cx="7755761" cy="5787876"/>
          </a:xfrm>
          <a:prstGeom prst="rect">
            <a:avLst/>
          </a:prstGeom>
        </p:spPr>
      </p:pic>
    </p:spTree>
    <p:extLst>
      <p:ext uri="{BB962C8B-B14F-4D97-AF65-F5344CB8AC3E}">
        <p14:creationId xmlns:p14="http://schemas.microsoft.com/office/powerpoint/2010/main" val="36614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0543EBB5-B957-74CD-403B-874F12C0F61B}"/>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981EF2DF-2266-D8DD-80A6-73DCD9895946}"/>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5397D0D3-A95A-2CDB-0122-F6303ECFD62A}"/>
              </a:ext>
            </a:extLst>
          </p:cNvPr>
          <p:cNvPicPr preferRelativeResize="0"/>
          <p:nvPr/>
        </p:nvPicPr>
        <p:blipFill>
          <a:blip r:embed="rId4">
            <a:alphaModFix/>
          </a:blip>
          <a:stretch>
            <a:fillRect/>
          </a:stretch>
        </p:blipFill>
        <p:spPr>
          <a:xfrm>
            <a:off x="1247530" y="1828800"/>
            <a:ext cx="15792937" cy="8458201"/>
          </a:xfrm>
          <a:prstGeom prst="rect">
            <a:avLst/>
          </a:prstGeom>
          <a:noFill/>
          <a:ln>
            <a:noFill/>
          </a:ln>
        </p:spPr>
      </p:pic>
      <p:sp>
        <p:nvSpPr>
          <p:cNvPr id="4" name="Slayt Numarası Yer Tutucusu 3">
            <a:extLst>
              <a:ext uri="{FF2B5EF4-FFF2-40B4-BE49-F238E27FC236}">
                <a16:creationId xmlns:a16="http://schemas.microsoft.com/office/drawing/2014/main" id="{AB9464C1-5963-53B3-2B26-428D4062672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65;p29">
            <a:extLst>
              <a:ext uri="{FF2B5EF4-FFF2-40B4-BE49-F238E27FC236}">
                <a16:creationId xmlns:a16="http://schemas.microsoft.com/office/drawing/2014/main" id="{BF80F8A5-1573-48A2-A1BB-1F84A071FA0C}"/>
              </a:ext>
            </a:extLst>
          </p:cNvPr>
          <p:cNvSpPr txBox="1"/>
          <p:nvPr/>
        </p:nvSpPr>
        <p:spPr>
          <a:xfrm>
            <a:off x="4236133" y="779140"/>
            <a:ext cx="14813279"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cs typeface="Arial"/>
                <a:sym typeface="Paytone One"/>
              </a:rPr>
              <a:t>Çok-Çok İlişkilerin Dönüştürülmesi</a:t>
            </a:r>
            <a:endParaRPr kumimoji="0" lang="tr-TR"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Dikdörtgen: Köşeleri Yuvarlatılmış 7">
            <a:extLst>
              <a:ext uri="{FF2B5EF4-FFF2-40B4-BE49-F238E27FC236}">
                <a16:creationId xmlns:a16="http://schemas.microsoft.com/office/drawing/2014/main" id="{BF676E4E-603B-C7AB-823A-0EBEAA95EF02}"/>
              </a:ext>
            </a:extLst>
          </p:cNvPr>
          <p:cNvSpPr/>
          <p:nvPr/>
        </p:nvSpPr>
        <p:spPr>
          <a:xfrm>
            <a:off x="12287266"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9" name="Dikdörtgen: Köşeleri Yuvarlatılmış 8">
            <a:extLst>
              <a:ext uri="{FF2B5EF4-FFF2-40B4-BE49-F238E27FC236}">
                <a16:creationId xmlns:a16="http://schemas.microsoft.com/office/drawing/2014/main" id="{18C6D5E0-4A18-9349-E2F5-029A1F79D522}"/>
              </a:ext>
            </a:extLst>
          </p:cNvPr>
          <p:cNvSpPr/>
          <p:nvPr/>
        </p:nvSpPr>
        <p:spPr>
          <a:xfrm>
            <a:off x="2621433"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2" name="Resim 1">
            <a:extLst>
              <a:ext uri="{FF2B5EF4-FFF2-40B4-BE49-F238E27FC236}">
                <a16:creationId xmlns:a16="http://schemas.microsoft.com/office/drawing/2014/main" id="{4D581E2E-FBF3-3C7A-1891-6E07C541987B}"/>
              </a:ext>
            </a:extLst>
          </p:cNvPr>
          <p:cNvPicPr>
            <a:picLocks noChangeAspect="1"/>
          </p:cNvPicPr>
          <p:nvPr/>
        </p:nvPicPr>
        <p:blipFill rotWithShape="1">
          <a:blip r:embed="rId5"/>
          <a:srcRect t="4477" b="56547"/>
          <a:stretch>
            <a:fillRect/>
          </a:stretch>
        </p:blipFill>
        <p:spPr>
          <a:xfrm>
            <a:off x="3297614" y="4355228"/>
            <a:ext cx="11692767" cy="3828212"/>
          </a:xfrm>
          <a:prstGeom prst="rect">
            <a:avLst/>
          </a:prstGeom>
        </p:spPr>
      </p:pic>
    </p:spTree>
    <p:extLst>
      <p:ext uri="{BB962C8B-B14F-4D97-AF65-F5344CB8AC3E}">
        <p14:creationId xmlns:p14="http://schemas.microsoft.com/office/powerpoint/2010/main" val="1946216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0A71D08-05E4-E4BB-5FB4-B4C81F62174C}"/>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A49D243F-D71C-1AAA-3831-29B6B0E20FB5}"/>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25CAC088-DD1F-EB6D-D549-D78BF53B9051}"/>
              </a:ext>
            </a:extLst>
          </p:cNvPr>
          <p:cNvPicPr preferRelativeResize="0"/>
          <p:nvPr/>
        </p:nvPicPr>
        <p:blipFill>
          <a:blip r:embed="rId4">
            <a:alphaModFix/>
          </a:blip>
          <a:stretch>
            <a:fillRect/>
          </a:stretch>
        </p:blipFill>
        <p:spPr>
          <a:xfrm>
            <a:off x="1247530" y="1828800"/>
            <a:ext cx="15792937" cy="8458201"/>
          </a:xfrm>
          <a:prstGeom prst="rect">
            <a:avLst/>
          </a:prstGeom>
          <a:noFill/>
          <a:ln>
            <a:noFill/>
          </a:ln>
        </p:spPr>
      </p:pic>
      <p:sp>
        <p:nvSpPr>
          <p:cNvPr id="4" name="Slayt Numarası Yer Tutucusu 3">
            <a:extLst>
              <a:ext uri="{FF2B5EF4-FFF2-40B4-BE49-F238E27FC236}">
                <a16:creationId xmlns:a16="http://schemas.microsoft.com/office/drawing/2014/main" id="{5BD48AE8-8F25-ECC6-1AF5-8D3E64451F3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7" name="Google Shape;365;p29">
            <a:extLst>
              <a:ext uri="{FF2B5EF4-FFF2-40B4-BE49-F238E27FC236}">
                <a16:creationId xmlns:a16="http://schemas.microsoft.com/office/drawing/2014/main" id="{D4C02F80-53AC-889E-B0B2-436B8B5D147E}"/>
              </a:ext>
            </a:extLst>
          </p:cNvPr>
          <p:cNvSpPr txBox="1"/>
          <p:nvPr/>
        </p:nvSpPr>
        <p:spPr>
          <a:xfrm>
            <a:off x="4236133" y="779140"/>
            <a:ext cx="14813279" cy="805733"/>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4400" b="0" i="0" u="none" strike="noStrike" kern="0" cap="none" spc="0" normalizeH="0" baseline="0" noProof="0" dirty="0">
                <a:ln>
                  <a:noFill/>
                </a:ln>
                <a:solidFill>
                  <a:srgbClr val="FFCA04"/>
                </a:solidFill>
                <a:effectLst/>
                <a:uLnTx/>
                <a:uFillTx/>
                <a:latin typeface="Paytone One"/>
                <a:cs typeface="Arial"/>
                <a:sym typeface="Paytone One"/>
              </a:rPr>
              <a:t>Çok-Çok İlişkilerin Dönüştürülmesi</a:t>
            </a:r>
            <a:endParaRPr kumimoji="0" lang="tr-TR"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Dikdörtgen: Köşeleri Yuvarlatılmış 7">
            <a:extLst>
              <a:ext uri="{FF2B5EF4-FFF2-40B4-BE49-F238E27FC236}">
                <a16:creationId xmlns:a16="http://schemas.microsoft.com/office/drawing/2014/main" id="{E8BA4778-3C53-BCAD-B1FA-EA6E929072B6}"/>
              </a:ext>
            </a:extLst>
          </p:cNvPr>
          <p:cNvSpPr/>
          <p:nvPr/>
        </p:nvSpPr>
        <p:spPr>
          <a:xfrm>
            <a:off x="12287266"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9" name="Dikdörtgen: Köşeleri Yuvarlatılmış 8">
            <a:extLst>
              <a:ext uri="{FF2B5EF4-FFF2-40B4-BE49-F238E27FC236}">
                <a16:creationId xmlns:a16="http://schemas.microsoft.com/office/drawing/2014/main" id="{E3362817-E111-0A74-F283-9A7C6C34F89A}"/>
              </a:ext>
            </a:extLst>
          </p:cNvPr>
          <p:cNvSpPr/>
          <p:nvPr/>
        </p:nvSpPr>
        <p:spPr>
          <a:xfrm>
            <a:off x="2621433" y="2247320"/>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2" name="Resim 1">
            <a:extLst>
              <a:ext uri="{FF2B5EF4-FFF2-40B4-BE49-F238E27FC236}">
                <a16:creationId xmlns:a16="http://schemas.microsoft.com/office/drawing/2014/main" id="{FF5F9697-9BED-8B39-3A8B-613CC9E7A179}"/>
              </a:ext>
            </a:extLst>
          </p:cNvPr>
          <p:cNvPicPr>
            <a:picLocks noChangeAspect="1"/>
          </p:cNvPicPr>
          <p:nvPr/>
        </p:nvPicPr>
        <p:blipFill rotWithShape="1">
          <a:blip r:embed="rId5"/>
          <a:srcRect l="-1434" t="53818" r="1434" b="4409"/>
          <a:stretch>
            <a:fillRect/>
          </a:stretch>
        </p:blipFill>
        <p:spPr>
          <a:xfrm>
            <a:off x="3297616" y="4355228"/>
            <a:ext cx="11692767" cy="4102972"/>
          </a:xfrm>
          <a:prstGeom prst="rect">
            <a:avLst/>
          </a:prstGeom>
        </p:spPr>
      </p:pic>
      <p:sp>
        <p:nvSpPr>
          <p:cNvPr id="3" name="Dikdörtgen 2">
            <a:extLst>
              <a:ext uri="{FF2B5EF4-FFF2-40B4-BE49-F238E27FC236}">
                <a16:creationId xmlns:a16="http://schemas.microsoft.com/office/drawing/2014/main" id="{36CA7BD7-6E3E-6404-6707-44F1BD93B613}"/>
              </a:ext>
            </a:extLst>
          </p:cNvPr>
          <p:cNvSpPr/>
          <p:nvPr/>
        </p:nvSpPr>
        <p:spPr>
          <a:xfrm>
            <a:off x="9357360" y="4572000"/>
            <a:ext cx="259080" cy="289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Arial"/>
                <a:ea typeface="+mn-ea"/>
                <a:cs typeface="+mn-cs"/>
                <a:sym typeface="Arial"/>
              </a:rPr>
              <a:t>N</a:t>
            </a:r>
          </a:p>
        </p:txBody>
      </p:sp>
      <p:sp>
        <p:nvSpPr>
          <p:cNvPr id="6" name="Dikdörtgen 5">
            <a:extLst>
              <a:ext uri="{FF2B5EF4-FFF2-40B4-BE49-F238E27FC236}">
                <a16:creationId xmlns:a16="http://schemas.microsoft.com/office/drawing/2014/main" id="{7F8391B7-2C39-CB03-3715-35801AB3A019}"/>
              </a:ext>
            </a:extLst>
          </p:cNvPr>
          <p:cNvSpPr/>
          <p:nvPr/>
        </p:nvSpPr>
        <p:spPr>
          <a:xfrm>
            <a:off x="4648200" y="6290021"/>
            <a:ext cx="259080" cy="2895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000000"/>
                </a:solidFill>
                <a:effectLst/>
                <a:uLnTx/>
                <a:uFillTx/>
                <a:latin typeface="Arial"/>
                <a:ea typeface="+mn-ea"/>
                <a:cs typeface="+mn-cs"/>
                <a:sym typeface="Arial"/>
              </a:rPr>
              <a:t>N</a:t>
            </a:r>
          </a:p>
        </p:txBody>
      </p:sp>
    </p:spTree>
    <p:extLst>
      <p:ext uri="{BB962C8B-B14F-4D97-AF65-F5344CB8AC3E}">
        <p14:creationId xmlns:p14="http://schemas.microsoft.com/office/powerpoint/2010/main" val="13997710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80">
          <a:extLst>
            <a:ext uri="{FF2B5EF4-FFF2-40B4-BE49-F238E27FC236}">
              <a16:creationId xmlns:a16="http://schemas.microsoft.com/office/drawing/2014/main" id="{0EA936DC-83E5-F36D-4B2E-F079E7524D68}"/>
            </a:ext>
          </a:extLst>
        </p:cNvPr>
        <p:cNvGrpSpPr/>
        <p:nvPr/>
      </p:nvGrpSpPr>
      <p:grpSpPr>
        <a:xfrm>
          <a:off x="0" y="0"/>
          <a:ext cx="0" cy="0"/>
          <a:chOff x="0" y="0"/>
          <a:chExt cx="0" cy="0"/>
        </a:xfrm>
      </p:grpSpPr>
      <p:sp>
        <p:nvSpPr>
          <p:cNvPr id="181" name="Google Shape;181;p20">
            <a:extLst>
              <a:ext uri="{FF2B5EF4-FFF2-40B4-BE49-F238E27FC236}">
                <a16:creationId xmlns:a16="http://schemas.microsoft.com/office/drawing/2014/main" id="{1A9FE50E-8505-C5D5-7280-3E78D286CDE6}"/>
              </a:ext>
            </a:extLst>
          </p:cNvPr>
          <p:cNvSpPr txBox="1"/>
          <p:nvPr/>
        </p:nvSpPr>
        <p:spPr>
          <a:xfrm>
            <a:off x="7973611" y="4108922"/>
            <a:ext cx="10012008" cy="2069156"/>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1"/>
              </a:lnSpc>
              <a:spcBef>
                <a:spcPts val="0"/>
              </a:spcBef>
              <a:spcAft>
                <a:spcPts val="0"/>
              </a:spcAft>
              <a:buClr>
                <a:srgbClr val="000000"/>
              </a:buClr>
              <a:buSzTx/>
              <a:buFont typeface="Arial"/>
              <a:buNone/>
              <a:tabLst/>
              <a:defRPr/>
            </a:pPr>
            <a:r>
              <a:rPr kumimoji="0" lang="tr-TR" sz="11299" b="0" i="0" u="none" strike="noStrike" kern="0" cap="none" spc="0" normalizeH="0" baseline="0" noProof="0" dirty="0">
                <a:ln>
                  <a:noFill/>
                </a:ln>
                <a:solidFill>
                  <a:srgbClr val="FFCA04"/>
                </a:solidFill>
                <a:effectLst/>
                <a:uLnTx/>
                <a:uFillTx/>
                <a:latin typeface="Paytone One"/>
                <a:ea typeface="Paytone One"/>
                <a:cs typeface="Paytone One"/>
                <a:sym typeface="Paytone One"/>
              </a:rPr>
              <a:t>Uygulama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83" name="Google Shape;183;p20">
            <a:extLst>
              <a:ext uri="{FF2B5EF4-FFF2-40B4-BE49-F238E27FC236}">
                <a16:creationId xmlns:a16="http://schemas.microsoft.com/office/drawing/2014/main" id="{7D006772-D1D6-34BB-27E5-9DE8EEC96207}"/>
              </a:ext>
            </a:extLst>
          </p:cNvPr>
          <p:cNvPicPr preferRelativeResize="0"/>
          <p:nvPr/>
        </p:nvPicPr>
        <p:blipFill rotWithShape="1">
          <a:blip r:embed="rId3">
            <a:alphaModFix amt="47000"/>
          </a:blip>
          <a:srcRect t="6995" b="6994"/>
          <a:stretch/>
        </p:blipFill>
        <p:spPr>
          <a:xfrm>
            <a:off x="0" y="0"/>
            <a:ext cx="7973611" cy="10287000"/>
          </a:xfrm>
          <a:prstGeom prst="rect">
            <a:avLst/>
          </a:prstGeom>
          <a:noFill/>
          <a:ln>
            <a:noFill/>
          </a:ln>
        </p:spPr>
      </p:pic>
      <p:sp>
        <p:nvSpPr>
          <p:cNvPr id="184" name="Google Shape;184;p20">
            <a:extLst>
              <a:ext uri="{FF2B5EF4-FFF2-40B4-BE49-F238E27FC236}">
                <a16:creationId xmlns:a16="http://schemas.microsoft.com/office/drawing/2014/main" id="{D56E5EFA-8B92-EB64-CA15-7A2F2BBEB0F6}"/>
              </a:ext>
            </a:extLst>
          </p:cNvPr>
          <p:cNvSpPr/>
          <p:nvPr/>
        </p:nvSpPr>
        <p:spPr>
          <a:xfrm rot="-5400000">
            <a:off x="12448133" y="-8452958"/>
            <a:ext cx="11679733" cy="11679733"/>
          </a:xfrm>
          <a:custGeom>
            <a:avLst/>
            <a:gdLst/>
            <a:ahLst/>
            <a:cxnLst/>
            <a:rect l="l" t="t" r="r" b="b"/>
            <a:pathLst>
              <a:path w="11679733" h="11679733" extrusionOk="0">
                <a:moveTo>
                  <a:pt x="0" y="0"/>
                </a:moveTo>
                <a:lnTo>
                  <a:pt x="11679734" y="0"/>
                </a:lnTo>
                <a:lnTo>
                  <a:pt x="11679734" y="11679733"/>
                </a:lnTo>
                <a:lnTo>
                  <a:pt x="0" y="11679733"/>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5" name="Google Shape;185;p20">
            <a:extLst>
              <a:ext uri="{FF2B5EF4-FFF2-40B4-BE49-F238E27FC236}">
                <a16:creationId xmlns:a16="http://schemas.microsoft.com/office/drawing/2014/main" id="{69622C0F-BF77-7ECD-08E9-6C156B853A3A}"/>
              </a:ext>
            </a:extLst>
          </p:cNvPr>
          <p:cNvSpPr/>
          <p:nvPr/>
        </p:nvSpPr>
        <p:spPr>
          <a:xfrm rot="-5400000">
            <a:off x="7973611" y="7434176"/>
            <a:ext cx="11679733" cy="11679733"/>
          </a:xfrm>
          <a:custGeom>
            <a:avLst/>
            <a:gdLst/>
            <a:ahLst/>
            <a:cxnLst/>
            <a:rect l="l" t="t" r="r" b="b"/>
            <a:pathLst>
              <a:path w="11679733" h="11679733" extrusionOk="0">
                <a:moveTo>
                  <a:pt x="0" y="0"/>
                </a:moveTo>
                <a:lnTo>
                  <a:pt x="11679733" y="0"/>
                </a:lnTo>
                <a:lnTo>
                  <a:pt x="11679733" y="11679733"/>
                </a:lnTo>
                <a:lnTo>
                  <a:pt x="0" y="11679733"/>
                </a:lnTo>
                <a:lnTo>
                  <a:pt x="0" y="0"/>
                </a:lnTo>
                <a:close/>
              </a:path>
            </a:pathLst>
          </a:custGeom>
          <a:blipFill rotWithShape="1">
            <a:blip r:embed="rId5">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186" name="Google Shape;186;p20">
            <a:extLst>
              <a:ext uri="{FF2B5EF4-FFF2-40B4-BE49-F238E27FC236}">
                <a16:creationId xmlns:a16="http://schemas.microsoft.com/office/drawing/2014/main" id="{BD20F343-7E07-547A-8582-556254967B00}"/>
              </a:ext>
            </a:extLst>
          </p:cNvPr>
          <p:cNvSpPr/>
          <p:nvPr/>
        </p:nvSpPr>
        <p:spPr>
          <a:xfrm rot="3242350">
            <a:off x="-1905490" y="5594554"/>
            <a:ext cx="6408517" cy="6408517"/>
          </a:xfrm>
          <a:custGeom>
            <a:avLst/>
            <a:gdLst/>
            <a:ahLst/>
            <a:cxnLst/>
            <a:rect l="l" t="t" r="r" b="b"/>
            <a:pathLst>
              <a:path w="6408517" h="6408517" extrusionOk="0">
                <a:moveTo>
                  <a:pt x="0" y="0"/>
                </a:moveTo>
                <a:lnTo>
                  <a:pt x="6408517" y="0"/>
                </a:lnTo>
                <a:lnTo>
                  <a:pt x="6408517" y="6408517"/>
                </a:lnTo>
                <a:lnTo>
                  <a:pt x="0" y="6408517"/>
                </a:lnTo>
                <a:lnTo>
                  <a:pt x="0" y="0"/>
                </a:lnTo>
                <a:close/>
              </a:path>
            </a:pathLst>
          </a:custGeom>
          <a:blipFill rotWithShape="1">
            <a:blip r:embed="rId6">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3BF46D80-2CD3-750F-F2A0-84DE9D107F6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550603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130">
          <a:extLst>
            <a:ext uri="{FF2B5EF4-FFF2-40B4-BE49-F238E27FC236}">
              <a16:creationId xmlns:a16="http://schemas.microsoft.com/office/drawing/2014/main" id="{DA3E13FD-5F40-2112-B81C-7AB2472B8DFC}"/>
            </a:ext>
          </a:extLst>
        </p:cNvPr>
        <p:cNvGrpSpPr/>
        <p:nvPr/>
      </p:nvGrpSpPr>
      <p:grpSpPr>
        <a:xfrm>
          <a:off x="0" y="0"/>
          <a:ext cx="0" cy="0"/>
          <a:chOff x="0" y="0"/>
          <a:chExt cx="0" cy="0"/>
        </a:xfrm>
      </p:grpSpPr>
      <p:sp>
        <p:nvSpPr>
          <p:cNvPr id="138" name="Google Shape;138;p17">
            <a:extLst>
              <a:ext uri="{FF2B5EF4-FFF2-40B4-BE49-F238E27FC236}">
                <a16:creationId xmlns:a16="http://schemas.microsoft.com/office/drawing/2014/main" id="{13B02069-0D74-0B3C-350D-9AE7FFE26C69}"/>
              </a:ext>
            </a:extLst>
          </p:cNvPr>
          <p:cNvSpPr txBox="1"/>
          <p:nvPr/>
        </p:nvSpPr>
        <p:spPr>
          <a:xfrm>
            <a:off x="0" y="685091"/>
            <a:ext cx="18287999" cy="159319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8700" b="0" i="0" u="none" strike="noStrike" kern="0" cap="none" spc="0" normalizeH="0" baseline="0" noProof="0" dirty="0">
                <a:ln>
                  <a:noFill/>
                </a:ln>
                <a:solidFill>
                  <a:srgbClr val="FFCA04"/>
                </a:solidFill>
                <a:effectLst/>
                <a:uLnTx/>
                <a:uFillTx/>
                <a:latin typeface="Paytone One"/>
                <a:ea typeface="Paytone One"/>
                <a:cs typeface="Paytone One"/>
                <a:sym typeface="Paytone One"/>
              </a:rPr>
              <a:t>Uygulama</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60315B87-CA76-316C-4704-F486B28D2F8C}"/>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graphicFrame>
        <p:nvGraphicFramePr>
          <p:cNvPr id="2" name="İçerik Yer Tutucusu 2">
            <a:extLst>
              <a:ext uri="{FF2B5EF4-FFF2-40B4-BE49-F238E27FC236}">
                <a16:creationId xmlns:a16="http://schemas.microsoft.com/office/drawing/2014/main" id="{C4FD58A4-A358-202B-AF93-524FC6A46B78}"/>
              </a:ext>
            </a:extLst>
          </p:cNvPr>
          <p:cNvGraphicFramePr>
            <a:graphicFrameLocks/>
          </p:cNvGraphicFramePr>
          <p:nvPr/>
        </p:nvGraphicFramePr>
        <p:xfrm>
          <a:off x="5280659" y="1832721"/>
          <a:ext cx="7726680" cy="8340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8298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8F12A85-20AD-0251-224F-F1FC86B5558D}"/>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D2698A83-0AE9-E3CB-F80F-3E0F64A410A5}"/>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C2FC00B6-E247-66F7-15BD-D54EBB90F2E0}"/>
              </a:ext>
            </a:extLst>
          </p:cNvPr>
          <p:cNvPicPr preferRelativeResize="0"/>
          <p:nvPr/>
        </p:nvPicPr>
        <p:blipFill>
          <a:blip r:embed="rId4">
            <a:alphaModFix/>
          </a:blip>
          <a:stretch>
            <a:fillRect/>
          </a:stretch>
        </p:blipFill>
        <p:spPr>
          <a:xfrm>
            <a:off x="1247530" y="0"/>
            <a:ext cx="15792937" cy="10287001"/>
          </a:xfrm>
          <a:prstGeom prst="rect">
            <a:avLst/>
          </a:prstGeom>
          <a:noFill/>
          <a:ln>
            <a:noFill/>
          </a:ln>
        </p:spPr>
      </p:pic>
      <p:sp>
        <p:nvSpPr>
          <p:cNvPr id="4" name="Slayt Numarası Yer Tutucusu 3">
            <a:extLst>
              <a:ext uri="{FF2B5EF4-FFF2-40B4-BE49-F238E27FC236}">
                <a16:creationId xmlns:a16="http://schemas.microsoft.com/office/drawing/2014/main" id="{EDDDC019-EBB1-BE6B-F8A1-D89A7BD4E34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Dikdörtgen: Köşeleri Yuvarlatılmış 1">
            <a:extLst>
              <a:ext uri="{FF2B5EF4-FFF2-40B4-BE49-F238E27FC236}">
                <a16:creationId xmlns:a16="http://schemas.microsoft.com/office/drawing/2014/main" id="{39EB314D-92AD-A952-C66E-BC90676AAA3E}"/>
              </a:ext>
            </a:extLst>
          </p:cNvPr>
          <p:cNvSpPr/>
          <p:nvPr/>
        </p:nvSpPr>
        <p:spPr>
          <a:xfrm>
            <a:off x="12362217" y="550086"/>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3C5123F2-FF21-386E-EFC5-FE46398B2834}"/>
              </a:ext>
            </a:extLst>
          </p:cNvPr>
          <p:cNvSpPr/>
          <p:nvPr/>
        </p:nvSpPr>
        <p:spPr>
          <a:xfrm>
            <a:off x="2696384" y="550086"/>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7" name="Resim 6">
            <a:extLst>
              <a:ext uri="{FF2B5EF4-FFF2-40B4-BE49-F238E27FC236}">
                <a16:creationId xmlns:a16="http://schemas.microsoft.com/office/drawing/2014/main" id="{3352D974-38B2-D6EC-4D18-0753947E949E}"/>
              </a:ext>
            </a:extLst>
          </p:cNvPr>
          <p:cNvPicPr>
            <a:picLocks noChangeAspect="1"/>
          </p:cNvPicPr>
          <p:nvPr/>
        </p:nvPicPr>
        <p:blipFill>
          <a:blip r:embed="rId5"/>
          <a:stretch>
            <a:fillRect/>
          </a:stretch>
        </p:blipFill>
        <p:spPr>
          <a:xfrm>
            <a:off x="3577593" y="1727293"/>
            <a:ext cx="11132810" cy="8182616"/>
          </a:xfrm>
          <a:prstGeom prst="rect">
            <a:avLst/>
          </a:prstGeom>
        </p:spPr>
      </p:pic>
    </p:spTree>
    <p:extLst>
      <p:ext uri="{BB962C8B-B14F-4D97-AF65-F5344CB8AC3E}">
        <p14:creationId xmlns:p14="http://schemas.microsoft.com/office/powerpoint/2010/main" val="39704723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5ACE2A89-30B8-82BB-D527-44FC6C3E872A}"/>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18A4A1CE-E14D-B49E-233B-8732C78A9176}"/>
              </a:ext>
            </a:extLst>
          </p:cNvPr>
          <p:cNvPicPr preferRelativeResize="0"/>
          <p:nvPr/>
        </p:nvPicPr>
        <p:blipFill rotWithShape="1">
          <a:blip r:embed="rId3">
            <a:alphaModFix amt="47000"/>
          </a:blip>
          <a:srcRect l="20370" r="20369"/>
          <a:stretch/>
        </p:blipFill>
        <p:spPr>
          <a:xfrm>
            <a:off x="9144000" y="0"/>
            <a:ext cx="9144000" cy="10287000"/>
          </a:xfrm>
          <a:prstGeom prst="rect">
            <a:avLst/>
          </a:prstGeom>
          <a:noFill/>
          <a:ln>
            <a:noFill/>
          </a:ln>
        </p:spPr>
      </p:pic>
      <p:sp>
        <p:nvSpPr>
          <p:cNvPr id="349" name="Google Shape;349;p28">
            <a:extLst>
              <a:ext uri="{FF2B5EF4-FFF2-40B4-BE49-F238E27FC236}">
                <a16:creationId xmlns:a16="http://schemas.microsoft.com/office/drawing/2014/main" id="{7C291FB1-FD67-BD9D-FFB0-C5123451C4E0}"/>
              </a:ext>
            </a:extLst>
          </p:cNvPr>
          <p:cNvSpPr/>
          <p:nvPr/>
        </p:nvSpPr>
        <p:spPr>
          <a:xfrm>
            <a:off x="14820869" y="4579128"/>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5B5FD9AD-33E6-96DE-8CEE-6EA7439D6757}"/>
              </a:ext>
            </a:extLst>
          </p:cNvPr>
          <p:cNvSpPr txBox="1"/>
          <p:nvPr/>
        </p:nvSpPr>
        <p:spPr>
          <a:xfrm>
            <a:off x="706434" y="2936748"/>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Modeli</a:t>
            </a:r>
          </a:p>
        </p:txBody>
      </p:sp>
      <p:sp>
        <p:nvSpPr>
          <p:cNvPr id="355" name="Google Shape;355;p28">
            <a:extLst>
              <a:ext uri="{FF2B5EF4-FFF2-40B4-BE49-F238E27FC236}">
                <a16:creationId xmlns:a16="http://schemas.microsoft.com/office/drawing/2014/main" id="{B61184BE-E4E4-20FB-7AED-D212A6BA2475}"/>
              </a:ext>
            </a:extLst>
          </p:cNvPr>
          <p:cNvSpPr txBox="1"/>
          <p:nvPr/>
        </p:nvSpPr>
        <p:spPr>
          <a:xfrm>
            <a:off x="1453187" y="4661509"/>
            <a:ext cx="7115625" cy="1378839"/>
          </a:xfrm>
          <a:prstGeom prst="rect">
            <a:avLst/>
          </a:prstGeom>
          <a:noFill/>
          <a:ln>
            <a:noFill/>
          </a:ln>
        </p:spPr>
        <p:txBody>
          <a:bodyPr spcFirstLastPara="1" wrap="square" lIns="0" tIns="0" rIns="0" bIns="0" anchor="t" anchorCtr="0">
            <a:spAutoFit/>
          </a:bodyPr>
          <a:lstStyle/>
          <a:p>
            <a:pPr marL="0" marR="0" lvl="1" indent="0" algn="l"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3200" b="0" i="0" u="none" strike="noStrike" kern="0" cap="none" spc="0" normalizeH="0" baseline="0" noProof="0" dirty="0">
                <a:ln>
                  <a:noFill/>
                </a:ln>
                <a:solidFill>
                  <a:srgbClr val="FFFFFF"/>
                </a:solidFill>
                <a:effectLst/>
                <a:uLnTx/>
                <a:uFillTx/>
                <a:latin typeface="Lato"/>
                <a:ea typeface="Lato"/>
                <a:cs typeface="Lato"/>
                <a:sym typeface="Lato"/>
              </a:rPr>
              <a:t>Veri modeli; veritabanının yapısını tanımlayan kavramların bir kümesidir.</a:t>
            </a:r>
          </a:p>
        </p:txBody>
      </p:sp>
      <p:sp>
        <p:nvSpPr>
          <p:cNvPr id="4" name="Slayt Numarası Yer Tutucusu 3">
            <a:extLst>
              <a:ext uri="{FF2B5EF4-FFF2-40B4-BE49-F238E27FC236}">
                <a16:creationId xmlns:a16="http://schemas.microsoft.com/office/drawing/2014/main" id="{6DA60803-7EDA-60AD-BC02-F959A40A41D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2396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25">
          <a:extLst>
            <a:ext uri="{FF2B5EF4-FFF2-40B4-BE49-F238E27FC236}">
              <a16:creationId xmlns:a16="http://schemas.microsoft.com/office/drawing/2014/main" id="{53A8AB09-CFE9-2A95-D81F-7B1DE75110CD}"/>
            </a:ext>
          </a:extLst>
        </p:cNvPr>
        <p:cNvGrpSpPr/>
        <p:nvPr/>
      </p:nvGrpSpPr>
      <p:grpSpPr>
        <a:xfrm>
          <a:off x="0" y="0"/>
          <a:ext cx="0" cy="0"/>
          <a:chOff x="0" y="0"/>
          <a:chExt cx="0" cy="0"/>
        </a:xfrm>
      </p:grpSpPr>
      <p:pic>
        <p:nvPicPr>
          <p:cNvPr id="326" name="Google Shape;326;p26">
            <a:extLst>
              <a:ext uri="{FF2B5EF4-FFF2-40B4-BE49-F238E27FC236}">
                <a16:creationId xmlns:a16="http://schemas.microsoft.com/office/drawing/2014/main" id="{5FBFA3FD-BB98-F18D-3129-7FE6165C4579}"/>
              </a:ext>
            </a:extLst>
          </p:cNvPr>
          <p:cNvPicPr preferRelativeResize="0"/>
          <p:nvPr/>
        </p:nvPicPr>
        <p:blipFill>
          <a:blip r:embed="rId3">
            <a:alphaModFix/>
          </a:blip>
          <a:stretch>
            <a:fillRect/>
          </a:stretch>
        </p:blipFill>
        <p:spPr>
          <a:xfrm>
            <a:off x="-10249660" y="535213"/>
            <a:ext cx="38787318" cy="1609775"/>
          </a:xfrm>
          <a:prstGeom prst="rect">
            <a:avLst/>
          </a:prstGeom>
          <a:noFill/>
          <a:ln>
            <a:noFill/>
          </a:ln>
        </p:spPr>
      </p:pic>
      <p:pic>
        <p:nvPicPr>
          <p:cNvPr id="327" name="Google Shape;327;p26">
            <a:extLst>
              <a:ext uri="{FF2B5EF4-FFF2-40B4-BE49-F238E27FC236}">
                <a16:creationId xmlns:a16="http://schemas.microsoft.com/office/drawing/2014/main" id="{911748A5-23F5-BCDC-B540-E59610B885E3}"/>
              </a:ext>
            </a:extLst>
          </p:cNvPr>
          <p:cNvPicPr preferRelativeResize="0"/>
          <p:nvPr/>
        </p:nvPicPr>
        <p:blipFill>
          <a:blip r:embed="rId4">
            <a:alphaModFix/>
          </a:blip>
          <a:stretch>
            <a:fillRect/>
          </a:stretch>
        </p:blipFill>
        <p:spPr>
          <a:xfrm>
            <a:off x="1247532" y="2679750"/>
            <a:ext cx="15792937" cy="10287001"/>
          </a:xfrm>
          <a:prstGeom prst="rect">
            <a:avLst/>
          </a:prstGeom>
          <a:noFill/>
          <a:ln>
            <a:noFill/>
          </a:ln>
        </p:spPr>
      </p:pic>
      <p:cxnSp>
        <p:nvCxnSpPr>
          <p:cNvPr id="328" name="Google Shape;328;p26">
            <a:extLst>
              <a:ext uri="{FF2B5EF4-FFF2-40B4-BE49-F238E27FC236}">
                <a16:creationId xmlns:a16="http://schemas.microsoft.com/office/drawing/2014/main" id="{5B9D55FD-751E-8B18-13E4-2DBDF45E7344}"/>
              </a:ext>
            </a:extLst>
          </p:cNvPr>
          <p:cNvCxnSpPr/>
          <p:nvPr/>
        </p:nvCxnSpPr>
        <p:spPr>
          <a:xfrm>
            <a:off x="1972690" y="6893610"/>
            <a:ext cx="14746186" cy="0"/>
          </a:xfrm>
          <a:prstGeom prst="straightConnector1">
            <a:avLst/>
          </a:prstGeom>
          <a:noFill/>
          <a:ln w="38100" cap="flat" cmpd="sng">
            <a:solidFill>
              <a:srgbClr val="000000"/>
            </a:solidFill>
            <a:prstDash val="solid"/>
            <a:round/>
            <a:headEnd type="none" w="sm" len="sm"/>
            <a:tailEnd type="none" w="sm" len="sm"/>
          </a:ln>
        </p:spPr>
      </p:cxnSp>
      <p:sp>
        <p:nvSpPr>
          <p:cNvPr id="329" name="Google Shape;329;p26">
            <a:extLst>
              <a:ext uri="{FF2B5EF4-FFF2-40B4-BE49-F238E27FC236}">
                <a16:creationId xmlns:a16="http://schemas.microsoft.com/office/drawing/2014/main" id="{04898B77-59A6-4066-ACB0-649F885EDE86}"/>
              </a:ext>
            </a:extLst>
          </p:cNvPr>
          <p:cNvSpPr txBox="1"/>
          <p:nvPr/>
        </p:nvSpPr>
        <p:spPr>
          <a:xfrm>
            <a:off x="2310117" y="424624"/>
            <a:ext cx="14730351" cy="241732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İlişkisel Veri Tabanın</a:t>
            </a: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6600" b="0" i="0" u="none" strike="noStrike" kern="0" cap="none" spc="0" normalizeH="0" baseline="0" noProof="0" dirty="0">
                <a:ln>
                  <a:noFill/>
                </a:ln>
                <a:solidFill>
                  <a:srgbClr val="FFCA04"/>
                </a:solidFill>
                <a:effectLst/>
                <a:uLnTx/>
                <a:uFillTx/>
                <a:latin typeface="Paytone One"/>
                <a:ea typeface="Paytone One"/>
                <a:cs typeface="Paytone One"/>
                <a:sym typeface="Paytone One"/>
              </a:rPr>
              <a:t> Genel Yapısı</a:t>
            </a:r>
            <a:endParaRPr kumimoji="0" sz="6600" b="0" i="0" u="none" strike="noStrike" kern="0" cap="none" spc="0" normalizeH="0" baseline="0" noProof="0" dirty="0">
              <a:ln>
                <a:noFill/>
              </a:ln>
              <a:solidFill>
                <a:srgbClr val="000000"/>
              </a:solidFill>
              <a:effectLst/>
              <a:uLnTx/>
              <a:uFillTx/>
              <a:latin typeface="Arial"/>
              <a:cs typeface="Arial"/>
              <a:sym typeface="Arial"/>
            </a:endParaRPr>
          </a:p>
        </p:txBody>
      </p:sp>
      <p:sp>
        <p:nvSpPr>
          <p:cNvPr id="332" name="Google Shape;332;p26">
            <a:extLst>
              <a:ext uri="{FF2B5EF4-FFF2-40B4-BE49-F238E27FC236}">
                <a16:creationId xmlns:a16="http://schemas.microsoft.com/office/drawing/2014/main" id="{68A8087D-84E2-1672-52F3-9AE471A62413}"/>
              </a:ext>
            </a:extLst>
          </p:cNvPr>
          <p:cNvSpPr txBox="1"/>
          <p:nvPr/>
        </p:nvSpPr>
        <p:spPr>
          <a:xfrm>
            <a:off x="1866010" y="4451839"/>
            <a:ext cx="15174458" cy="228857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04"/>
              </a:lnSpc>
              <a:spcBef>
                <a:spcPts val="0"/>
              </a:spcBef>
              <a:spcAft>
                <a:spcPts val="0"/>
              </a:spcAft>
              <a:buClr>
                <a:srgbClr val="000000"/>
              </a:buClr>
              <a:buSzTx/>
              <a:buFont typeface="Arial"/>
              <a:buNone/>
              <a:tabLst/>
              <a:defRPr/>
            </a:pP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Tablolar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tabanlarının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temelidir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çünkü</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tablolar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bilgileri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organize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olmuş</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şekilde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tutar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bizim</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bilgilere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ulaşmamızı</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sağlar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Bir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tabanı</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en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az</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tablodan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oluşur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Tablo,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verileri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düzgün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kayıtlar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şeklinde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belirli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düzene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göre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kalıcı</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ortamlarda</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tabanında</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isim</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altında</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saklayan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veriler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üzerinde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SQL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yardımıyla</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ekleme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silme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güncelleme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listeleme</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yapılabilen</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veri</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tabanı</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000000"/>
                </a:solidFill>
                <a:effectLst/>
                <a:uLnTx/>
                <a:uFillTx/>
                <a:latin typeface="Lato"/>
                <a:ea typeface="Lato"/>
                <a:cs typeface="Lato"/>
                <a:sym typeface="Lato"/>
              </a:rPr>
              <a:t>nesnesidir</a:t>
            </a:r>
            <a:r>
              <a:rPr kumimoji="0" lang="en-US" sz="2600" b="0" i="0" u="none" strike="noStrike" kern="0" cap="none" spc="0" normalizeH="0" baseline="0" noProof="0" dirty="0">
                <a:ln>
                  <a:noFill/>
                </a:ln>
                <a:solidFill>
                  <a:srgbClr val="000000"/>
                </a:solidFill>
                <a:effectLst/>
                <a:uLnTx/>
                <a:uFillTx/>
                <a:latin typeface="Lato"/>
                <a:ea typeface="Lato"/>
                <a:cs typeface="Lato"/>
                <a:sym typeface="Lato"/>
              </a:rPr>
              <a:t>. </a:t>
            </a:r>
          </a:p>
        </p:txBody>
      </p:sp>
      <p:sp>
        <p:nvSpPr>
          <p:cNvPr id="4" name="Slayt Numarası Yer Tutucusu 3">
            <a:extLst>
              <a:ext uri="{FF2B5EF4-FFF2-40B4-BE49-F238E27FC236}">
                <a16:creationId xmlns:a16="http://schemas.microsoft.com/office/drawing/2014/main" id="{7A8727DB-6BED-1485-3024-5E96DA83EAAA}"/>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Dikdörtgen: Köşeleri Yuvarlatılmış 1">
            <a:extLst>
              <a:ext uri="{FF2B5EF4-FFF2-40B4-BE49-F238E27FC236}">
                <a16:creationId xmlns:a16="http://schemas.microsoft.com/office/drawing/2014/main" id="{5176B43A-33A7-42E1-C501-82B1CF23AEC2}"/>
              </a:ext>
            </a:extLst>
          </p:cNvPr>
          <p:cNvSpPr/>
          <p:nvPr/>
        </p:nvSpPr>
        <p:spPr>
          <a:xfrm>
            <a:off x="12748483" y="3230513"/>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Öğr. Gör. Furkan DURMUŞ</a:t>
            </a:r>
          </a:p>
        </p:txBody>
      </p:sp>
      <p:sp>
        <p:nvSpPr>
          <p:cNvPr id="3" name="Dikdörtgen: Köşeleri Yuvarlatılmış 2">
            <a:extLst>
              <a:ext uri="{FF2B5EF4-FFF2-40B4-BE49-F238E27FC236}">
                <a16:creationId xmlns:a16="http://schemas.microsoft.com/office/drawing/2014/main" id="{3036193E-2C77-2135-3515-BD5AFC2DE1D5}"/>
              </a:ext>
            </a:extLst>
          </p:cNvPr>
          <p:cNvSpPr/>
          <p:nvPr/>
        </p:nvSpPr>
        <p:spPr>
          <a:xfrm>
            <a:off x="2589704" y="3230512"/>
            <a:ext cx="3229401" cy="33528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tr-TR" sz="1400" b="0" i="0" u="none" strike="noStrike" kern="0" cap="none" spc="0" normalizeH="0" baseline="0" noProof="0" dirty="0">
                <a:ln>
                  <a:noFill/>
                </a:ln>
                <a:solidFill>
                  <a:srgbClr val="1C3A8F"/>
                </a:solidFill>
                <a:effectLst/>
                <a:uLnTx/>
                <a:uFillTx/>
                <a:latin typeface="Arial"/>
                <a:ea typeface="+mn-ea"/>
                <a:cs typeface="+mn-cs"/>
                <a:sym typeface="Arial"/>
              </a:rPr>
              <a:t>VTYS 2. Hafta </a:t>
            </a:r>
          </a:p>
        </p:txBody>
      </p:sp>
      <p:pic>
        <p:nvPicPr>
          <p:cNvPr id="5" name="Resim 4" descr="tablo içeren bir resim&#10;&#10;Açıklama otomatik olarak oluşturuldu">
            <a:extLst>
              <a:ext uri="{FF2B5EF4-FFF2-40B4-BE49-F238E27FC236}">
                <a16:creationId xmlns:a16="http://schemas.microsoft.com/office/drawing/2014/main" id="{8D2F5A54-350C-B4D8-4B52-1AB7E7E6073C}"/>
              </a:ext>
            </a:extLst>
          </p:cNvPr>
          <p:cNvPicPr>
            <a:picLocks noChangeAspect="1"/>
          </p:cNvPicPr>
          <p:nvPr/>
        </p:nvPicPr>
        <p:blipFill rotWithShape="1">
          <a:blip r:embed="rId5"/>
          <a:srcRect b="14276"/>
          <a:stretch/>
        </p:blipFill>
        <p:spPr>
          <a:xfrm>
            <a:off x="5444965" y="6989671"/>
            <a:ext cx="8460654" cy="3045663"/>
          </a:xfrm>
          <a:prstGeom prst="rect">
            <a:avLst/>
          </a:prstGeom>
        </p:spPr>
      </p:pic>
    </p:spTree>
    <p:extLst>
      <p:ext uri="{BB962C8B-B14F-4D97-AF65-F5344CB8AC3E}">
        <p14:creationId xmlns:p14="http://schemas.microsoft.com/office/powerpoint/2010/main" val="333714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39">
          <a:extLst>
            <a:ext uri="{FF2B5EF4-FFF2-40B4-BE49-F238E27FC236}">
              <a16:creationId xmlns:a16="http://schemas.microsoft.com/office/drawing/2014/main" id="{D6BF95F0-E936-9974-77FA-7CF8A09005A8}"/>
            </a:ext>
          </a:extLst>
        </p:cNvPr>
        <p:cNvGrpSpPr/>
        <p:nvPr/>
      </p:nvGrpSpPr>
      <p:grpSpPr>
        <a:xfrm>
          <a:off x="0" y="0"/>
          <a:ext cx="0" cy="0"/>
          <a:chOff x="0" y="0"/>
          <a:chExt cx="0" cy="0"/>
        </a:xfrm>
      </p:grpSpPr>
      <p:pic>
        <p:nvPicPr>
          <p:cNvPr id="341" name="Google Shape;341;p27">
            <a:extLst>
              <a:ext uri="{FF2B5EF4-FFF2-40B4-BE49-F238E27FC236}">
                <a16:creationId xmlns:a16="http://schemas.microsoft.com/office/drawing/2014/main" id="{4ACE3497-C971-E685-8CA4-606C9961994C}"/>
              </a:ext>
            </a:extLst>
          </p:cNvPr>
          <p:cNvPicPr preferRelativeResize="0"/>
          <p:nvPr/>
        </p:nvPicPr>
        <p:blipFill rotWithShape="1">
          <a:blip r:embed="rId3">
            <a:alphaModFix amt="47000"/>
          </a:blip>
          <a:srcRect t="40613" b="40613"/>
          <a:stretch/>
        </p:blipFill>
        <p:spPr>
          <a:xfrm>
            <a:off x="0" y="5143500"/>
            <a:ext cx="18288000" cy="5143500"/>
          </a:xfrm>
          <a:prstGeom prst="rect">
            <a:avLst/>
          </a:prstGeom>
          <a:noFill/>
          <a:ln>
            <a:noFill/>
          </a:ln>
        </p:spPr>
      </p:pic>
      <p:sp>
        <p:nvSpPr>
          <p:cNvPr id="342" name="Google Shape;342;p27">
            <a:extLst>
              <a:ext uri="{FF2B5EF4-FFF2-40B4-BE49-F238E27FC236}">
                <a16:creationId xmlns:a16="http://schemas.microsoft.com/office/drawing/2014/main" id="{CA3EE92B-7A07-F994-05F9-E470CD3C0634}"/>
              </a:ext>
            </a:extLst>
          </p:cNvPr>
          <p:cNvSpPr txBox="1"/>
          <p:nvPr/>
        </p:nvSpPr>
        <p:spPr>
          <a:xfrm>
            <a:off x="817610" y="747459"/>
            <a:ext cx="9454150" cy="10071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Anahtar</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Kısıtlamalar</a:t>
            </a: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ı</a:t>
            </a:r>
            <a:endPar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p:txBody>
      </p:sp>
      <p:sp>
        <p:nvSpPr>
          <p:cNvPr id="343" name="Google Shape;343;p27">
            <a:extLst>
              <a:ext uri="{FF2B5EF4-FFF2-40B4-BE49-F238E27FC236}">
                <a16:creationId xmlns:a16="http://schemas.microsoft.com/office/drawing/2014/main" id="{5EC13DA9-437D-4C97-805F-953A0CB64A76}"/>
              </a:ext>
            </a:extLst>
          </p:cNvPr>
          <p:cNvSpPr txBox="1"/>
          <p:nvPr/>
        </p:nvSpPr>
        <p:spPr>
          <a:xfrm>
            <a:off x="817610" y="2488816"/>
            <a:ext cx="11798631" cy="192052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Bütünlük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kısıtlamalarının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sağlanmasında</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anahtar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kısıtlamaları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önemli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role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sahiptir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Herhangi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tablodaki</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her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satır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anahtarın</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tek</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olması</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gerekmektedir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Aksi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takdirde</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kayıtlar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arasında</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tutarsızlıklar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meydana</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600" b="0" i="0" u="none" strike="noStrike" kern="0" cap="none" spc="0" normalizeH="0" baseline="0" noProof="0" dirty="0" err="1">
                <a:ln>
                  <a:noFill/>
                </a:ln>
                <a:solidFill>
                  <a:srgbClr val="FFFFFF"/>
                </a:solidFill>
                <a:effectLst/>
                <a:uLnTx/>
                <a:uFillTx/>
                <a:latin typeface="Lato"/>
                <a:ea typeface="Lato"/>
                <a:cs typeface="Lato"/>
                <a:sym typeface="Lato"/>
              </a:rPr>
              <a:t>gelebilmektedir</a:t>
            </a:r>
            <a:r>
              <a:rPr kumimoji="0" lang="en-US" sz="2600"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B5AF5AA2-D04D-9CFF-3C26-2DEE6E8CD0B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51</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2" name="Google Shape;364;p29">
            <a:extLst>
              <a:ext uri="{FF2B5EF4-FFF2-40B4-BE49-F238E27FC236}">
                <a16:creationId xmlns:a16="http://schemas.microsoft.com/office/drawing/2014/main" id="{1D915AA0-2157-07AF-C04D-71BF6F12793B}"/>
              </a:ext>
            </a:extLst>
          </p:cNvPr>
          <p:cNvSpPr/>
          <p:nvPr/>
        </p:nvSpPr>
        <p:spPr>
          <a:xfrm>
            <a:off x="13006656" y="-75312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05233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A716D2E8-2149-28BE-B0D4-50755E70C4FA}"/>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54068C2D-31E4-FA51-7F13-D4EF11B971A8}"/>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5CCEA370-1D12-2380-80FC-2027466F3871}"/>
              </a:ext>
            </a:extLst>
          </p:cNvPr>
          <p:cNvSpPr txBox="1"/>
          <p:nvPr/>
        </p:nvSpPr>
        <p:spPr>
          <a:xfrm>
            <a:off x="5807540" y="929987"/>
            <a:ext cx="987441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Birincil</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Anahtar</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endPar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(Primary Key)</a:t>
            </a:r>
            <a:endParaRPr kumimoji="0" lang="en-US"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53D4D211-225D-7B53-515D-A6A58D9FB7CD}"/>
              </a:ext>
            </a:extLst>
          </p:cNvPr>
          <p:cNvSpPr txBox="1"/>
          <p:nvPr/>
        </p:nvSpPr>
        <p:spPr>
          <a:xfrm>
            <a:off x="5108199" y="4008980"/>
            <a:ext cx="11969700"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Bir tablonun birincil anahtarı, tabloda depoladığınız her satırı benzersiz şekilde tanımlayan bir veya daha çok alandan oluşur. Genellikle, birincil anahtar olarak işlev gören bir TC kimlik numarası gibi benzersiz bir tanımlayıcı vardır. Günlük hayatımızda da, TC Kimlik Numaramız, illerin plaka ve posta kod numaraları bağlı bulundukları ülkelerde benzersiz numaralardır birincil anahtarları başlarındaki sayısal ifadelerdir. Birincil anahtarlar hiçbir zaman NULL(boş) veya birbiri ile ayni olan değerleri içeremez.</a:t>
            </a:r>
          </a:p>
        </p:txBody>
      </p:sp>
      <p:sp>
        <p:nvSpPr>
          <p:cNvPr id="4" name="Slayt Numarası Yer Tutucusu 3">
            <a:extLst>
              <a:ext uri="{FF2B5EF4-FFF2-40B4-BE49-F238E27FC236}">
                <a16:creationId xmlns:a16="http://schemas.microsoft.com/office/drawing/2014/main" id="{B0B6BF20-69D5-E11F-BCE5-E17EB0D1F53F}"/>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076" name="Picture 4" descr="Why It's Time to Treat SQL Like Programming Code | CDOTrends">
            <a:extLst>
              <a:ext uri="{FF2B5EF4-FFF2-40B4-BE49-F238E27FC236}">
                <a16:creationId xmlns:a16="http://schemas.microsoft.com/office/drawing/2014/main" id="{9BC6D252-EE79-356E-6F45-11644A67B2AF}"/>
              </a:ext>
            </a:extLst>
          </p:cNvPr>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r="60157"/>
          <a:stretch>
            <a:fillRect/>
          </a:stretch>
        </p:blipFill>
        <p:spPr bwMode="auto">
          <a:xfrm>
            <a:off x="0" y="0"/>
            <a:ext cx="4554488" cy="10299230"/>
          </a:xfrm>
          <a:prstGeom prst="rect">
            <a:avLst/>
          </a:prstGeom>
          <a:noFill/>
          <a:extLst>
            <a:ext uri="{909E8E84-426E-40DD-AFC4-6F175D3DCCD1}">
              <a14:hiddenFill xmlns:a14="http://schemas.microsoft.com/office/drawing/2010/main">
                <a:solidFill>
                  <a:srgbClr val="FFFFFF"/>
                </a:solidFill>
              </a14:hiddenFill>
            </a:ext>
          </a:extLst>
        </p:spPr>
      </p:pic>
      <p:sp>
        <p:nvSpPr>
          <p:cNvPr id="363" name="Google Shape;363;p29">
            <a:extLst>
              <a:ext uri="{FF2B5EF4-FFF2-40B4-BE49-F238E27FC236}">
                <a16:creationId xmlns:a16="http://schemas.microsoft.com/office/drawing/2014/main" id="{9F2EFB83-7F07-5890-6147-437D43B8DE4A}"/>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422719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4C5804C-6CAF-3E0C-1F44-4D70F962DB64}"/>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96D73F2D-6FA2-F679-330E-9582BBC3DE1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8DFE340C-6B17-62C3-056A-29775F5A7026}"/>
              </a:ext>
            </a:extLst>
          </p:cNvPr>
          <p:cNvSpPr txBox="1"/>
          <p:nvPr/>
        </p:nvSpPr>
        <p:spPr>
          <a:xfrm>
            <a:off x="5807540" y="929987"/>
            <a:ext cx="987441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Yabancı</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Anahtar</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endPar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(Foreign Key) </a:t>
            </a:r>
            <a:endParaRPr kumimoji="0" lang="en-US"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1F19FCC6-93D8-3227-2B14-10817365621B}"/>
              </a:ext>
            </a:extLst>
          </p:cNvPr>
          <p:cNvSpPr txBox="1"/>
          <p:nvPr/>
        </p:nvSpPr>
        <p:spPr>
          <a:xfrm>
            <a:off x="5108199" y="3852430"/>
            <a:ext cx="11969700"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Tablo içerisindeki verilerin birbirleri ile iletişim kurabilmeleri amacıyla kullanılan anahtarlardır. Birincil anahtarlar hiçbir zaman NULL(boş) veya birbiri ile ayni olan değerleri içeremezken, yabancı anahtarlar birbirleri ile aynı olan değerler içerebilirler. Bir tabloda birden fazla yabancı anahtar kullanılabilir. Kısacası yabancı anahtar, bir tabloya girilebilecek verileri başka bir tablonun herhangi bir alanında yer alabilecek veriler ile sınırlandırmak ve ilişkilendirmek için kullanılır. Yabancı anahtara, başka bir tablonun birincil anahtarıdır da denilebilir.</a:t>
            </a:r>
          </a:p>
        </p:txBody>
      </p:sp>
      <p:sp>
        <p:nvSpPr>
          <p:cNvPr id="4" name="Slayt Numarası Yer Tutucusu 3">
            <a:extLst>
              <a:ext uri="{FF2B5EF4-FFF2-40B4-BE49-F238E27FC236}">
                <a16:creationId xmlns:a16="http://schemas.microsoft.com/office/drawing/2014/main" id="{B137135A-68DE-C358-6945-AD3CB82D5C5B}"/>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076" name="Picture 4" descr="Why It's Time to Treat SQL Like Programming Code | CDOTrends">
            <a:extLst>
              <a:ext uri="{FF2B5EF4-FFF2-40B4-BE49-F238E27FC236}">
                <a16:creationId xmlns:a16="http://schemas.microsoft.com/office/drawing/2014/main" id="{D818569E-7BD9-F5D7-F15C-8DA96A311CA8}"/>
              </a:ext>
            </a:extLst>
          </p:cNvPr>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r="60157"/>
          <a:stretch>
            <a:fillRect/>
          </a:stretch>
        </p:blipFill>
        <p:spPr bwMode="auto">
          <a:xfrm>
            <a:off x="0" y="0"/>
            <a:ext cx="4554488" cy="10299230"/>
          </a:xfrm>
          <a:prstGeom prst="rect">
            <a:avLst/>
          </a:prstGeom>
          <a:noFill/>
          <a:extLst>
            <a:ext uri="{909E8E84-426E-40DD-AFC4-6F175D3DCCD1}">
              <a14:hiddenFill xmlns:a14="http://schemas.microsoft.com/office/drawing/2010/main">
                <a:solidFill>
                  <a:srgbClr val="FFFFFF"/>
                </a:solidFill>
              </a14:hiddenFill>
            </a:ext>
          </a:extLst>
        </p:spPr>
      </p:pic>
      <p:sp>
        <p:nvSpPr>
          <p:cNvPr id="363" name="Google Shape;363;p29">
            <a:extLst>
              <a:ext uri="{FF2B5EF4-FFF2-40B4-BE49-F238E27FC236}">
                <a16:creationId xmlns:a16="http://schemas.microsoft.com/office/drawing/2014/main" id="{91BC1945-9F3F-3331-D6E9-F07F274C9083}"/>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Resim 1">
            <a:extLst>
              <a:ext uri="{FF2B5EF4-FFF2-40B4-BE49-F238E27FC236}">
                <a16:creationId xmlns:a16="http://schemas.microsoft.com/office/drawing/2014/main" id="{9C4D4449-B5C3-6DFF-2EEE-96FCD470D83E}"/>
              </a:ext>
            </a:extLst>
          </p:cNvPr>
          <p:cNvPicPr>
            <a:picLocks noChangeAspect="1"/>
          </p:cNvPicPr>
          <p:nvPr/>
        </p:nvPicPr>
        <p:blipFill>
          <a:blip r:embed="rId5"/>
          <a:stretch>
            <a:fillRect/>
          </a:stretch>
        </p:blipFill>
        <p:spPr>
          <a:xfrm>
            <a:off x="8671560" y="7781332"/>
            <a:ext cx="6553200" cy="2019300"/>
          </a:xfrm>
          <a:prstGeom prst="rect">
            <a:avLst/>
          </a:prstGeom>
        </p:spPr>
      </p:pic>
    </p:spTree>
    <p:extLst>
      <p:ext uri="{BB962C8B-B14F-4D97-AF65-F5344CB8AC3E}">
        <p14:creationId xmlns:p14="http://schemas.microsoft.com/office/powerpoint/2010/main" val="15703226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F2B4A5F9-615D-68FF-151B-7CF67AEE0945}"/>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133B1F4C-D0CB-90EA-E6C9-A848072D418E}"/>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3113A1AC-5A72-BE45-00C8-64CE62E7861F}"/>
              </a:ext>
            </a:extLst>
          </p:cNvPr>
          <p:cNvSpPr txBox="1"/>
          <p:nvPr/>
        </p:nvSpPr>
        <p:spPr>
          <a:xfrm>
            <a:off x="5807540" y="929987"/>
            <a:ext cx="9874419" cy="201439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Unique Key</a:t>
            </a:r>
            <a:endPar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endParaRPr>
          </a:p>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a:t>
            </a: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Tekil</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r>
              <a:rPr kumimoji="0" lang="en-US" sz="55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Anahtar</a:t>
            </a:r>
            <a:r>
              <a:rPr kumimoji="0" lang="en-US"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 </a:t>
            </a:r>
            <a:endParaRPr kumimoji="0" lang="en-US"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366" name="Google Shape;366;p29">
            <a:extLst>
              <a:ext uri="{FF2B5EF4-FFF2-40B4-BE49-F238E27FC236}">
                <a16:creationId xmlns:a16="http://schemas.microsoft.com/office/drawing/2014/main" id="{E4A0F004-68D0-DE40-49D4-DD94A6285982}"/>
              </a:ext>
            </a:extLst>
          </p:cNvPr>
          <p:cNvSpPr txBox="1"/>
          <p:nvPr/>
        </p:nvSpPr>
        <p:spPr>
          <a:xfrm>
            <a:off x="5108199" y="3852430"/>
            <a:ext cx="11969700" cy="3490186"/>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Unique</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olarak tanımlanan alan için bir değer sadece bir kere girilebilir. Bir başka satıra daha aynı verinin girilmesine izin verilmez.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Primary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’den farklı olarak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Unique</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NULL (boşluk) değerini alabilir. Örneğin programda her personele ait bir sicil numarası olacağı için bu alan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Unique</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olarak tanımlanabilir. Ama isim alanı birden fazla aynı isme sahip personel olabileceği için bir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Unique</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a:t>
            </a:r>
            <a:r>
              <a:rPr kumimoji="0" lang="tr-TR" sz="2700" b="0" i="0" u="none" strike="noStrike" kern="0" cap="none" spc="0" normalizeH="0" baseline="0" noProof="0" dirty="0" err="1">
                <a:ln>
                  <a:noFill/>
                </a:ln>
                <a:solidFill>
                  <a:srgbClr val="FFFFFF"/>
                </a:solidFill>
                <a:effectLst/>
                <a:uLnTx/>
                <a:uFillTx/>
                <a:latin typeface="Lato"/>
                <a:ea typeface="Lato"/>
                <a:cs typeface="Lato"/>
                <a:sym typeface="Lato"/>
              </a:rPr>
              <a:t>key</a:t>
            </a:r>
            <a:r>
              <a:rPr kumimoji="0" lang="tr-TR" sz="2700" b="0" i="0" u="none" strike="noStrike" kern="0" cap="none" spc="0" normalizeH="0" baseline="0" noProof="0" dirty="0">
                <a:ln>
                  <a:noFill/>
                </a:ln>
                <a:solidFill>
                  <a:srgbClr val="FFFFFF"/>
                </a:solidFill>
                <a:effectLst/>
                <a:uLnTx/>
                <a:uFillTx/>
                <a:latin typeface="Lato"/>
                <a:ea typeface="Lato"/>
                <a:cs typeface="Lato"/>
                <a:sym typeface="Lato"/>
              </a:rPr>
              <a:t> olarak tanımlanamaz. Ali isimli birden fazla personel olabileceği gibi.</a:t>
            </a:r>
          </a:p>
        </p:txBody>
      </p:sp>
      <p:sp>
        <p:nvSpPr>
          <p:cNvPr id="4" name="Slayt Numarası Yer Tutucusu 3">
            <a:extLst>
              <a:ext uri="{FF2B5EF4-FFF2-40B4-BE49-F238E27FC236}">
                <a16:creationId xmlns:a16="http://schemas.microsoft.com/office/drawing/2014/main" id="{78041F60-85BC-0974-BC46-9F8755855116}"/>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3076" name="Picture 4" descr="Why It's Time to Treat SQL Like Programming Code | CDOTrends">
            <a:extLst>
              <a:ext uri="{FF2B5EF4-FFF2-40B4-BE49-F238E27FC236}">
                <a16:creationId xmlns:a16="http://schemas.microsoft.com/office/drawing/2014/main" id="{0175ECB0-26B7-6036-7CB0-C3AE2259B259}"/>
              </a:ext>
            </a:extLst>
          </p:cNvPr>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r="60157"/>
          <a:stretch>
            <a:fillRect/>
          </a:stretch>
        </p:blipFill>
        <p:spPr bwMode="auto">
          <a:xfrm>
            <a:off x="0" y="0"/>
            <a:ext cx="4554488" cy="10299230"/>
          </a:xfrm>
          <a:prstGeom prst="rect">
            <a:avLst/>
          </a:prstGeom>
          <a:noFill/>
          <a:extLst>
            <a:ext uri="{909E8E84-426E-40DD-AFC4-6F175D3DCCD1}">
              <a14:hiddenFill xmlns:a14="http://schemas.microsoft.com/office/drawing/2010/main">
                <a:solidFill>
                  <a:srgbClr val="FFFFFF"/>
                </a:solidFill>
              </a14:hiddenFill>
            </a:ext>
          </a:extLst>
        </p:spPr>
      </p:pic>
      <p:sp>
        <p:nvSpPr>
          <p:cNvPr id="363" name="Google Shape;363;p29">
            <a:extLst>
              <a:ext uri="{FF2B5EF4-FFF2-40B4-BE49-F238E27FC236}">
                <a16:creationId xmlns:a16="http://schemas.microsoft.com/office/drawing/2014/main" id="{25C8D8F6-CAAA-7F2C-3599-80C78FA8B9C5}"/>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555111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65">
          <a:extLst>
            <a:ext uri="{FF2B5EF4-FFF2-40B4-BE49-F238E27FC236}">
              <a16:creationId xmlns:a16="http://schemas.microsoft.com/office/drawing/2014/main" id="{03442331-C88C-C5CB-0CBA-67DBF102219C}"/>
            </a:ext>
          </a:extLst>
        </p:cNvPr>
        <p:cNvGrpSpPr/>
        <p:nvPr/>
      </p:nvGrpSpPr>
      <p:grpSpPr>
        <a:xfrm>
          <a:off x="0" y="0"/>
          <a:ext cx="0" cy="0"/>
          <a:chOff x="0" y="0"/>
          <a:chExt cx="0" cy="0"/>
        </a:xfrm>
      </p:grpSpPr>
      <p:pic>
        <p:nvPicPr>
          <p:cNvPr id="266" name="Google Shape;266;p23">
            <a:extLst>
              <a:ext uri="{FF2B5EF4-FFF2-40B4-BE49-F238E27FC236}">
                <a16:creationId xmlns:a16="http://schemas.microsoft.com/office/drawing/2014/main" id="{EAE21060-1BDD-ABCA-3EAD-32C2017A09CB}"/>
              </a:ext>
            </a:extLst>
          </p:cNvPr>
          <p:cNvPicPr preferRelativeResize="0"/>
          <p:nvPr/>
        </p:nvPicPr>
        <p:blipFill>
          <a:blip r:embed="rId3">
            <a:alphaModFix/>
          </a:blip>
          <a:stretch>
            <a:fillRect/>
          </a:stretch>
        </p:blipFill>
        <p:spPr>
          <a:xfrm>
            <a:off x="1382800" y="5060450"/>
            <a:ext cx="15522401" cy="1220275"/>
          </a:xfrm>
          <a:prstGeom prst="rect">
            <a:avLst/>
          </a:prstGeom>
          <a:noFill/>
          <a:ln>
            <a:noFill/>
          </a:ln>
        </p:spPr>
      </p:pic>
      <p:pic>
        <p:nvPicPr>
          <p:cNvPr id="267" name="Google Shape;267;p23">
            <a:extLst>
              <a:ext uri="{FF2B5EF4-FFF2-40B4-BE49-F238E27FC236}">
                <a16:creationId xmlns:a16="http://schemas.microsoft.com/office/drawing/2014/main" id="{D70687D8-2841-2EDE-00F9-57DD4A83FA01}"/>
              </a:ext>
            </a:extLst>
          </p:cNvPr>
          <p:cNvPicPr preferRelativeResize="0"/>
          <p:nvPr/>
        </p:nvPicPr>
        <p:blipFill>
          <a:blip r:embed="rId4">
            <a:alphaModFix/>
          </a:blip>
          <a:stretch>
            <a:fillRect/>
          </a:stretch>
        </p:blipFill>
        <p:spPr>
          <a:xfrm>
            <a:off x="1364700" y="3182000"/>
            <a:ext cx="1248975" cy="1349900"/>
          </a:xfrm>
          <a:prstGeom prst="rect">
            <a:avLst/>
          </a:prstGeom>
          <a:noFill/>
          <a:ln>
            <a:noFill/>
          </a:ln>
        </p:spPr>
      </p:pic>
      <p:pic>
        <p:nvPicPr>
          <p:cNvPr id="268" name="Google Shape;268;p23">
            <a:extLst>
              <a:ext uri="{FF2B5EF4-FFF2-40B4-BE49-F238E27FC236}">
                <a16:creationId xmlns:a16="http://schemas.microsoft.com/office/drawing/2014/main" id="{28E8524F-5B50-EA8A-9109-6D838E70818D}"/>
              </a:ext>
            </a:extLst>
          </p:cNvPr>
          <p:cNvPicPr preferRelativeResize="0"/>
          <p:nvPr/>
        </p:nvPicPr>
        <p:blipFill>
          <a:blip r:embed="rId5">
            <a:alphaModFix/>
          </a:blip>
          <a:stretch>
            <a:fillRect/>
          </a:stretch>
        </p:blipFill>
        <p:spPr>
          <a:xfrm>
            <a:off x="6031050" y="3138950"/>
            <a:ext cx="1380150" cy="1392695"/>
          </a:xfrm>
          <a:prstGeom prst="rect">
            <a:avLst/>
          </a:prstGeom>
          <a:noFill/>
          <a:ln>
            <a:noFill/>
          </a:ln>
        </p:spPr>
      </p:pic>
      <p:pic>
        <p:nvPicPr>
          <p:cNvPr id="269" name="Google Shape;269;p23">
            <a:extLst>
              <a:ext uri="{FF2B5EF4-FFF2-40B4-BE49-F238E27FC236}">
                <a16:creationId xmlns:a16="http://schemas.microsoft.com/office/drawing/2014/main" id="{6567B32A-F0FC-4FEC-08AA-2D50CC676B69}"/>
              </a:ext>
            </a:extLst>
          </p:cNvPr>
          <p:cNvPicPr preferRelativeResize="0"/>
          <p:nvPr/>
        </p:nvPicPr>
        <p:blipFill>
          <a:blip r:embed="rId6">
            <a:alphaModFix/>
          </a:blip>
          <a:stretch>
            <a:fillRect/>
          </a:stretch>
        </p:blipFill>
        <p:spPr>
          <a:xfrm>
            <a:off x="10955413" y="3138950"/>
            <a:ext cx="968375" cy="1395972"/>
          </a:xfrm>
          <a:prstGeom prst="rect">
            <a:avLst/>
          </a:prstGeom>
          <a:noFill/>
          <a:ln>
            <a:noFill/>
          </a:ln>
        </p:spPr>
      </p:pic>
      <p:pic>
        <p:nvPicPr>
          <p:cNvPr id="270" name="Google Shape;270;p23">
            <a:extLst>
              <a:ext uri="{FF2B5EF4-FFF2-40B4-BE49-F238E27FC236}">
                <a16:creationId xmlns:a16="http://schemas.microsoft.com/office/drawing/2014/main" id="{C8315B25-8BE7-3FD9-E3F5-F5DF6FF25909}"/>
              </a:ext>
            </a:extLst>
          </p:cNvPr>
          <p:cNvPicPr preferRelativeResize="0"/>
          <p:nvPr/>
        </p:nvPicPr>
        <p:blipFill>
          <a:blip r:embed="rId7">
            <a:alphaModFix/>
          </a:blip>
          <a:stretch>
            <a:fillRect/>
          </a:stretch>
        </p:blipFill>
        <p:spPr>
          <a:xfrm>
            <a:off x="15460018" y="3269177"/>
            <a:ext cx="1474903" cy="1397950"/>
          </a:xfrm>
          <a:prstGeom prst="rect">
            <a:avLst/>
          </a:prstGeom>
          <a:noFill/>
          <a:ln>
            <a:noFill/>
          </a:ln>
        </p:spPr>
      </p:pic>
      <p:sp>
        <p:nvSpPr>
          <p:cNvPr id="271" name="Google Shape;271;p23">
            <a:extLst>
              <a:ext uri="{FF2B5EF4-FFF2-40B4-BE49-F238E27FC236}">
                <a16:creationId xmlns:a16="http://schemas.microsoft.com/office/drawing/2014/main" id="{C684ECDB-408C-5D1A-FA8F-FAF9496FA5CE}"/>
              </a:ext>
            </a:extLst>
          </p:cNvPr>
          <p:cNvSpPr txBox="1"/>
          <p:nvPr/>
        </p:nvSpPr>
        <p:spPr>
          <a:xfrm>
            <a:off x="3046028" y="788784"/>
            <a:ext cx="12195944" cy="805733"/>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a:t>
            </a:r>
            <a:r>
              <a:rPr kumimoji="0" lang="en-US" sz="44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Kısıtlamaları</a:t>
            </a:r>
            <a:endParaRPr kumimoji="0" sz="4400" b="0" i="0" u="none" strike="noStrike" kern="0" cap="none" spc="0" normalizeH="0" baseline="0" noProof="0" dirty="0">
              <a:ln>
                <a:noFill/>
              </a:ln>
              <a:solidFill>
                <a:srgbClr val="000000"/>
              </a:solidFill>
              <a:effectLst/>
              <a:uLnTx/>
              <a:uFillTx/>
              <a:latin typeface="Arial"/>
              <a:cs typeface="Arial"/>
              <a:sym typeface="Arial"/>
            </a:endParaRPr>
          </a:p>
        </p:txBody>
      </p:sp>
      <p:sp>
        <p:nvSpPr>
          <p:cNvPr id="272" name="Google Shape;272;p23">
            <a:extLst>
              <a:ext uri="{FF2B5EF4-FFF2-40B4-BE49-F238E27FC236}">
                <a16:creationId xmlns:a16="http://schemas.microsoft.com/office/drawing/2014/main" id="{547FFCA7-D601-8857-2B5F-B9A0EFA4BE65}"/>
              </a:ext>
            </a:extLst>
          </p:cNvPr>
          <p:cNvSpPr txBox="1"/>
          <p:nvPr/>
        </p:nvSpPr>
        <p:spPr>
          <a:xfrm>
            <a:off x="1399414" y="5298302"/>
            <a:ext cx="1089000" cy="7374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7"/>
              </a:lnSpc>
              <a:spcBef>
                <a:spcPts val="0"/>
              </a:spcBef>
              <a:spcAft>
                <a:spcPts val="0"/>
              </a:spcAft>
              <a:buClr>
                <a:srgbClr val="000000"/>
              </a:buClr>
              <a:buSzTx/>
              <a:buFont typeface="Arial"/>
              <a:buNone/>
              <a:tabLst/>
              <a:defRPr/>
            </a:pPr>
            <a:r>
              <a:rPr kumimoji="0" lang="en-US" sz="4791" b="0" i="0" u="none" strike="noStrike" kern="0" cap="none" spc="0" normalizeH="0" baseline="0" noProof="0">
                <a:ln>
                  <a:noFill/>
                </a:ln>
                <a:solidFill>
                  <a:srgbClr val="FFD7F3"/>
                </a:solidFill>
                <a:effectLst/>
                <a:uLnTx/>
                <a:uFillTx/>
                <a:latin typeface="Paytone One"/>
                <a:ea typeface="Paytone One"/>
                <a:cs typeface="Paytone One"/>
                <a:sym typeface="Paytone One"/>
              </a:rPr>
              <a:t>01</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23">
            <a:extLst>
              <a:ext uri="{FF2B5EF4-FFF2-40B4-BE49-F238E27FC236}">
                <a16:creationId xmlns:a16="http://schemas.microsoft.com/office/drawing/2014/main" id="{18FD157F-7E7B-724B-BC8A-E4A6769B7724}"/>
              </a:ext>
            </a:extLst>
          </p:cNvPr>
          <p:cNvSpPr txBox="1"/>
          <p:nvPr/>
        </p:nvSpPr>
        <p:spPr>
          <a:xfrm>
            <a:off x="6222220" y="5298302"/>
            <a:ext cx="1089000" cy="7374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7"/>
              </a:lnSpc>
              <a:spcBef>
                <a:spcPts val="0"/>
              </a:spcBef>
              <a:spcAft>
                <a:spcPts val="0"/>
              </a:spcAft>
              <a:buClr>
                <a:srgbClr val="000000"/>
              </a:buClr>
              <a:buSzTx/>
              <a:buFont typeface="Arial"/>
              <a:buNone/>
              <a:tabLst/>
              <a:defRPr/>
            </a:pPr>
            <a:r>
              <a:rPr kumimoji="0" lang="en-US" sz="4791" b="0" i="0" u="none" strike="noStrike" kern="0" cap="none" spc="0" normalizeH="0" baseline="0" noProof="0">
                <a:ln>
                  <a:noFill/>
                </a:ln>
                <a:solidFill>
                  <a:srgbClr val="FFD7F3"/>
                </a:solidFill>
                <a:effectLst/>
                <a:uLnTx/>
                <a:uFillTx/>
                <a:latin typeface="Paytone One"/>
                <a:ea typeface="Paytone One"/>
                <a:cs typeface="Paytone One"/>
                <a:sym typeface="Paytone One"/>
              </a:rPr>
              <a:t>02</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23">
            <a:extLst>
              <a:ext uri="{FF2B5EF4-FFF2-40B4-BE49-F238E27FC236}">
                <a16:creationId xmlns:a16="http://schemas.microsoft.com/office/drawing/2014/main" id="{732A3292-53B6-5E5D-CD34-9D2212E0CD05}"/>
              </a:ext>
            </a:extLst>
          </p:cNvPr>
          <p:cNvSpPr txBox="1"/>
          <p:nvPr/>
        </p:nvSpPr>
        <p:spPr>
          <a:xfrm>
            <a:off x="10910714" y="5298302"/>
            <a:ext cx="1089000" cy="7374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7"/>
              </a:lnSpc>
              <a:spcBef>
                <a:spcPts val="0"/>
              </a:spcBef>
              <a:spcAft>
                <a:spcPts val="0"/>
              </a:spcAft>
              <a:buClr>
                <a:srgbClr val="000000"/>
              </a:buClr>
              <a:buSzTx/>
              <a:buFont typeface="Arial"/>
              <a:buNone/>
              <a:tabLst/>
              <a:defRPr/>
            </a:pPr>
            <a:r>
              <a:rPr kumimoji="0" lang="en-US" sz="4791" b="0" i="0" u="none" strike="noStrike" kern="0" cap="none" spc="0" normalizeH="0" baseline="0" noProof="0">
                <a:ln>
                  <a:noFill/>
                </a:ln>
                <a:solidFill>
                  <a:srgbClr val="FFD7F3"/>
                </a:solidFill>
                <a:effectLst/>
                <a:uLnTx/>
                <a:uFillTx/>
                <a:latin typeface="Paytone One"/>
                <a:ea typeface="Paytone One"/>
                <a:cs typeface="Paytone One"/>
                <a:sym typeface="Paytone One"/>
              </a:rPr>
              <a:t>03</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23">
            <a:extLst>
              <a:ext uri="{FF2B5EF4-FFF2-40B4-BE49-F238E27FC236}">
                <a16:creationId xmlns:a16="http://schemas.microsoft.com/office/drawing/2014/main" id="{AED4553E-3537-4565-91CC-8B6786217825}"/>
              </a:ext>
            </a:extLst>
          </p:cNvPr>
          <p:cNvSpPr txBox="1"/>
          <p:nvPr/>
        </p:nvSpPr>
        <p:spPr>
          <a:xfrm>
            <a:off x="15729152" y="5298302"/>
            <a:ext cx="1089000" cy="737400"/>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4007"/>
              </a:lnSpc>
              <a:spcBef>
                <a:spcPts val="0"/>
              </a:spcBef>
              <a:spcAft>
                <a:spcPts val="0"/>
              </a:spcAft>
              <a:buClr>
                <a:srgbClr val="000000"/>
              </a:buClr>
              <a:buSzTx/>
              <a:buFont typeface="Arial"/>
              <a:buNone/>
              <a:tabLst/>
              <a:defRPr/>
            </a:pPr>
            <a:r>
              <a:rPr kumimoji="0" lang="en-US" sz="4791" b="0" i="0" u="none" strike="noStrike" kern="0" cap="none" spc="0" normalizeH="0" baseline="0" noProof="0" dirty="0">
                <a:ln>
                  <a:noFill/>
                </a:ln>
                <a:solidFill>
                  <a:srgbClr val="FFD7F3"/>
                </a:solidFill>
                <a:effectLst/>
                <a:uLnTx/>
                <a:uFillTx/>
                <a:latin typeface="Paytone One"/>
                <a:ea typeface="Paytone One"/>
                <a:cs typeface="Paytone One"/>
                <a:sym typeface="Paytone One"/>
              </a:rPr>
              <a:t>04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80" name="Google Shape;280;p23">
            <a:extLst>
              <a:ext uri="{FF2B5EF4-FFF2-40B4-BE49-F238E27FC236}">
                <a16:creationId xmlns:a16="http://schemas.microsoft.com/office/drawing/2014/main" id="{E0043E3F-11D7-F561-B6D8-1D5CFFE779FB}"/>
              </a:ext>
            </a:extLst>
          </p:cNvPr>
          <p:cNvSpPr txBox="1"/>
          <p:nvPr/>
        </p:nvSpPr>
        <p:spPr>
          <a:xfrm>
            <a:off x="512750" y="6518577"/>
            <a:ext cx="3469739" cy="3353547"/>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CA04"/>
                </a:solidFill>
                <a:effectLst/>
                <a:uLnTx/>
                <a:uFillTx/>
                <a:latin typeface="Lato"/>
                <a:ea typeface="Lato"/>
                <a:cs typeface="Lato"/>
                <a:sym typeface="Lato"/>
              </a:rPr>
              <a:t>Not Null </a:t>
            </a:r>
            <a:r>
              <a:rPr kumimoji="0" lang="en-US" sz="2500" b="1" i="0" u="none" strike="noStrike" kern="0" cap="none" spc="0" normalizeH="0" baseline="0" noProof="0" dirty="0" err="1">
                <a:ln>
                  <a:noFill/>
                </a:ln>
                <a:solidFill>
                  <a:srgbClr val="FFCA04"/>
                </a:solidFill>
                <a:effectLst/>
                <a:uLnTx/>
                <a:uFillTx/>
                <a:latin typeface="Lato"/>
                <a:ea typeface="Lato"/>
                <a:cs typeface="Lato"/>
                <a:sym typeface="Lato"/>
              </a:rPr>
              <a:t>Kısıtlaması</a:t>
            </a:r>
            <a:endParaRPr kumimoji="0" lang="tr-TR" sz="2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1" i="0" u="none" strike="noStrike" kern="0" cap="none" spc="0" normalizeH="0" baseline="0" noProof="0" dirty="0">
                <a:ln>
                  <a:noFill/>
                </a:ln>
                <a:solidFill>
                  <a:srgbClr val="FFCA04"/>
                </a:solidFill>
                <a:effectLst/>
                <a:uLnTx/>
                <a:uFillTx/>
                <a:latin typeface="Lato"/>
                <a:ea typeface="Lato"/>
                <a:cs typeface="Lato"/>
                <a:sym typeface="Lato"/>
              </a:rPr>
              <a:t> </a:t>
            </a:r>
            <a:endParaRPr kumimoji="0" lang="tr-TR" sz="2237"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Veri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girişi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yapılacak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tablodaki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sütunun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değer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alıp</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(NULL)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almaması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(NOT NULL)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gerektiğini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belirlemek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kısıtlamadır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4" name="Slayt Numarası Yer Tutucusu 3">
            <a:extLst>
              <a:ext uri="{FF2B5EF4-FFF2-40B4-BE49-F238E27FC236}">
                <a16:creationId xmlns:a16="http://schemas.microsoft.com/office/drawing/2014/main" id="{6E9BB3CC-40A3-3012-1AFF-4F5E80D7290D}"/>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
        <p:nvSpPr>
          <p:cNvPr id="6" name="Google Shape;280;p23">
            <a:extLst>
              <a:ext uri="{FF2B5EF4-FFF2-40B4-BE49-F238E27FC236}">
                <a16:creationId xmlns:a16="http://schemas.microsoft.com/office/drawing/2014/main" id="{B4D43976-AF1C-113F-1467-82022919CD66}"/>
              </a:ext>
            </a:extLst>
          </p:cNvPr>
          <p:cNvSpPr txBox="1"/>
          <p:nvPr/>
        </p:nvSpPr>
        <p:spPr>
          <a:xfrm>
            <a:off x="1954713" y="1871887"/>
            <a:ext cx="14378573" cy="82625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Tablo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tasarlarken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verilerin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tutarlılığını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sağlamak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ve</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ne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tür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değerlere</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sahip</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olabileceğini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belirlemek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de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kısıtlamalar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getirilebilir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kısıtlamaları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sırasında</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kullanılan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bazı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kısıtlamalar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şunlardır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7" name="Google Shape;280;p23">
            <a:extLst>
              <a:ext uri="{FF2B5EF4-FFF2-40B4-BE49-F238E27FC236}">
                <a16:creationId xmlns:a16="http://schemas.microsoft.com/office/drawing/2014/main" id="{BF22D166-17C1-F171-B46E-DA0C276346EF}"/>
              </a:ext>
            </a:extLst>
          </p:cNvPr>
          <p:cNvSpPr txBox="1"/>
          <p:nvPr/>
        </p:nvSpPr>
        <p:spPr>
          <a:xfrm>
            <a:off x="5031850" y="6518576"/>
            <a:ext cx="3469739" cy="252729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CA04"/>
                </a:solidFill>
                <a:effectLst/>
                <a:uLnTx/>
                <a:uFillTx/>
                <a:latin typeface="Lato"/>
                <a:ea typeface="Lato"/>
                <a:cs typeface="Lato"/>
                <a:sym typeface="Lato"/>
              </a:rPr>
              <a:t>Default </a:t>
            </a:r>
            <a:r>
              <a:rPr kumimoji="0" lang="en-US" sz="2500" b="1" i="0" u="none" strike="noStrike" kern="0" cap="none" spc="0" normalizeH="0" baseline="0" noProof="0" dirty="0" err="1">
                <a:ln>
                  <a:noFill/>
                </a:ln>
                <a:solidFill>
                  <a:srgbClr val="FFCA04"/>
                </a:solidFill>
                <a:effectLst/>
                <a:uLnTx/>
                <a:uFillTx/>
                <a:latin typeface="Lato"/>
                <a:ea typeface="Lato"/>
                <a:cs typeface="Lato"/>
                <a:sym typeface="Lato"/>
              </a:rPr>
              <a:t>Kısıtlaması</a:t>
            </a:r>
            <a:endParaRPr kumimoji="0" lang="tr-TR" sz="2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1" i="0" u="none" strike="noStrike" kern="0" cap="none" spc="0" normalizeH="0" baseline="0" noProof="0" dirty="0">
                <a:ln>
                  <a:noFill/>
                </a:ln>
                <a:solidFill>
                  <a:srgbClr val="FFCA04"/>
                </a:solidFill>
                <a:effectLst/>
                <a:uLnTx/>
                <a:uFillTx/>
                <a:latin typeface="Lato"/>
                <a:ea typeface="Lato"/>
                <a:cs typeface="Lato"/>
                <a:sym typeface="Lato"/>
              </a:rPr>
              <a:t> </a:t>
            </a:r>
            <a:endParaRPr kumimoji="0" lang="tr-TR" sz="2237"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Veri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girişi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sırasında</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alanın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alabileceği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varsayılan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değer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atamak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kullanılır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8" name="Google Shape;280;p23">
            <a:extLst>
              <a:ext uri="{FF2B5EF4-FFF2-40B4-BE49-F238E27FC236}">
                <a16:creationId xmlns:a16="http://schemas.microsoft.com/office/drawing/2014/main" id="{5A00C28E-ECE8-9249-A8C0-E46D0D023F2A}"/>
              </a:ext>
            </a:extLst>
          </p:cNvPr>
          <p:cNvSpPr txBox="1"/>
          <p:nvPr/>
        </p:nvSpPr>
        <p:spPr>
          <a:xfrm>
            <a:off x="9704731" y="6518575"/>
            <a:ext cx="2898750" cy="252729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CA04"/>
                </a:solidFill>
                <a:effectLst/>
                <a:uLnTx/>
                <a:uFillTx/>
                <a:latin typeface="Lato"/>
                <a:ea typeface="Lato"/>
                <a:cs typeface="Lato"/>
                <a:sym typeface="Lato"/>
              </a:rPr>
              <a:t>Unique </a:t>
            </a:r>
            <a:r>
              <a:rPr kumimoji="0" lang="en-US" sz="2500" b="1" i="0" u="none" strike="noStrike" kern="0" cap="none" spc="0" normalizeH="0" baseline="0" noProof="0" dirty="0" err="1">
                <a:ln>
                  <a:noFill/>
                </a:ln>
                <a:solidFill>
                  <a:srgbClr val="FFCA04"/>
                </a:solidFill>
                <a:effectLst/>
                <a:uLnTx/>
                <a:uFillTx/>
                <a:latin typeface="Lato"/>
                <a:ea typeface="Lato"/>
                <a:cs typeface="Lato"/>
                <a:sym typeface="Lato"/>
              </a:rPr>
              <a:t>Kısıtlaması</a:t>
            </a:r>
            <a:endParaRPr kumimoji="0" lang="tr-TR" sz="2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1" i="0" u="none" strike="noStrike" kern="0" cap="none" spc="0" normalizeH="0" baseline="0" noProof="0" dirty="0">
                <a:ln>
                  <a:noFill/>
                </a:ln>
                <a:solidFill>
                  <a:srgbClr val="FFCA04"/>
                </a:solidFill>
                <a:effectLst/>
                <a:uLnTx/>
                <a:uFillTx/>
                <a:latin typeface="Lato"/>
                <a:ea typeface="Lato"/>
                <a:cs typeface="Lato"/>
                <a:sym typeface="Lato"/>
              </a:rPr>
              <a:t> </a:t>
            </a:r>
            <a:endParaRPr kumimoji="0" lang="tr-TR" sz="2237"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Tablodaki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alana</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girilen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verinin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tekrarsız</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olmasını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sağlamak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için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kullanılır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a:t>
            </a:r>
          </a:p>
        </p:txBody>
      </p:sp>
      <p:sp>
        <p:nvSpPr>
          <p:cNvPr id="9" name="Google Shape;280;p23">
            <a:extLst>
              <a:ext uri="{FF2B5EF4-FFF2-40B4-BE49-F238E27FC236}">
                <a16:creationId xmlns:a16="http://schemas.microsoft.com/office/drawing/2014/main" id="{84254EFA-4071-2714-C9CF-7F1B3E00DA73}"/>
              </a:ext>
            </a:extLst>
          </p:cNvPr>
          <p:cNvSpPr txBox="1"/>
          <p:nvPr/>
        </p:nvSpPr>
        <p:spPr>
          <a:xfrm>
            <a:off x="13430491" y="6327262"/>
            <a:ext cx="4597321" cy="3353547"/>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500" b="1" i="0" u="none" strike="noStrike" kern="0" cap="none" spc="0" normalizeH="0" baseline="0" noProof="0" dirty="0">
                <a:ln>
                  <a:noFill/>
                </a:ln>
                <a:solidFill>
                  <a:srgbClr val="FFCA04"/>
                </a:solidFill>
                <a:effectLst/>
                <a:uLnTx/>
                <a:uFillTx/>
                <a:latin typeface="Lato"/>
                <a:ea typeface="Lato"/>
                <a:cs typeface="Lato"/>
                <a:sym typeface="Lato"/>
              </a:rPr>
              <a:t>Check </a:t>
            </a:r>
            <a:r>
              <a:rPr kumimoji="0" lang="en-US" sz="2500" b="1" i="0" u="none" strike="noStrike" kern="0" cap="none" spc="0" normalizeH="0" baseline="0" noProof="0" dirty="0" err="1">
                <a:ln>
                  <a:noFill/>
                </a:ln>
                <a:solidFill>
                  <a:srgbClr val="FFCA04"/>
                </a:solidFill>
                <a:effectLst/>
                <a:uLnTx/>
                <a:uFillTx/>
                <a:latin typeface="Lato"/>
                <a:ea typeface="Lato"/>
                <a:cs typeface="Lato"/>
                <a:sym typeface="Lato"/>
              </a:rPr>
              <a:t>Kısıtlaması</a:t>
            </a:r>
            <a:endParaRPr kumimoji="0" lang="tr-TR" sz="2500"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1" i="0" u="none" strike="noStrike" kern="0" cap="none" spc="0" normalizeH="0" baseline="0" noProof="0" dirty="0">
                <a:ln>
                  <a:noFill/>
                </a:ln>
                <a:solidFill>
                  <a:srgbClr val="FFCA04"/>
                </a:solidFill>
                <a:effectLst/>
                <a:uLnTx/>
                <a:uFillTx/>
                <a:latin typeface="Lato"/>
                <a:ea typeface="Lato"/>
                <a:cs typeface="Lato"/>
                <a:sym typeface="Lato"/>
              </a:rPr>
              <a:t> </a:t>
            </a:r>
            <a:endParaRPr kumimoji="0" lang="tr-TR" sz="2237" b="1" i="0" u="none" strike="noStrike" kern="0" cap="none" spc="0" normalizeH="0" baseline="0" noProof="0" dirty="0">
              <a:ln>
                <a:noFill/>
              </a:ln>
              <a:solidFill>
                <a:srgbClr val="FFCA04"/>
              </a:solidFill>
              <a:effectLst/>
              <a:uLnTx/>
              <a:uFillTx/>
              <a:latin typeface="Lato"/>
              <a:ea typeface="Lato"/>
              <a:cs typeface="Lato"/>
              <a:sym typeface="Lato"/>
            </a:endParaRPr>
          </a:p>
          <a:p>
            <a:pPr marL="0" marR="0" lvl="1" indent="0" algn="just"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Kontrol</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kısıtlayıcı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olarak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da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adlandırılır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Veri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girişlerinin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belirtilen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kriterlere</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göre</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yapılmasını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sağlar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Örneğin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kişinin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T.C.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Kimlik</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numarası</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girilirken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11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haneden</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fazla</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değer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girilmesi</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 </a:t>
            </a:r>
            <a:r>
              <a:rPr kumimoji="0" lang="en-US" sz="2237" b="0" i="0" u="none" strike="noStrike" kern="0" cap="none" spc="0" normalizeH="0" baseline="0" noProof="0" dirty="0" err="1">
                <a:ln>
                  <a:noFill/>
                </a:ln>
                <a:solidFill>
                  <a:srgbClr val="FFFFFF"/>
                </a:solidFill>
                <a:effectLst/>
                <a:uLnTx/>
                <a:uFillTx/>
                <a:latin typeface="Lato"/>
                <a:ea typeface="Lato"/>
                <a:cs typeface="Lato"/>
                <a:sym typeface="Lato"/>
              </a:rPr>
              <a:t>engellenebilir</a:t>
            </a:r>
            <a:r>
              <a:rPr kumimoji="0" lang="en-US" sz="2237" b="0" i="0" u="none" strike="noStrike" kern="0" cap="none" spc="0" normalizeH="0" baseline="0" noProof="0" dirty="0">
                <a:ln>
                  <a:noFill/>
                </a:ln>
                <a:solidFill>
                  <a:srgbClr val="FFFFFF"/>
                </a:solidFill>
                <a:effectLst/>
                <a:uLnTx/>
                <a:uFillTx/>
                <a:latin typeface="Lato"/>
                <a:ea typeface="Lato"/>
                <a:cs typeface="Lato"/>
                <a:sym typeface="Lato"/>
              </a:rPr>
              <a:t>.</a:t>
            </a:r>
          </a:p>
        </p:txBody>
      </p:sp>
    </p:spTree>
    <p:extLst>
      <p:ext uri="{BB962C8B-B14F-4D97-AF65-F5344CB8AC3E}">
        <p14:creationId xmlns:p14="http://schemas.microsoft.com/office/powerpoint/2010/main" val="12847247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419"/>
        <p:cNvGrpSpPr/>
        <p:nvPr/>
      </p:nvGrpSpPr>
      <p:grpSpPr>
        <a:xfrm>
          <a:off x="0" y="0"/>
          <a:ext cx="0" cy="0"/>
          <a:chOff x="0" y="0"/>
          <a:chExt cx="0" cy="0"/>
        </a:xfrm>
      </p:grpSpPr>
      <p:sp>
        <p:nvSpPr>
          <p:cNvPr id="420" name="Google Shape;420;p33"/>
          <p:cNvSpPr/>
          <p:nvPr/>
        </p:nvSpPr>
        <p:spPr>
          <a:xfrm>
            <a:off x="14023143" y="-876640"/>
            <a:ext cx="5071856" cy="5071856"/>
          </a:xfrm>
          <a:custGeom>
            <a:avLst/>
            <a:gdLst/>
            <a:ahLst/>
            <a:cxnLst/>
            <a:rect l="l" t="t" r="r" b="b"/>
            <a:pathLst>
              <a:path w="5071856" h="5071856" extrusionOk="0">
                <a:moveTo>
                  <a:pt x="0" y="0"/>
                </a:moveTo>
                <a:lnTo>
                  <a:pt x="5071857" y="0"/>
                </a:lnTo>
                <a:lnTo>
                  <a:pt x="5071857" y="5071856"/>
                </a:lnTo>
                <a:lnTo>
                  <a:pt x="0" y="5071856"/>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421" name="Google Shape;421;p33"/>
          <p:cNvPicPr preferRelativeResize="0"/>
          <p:nvPr/>
        </p:nvPicPr>
        <p:blipFill>
          <a:blip r:embed="rId4">
            <a:alphaModFix/>
          </a:blip>
          <a:stretch>
            <a:fillRect/>
          </a:stretch>
        </p:blipFill>
        <p:spPr>
          <a:xfrm>
            <a:off x="2721839" y="862500"/>
            <a:ext cx="13837235" cy="8553675"/>
          </a:xfrm>
          <a:prstGeom prst="rect">
            <a:avLst/>
          </a:prstGeom>
          <a:noFill/>
          <a:ln>
            <a:noFill/>
          </a:ln>
        </p:spPr>
      </p:pic>
      <p:sp>
        <p:nvSpPr>
          <p:cNvPr id="422" name="Google Shape;422;p33"/>
          <p:cNvSpPr txBox="1"/>
          <p:nvPr/>
        </p:nvSpPr>
        <p:spPr>
          <a:xfrm>
            <a:off x="6319290" y="3001906"/>
            <a:ext cx="6642331" cy="1953035"/>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10665" b="0" i="0" u="none" strike="noStrike" kern="0" cap="none" spc="0" normalizeH="0" baseline="0" noProof="0" dirty="0">
                <a:ln>
                  <a:noFill/>
                </a:ln>
                <a:solidFill>
                  <a:srgbClr val="FFCA04"/>
                </a:solidFill>
                <a:effectLst/>
                <a:uLnTx/>
                <a:uFillTx/>
                <a:latin typeface="Paytone One"/>
                <a:ea typeface="Paytone One"/>
                <a:cs typeface="Paytone One"/>
                <a:sym typeface="Paytone One"/>
              </a:rPr>
              <a:t>SON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1B439218-1DB7-55F7-2353-830C18B1BBA5}"/>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7099B59F-1A62-610C-A82F-38971E881181}"/>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62378FDD-EFE4-015E-CBCB-402160046ED9}"/>
              </a:ext>
            </a:extLst>
          </p:cNvPr>
          <p:cNvPicPr preferRelativeResize="0"/>
          <p:nvPr/>
        </p:nvPicPr>
        <p:blipFill rotWithShape="1">
          <a:blip r:embed="rId3">
            <a:alphaModFix amt="47000"/>
          </a:blip>
          <a:srcRect l="20370" r="20369"/>
          <a:stretch/>
        </p:blipFill>
        <p:spPr>
          <a:xfrm>
            <a:off x="-2716423" y="-38100"/>
            <a:ext cx="9144000" cy="10287000"/>
          </a:xfrm>
          <a:prstGeom prst="rect">
            <a:avLst/>
          </a:prstGeom>
          <a:noFill/>
          <a:ln>
            <a:noFill/>
          </a:ln>
        </p:spPr>
      </p:pic>
      <p:sp>
        <p:nvSpPr>
          <p:cNvPr id="349" name="Google Shape;349;p28">
            <a:extLst>
              <a:ext uri="{FF2B5EF4-FFF2-40B4-BE49-F238E27FC236}">
                <a16:creationId xmlns:a16="http://schemas.microsoft.com/office/drawing/2014/main" id="{AB810731-ADF8-784E-93EA-48A873368294}"/>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3A83F37D-9C5A-4D34-FA28-1F29A9B27FC8}"/>
              </a:ext>
            </a:extLst>
          </p:cNvPr>
          <p:cNvSpPr txBox="1"/>
          <p:nvPr/>
        </p:nvSpPr>
        <p:spPr>
          <a:xfrm>
            <a:off x="7657762" y="1055006"/>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Veritabanı</a:t>
            </a: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 Modeli</a:t>
            </a:r>
          </a:p>
        </p:txBody>
      </p:sp>
      <p:sp>
        <p:nvSpPr>
          <p:cNvPr id="355" name="Google Shape;355;p28">
            <a:extLst>
              <a:ext uri="{FF2B5EF4-FFF2-40B4-BE49-F238E27FC236}">
                <a16:creationId xmlns:a16="http://schemas.microsoft.com/office/drawing/2014/main" id="{8128575C-6E82-E408-EA0D-7556CE0886A2}"/>
              </a:ext>
            </a:extLst>
          </p:cNvPr>
          <p:cNvSpPr txBox="1"/>
          <p:nvPr/>
        </p:nvSpPr>
        <p:spPr>
          <a:xfrm>
            <a:off x="6821872" y="2488442"/>
            <a:ext cx="11322827" cy="7238905"/>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Bir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modeli, veritabanının nasıl tasarlandığını ve nasıl çalıştığını belirleyen bir yapıdır. Bu model;</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a:p>
            <a:pPr marL="457200" marR="0" lvl="1" indent="-457200" algn="just" defTabSz="914400" rtl="0" eaLnBrk="1" fontAlgn="auto" latinLnBrk="0" hangingPunct="1">
              <a:lnSpc>
                <a:spcPct val="140000"/>
              </a:lnSpc>
              <a:spcBef>
                <a:spcPts val="0"/>
              </a:spcBef>
              <a:spcAft>
                <a:spcPts val="0"/>
              </a:spcAft>
              <a:buClr>
                <a:srgbClr val="FFFFFF"/>
              </a:buClr>
              <a:buSzTx/>
              <a:buFont typeface="Arial" panose="020B0604020202020204" pitchFamily="34" charset="0"/>
              <a:buChar char="•"/>
              <a:tabLst/>
              <a:defRPr/>
            </a:pP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Veritabanında</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hangi türde verilerin saklanacağını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(örneğin sayı, metin gibi veri tipleri)</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a:p>
            <a:pPr marL="457200" marR="0" lvl="1" indent="-457200" algn="just" defTabSz="914400" rtl="0" eaLnBrk="1" fontAlgn="auto" latinLnBrk="0" hangingPunct="1">
              <a:lnSpc>
                <a:spcPct val="140000"/>
              </a:lnSpc>
              <a:spcBef>
                <a:spcPts val="0"/>
              </a:spcBef>
              <a:spcAft>
                <a:spcPts val="0"/>
              </a:spcAft>
              <a:buClr>
                <a:srgbClr val="FFFFFF"/>
              </a:buClr>
              <a:buSzTx/>
              <a:buFont typeface="Arial" panose="020B0604020202020204" pitchFamily="34" charset="0"/>
              <a:buChar char="•"/>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Veriler üzerinde hangi işlemlerin yapılabileceğini </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(örneğin veriyi sorgulama veya güncelleme),</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a:p>
            <a:pPr marL="457200" marR="0" lvl="1" indent="-457200" algn="just" defTabSz="914400" rtl="0" eaLnBrk="1" fontAlgn="auto" latinLnBrk="0" hangingPunct="1">
              <a:lnSpc>
                <a:spcPct val="140000"/>
              </a:lnSpc>
              <a:spcBef>
                <a:spcPts val="0"/>
              </a:spcBef>
              <a:spcAft>
                <a:spcPts val="0"/>
              </a:spcAft>
              <a:buClr>
                <a:srgbClr val="FFFFFF"/>
              </a:buClr>
              <a:buSzTx/>
              <a:buFont typeface="Arial" panose="020B0604020202020204" pitchFamily="34" charset="0"/>
              <a:buChar char="•"/>
              <a:tabLst/>
              <a:defRPr/>
            </a:pP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Veritabanında</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hangi kuralların geçerli olacağını tanımlar</a:t>
            </a: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(örneğin bazı verilerin değiştirilememesi gibi kısıtlamalar)</a:t>
            </a:r>
          </a:p>
          <a:p>
            <a:pPr marL="457200" marR="0" lvl="1" indent="-457200" algn="just" defTabSz="914400" rtl="0" eaLnBrk="1" fontAlgn="auto" latinLnBrk="0" hangingPunct="1">
              <a:lnSpc>
                <a:spcPct val="140000"/>
              </a:lnSpc>
              <a:spcBef>
                <a:spcPts val="0"/>
              </a:spcBef>
              <a:spcAft>
                <a:spcPts val="0"/>
              </a:spcAft>
              <a:buClr>
                <a:srgbClr val="000000"/>
              </a:buClr>
              <a:buSzTx/>
              <a:buFont typeface="Arial" panose="020B0604020202020204" pitchFamily="34" charset="0"/>
              <a:buChar char="•"/>
              <a:tabLst/>
              <a:defRPr/>
            </a:pP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p:txBody>
      </p:sp>
      <p:sp>
        <p:nvSpPr>
          <p:cNvPr id="4" name="Slayt Numarası Yer Tutucusu 3">
            <a:extLst>
              <a:ext uri="{FF2B5EF4-FFF2-40B4-BE49-F238E27FC236}">
                <a16:creationId xmlns:a16="http://schemas.microsoft.com/office/drawing/2014/main" id="{EBC7235C-F642-1C6E-E63E-B3924136F5E0}"/>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18698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47">
          <a:extLst>
            <a:ext uri="{FF2B5EF4-FFF2-40B4-BE49-F238E27FC236}">
              <a16:creationId xmlns:a16="http://schemas.microsoft.com/office/drawing/2014/main" id="{C87BE72C-F65C-3788-536B-996DDC09DAB2}"/>
            </a:ext>
          </a:extLst>
        </p:cNvPr>
        <p:cNvGrpSpPr/>
        <p:nvPr/>
      </p:nvGrpSpPr>
      <p:grpSpPr>
        <a:xfrm>
          <a:off x="0" y="0"/>
          <a:ext cx="0" cy="0"/>
          <a:chOff x="0" y="0"/>
          <a:chExt cx="0" cy="0"/>
        </a:xfrm>
      </p:grpSpPr>
      <p:pic>
        <p:nvPicPr>
          <p:cNvPr id="348" name="Google Shape;348;p28">
            <a:extLst>
              <a:ext uri="{FF2B5EF4-FFF2-40B4-BE49-F238E27FC236}">
                <a16:creationId xmlns:a16="http://schemas.microsoft.com/office/drawing/2014/main" id="{C0DBCB55-6C5F-754D-3121-4C06F1519171}"/>
              </a:ext>
            </a:extLst>
          </p:cNvPr>
          <p:cNvPicPr preferRelativeResize="0"/>
          <p:nvPr/>
        </p:nvPicPr>
        <p:blipFill rotWithShape="1">
          <a:blip r:embed="rId3">
            <a:alphaModFix amt="47000"/>
          </a:blip>
          <a:srcRect l="20370" r="20369"/>
          <a:stretch/>
        </p:blipFill>
        <p:spPr>
          <a:xfrm>
            <a:off x="-2716423" y="-38100"/>
            <a:ext cx="9144000" cy="10287000"/>
          </a:xfrm>
          <a:prstGeom prst="rect">
            <a:avLst/>
          </a:prstGeom>
          <a:noFill/>
          <a:ln>
            <a:noFill/>
          </a:ln>
        </p:spPr>
      </p:pic>
      <p:sp>
        <p:nvSpPr>
          <p:cNvPr id="349" name="Google Shape;349;p28">
            <a:extLst>
              <a:ext uri="{FF2B5EF4-FFF2-40B4-BE49-F238E27FC236}">
                <a16:creationId xmlns:a16="http://schemas.microsoft.com/office/drawing/2014/main" id="{F62423E0-D338-F1D3-4D56-6458281FA683}"/>
              </a:ext>
            </a:extLst>
          </p:cNvPr>
          <p:cNvSpPr/>
          <p:nvPr/>
        </p:nvSpPr>
        <p:spPr>
          <a:xfrm>
            <a:off x="-3323830" y="7148827"/>
            <a:ext cx="6934262" cy="8237244"/>
          </a:xfrm>
          <a:custGeom>
            <a:avLst/>
            <a:gdLst/>
            <a:ahLst/>
            <a:cxnLst/>
            <a:rect l="l" t="t" r="r" b="b"/>
            <a:pathLst>
              <a:path w="6934262" h="8237244" extrusionOk="0">
                <a:moveTo>
                  <a:pt x="0" y="0"/>
                </a:moveTo>
                <a:lnTo>
                  <a:pt x="6934262" y="0"/>
                </a:lnTo>
                <a:lnTo>
                  <a:pt x="6934262" y="8237244"/>
                </a:lnTo>
                <a:lnTo>
                  <a:pt x="0" y="8237244"/>
                </a:lnTo>
                <a:lnTo>
                  <a:pt x="0" y="0"/>
                </a:lnTo>
                <a:close/>
              </a:path>
            </a:pathLst>
          </a:custGeom>
          <a:blipFill rotWithShape="1">
            <a:blip r:embed="rId4">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28">
            <a:extLst>
              <a:ext uri="{FF2B5EF4-FFF2-40B4-BE49-F238E27FC236}">
                <a16:creationId xmlns:a16="http://schemas.microsoft.com/office/drawing/2014/main" id="{9B98D6B7-A7F3-2170-5E94-344BB7D7BA06}"/>
              </a:ext>
            </a:extLst>
          </p:cNvPr>
          <p:cNvSpPr txBox="1"/>
          <p:nvPr/>
        </p:nvSpPr>
        <p:spPr>
          <a:xfrm>
            <a:off x="7034984" y="2745202"/>
            <a:ext cx="16205470" cy="115371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6300" b="0" i="0" u="none" strike="noStrike" kern="0" cap="none" spc="0" normalizeH="0" baseline="0" noProof="0" dirty="0" err="1">
                <a:ln>
                  <a:noFill/>
                </a:ln>
                <a:solidFill>
                  <a:srgbClr val="FFCA04"/>
                </a:solidFill>
                <a:effectLst/>
                <a:uLnTx/>
                <a:uFillTx/>
                <a:latin typeface="Paytone One"/>
                <a:ea typeface="Paytone One"/>
                <a:cs typeface="Paytone One"/>
                <a:sym typeface="Paytone One"/>
              </a:rPr>
              <a:t>Veritabanı</a:t>
            </a:r>
            <a:r>
              <a:rPr kumimoji="0" lang="tr-TR" sz="6300" b="0" i="0" u="none" strike="noStrike" kern="0" cap="none" spc="0" normalizeH="0" baseline="0" noProof="0" dirty="0">
                <a:ln>
                  <a:noFill/>
                </a:ln>
                <a:solidFill>
                  <a:srgbClr val="FFCA04"/>
                </a:solidFill>
                <a:effectLst/>
                <a:uLnTx/>
                <a:uFillTx/>
                <a:latin typeface="Paytone One"/>
                <a:ea typeface="Paytone One"/>
                <a:cs typeface="Paytone One"/>
                <a:sym typeface="Paytone One"/>
              </a:rPr>
              <a:t> Modeli</a:t>
            </a:r>
          </a:p>
        </p:txBody>
      </p:sp>
      <p:sp>
        <p:nvSpPr>
          <p:cNvPr id="355" name="Google Shape;355;p28">
            <a:extLst>
              <a:ext uri="{FF2B5EF4-FFF2-40B4-BE49-F238E27FC236}">
                <a16:creationId xmlns:a16="http://schemas.microsoft.com/office/drawing/2014/main" id="{20304B8B-B797-FA7C-DAA5-578BC137E457}"/>
              </a:ext>
            </a:extLst>
          </p:cNvPr>
          <p:cNvSpPr txBox="1"/>
          <p:nvPr/>
        </p:nvSpPr>
        <p:spPr>
          <a:xfrm>
            <a:off x="6618162" y="3898916"/>
            <a:ext cx="11322827" cy="2412968"/>
          </a:xfrm>
          <a:prstGeom prst="rect">
            <a:avLst/>
          </a:prstGeom>
          <a:noFill/>
          <a:ln>
            <a:noFill/>
          </a:ln>
        </p:spPr>
        <p:txBody>
          <a:bodyPr spcFirstLastPara="1" wrap="square" lIns="0" tIns="0" rIns="0" bIns="0" anchor="t" anchorCtr="0">
            <a:spAutoFit/>
          </a:bodyPr>
          <a:lstStyle/>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endParaRPr kumimoji="0" lang="tr-TR" sz="2800" b="0" i="0" u="none" strike="noStrike" kern="0" cap="none" spc="0" normalizeH="0" baseline="0" noProof="0" dirty="0">
              <a:ln>
                <a:noFill/>
              </a:ln>
              <a:solidFill>
                <a:srgbClr val="FFFFFF"/>
              </a:solidFill>
              <a:effectLst/>
              <a:uLnTx/>
              <a:uFillTx/>
              <a:latin typeface="Lato"/>
              <a:ea typeface="Lato"/>
              <a:cs typeface="Lato"/>
              <a:sym typeface="Lato"/>
            </a:endParaRPr>
          </a:p>
          <a:p>
            <a:pPr marL="0" marR="0" lvl="1" indent="0" algn="just" defTabSz="914400" rtl="0" eaLnBrk="1" fontAlgn="auto" latinLnBrk="0" hangingPunct="1">
              <a:lnSpc>
                <a:spcPct val="14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Yani kısaca,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modeli, veritabanının yapısını, işleyişini ve kurallarını belirleyen plan gibidir. Bu plan sayesinde </a:t>
            </a:r>
            <a:r>
              <a:rPr kumimoji="0" lang="tr-TR" sz="2800" b="0" i="0" u="none" strike="noStrike" kern="0" cap="none" spc="0" normalizeH="0" baseline="0" noProof="0" dirty="0" err="1">
                <a:ln>
                  <a:noFill/>
                </a:ln>
                <a:solidFill>
                  <a:srgbClr val="FFFFFF"/>
                </a:solidFill>
                <a:effectLst/>
                <a:uLnTx/>
                <a:uFillTx/>
                <a:latin typeface="Lato"/>
                <a:ea typeface="Lato"/>
                <a:cs typeface="Lato"/>
                <a:sym typeface="Lato"/>
              </a:rPr>
              <a:t>veritabanı</a:t>
            </a: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 hem düzenli çalışır hem de veriler güvenli ve tutarlı şekilde yönetilir.</a:t>
            </a:r>
          </a:p>
        </p:txBody>
      </p:sp>
      <p:sp>
        <p:nvSpPr>
          <p:cNvPr id="4" name="Slayt Numarası Yer Tutucusu 3">
            <a:extLst>
              <a:ext uri="{FF2B5EF4-FFF2-40B4-BE49-F238E27FC236}">
                <a16:creationId xmlns:a16="http://schemas.microsoft.com/office/drawing/2014/main" id="{05423928-FC34-D9DE-A642-3F1955DF9FBE}"/>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823971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239">
          <a:extLst>
            <a:ext uri="{FF2B5EF4-FFF2-40B4-BE49-F238E27FC236}">
              <a16:creationId xmlns:a16="http://schemas.microsoft.com/office/drawing/2014/main" id="{4BAE6027-1BF2-392B-54D5-17A318DB32A8}"/>
            </a:ext>
          </a:extLst>
        </p:cNvPr>
        <p:cNvGrpSpPr/>
        <p:nvPr/>
      </p:nvGrpSpPr>
      <p:grpSpPr>
        <a:xfrm>
          <a:off x="0" y="0"/>
          <a:ext cx="0" cy="0"/>
          <a:chOff x="0" y="0"/>
          <a:chExt cx="0" cy="0"/>
        </a:xfrm>
      </p:grpSpPr>
      <p:sp>
        <p:nvSpPr>
          <p:cNvPr id="241" name="Google Shape;241;p22">
            <a:extLst>
              <a:ext uri="{FF2B5EF4-FFF2-40B4-BE49-F238E27FC236}">
                <a16:creationId xmlns:a16="http://schemas.microsoft.com/office/drawing/2014/main" id="{1791B3D0-817C-3E84-9152-9F98112B9487}"/>
              </a:ext>
            </a:extLst>
          </p:cNvPr>
          <p:cNvSpPr txBox="1"/>
          <p:nvPr/>
        </p:nvSpPr>
        <p:spPr>
          <a:xfrm>
            <a:off x="0" y="754583"/>
            <a:ext cx="18288000" cy="1007199"/>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19000"/>
              </a:lnSpc>
              <a:spcBef>
                <a:spcPts val="0"/>
              </a:spcBef>
              <a:spcAft>
                <a:spcPts val="0"/>
              </a:spcAft>
              <a:buClr>
                <a:srgbClr val="000000"/>
              </a:buClr>
              <a:buSzTx/>
              <a:buFont typeface="Arial"/>
              <a:buNone/>
              <a:tabLst/>
              <a:defRPr/>
            </a:pPr>
            <a:r>
              <a:rPr kumimoji="0" lang="tr-TR" sz="5500" b="0" i="0" u="none" strike="noStrike" kern="0" cap="none" spc="0" normalizeH="0" baseline="0" noProof="0" dirty="0">
                <a:ln>
                  <a:noFill/>
                </a:ln>
                <a:solidFill>
                  <a:srgbClr val="FFCA04"/>
                </a:solidFill>
                <a:effectLst/>
                <a:uLnTx/>
                <a:uFillTx/>
                <a:latin typeface="Paytone One"/>
                <a:ea typeface="Paytone One"/>
                <a:cs typeface="Paytone One"/>
                <a:sym typeface="Paytone One"/>
              </a:rPr>
              <a:t>Veri Modeline Göre Veri Tabanı Yapıları</a:t>
            </a:r>
            <a:endParaRPr kumimoji="0" sz="5500" b="0" i="0" u="none" strike="noStrike" kern="0" cap="none" spc="0" normalizeH="0" baseline="0" noProof="0" dirty="0">
              <a:ln>
                <a:noFill/>
              </a:ln>
              <a:solidFill>
                <a:srgbClr val="000000"/>
              </a:solidFill>
              <a:effectLst/>
              <a:uLnTx/>
              <a:uFillTx/>
              <a:latin typeface="Arial"/>
              <a:cs typeface="Arial"/>
              <a:sym typeface="Arial"/>
            </a:endParaRPr>
          </a:p>
        </p:txBody>
      </p:sp>
      <p:sp>
        <p:nvSpPr>
          <p:cNvPr id="242" name="Google Shape;242;p22">
            <a:extLst>
              <a:ext uri="{FF2B5EF4-FFF2-40B4-BE49-F238E27FC236}">
                <a16:creationId xmlns:a16="http://schemas.microsoft.com/office/drawing/2014/main" id="{F091E0E7-AA70-D30C-2500-C80B04C1900B}"/>
              </a:ext>
            </a:extLst>
          </p:cNvPr>
          <p:cNvSpPr txBox="1"/>
          <p:nvPr/>
        </p:nvSpPr>
        <p:spPr>
          <a:xfrm>
            <a:off x="633046" y="2655317"/>
            <a:ext cx="3772408"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CA04"/>
                </a:solidFill>
                <a:effectLst/>
                <a:uLnTx/>
                <a:uFillTx/>
                <a:latin typeface="Lato"/>
                <a:ea typeface="Lato"/>
                <a:cs typeface="Lato"/>
                <a:sym typeface="Lato"/>
              </a:rPr>
              <a:t>1- </a:t>
            </a:r>
            <a:r>
              <a:rPr kumimoji="0" lang="en-US" sz="4000" b="1" i="0" u="none" strike="noStrike" kern="0" cap="none" spc="0" normalizeH="0" baseline="0" noProof="0" dirty="0" err="1">
                <a:ln>
                  <a:noFill/>
                </a:ln>
                <a:solidFill>
                  <a:srgbClr val="FFCA04"/>
                </a:solidFill>
                <a:effectLst/>
                <a:uLnTx/>
                <a:uFillTx/>
                <a:latin typeface="Lato"/>
                <a:ea typeface="Lato"/>
                <a:cs typeface="Lato"/>
                <a:sym typeface="Lato"/>
              </a:rPr>
              <a:t>Hiyerarşik</a:t>
            </a:r>
            <a:r>
              <a:rPr kumimoji="0" lang="en-US" sz="4000" b="1" i="0" u="none" strike="noStrike" kern="0" cap="none" spc="0" normalizeH="0" baseline="0" noProof="0" dirty="0">
                <a:ln>
                  <a:noFill/>
                </a:ln>
                <a:solidFill>
                  <a:srgbClr val="FFCA04"/>
                </a:solidFill>
                <a:effectLst/>
                <a:uLnTx/>
                <a:uFillTx/>
                <a:latin typeface="Lato"/>
                <a:ea typeface="Lato"/>
                <a:cs typeface="Lato"/>
                <a:sym typeface="Lato"/>
              </a:rPr>
              <a:t> Veri </a:t>
            </a:r>
            <a:r>
              <a:rPr kumimoji="0" lang="en-US" sz="4000" b="1" i="0" u="none" strike="noStrike" kern="0" cap="none" spc="0" normalizeH="0" baseline="0" noProof="0" dirty="0" err="1">
                <a:ln>
                  <a:noFill/>
                </a:ln>
                <a:solidFill>
                  <a:srgbClr val="FFCA04"/>
                </a:solidFill>
                <a:effectLst/>
                <a:uLnTx/>
                <a:uFillTx/>
                <a:latin typeface="Lato"/>
                <a:ea typeface="Lato"/>
                <a:cs typeface="Lato"/>
                <a:sym typeface="Lato"/>
              </a:rPr>
              <a:t>Tabanları</a:t>
            </a:r>
            <a:endParaRPr kumimoji="0" lang="en-US" sz="4000" b="1" i="0" u="none" strike="noStrike" kern="0" cap="none" spc="0" normalizeH="0" baseline="0" noProof="0" dirty="0">
              <a:ln>
                <a:noFill/>
              </a:ln>
              <a:solidFill>
                <a:srgbClr val="FFCA04"/>
              </a:solidFill>
              <a:effectLst/>
              <a:uLnTx/>
              <a:uFillTx/>
              <a:latin typeface="Lato"/>
              <a:ea typeface="Lato"/>
              <a:cs typeface="Lato"/>
              <a:sym typeface="Lato"/>
            </a:endParaRPr>
          </a:p>
        </p:txBody>
      </p:sp>
      <p:sp>
        <p:nvSpPr>
          <p:cNvPr id="244" name="Google Shape;244;p22">
            <a:extLst>
              <a:ext uri="{FF2B5EF4-FFF2-40B4-BE49-F238E27FC236}">
                <a16:creationId xmlns:a16="http://schemas.microsoft.com/office/drawing/2014/main" id="{3D57D5E2-0D19-C525-1F72-E688F57B557E}"/>
              </a:ext>
            </a:extLst>
          </p:cNvPr>
          <p:cNvSpPr txBox="1"/>
          <p:nvPr/>
        </p:nvSpPr>
        <p:spPr>
          <a:xfrm>
            <a:off x="977151" y="7369864"/>
            <a:ext cx="3439451" cy="880241"/>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Ağ veri tabanı</a:t>
            </a:r>
          </a:p>
        </p:txBody>
      </p:sp>
      <p:grpSp>
        <p:nvGrpSpPr>
          <p:cNvPr id="250" name="Google Shape;250;p22">
            <a:extLst>
              <a:ext uri="{FF2B5EF4-FFF2-40B4-BE49-F238E27FC236}">
                <a16:creationId xmlns:a16="http://schemas.microsoft.com/office/drawing/2014/main" id="{65E61560-7541-C4A3-081B-5A95EC9E3200}"/>
              </a:ext>
            </a:extLst>
          </p:cNvPr>
          <p:cNvGrpSpPr/>
          <p:nvPr/>
        </p:nvGrpSpPr>
        <p:grpSpPr>
          <a:xfrm>
            <a:off x="4395364" y="3158874"/>
            <a:ext cx="2780188" cy="753369"/>
            <a:chOff x="0" y="25128"/>
            <a:chExt cx="3706917" cy="1004492"/>
          </a:xfrm>
        </p:grpSpPr>
        <p:cxnSp>
          <p:nvCxnSpPr>
            <p:cNvPr id="251" name="Google Shape;251;p22">
              <a:extLst>
                <a:ext uri="{FF2B5EF4-FFF2-40B4-BE49-F238E27FC236}">
                  <a16:creationId xmlns:a16="http://schemas.microsoft.com/office/drawing/2014/main" id="{81F90478-EC81-812B-36A7-AF8457EBF7C2}"/>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2" name="Google Shape;252;p22">
              <a:extLst>
                <a:ext uri="{FF2B5EF4-FFF2-40B4-BE49-F238E27FC236}">
                  <a16:creationId xmlns:a16="http://schemas.microsoft.com/office/drawing/2014/main" id="{DFE5CFE0-6C04-18DD-0676-A0C0B4311E20}"/>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3" name="Google Shape;253;p22">
            <a:extLst>
              <a:ext uri="{FF2B5EF4-FFF2-40B4-BE49-F238E27FC236}">
                <a16:creationId xmlns:a16="http://schemas.microsoft.com/office/drawing/2014/main" id="{87A5D35C-B3AE-242F-ED3C-F8384B07277C}"/>
              </a:ext>
            </a:extLst>
          </p:cNvPr>
          <p:cNvGrpSpPr/>
          <p:nvPr/>
        </p:nvGrpSpPr>
        <p:grpSpPr>
          <a:xfrm rot="10800000">
            <a:off x="11379147" y="7144780"/>
            <a:ext cx="2780188" cy="753369"/>
            <a:chOff x="0" y="25128"/>
            <a:chExt cx="3706917" cy="1004492"/>
          </a:xfrm>
        </p:grpSpPr>
        <p:cxnSp>
          <p:nvCxnSpPr>
            <p:cNvPr id="254" name="Google Shape;254;p22">
              <a:extLst>
                <a:ext uri="{FF2B5EF4-FFF2-40B4-BE49-F238E27FC236}">
                  <a16:creationId xmlns:a16="http://schemas.microsoft.com/office/drawing/2014/main" id="{BA9FC7F6-5492-B9AB-3D33-A1C316E70835}"/>
                </a:ext>
              </a:extLst>
            </p:cNvPr>
            <p:cNvCxnSpPr/>
            <p:nvPr/>
          </p:nvCxnSpPr>
          <p:spPr>
            <a:xfrm>
              <a:off x="1570616" y="25128"/>
              <a:ext cx="2136301" cy="1004492"/>
            </a:xfrm>
            <a:prstGeom prst="straightConnector1">
              <a:avLst/>
            </a:prstGeom>
            <a:noFill/>
            <a:ln w="50800" cap="flat" cmpd="sng">
              <a:solidFill>
                <a:srgbClr val="FFFFFF"/>
              </a:solidFill>
              <a:prstDash val="solid"/>
              <a:round/>
              <a:headEnd type="none" w="sm" len="sm"/>
              <a:tailEnd type="oval" w="lg" len="lg"/>
            </a:ln>
          </p:spPr>
        </p:cxnSp>
        <p:cxnSp>
          <p:nvCxnSpPr>
            <p:cNvPr id="255" name="Google Shape;255;p22">
              <a:extLst>
                <a:ext uri="{FF2B5EF4-FFF2-40B4-BE49-F238E27FC236}">
                  <a16:creationId xmlns:a16="http://schemas.microsoft.com/office/drawing/2014/main" id="{0F88833A-B292-E9FE-A58B-1F9E106C414C}"/>
                </a:ext>
              </a:extLst>
            </p:cNvPr>
            <p:cNvCxnSpPr/>
            <p:nvPr/>
          </p:nvCxnSpPr>
          <p:spPr>
            <a:xfrm rot="10800000">
              <a:off x="0"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6" name="Google Shape;256;p22">
            <a:extLst>
              <a:ext uri="{FF2B5EF4-FFF2-40B4-BE49-F238E27FC236}">
                <a16:creationId xmlns:a16="http://schemas.microsoft.com/office/drawing/2014/main" id="{DF48C0EE-9B05-A030-5928-F76A04D877A8}"/>
              </a:ext>
            </a:extLst>
          </p:cNvPr>
          <p:cNvGrpSpPr/>
          <p:nvPr/>
        </p:nvGrpSpPr>
        <p:grpSpPr>
          <a:xfrm>
            <a:off x="11094288" y="3194920"/>
            <a:ext cx="2728535" cy="836077"/>
            <a:chOff x="11995" y="22390"/>
            <a:chExt cx="3638046" cy="1114769"/>
          </a:xfrm>
        </p:grpSpPr>
        <p:cxnSp>
          <p:nvCxnSpPr>
            <p:cNvPr id="257" name="Google Shape;257;p22">
              <a:extLst>
                <a:ext uri="{FF2B5EF4-FFF2-40B4-BE49-F238E27FC236}">
                  <a16:creationId xmlns:a16="http://schemas.microsoft.com/office/drawing/2014/main" id="{05400748-DCC2-980B-6314-00014406A35A}"/>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58" name="Google Shape;258;p22">
              <a:extLst>
                <a:ext uri="{FF2B5EF4-FFF2-40B4-BE49-F238E27FC236}">
                  <a16:creationId xmlns:a16="http://schemas.microsoft.com/office/drawing/2014/main" id="{EF5EED40-F669-5ABD-E122-355181803ACF}"/>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grpSp>
        <p:nvGrpSpPr>
          <p:cNvPr id="259" name="Google Shape;259;p22">
            <a:extLst>
              <a:ext uri="{FF2B5EF4-FFF2-40B4-BE49-F238E27FC236}">
                <a16:creationId xmlns:a16="http://schemas.microsoft.com/office/drawing/2014/main" id="{DEE0C2EB-74AA-4B6A-CCC3-B8E4D6D86067}"/>
              </a:ext>
            </a:extLst>
          </p:cNvPr>
          <p:cNvGrpSpPr/>
          <p:nvPr/>
        </p:nvGrpSpPr>
        <p:grpSpPr>
          <a:xfrm rot="10800000">
            <a:off x="4295214" y="7026025"/>
            <a:ext cx="2728535" cy="836077"/>
            <a:chOff x="11995" y="22390"/>
            <a:chExt cx="3638046" cy="1114769"/>
          </a:xfrm>
        </p:grpSpPr>
        <p:cxnSp>
          <p:nvCxnSpPr>
            <p:cNvPr id="260" name="Google Shape;260;p22">
              <a:extLst>
                <a:ext uri="{FF2B5EF4-FFF2-40B4-BE49-F238E27FC236}">
                  <a16:creationId xmlns:a16="http://schemas.microsoft.com/office/drawing/2014/main" id="{695B9DAE-C7A1-6827-2C35-4CD3DE5A19DB}"/>
                </a:ext>
              </a:extLst>
            </p:cNvPr>
            <p:cNvCxnSpPr/>
            <p:nvPr/>
          </p:nvCxnSpPr>
          <p:spPr>
            <a:xfrm flipH="1">
              <a:off x="11995" y="22390"/>
              <a:ext cx="2080883" cy="1114769"/>
            </a:xfrm>
            <a:prstGeom prst="straightConnector1">
              <a:avLst/>
            </a:prstGeom>
            <a:noFill/>
            <a:ln w="50800" cap="flat" cmpd="sng">
              <a:solidFill>
                <a:srgbClr val="FFFFFF"/>
              </a:solidFill>
              <a:prstDash val="solid"/>
              <a:round/>
              <a:headEnd type="none" w="sm" len="sm"/>
              <a:tailEnd type="oval" w="lg" len="lg"/>
            </a:ln>
          </p:spPr>
        </p:cxnSp>
        <p:cxnSp>
          <p:nvCxnSpPr>
            <p:cNvPr id="261" name="Google Shape;261;p22">
              <a:extLst>
                <a:ext uri="{FF2B5EF4-FFF2-40B4-BE49-F238E27FC236}">
                  <a16:creationId xmlns:a16="http://schemas.microsoft.com/office/drawing/2014/main" id="{4A36D7B5-198E-FC84-10ED-42928D87E074}"/>
                </a:ext>
              </a:extLst>
            </p:cNvPr>
            <p:cNvCxnSpPr/>
            <p:nvPr/>
          </p:nvCxnSpPr>
          <p:spPr>
            <a:xfrm>
              <a:off x="2064417" y="25400"/>
              <a:ext cx="1585624" cy="0"/>
            </a:xfrm>
            <a:prstGeom prst="straightConnector1">
              <a:avLst/>
            </a:prstGeom>
            <a:noFill/>
            <a:ln w="50800" cap="flat" cmpd="sng">
              <a:solidFill>
                <a:srgbClr val="FFFFFF"/>
              </a:solidFill>
              <a:prstDash val="solid"/>
              <a:round/>
              <a:headEnd type="none" w="sm" len="sm"/>
              <a:tailEnd type="none" w="sm" len="sm"/>
            </a:ln>
          </p:spPr>
        </p:cxnSp>
      </p:grpSp>
      <p:sp>
        <p:nvSpPr>
          <p:cNvPr id="4" name="Slayt Numarası Yer Tutucusu 3">
            <a:extLst>
              <a:ext uri="{FF2B5EF4-FFF2-40B4-BE49-F238E27FC236}">
                <a16:creationId xmlns:a16="http://schemas.microsoft.com/office/drawing/2014/main" id="{F41C0ED0-E4E3-8EE8-D195-205A154F335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2052" name="Picture 4" descr="Database Special Flat simge | Freepik">
            <a:extLst>
              <a:ext uri="{FF2B5EF4-FFF2-40B4-BE49-F238E27FC236}">
                <a16:creationId xmlns:a16="http://schemas.microsoft.com/office/drawing/2014/main" id="{8499E6CB-8D84-CCAB-9A56-121E8EE8B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851" y="3351546"/>
            <a:ext cx="4508298" cy="4508298"/>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242;p22">
            <a:extLst>
              <a:ext uri="{FF2B5EF4-FFF2-40B4-BE49-F238E27FC236}">
                <a16:creationId xmlns:a16="http://schemas.microsoft.com/office/drawing/2014/main" id="{C28A05DC-E7E2-4681-03E0-430F1711C8BE}"/>
              </a:ext>
            </a:extLst>
          </p:cNvPr>
          <p:cNvSpPr txBox="1"/>
          <p:nvPr/>
        </p:nvSpPr>
        <p:spPr>
          <a:xfrm>
            <a:off x="13789327" y="2684665"/>
            <a:ext cx="3145626"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İlişkisel veri tabanı</a:t>
            </a:r>
          </a:p>
        </p:txBody>
      </p:sp>
      <p:sp>
        <p:nvSpPr>
          <p:cNvPr id="3" name="Google Shape;244;p22">
            <a:extLst>
              <a:ext uri="{FF2B5EF4-FFF2-40B4-BE49-F238E27FC236}">
                <a16:creationId xmlns:a16="http://schemas.microsoft.com/office/drawing/2014/main" id="{FD3D8D09-097F-0FEE-1682-8C00CB482FA8}"/>
              </a:ext>
            </a:extLst>
          </p:cNvPr>
          <p:cNvSpPr txBox="1"/>
          <p:nvPr/>
        </p:nvSpPr>
        <p:spPr>
          <a:xfrm>
            <a:off x="13761810" y="7369864"/>
            <a:ext cx="4498577" cy="1760482"/>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43015"/>
              </a:lnSpc>
              <a:spcBef>
                <a:spcPts val="0"/>
              </a:spcBef>
              <a:spcAft>
                <a:spcPts val="0"/>
              </a:spcAft>
              <a:buClr>
                <a:srgbClr val="000000"/>
              </a:buClr>
              <a:buSzTx/>
              <a:buFont typeface="Arial"/>
              <a:buNone/>
              <a:tabLst/>
              <a:defRPr/>
            </a:pPr>
            <a:r>
              <a:rPr kumimoji="0" lang="tr-TR" sz="4000" b="1" i="0" u="none" strike="noStrike" kern="0" cap="none" spc="0" normalizeH="0" baseline="0" noProof="0" dirty="0">
                <a:ln>
                  <a:noFill/>
                </a:ln>
                <a:solidFill>
                  <a:srgbClr val="FFFFFF"/>
                </a:solidFill>
                <a:effectLst/>
                <a:uLnTx/>
                <a:uFillTx/>
                <a:latin typeface="Lato"/>
                <a:ea typeface="Lato"/>
                <a:cs typeface="Lato"/>
                <a:sym typeface="Lato"/>
              </a:rPr>
              <a:t>Nesne yönelimli veri tabanı</a:t>
            </a:r>
          </a:p>
        </p:txBody>
      </p:sp>
      <p:sp>
        <p:nvSpPr>
          <p:cNvPr id="5" name="Google Shape;246;p22">
            <a:extLst>
              <a:ext uri="{FF2B5EF4-FFF2-40B4-BE49-F238E27FC236}">
                <a16:creationId xmlns:a16="http://schemas.microsoft.com/office/drawing/2014/main" id="{BCF70AE6-FDAD-CE7A-2CC9-F481EA1CF0B4}"/>
              </a:ext>
            </a:extLst>
          </p:cNvPr>
          <p:cNvSpPr txBox="1"/>
          <p:nvPr/>
        </p:nvSpPr>
        <p:spPr>
          <a:xfrm>
            <a:off x="0" y="1691485"/>
            <a:ext cx="18288000" cy="517065"/>
          </a:xfrm>
          <a:prstGeom prst="rect">
            <a:avLst/>
          </a:prstGeom>
          <a:noFill/>
          <a:ln>
            <a:noFill/>
          </a:ln>
        </p:spPr>
        <p:txBody>
          <a:bodyPr spcFirstLastPara="1" wrap="square" lIns="0" tIns="0" rIns="0" bIns="0" anchor="t" anchorCtr="0">
            <a:spAutoFit/>
          </a:bodyPr>
          <a:lstStyle/>
          <a:p>
            <a:pPr marL="0" marR="0" lvl="1"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tr-TR" sz="2800" b="0" i="0" u="none" strike="noStrike" kern="0" cap="none" spc="0" normalizeH="0" baseline="0" noProof="0" dirty="0">
                <a:ln>
                  <a:noFill/>
                </a:ln>
                <a:solidFill>
                  <a:srgbClr val="FFFFFF"/>
                </a:solidFill>
                <a:effectLst/>
                <a:uLnTx/>
                <a:uFillTx/>
                <a:latin typeface="Lato"/>
                <a:ea typeface="Lato"/>
                <a:cs typeface="Lato"/>
                <a:sym typeface="Lato"/>
              </a:rPr>
              <a:t>Temel veri tabanı yapıları şunlardır;</a:t>
            </a:r>
            <a:endParaRPr kumimoji="0" lang="en-US" sz="2800" b="0" i="0" u="none" strike="noStrike" kern="0" cap="none" spc="0" normalizeH="0" baseline="0" noProof="0" dirty="0">
              <a:ln>
                <a:noFill/>
              </a:ln>
              <a:solidFill>
                <a:srgbClr val="FFFFFF"/>
              </a:solidFill>
              <a:effectLst/>
              <a:uLnTx/>
              <a:uFillTx/>
              <a:latin typeface="Lato"/>
              <a:ea typeface="Lato"/>
              <a:cs typeface="Lato"/>
              <a:sym typeface="Lato"/>
            </a:endParaRPr>
          </a:p>
        </p:txBody>
      </p:sp>
    </p:spTree>
    <p:extLst>
      <p:ext uri="{BB962C8B-B14F-4D97-AF65-F5344CB8AC3E}">
        <p14:creationId xmlns:p14="http://schemas.microsoft.com/office/powerpoint/2010/main" val="1914212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3A8F"/>
        </a:solidFill>
        <a:effectLst/>
      </p:bgPr>
    </p:bg>
    <p:spTree>
      <p:nvGrpSpPr>
        <p:cNvPr id="1" name="Shape 361">
          <a:extLst>
            <a:ext uri="{FF2B5EF4-FFF2-40B4-BE49-F238E27FC236}">
              <a16:creationId xmlns:a16="http://schemas.microsoft.com/office/drawing/2014/main" id="{100CE96E-2F5E-9D16-4E74-E64C7D6A20CB}"/>
            </a:ext>
          </a:extLst>
        </p:cNvPr>
        <p:cNvGrpSpPr/>
        <p:nvPr/>
      </p:nvGrpSpPr>
      <p:grpSpPr>
        <a:xfrm>
          <a:off x="0" y="0"/>
          <a:ext cx="0" cy="0"/>
          <a:chOff x="0" y="0"/>
          <a:chExt cx="0" cy="0"/>
        </a:xfrm>
      </p:grpSpPr>
      <p:sp>
        <p:nvSpPr>
          <p:cNvPr id="364" name="Google Shape;364;p29">
            <a:extLst>
              <a:ext uri="{FF2B5EF4-FFF2-40B4-BE49-F238E27FC236}">
                <a16:creationId xmlns:a16="http://schemas.microsoft.com/office/drawing/2014/main" id="{49AF4BD2-5E0E-6068-AFAF-AACA70AF779B}"/>
              </a:ext>
            </a:extLst>
          </p:cNvPr>
          <p:cNvSpPr/>
          <p:nvPr/>
        </p:nvSpPr>
        <p:spPr>
          <a:xfrm>
            <a:off x="15429816" y="-2978160"/>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pic>
        <p:nvPicPr>
          <p:cNvPr id="362" name="Google Shape;362;p29">
            <a:extLst>
              <a:ext uri="{FF2B5EF4-FFF2-40B4-BE49-F238E27FC236}">
                <a16:creationId xmlns:a16="http://schemas.microsoft.com/office/drawing/2014/main" id="{2719043E-76F1-D74C-DB99-5C7D813A3755}"/>
              </a:ext>
            </a:extLst>
          </p:cNvPr>
          <p:cNvPicPr preferRelativeResize="0"/>
          <p:nvPr/>
        </p:nvPicPr>
        <p:blipFill rotWithShape="1">
          <a:blip r:embed="rId4">
            <a:alphaModFix amt="47000"/>
          </a:blip>
          <a:srcRect l="47620" t="31437" r="33322" b="4245"/>
          <a:stretch/>
        </p:blipFill>
        <p:spPr>
          <a:xfrm>
            <a:off x="0" y="0"/>
            <a:ext cx="4572000" cy="10287000"/>
          </a:xfrm>
          <a:prstGeom prst="rect">
            <a:avLst/>
          </a:prstGeom>
          <a:noFill/>
          <a:ln>
            <a:noFill/>
          </a:ln>
        </p:spPr>
      </p:pic>
      <p:sp>
        <p:nvSpPr>
          <p:cNvPr id="363" name="Google Shape;363;p29">
            <a:extLst>
              <a:ext uri="{FF2B5EF4-FFF2-40B4-BE49-F238E27FC236}">
                <a16:creationId xmlns:a16="http://schemas.microsoft.com/office/drawing/2014/main" id="{5E612697-11C0-7171-619D-11C312325A62}"/>
              </a:ext>
            </a:extLst>
          </p:cNvPr>
          <p:cNvSpPr/>
          <p:nvPr/>
        </p:nvSpPr>
        <p:spPr>
          <a:xfrm>
            <a:off x="-3318947" y="6185937"/>
            <a:ext cx="6637894" cy="7229390"/>
          </a:xfrm>
          <a:custGeom>
            <a:avLst/>
            <a:gdLst/>
            <a:ahLst/>
            <a:cxnLst/>
            <a:rect l="l" t="t" r="r" b="b"/>
            <a:pathLst>
              <a:path w="6637894" h="7229390" extrusionOk="0">
                <a:moveTo>
                  <a:pt x="0" y="0"/>
                </a:moveTo>
                <a:lnTo>
                  <a:pt x="6637894" y="0"/>
                </a:lnTo>
                <a:lnTo>
                  <a:pt x="6637894" y="7229390"/>
                </a:lnTo>
                <a:lnTo>
                  <a:pt x="0" y="7229390"/>
                </a:lnTo>
                <a:lnTo>
                  <a:pt x="0" y="0"/>
                </a:lnTo>
                <a:close/>
              </a:path>
            </a:pathLst>
          </a:custGeom>
          <a:blipFill rotWithShape="1">
            <a:blip r:embed="rId3">
              <a:alphaModFix/>
            </a:blip>
            <a:stretch>
              <a:fillRect/>
            </a:stretch>
          </a:blipFill>
          <a:ln>
            <a:noFill/>
          </a:ln>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tr-TR" sz="1400" b="0" i="0" u="none" strike="noStrike" kern="0" cap="none" spc="0" normalizeH="0" baseline="0" noProof="0">
              <a:ln>
                <a:noFill/>
              </a:ln>
              <a:solidFill>
                <a:srgbClr val="000000"/>
              </a:solidFill>
              <a:effectLst/>
              <a:uLnTx/>
              <a:uFillTx/>
              <a:latin typeface="Arial"/>
              <a:cs typeface="Arial"/>
              <a:sym typeface="Arial"/>
            </a:endParaRPr>
          </a:p>
        </p:txBody>
      </p:sp>
      <p:sp>
        <p:nvSpPr>
          <p:cNvPr id="365" name="Google Shape;365;p29">
            <a:extLst>
              <a:ext uri="{FF2B5EF4-FFF2-40B4-BE49-F238E27FC236}">
                <a16:creationId xmlns:a16="http://schemas.microsoft.com/office/drawing/2014/main" id="{275AE675-4A62-F213-941B-48A8B0D3EFF7}"/>
              </a:ext>
            </a:extLst>
          </p:cNvPr>
          <p:cNvSpPr txBox="1"/>
          <p:nvPr/>
        </p:nvSpPr>
        <p:spPr>
          <a:xfrm>
            <a:off x="5807540" y="929987"/>
            <a:ext cx="10933013" cy="28201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19006"/>
              </a:lnSpc>
              <a:spcBef>
                <a:spcPts val="0"/>
              </a:spcBef>
              <a:spcAft>
                <a:spcPts val="0"/>
              </a:spcAft>
              <a:buClr>
                <a:srgbClr val="000000"/>
              </a:buClr>
              <a:buSzTx/>
              <a:buFont typeface="Arial"/>
              <a:buNone/>
              <a:tabLst/>
              <a:defRPr/>
            </a:pPr>
            <a:r>
              <a:rPr kumimoji="0" lang="tr-TR" sz="7700" b="0" i="0" u="none" strike="noStrike" kern="0" cap="none" spc="0" normalizeH="0" baseline="0" noProof="0" dirty="0">
                <a:ln>
                  <a:noFill/>
                </a:ln>
                <a:solidFill>
                  <a:srgbClr val="FFCA04"/>
                </a:solidFill>
                <a:effectLst/>
                <a:uLnTx/>
                <a:uFillTx/>
                <a:latin typeface="Paytone One"/>
                <a:ea typeface="Paytone One"/>
                <a:cs typeface="Paytone One"/>
                <a:sym typeface="Paytone One"/>
              </a:rPr>
              <a:t>1- Hiyerarşik Veri Tabanları</a:t>
            </a:r>
            <a:endParaRPr kumimoji="0" sz="7700" b="0" i="0" u="none" strike="noStrike" kern="0" cap="none" spc="0" normalizeH="0" baseline="0" noProof="0" dirty="0">
              <a:ln>
                <a:noFill/>
              </a:ln>
              <a:solidFill>
                <a:srgbClr val="000000"/>
              </a:solidFill>
              <a:effectLst/>
              <a:uLnTx/>
              <a:uFillTx/>
              <a:latin typeface="Arial"/>
              <a:cs typeface="Arial"/>
              <a:sym typeface="Arial"/>
            </a:endParaRPr>
          </a:p>
        </p:txBody>
      </p:sp>
      <p:sp>
        <p:nvSpPr>
          <p:cNvPr id="4" name="Slayt Numarası Yer Tutucusu 3">
            <a:extLst>
              <a:ext uri="{FF2B5EF4-FFF2-40B4-BE49-F238E27FC236}">
                <a16:creationId xmlns:a16="http://schemas.microsoft.com/office/drawing/2014/main" id="{2688D6BA-E570-D029-117F-0C609AF034C9}"/>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2800" b="0" i="0" u="none" strike="noStrike" kern="0" cap="none" spc="0" normalizeH="0" baseline="0" noProof="0" smtClean="0">
                <a:ln>
                  <a:noFill/>
                </a:ln>
                <a:solidFill>
                  <a:srgbClr val="888888"/>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2800" b="0" i="0" u="none" strike="noStrike" kern="0" cap="none" spc="0" normalizeH="0" baseline="0" noProof="0">
              <a:ln>
                <a:noFill/>
              </a:ln>
              <a:solidFill>
                <a:srgbClr val="888888"/>
              </a:solidFill>
              <a:effectLst/>
              <a:uLnTx/>
              <a:uFillTx/>
              <a:latin typeface="Calibri"/>
              <a:ea typeface="Calibri"/>
              <a:cs typeface="Calibri"/>
              <a:sym typeface="Calibri"/>
            </a:endParaRPr>
          </a:p>
        </p:txBody>
      </p:sp>
      <p:pic>
        <p:nvPicPr>
          <p:cNvPr id="1026" name="Picture 2" descr="Difference between Hierarchical and Network Data Model - GeeksforGeeks">
            <a:extLst>
              <a:ext uri="{FF2B5EF4-FFF2-40B4-BE49-F238E27FC236}">
                <a16:creationId xmlns:a16="http://schemas.microsoft.com/office/drawing/2014/main" id="{0D962338-8957-AF2B-4773-04F70289BE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4929" y="4251230"/>
            <a:ext cx="10338233" cy="4975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688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theme/theme1.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2436</Words>
  <Application>Microsoft Office PowerPoint</Application>
  <PresentationFormat>Özel</PresentationFormat>
  <Paragraphs>441</Paragraphs>
  <Slides>56</Slides>
  <Notes>56</Notes>
  <HiddenSlides>0</HiddenSlides>
  <MMClips>1</MMClips>
  <ScaleCrop>false</ScaleCrop>
  <HeadingPairs>
    <vt:vector size="6" baseType="variant">
      <vt:variant>
        <vt:lpstr>Kullanılan Yazı Tipleri</vt:lpstr>
      </vt:variant>
      <vt:variant>
        <vt:i4>5</vt:i4>
      </vt:variant>
      <vt:variant>
        <vt:lpstr>Tema</vt:lpstr>
      </vt:variant>
      <vt:variant>
        <vt:i4>2</vt:i4>
      </vt:variant>
      <vt:variant>
        <vt:lpstr>Slayt Başlıkları</vt:lpstr>
      </vt:variant>
      <vt:variant>
        <vt:i4>56</vt:i4>
      </vt:variant>
    </vt:vector>
  </HeadingPairs>
  <TitlesOfParts>
    <vt:vector size="63" baseType="lpstr">
      <vt:lpstr>Calibri</vt:lpstr>
      <vt:lpstr>TimesNewRomanPSMT</vt:lpstr>
      <vt:lpstr>Paytone One</vt:lpstr>
      <vt:lpstr>Arial</vt:lpstr>
      <vt:lpstr>Lato</vt:lpstr>
      <vt:lpstr>1_Office Theme</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Office</cp:lastModifiedBy>
  <cp:revision>13</cp:revision>
  <dcterms:modified xsi:type="dcterms:W3CDTF">2025-10-08T21:49:29Z</dcterms:modified>
</cp:coreProperties>
</file>