
<file path=[Content_Types].xml><?xml version="1.0" encoding="utf-8"?>
<Types xmlns="http://schemas.openxmlformats.org/package/2006/content-types">
  <Default Extension="fntdata" ContentType="application/x-fontdata"/>
  <Default Extension="glb" ContentType="model/gltf.binary"/>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721" r:id="rId2"/>
  </p:sldMasterIdLst>
  <p:notesMasterIdLst>
    <p:notesMasterId r:id="rId76"/>
  </p:notesMasterIdLst>
  <p:handoutMasterIdLst>
    <p:handoutMasterId r:id="rId77"/>
  </p:handoutMasterIdLst>
  <p:sldIdLst>
    <p:sldId id="256" r:id="rId3"/>
    <p:sldId id="258" r:id="rId4"/>
    <p:sldId id="282" r:id="rId5"/>
    <p:sldId id="740" r:id="rId6"/>
    <p:sldId id="729" r:id="rId7"/>
    <p:sldId id="731" r:id="rId8"/>
    <p:sldId id="733" r:id="rId9"/>
    <p:sldId id="735" r:id="rId10"/>
    <p:sldId id="737" r:id="rId11"/>
    <p:sldId id="741" r:id="rId12"/>
    <p:sldId id="748" r:id="rId13"/>
    <p:sldId id="750" r:id="rId14"/>
    <p:sldId id="753" r:id="rId15"/>
    <p:sldId id="755" r:id="rId16"/>
    <p:sldId id="758" r:id="rId17"/>
    <p:sldId id="764" r:id="rId18"/>
    <p:sldId id="766" r:id="rId19"/>
    <p:sldId id="768" r:id="rId20"/>
    <p:sldId id="720" r:id="rId21"/>
    <p:sldId id="756" r:id="rId22"/>
    <p:sldId id="820" r:id="rId23"/>
    <p:sldId id="819" r:id="rId24"/>
    <p:sldId id="757" r:id="rId25"/>
    <p:sldId id="769" r:id="rId26"/>
    <p:sldId id="759" r:id="rId27"/>
    <p:sldId id="771" r:id="rId28"/>
    <p:sldId id="772" r:id="rId29"/>
    <p:sldId id="763" r:id="rId30"/>
    <p:sldId id="773" r:id="rId31"/>
    <p:sldId id="774" r:id="rId32"/>
    <p:sldId id="775" r:id="rId33"/>
    <p:sldId id="776" r:id="rId34"/>
    <p:sldId id="777" r:id="rId35"/>
    <p:sldId id="778" r:id="rId36"/>
    <p:sldId id="779" r:id="rId37"/>
    <p:sldId id="780" r:id="rId38"/>
    <p:sldId id="781" r:id="rId39"/>
    <p:sldId id="782" r:id="rId40"/>
    <p:sldId id="783" r:id="rId41"/>
    <p:sldId id="784" r:id="rId42"/>
    <p:sldId id="785" r:id="rId43"/>
    <p:sldId id="786" r:id="rId44"/>
    <p:sldId id="789" r:id="rId45"/>
    <p:sldId id="790" r:id="rId46"/>
    <p:sldId id="791" r:id="rId47"/>
    <p:sldId id="792" r:id="rId48"/>
    <p:sldId id="793" r:id="rId49"/>
    <p:sldId id="794" r:id="rId50"/>
    <p:sldId id="795" r:id="rId51"/>
    <p:sldId id="796" r:id="rId52"/>
    <p:sldId id="798" r:id="rId53"/>
    <p:sldId id="799" r:id="rId54"/>
    <p:sldId id="800" r:id="rId55"/>
    <p:sldId id="801" r:id="rId56"/>
    <p:sldId id="802" r:id="rId57"/>
    <p:sldId id="803" r:id="rId58"/>
    <p:sldId id="804" r:id="rId59"/>
    <p:sldId id="806" r:id="rId60"/>
    <p:sldId id="805" r:id="rId61"/>
    <p:sldId id="807" r:id="rId62"/>
    <p:sldId id="808" r:id="rId63"/>
    <p:sldId id="809" r:id="rId64"/>
    <p:sldId id="810" r:id="rId65"/>
    <p:sldId id="811" r:id="rId66"/>
    <p:sldId id="812" r:id="rId67"/>
    <p:sldId id="813" r:id="rId68"/>
    <p:sldId id="814" r:id="rId69"/>
    <p:sldId id="815" r:id="rId70"/>
    <p:sldId id="817" r:id="rId71"/>
    <p:sldId id="816" r:id="rId72"/>
    <p:sldId id="294" r:id="rId73"/>
    <p:sldId id="818" r:id="rId74"/>
    <p:sldId id="276" r:id="rId75"/>
  </p:sldIdLst>
  <p:sldSz cx="18288000" cy="10287000"/>
  <p:notesSz cx="6858000" cy="9144000"/>
  <p:embeddedFontLst>
    <p:embeddedFont>
      <p:font typeface="Lato" panose="020F0502020204030203" pitchFamily="34" charset="0"/>
      <p:regular r:id="rId78"/>
      <p:bold r:id="rId79"/>
      <p:italic r:id="rId80"/>
      <p:boldItalic r:id="rId81"/>
    </p:embeddedFont>
    <p:embeddedFont>
      <p:font typeface="Paytone One" panose="020B0604020202020204" charset="-94"/>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A8F"/>
    <a:srgbClr val="FFC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41" autoAdjust="0"/>
  </p:normalViewPr>
  <p:slideViewPr>
    <p:cSldViewPr snapToGrid="0">
      <p:cViewPr varScale="1">
        <p:scale>
          <a:sx n="51" d="100"/>
          <a:sy n="51" d="100"/>
        </p:scale>
        <p:origin x="1421" y="34"/>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25.12.2025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1E0821F-763A-8B19-D585-65E9DE77CC4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8E27A77-6512-569E-45D5-2BC9A96EC8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7D39FEA-0E85-523F-874C-50EDE7248A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6648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29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64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93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39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EC49BFA-2B2F-2A2E-647C-E7F02E0E4C4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9896663-A564-E88A-3AA4-3111B9E1B8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B7034F6-B7C1-C18C-ADC9-A6AA7BAAD0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9764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21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54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46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DB020E7-FB1C-18B1-13A3-32A898F372F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7F09F7B2-FB93-4318-12A4-C7FF8CCDAE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0BA9F19-137C-ECDF-13FF-C8547B640F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2756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44199EF-6A15-AE85-115D-DEC9361E16D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311C9C2-7040-5F8A-7A4D-16E9DF147E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129CBCE-BBB4-FBA7-123A-5B107D5CDC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0500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056DB7E-E747-C962-0C0F-6A429C4E460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873C47D-F201-B64E-4339-1580FD3495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EF4BE19-E0FD-945A-B3D6-D3D752304F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59788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1164D86-50C3-DA5C-D533-810D4A65F18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9B5947E-5E0A-E5A7-C172-4968BF3747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D7EE4D3-94D8-7068-225F-87FDB4DF85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27512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3B3004F-7580-01F8-FCC5-B44A95BC96B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BA78F45-1BAB-DF58-BB92-A4C29ADD78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AF87E56-8162-87AD-3E0E-8895B9AE9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65794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EC49BFA-2B2F-2A2E-647C-E7F02E0E4C4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9896663-A564-E88A-3AA4-3111B9E1B8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B7034F6-B7C1-C18C-ADC9-A6AA7BAAD0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9764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09A931F-D97E-475A-A0AA-D57B09E0F5D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EA62131-3075-A3EE-09D0-2376BAA648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06B0CE6-258B-3131-B31E-97AF6A09C2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7422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777795C-3C99-ACE6-8A8B-1E3F10CC3DF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5BEB743-2E7B-BD3E-7829-A2F0E5B723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69A09B2-AAFD-F6A7-A545-53B5FBAA98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00004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2BE8632-B2E4-D6C6-F537-63F8B3AE557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D18C351-44D3-51DC-24F7-3E39CE83E0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62B7109-6556-FC53-6C24-B58059EECA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86706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80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36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409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063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254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386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230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21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608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79A5005-15CA-B093-F4A3-759702D8292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4C17462D-9609-4251-750D-9D7F56B82B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8E501C94-5399-D707-A30D-EA3DE436BB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4095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FCFF2AC-AC2C-7DC4-F6F8-9F71C8A18C5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E49B950-F08F-DC5C-4670-24A95E1FBA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EAC5A3B-CE06-84AC-DF3A-47A7899038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0787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EA95E8C-0EB3-1E07-E6A8-6EBF478A33B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A278C79-043E-0C2D-FD43-CA49F86A0D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6F2CA05-50D7-8827-3E4F-747C47EFF2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48066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87BABCF-1B66-AAC7-B216-2856A99C22A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5D32DC9-7121-4BE1-F301-51E3CD6195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9E059B3-503F-D18A-AE36-ECAD7CD037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54517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086A9E0-855C-FB69-F14E-10887D9EEFC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B37E04E-5154-E464-4BFD-C8622E9ABC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F845B3D-0C87-39A4-9FE3-9AA96A7ED2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1888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A9C4AE2-E318-B66E-50FC-0B924FF1D9A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12C42FF-D571-668D-BFDC-E57974537E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5A471CA-2277-5340-D7F6-FE32BED1C8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88931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3B2394E-BC8E-73DA-3B02-0EF8421C388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59FC3E0-EF8C-3B49-8DF5-8841942AE1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1A190D7-6630-C5D5-6AF4-E01BB2A6A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278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3B2394E-BC8E-73DA-3B02-0EF8421C388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59FC3E0-EF8C-3B49-8DF5-8841942AE1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1A190D7-6630-C5D5-6AF4-E01BB2A6A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91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3B2394E-BC8E-73DA-3B02-0EF8421C388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59FC3E0-EF8C-3B49-8DF5-8841942AE1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1A190D7-6630-C5D5-6AF4-E01BB2A6A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921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3B2394E-BC8E-73DA-3B02-0EF8421C388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59FC3E0-EF8C-3B49-8DF5-8841942AE1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1A190D7-6630-C5D5-6AF4-E01BB2A6A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802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42400428-484C-6CF8-C5A7-21F629F12F3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3FEB8D4-4B3B-41DC-74D9-F17C5593DD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F0B648C0-4BA8-91C9-CD08-72F999CAB2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7640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6ADE94E-39C4-8B93-AE6B-1A0DDAABF63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47EE5BE-4622-47CA-BB74-9E425A64EE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2607C36-190A-6854-DC42-4645291F2E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35459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E0279E4-9877-B48A-D881-C4E645C0351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380CD30-3C68-000F-23A1-DBBD4E749D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D4741AE-2534-59D0-9B12-58CDE02EC4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11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68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BB7D8BD-EBD0-CA79-2B7B-871F7068CC8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3DB07F5-A28E-D071-41FE-4DB3EA9166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D2C01D5-A7F9-8B44-5A19-D3DC653132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24065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CC3824A-A0D2-7098-08A4-0270DA3B40C3}"/>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1C192311-D41E-A034-0937-9A24A6DFB4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830C499-6BF2-C0EF-6E4A-FE18F76B2E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22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CC3824A-A0D2-7098-08A4-0270DA3B40C3}"/>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1C192311-D41E-A034-0937-9A24A6DFB4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830C499-6BF2-C0EF-6E4A-FE18F76B2E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46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DA24AAF9-6205-33CF-C338-8162759BB70B}"/>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7E0DD085-2F11-0EC0-E7C2-61FD7F06F9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CBB75D9-7044-C86D-49AF-A3227080F4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7157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16177F2-9EC6-8ECC-D66D-213A46F20BC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D33BA02-6D0B-B2C7-1900-CEFD3712C7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2A620C3-A01D-4EA6-D5ED-5619CE6FDC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29386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50F0E0F-19D5-63B1-8790-73886934FF1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97B17D5-9CD4-5530-3293-18A749213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05701CA-AC33-4572-50FC-44FB282175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506065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D0554CA-E840-ACC8-D865-D29957BA76D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5D9F4E3-433F-B744-0A22-15DFA27D7B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A127932-2E49-F579-FB17-10C3E3DEEC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79184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DE5C593-9512-DDC8-9B7A-660A19E2E3C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67C757F-4CAF-C0C6-76B5-54AF2439FE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F09E0F7-8507-2885-41A0-423A997E6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2399273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E8A21D5-50B5-F354-6225-C797544C523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429D6C3-4004-6AE5-BD1E-65A6A51CA9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8EC59D2-E0E7-00F5-705D-AF1B3A9A25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118785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63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364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756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610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41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4248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AFFD37C-38B6-0C37-26A8-A5C8D12BACC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2A368E0-5465-E7C0-9FFE-4F6FF3E35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3D55779D-B991-FB6C-B336-0272351F7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975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7871F5B-C03F-ABAD-5041-B64B43A4884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0DD9163-0352-455D-EB5A-E66F29349E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219335F-3F95-5018-EC42-0A213F5BC0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70088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13A6288-599C-B8AF-7DDB-A6A1C042632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C75C9F2-4C74-7331-3FBF-7B2E450B44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A78145B-3998-06D1-14FA-459AD2AF20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569408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AE634DF-ADA2-77AD-98D7-768F88AEA19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5BCB86F-D51D-F258-B364-D18D2FE160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2815A08-DF91-7C4F-B187-88093067AE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57141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3997FC9-FA3C-DA8E-53C0-4964FB2C0BE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4AB4D66-7A70-9C7B-EC6D-4374DD085E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EEB332F-F99E-27A4-3708-BE27D739A5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65212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0CAB04F-B247-13FD-62C8-152CAB7C7CF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B15BAB9B-7FA7-A19F-896A-B6A5F5979B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33BAE34-08F8-B13E-BF23-7E0C231AB4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1132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6843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3B5AEE2-92D2-C01D-870F-B72880E4D96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5E8C66CA-8F97-1B6A-8CA7-BC4CE37E94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18EA8E98-B6C6-1CA5-066B-EE823A08D5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018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E750F47E-FEAB-6B03-5EE4-D920D06F061F}"/>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05CDE87E-CCF2-9EC2-E990-67E871C8B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417E0845-E93E-37F4-F293-8DA66E5C98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508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1E1E733D-7BFE-27E3-F072-85FDAFA538FC}"/>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4F81DF07-B65D-4EFB-07F8-B440AF0075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8BBC80D3-D2E9-222F-1640-CA7A4DB7C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497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67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45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3053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123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79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6011099" y="972734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2543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72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049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14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114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07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3939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5970155" y="974099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dirty="0"/>
          </a:p>
        </p:txBody>
      </p:sp>
    </p:spTree>
    <p:extLst>
      <p:ext uri="{BB962C8B-B14F-4D97-AF65-F5344CB8AC3E}">
        <p14:creationId xmlns:p14="http://schemas.microsoft.com/office/powerpoint/2010/main" val="505439412"/>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17/06/relationships/model3d" Target="../media/model3d1.glb"/><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17/06/relationships/model3d" Target="../media/model3d1.glb"/><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17/06/relationships/model3d" Target="../media/model3d1.glb"/><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17/06/relationships/model3d" Target="../media/model3d1.glb"/><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509D8E7-9FA1-F0EF-64DD-E086D677CF7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F293A62-992A-6EB4-0085-6A280C3D454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781EBEF-5414-394D-7E0F-517A3475EA8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5B2E0D1-A803-9093-443A-A85D2ED38B28}"/>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HAVING Komutu</a:t>
            </a:r>
          </a:p>
        </p:txBody>
      </p:sp>
      <p:sp>
        <p:nvSpPr>
          <p:cNvPr id="3" name="Google Shape;366;p29">
            <a:extLst>
              <a:ext uri="{FF2B5EF4-FFF2-40B4-BE49-F238E27FC236}">
                <a16:creationId xmlns:a16="http://schemas.microsoft.com/office/drawing/2014/main" id="{F5DBEA48-1706-57EC-66C2-A66F9C9660F5}"/>
              </a:ext>
            </a:extLst>
          </p:cNvPr>
          <p:cNvSpPr txBox="1"/>
          <p:nvPr/>
        </p:nvSpPr>
        <p:spPr>
          <a:xfrm>
            <a:off x="3557955" y="2028460"/>
            <a:ext cx="13822679" cy="84023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tablo_adi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CA04"/>
                </a:solidFill>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Arial"/>
              </a:rPr>
              <a:t>GROUP BY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Arial"/>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Arial"/>
              </a:rPr>
              <a:t>gruplama_sutunu_1, gruplama_sutunu_2,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HAVING</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rPr>
              <a:t>	</a:t>
            </a:r>
            <a:r>
              <a:rPr lang="tr-TR" sz="3500" dirty="0" err="1">
                <a:solidFill>
                  <a:srgbClr val="FFFFFF"/>
                </a:solidFill>
                <a:latin typeface="Lato"/>
                <a:ea typeface="Lato"/>
                <a:cs typeface="Lato"/>
              </a:rPr>
              <a:t>gruplanmis_veri_kosullari</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378870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Final</a:t>
            </a:r>
            <a:r>
              <a:rPr lang="tr-TR" sz="3600" dirty="0">
                <a:solidFill>
                  <a:srgbClr val="1C3A8F"/>
                </a:solidFill>
              </a:rPr>
              <a:t> sınavlarının ortalaması </a:t>
            </a:r>
            <a:r>
              <a:rPr lang="tr-TR" sz="3600" b="1" dirty="0">
                <a:solidFill>
                  <a:srgbClr val="1C3A8F"/>
                </a:solidFill>
              </a:rPr>
              <a:t>85'in altında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yazı tipi içeren bir resim&#10;&#10;Yapay zeka tarafından oluşturulmuş içerik yanlış olabilir.">
            <a:extLst>
              <a:ext uri="{FF2B5EF4-FFF2-40B4-BE49-F238E27FC236}">
                <a16:creationId xmlns:a16="http://schemas.microsoft.com/office/drawing/2014/main" id="{71368962-1CB2-7DFA-8330-13B669ED1605}"/>
              </a:ext>
            </a:extLst>
          </p:cNvPr>
          <p:cNvPicPr>
            <a:picLocks noChangeAspect="1"/>
          </p:cNvPicPr>
          <p:nvPr/>
        </p:nvPicPr>
        <p:blipFill>
          <a:blip r:embed="rId8"/>
          <a:stretch>
            <a:fillRect/>
          </a:stretch>
        </p:blipFill>
        <p:spPr>
          <a:xfrm>
            <a:off x="3651729" y="4833268"/>
            <a:ext cx="12752593" cy="3844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1671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bünyesinde </a:t>
            </a:r>
            <a:r>
              <a:rPr lang="tr-TR" sz="3600" b="1" dirty="0">
                <a:solidFill>
                  <a:srgbClr val="1C3A8F"/>
                </a:solidFill>
              </a:rPr>
              <a:t>6'ten fazla kız (K)</a:t>
            </a:r>
            <a:r>
              <a:rPr lang="tr-TR" sz="3600" dirty="0">
                <a:solidFill>
                  <a:srgbClr val="1C3A8F"/>
                </a:solidFill>
              </a:rPr>
              <a:t> öğrenci olan sınıfları (</a:t>
            </a:r>
            <a:r>
              <a:rPr lang="tr-TR" sz="3600" b="1" dirty="0" err="1">
                <a:solidFill>
                  <a:srgbClr val="1C3A8F"/>
                </a:solidFill>
              </a:rPr>
              <a:t>Sinif</a:t>
            </a:r>
            <a:r>
              <a:rPr lang="tr-TR" sz="3600" dirty="0">
                <a:solidFill>
                  <a:srgbClr val="1C3A8F"/>
                </a:solidFill>
              </a:rPr>
              <a:t>)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yazı tipi içeren bir resim&#10;&#10;Yapay zeka tarafından oluşturulmuş içerik yanlış olabilir.">
            <a:extLst>
              <a:ext uri="{FF2B5EF4-FFF2-40B4-BE49-F238E27FC236}">
                <a16:creationId xmlns:a16="http://schemas.microsoft.com/office/drawing/2014/main" id="{CCFB02DB-1C6B-03DE-F27D-D460AC75F539}"/>
              </a:ext>
            </a:extLst>
          </p:cNvPr>
          <p:cNvPicPr>
            <a:picLocks noChangeAspect="1"/>
          </p:cNvPicPr>
          <p:nvPr/>
        </p:nvPicPr>
        <p:blipFill>
          <a:blip r:embed="rId8"/>
          <a:stretch>
            <a:fillRect/>
          </a:stretch>
        </p:blipFill>
        <p:spPr>
          <a:xfrm>
            <a:off x="3807569" y="4676698"/>
            <a:ext cx="12528643" cy="3853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2652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alınan </a:t>
            </a:r>
            <a:r>
              <a:rPr lang="tr-TR" sz="3600" b="1" dirty="0">
                <a:solidFill>
                  <a:srgbClr val="1C3A8F"/>
                </a:solidFill>
              </a:rPr>
              <a:t>en yüksek puanı 95'ten fazla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çizgi, yazı tipi içeren bir resim&#10;&#10;Yapay zeka tarafından oluşturulmuş içerik yanlış olabilir.">
            <a:extLst>
              <a:ext uri="{FF2B5EF4-FFF2-40B4-BE49-F238E27FC236}">
                <a16:creationId xmlns:a16="http://schemas.microsoft.com/office/drawing/2014/main" id="{091D4A7A-43AE-448E-1D16-A56FBE0833AB}"/>
              </a:ext>
            </a:extLst>
          </p:cNvPr>
          <p:cNvPicPr>
            <a:picLocks noChangeAspect="1"/>
          </p:cNvPicPr>
          <p:nvPr/>
        </p:nvPicPr>
        <p:blipFill>
          <a:blip r:embed="rId8"/>
          <a:stretch>
            <a:fillRect/>
          </a:stretch>
        </p:blipFill>
        <p:spPr>
          <a:xfrm>
            <a:off x="4239085" y="4491374"/>
            <a:ext cx="11665611" cy="431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6601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bir öğretmene (</a:t>
            </a:r>
            <a:r>
              <a:rPr lang="tr-TR" sz="3600" b="1" dirty="0" err="1">
                <a:solidFill>
                  <a:srgbClr val="1C3A8F"/>
                </a:solidFill>
              </a:rPr>
              <a:t>OgretmenID</a:t>
            </a:r>
            <a:r>
              <a:rPr lang="tr-TR" sz="3600" dirty="0">
                <a:solidFill>
                  <a:srgbClr val="1C3A8F"/>
                </a:solidFill>
              </a:rPr>
              <a:t>) atanmış toplam ders kredisi </a:t>
            </a:r>
            <a:r>
              <a:rPr lang="tr-TR" sz="3600" b="1" dirty="0">
                <a:solidFill>
                  <a:srgbClr val="1C3A8F"/>
                </a:solidFill>
              </a:rPr>
              <a:t>5'ten fazla</a:t>
            </a:r>
            <a:r>
              <a:rPr lang="tr-TR" sz="3600" dirty="0">
                <a:solidFill>
                  <a:srgbClr val="1C3A8F"/>
                </a:solidFill>
              </a:rPr>
              <a:t> ise o öğretmenleri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çizgi, yazı tipi içeren bir resim&#10;&#10;Yapay zeka tarafından oluşturulmuş içerik yanlış olabilir.">
            <a:extLst>
              <a:ext uri="{FF2B5EF4-FFF2-40B4-BE49-F238E27FC236}">
                <a16:creationId xmlns:a16="http://schemas.microsoft.com/office/drawing/2014/main" id="{EF75E406-DE86-802E-0FE4-3600A09CBDF4}"/>
              </a:ext>
            </a:extLst>
          </p:cNvPr>
          <p:cNvPicPr>
            <a:picLocks noChangeAspect="1"/>
          </p:cNvPicPr>
          <p:nvPr/>
        </p:nvPicPr>
        <p:blipFill>
          <a:blip r:embed="rId8"/>
          <a:stretch>
            <a:fillRect/>
          </a:stretch>
        </p:blipFill>
        <p:spPr>
          <a:xfrm>
            <a:off x="4107954" y="4251230"/>
            <a:ext cx="12260657" cy="4577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56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72A6F59-1C91-DACE-2A60-CC37CC54096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374F90C-FF3D-205A-C486-51DA006411E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166FF07-7F78-D842-6518-48FCC1044BE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696F481-5144-74F2-C145-93BA04C7DB1E}"/>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INNER JOIN </a:t>
            </a:r>
          </a:p>
          <a:p>
            <a:pPr lvl="0" algn="ctr">
              <a:lnSpc>
                <a:spcPct val="119001"/>
              </a:lnSpc>
              <a:defRPr/>
            </a:pPr>
            <a:r>
              <a:rPr lang="tr-TR" sz="6300" dirty="0">
                <a:solidFill>
                  <a:srgbClr val="FFCA04"/>
                </a:solidFill>
                <a:latin typeface="Paytone One"/>
                <a:sym typeface="Paytone One"/>
              </a:rPr>
              <a:t>İfadesi</a:t>
            </a:r>
          </a:p>
        </p:txBody>
      </p:sp>
      <p:sp>
        <p:nvSpPr>
          <p:cNvPr id="3" name="Google Shape;366;p29">
            <a:extLst>
              <a:ext uri="{FF2B5EF4-FFF2-40B4-BE49-F238E27FC236}">
                <a16:creationId xmlns:a16="http://schemas.microsoft.com/office/drawing/2014/main" id="{65E2A4EA-1BA0-776C-60A9-23A0FA8C2F52}"/>
              </a:ext>
            </a:extLst>
          </p:cNvPr>
          <p:cNvSpPr txBox="1"/>
          <p:nvPr/>
        </p:nvSpPr>
        <p:spPr>
          <a:xfrm>
            <a:off x="3557955" y="2356539"/>
            <a:ext cx="13822679" cy="84023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lvl="1" algn="just">
              <a:lnSpc>
                <a:spcPct val="120000"/>
              </a:lnSpc>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lang="fi-FI" sz="3500" dirty="0">
                <a:solidFill>
                  <a:srgbClr val="FFFFFF"/>
                </a:solidFill>
                <a:latin typeface="Lato"/>
                <a:ea typeface="Lato"/>
                <a:cs typeface="Lato"/>
                <a:sym typeface="Lato"/>
              </a:rPr>
              <a:t> Tablo</a:t>
            </a:r>
            <a:r>
              <a:rPr lang="tr-TR" sz="3500" dirty="0">
                <a:solidFill>
                  <a:srgbClr val="FFFFFF"/>
                </a:solidFill>
                <a:latin typeface="Lato"/>
                <a:ea typeface="Lato"/>
                <a:cs typeface="Lato"/>
                <a:sym typeface="Lato"/>
              </a:rPr>
              <a:t>A</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fi-FI" sz="3500" dirty="0">
                <a:solidFill>
                  <a:srgbClr val="FFCA04"/>
                </a:solidFill>
                <a:latin typeface="Lato"/>
                <a:ea typeface="Lato"/>
                <a:cs typeface="Lato"/>
                <a:sym typeface="Lato"/>
              </a:rPr>
              <a:t>INNER JOIN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TabloB</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a:t>
            </a:r>
            <a:r>
              <a:rPr lang="fi-FI" sz="3500" dirty="0">
                <a:solidFill>
                  <a:srgbClr val="FFCA04"/>
                </a:solidFill>
                <a:latin typeface="Lato"/>
                <a:ea typeface="Lato"/>
                <a:cs typeface="Lato"/>
                <a:sym typeface="Lato"/>
              </a:rPr>
              <a:t>ON</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TabloA.OrtakSutun = TabloB.OrtakSutun;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Aynı anda birden fazla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inner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kullanılabilir.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71DE25EA-F882-B13B-EE2C-8B419C56CF36}"/>
                  </a:ext>
                </a:extLst>
              </p:cNvPr>
              <p:cNvGraphicFramePr>
                <a:graphicFrameLocks noChangeAspect="1"/>
              </p:cNvGraphicFramePr>
              <p:nvPr>
                <p:extLst>
                  <p:ext uri="{D42A27DB-BD31-4B8C-83A1-F6EECF244321}">
                    <p14:modId xmlns:p14="http://schemas.microsoft.com/office/powerpoint/2010/main" val="2322389432"/>
                  </p:ext>
                </p:extLst>
              </p:nvPr>
            </p:nvGraphicFramePr>
            <p:xfrm rot="20368717">
              <a:off x="2582627" y="7224870"/>
              <a:ext cx="992691" cy="3087214"/>
            </p:xfrm>
            <a:graphic>
              <a:graphicData uri="http://schemas.microsoft.com/office/drawing/2017/model3d">
                <am3d:model3d r:embed="rId5">
                  <am3d:spPr>
                    <a:xfrm rot="20368717">
                      <a:off x="0" y="0"/>
                      <a:ext cx="992691" cy="30872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71DE25EA-F882-B13B-EE2C-8B419C56CF36}"/>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582627" y="7224870"/>
                <a:ext cx="992691" cy="3087214"/>
              </a:xfrm>
              <a:prstGeom prst="rect">
                <a:avLst/>
              </a:prstGeom>
            </p:spPr>
          </p:pic>
        </mc:Fallback>
      </mc:AlternateContent>
    </p:spTree>
    <p:extLst>
      <p:ext uri="{BB962C8B-B14F-4D97-AF65-F5344CB8AC3E}">
        <p14:creationId xmlns:p14="http://schemas.microsoft.com/office/powerpoint/2010/main" val="4000188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INNER JOIN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ve </a:t>
            </a: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tablolarını birleştirerek, not alan öğrencinin </a:t>
            </a:r>
            <a:r>
              <a:rPr lang="tr-TR" sz="3600" b="1" dirty="0">
                <a:solidFill>
                  <a:srgbClr val="1C3A8F"/>
                </a:solidFill>
              </a:rPr>
              <a:t>Ad</a:t>
            </a:r>
            <a:r>
              <a:rPr lang="tr-TR" sz="3600" dirty="0">
                <a:solidFill>
                  <a:srgbClr val="1C3A8F"/>
                </a:solidFill>
              </a:rPr>
              <a:t>, </a:t>
            </a:r>
            <a:r>
              <a:rPr lang="tr-TR" sz="3600" b="1" dirty="0" err="1">
                <a:solidFill>
                  <a:srgbClr val="1C3A8F"/>
                </a:solidFill>
              </a:rPr>
              <a:t>Soyad</a:t>
            </a:r>
            <a:r>
              <a:rPr lang="tr-TR" sz="3600" dirty="0">
                <a:solidFill>
                  <a:srgbClr val="1C3A8F"/>
                </a:solidFill>
              </a:rPr>
              <a:t> bilgisini ve aldığı </a:t>
            </a:r>
            <a:r>
              <a:rPr lang="tr-TR" sz="3600" b="1" dirty="0" err="1">
                <a:solidFill>
                  <a:srgbClr val="1C3A8F"/>
                </a:solidFill>
              </a:rPr>
              <a:t>Puan</a:t>
            </a:r>
            <a:r>
              <a:rPr lang="tr-TR" sz="3600" dirty="0" err="1">
                <a:solidFill>
                  <a:srgbClr val="1C3A8F"/>
                </a:solidFill>
              </a:rPr>
              <a:t>'ı</a:t>
            </a:r>
            <a:r>
              <a:rPr lang="tr-TR" sz="3600" dirty="0">
                <a:solidFill>
                  <a:srgbClr val="1C3A8F"/>
                </a:solidFill>
              </a:rPr>
              <a:t>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6BBB3E2A-6311-0AE9-AEC8-E5C5052D2F72}"/>
              </a:ext>
            </a:extLst>
          </p:cNvPr>
          <p:cNvPicPr>
            <a:picLocks noChangeAspect="1"/>
          </p:cNvPicPr>
          <p:nvPr/>
        </p:nvPicPr>
        <p:blipFill>
          <a:blip r:embed="rId8"/>
          <a:stretch>
            <a:fillRect/>
          </a:stretch>
        </p:blipFill>
        <p:spPr>
          <a:xfrm>
            <a:off x="5408958" y="4178219"/>
            <a:ext cx="9432546" cy="5087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762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INNER JOIN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tablolarını birleştirerek, her dersin hangi </a:t>
            </a:r>
            <a:r>
              <a:rPr lang="tr-TR" sz="3600" b="1" dirty="0" err="1">
                <a:solidFill>
                  <a:srgbClr val="1C3A8F"/>
                </a:solidFill>
              </a:rPr>
              <a:t>BolumAdi</a:t>
            </a:r>
            <a:r>
              <a:rPr lang="tr-TR" sz="3600" dirty="0" err="1">
                <a:solidFill>
                  <a:srgbClr val="1C3A8F"/>
                </a:solidFill>
              </a:rPr>
              <a:t>'na</a:t>
            </a:r>
            <a:r>
              <a:rPr lang="tr-TR" sz="3600" dirty="0">
                <a:solidFill>
                  <a:srgbClr val="1C3A8F"/>
                </a:solidFill>
              </a:rPr>
              <a:t> ait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sayı, numara, yazı tipi içeren bir resim&#10;&#10;Yapay zeka tarafından oluşturulmuş içerik yanlış olabilir.">
            <a:extLst>
              <a:ext uri="{FF2B5EF4-FFF2-40B4-BE49-F238E27FC236}">
                <a16:creationId xmlns:a16="http://schemas.microsoft.com/office/drawing/2014/main" id="{96B480AD-8A7F-117D-A88B-C88A1FA80EC4}"/>
              </a:ext>
            </a:extLst>
          </p:cNvPr>
          <p:cNvPicPr>
            <a:picLocks noChangeAspect="1"/>
          </p:cNvPicPr>
          <p:nvPr/>
        </p:nvPicPr>
        <p:blipFill>
          <a:blip r:embed="rId8"/>
          <a:stretch>
            <a:fillRect/>
          </a:stretch>
        </p:blipFill>
        <p:spPr>
          <a:xfrm>
            <a:off x="6363655" y="4094487"/>
            <a:ext cx="7416472" cy="5632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376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INNER JOIN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tablosunda </a:t>
            </a:r>
            <a:r>
              <a:rPr lang="tr-TR" sz="3600" dirty="0" err="1">
                <a:solidFill>
                  <a:srgbClr val="1C3A8F"/>
                </a:solidFill>
              </a:rPr>
              <a:t>BolumID'si</a:t>
            </a:r>
            <a:r>
              <a:rPr lang="tr-TR" sz="3600" dirty="0">
                <a:solidFill>
                  <a:srgbClr val="1C3A8F"/>
                </a:solidFill>
              </a:rPr>
              <a:t> 1 olan öğretmenlerin adlarını ve bölüm adlarını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 tipi, çizgi içeren bir resim&#10;&#10;Yapay zeka tarafından oluşturulmuş içerik yanlış olabilir.">
            <a:extLst>
              <a:ext uri="{FF2B5EF4-FFF2-40B4-BE49-F238E27FC236}">
                <a16:creationId xmlns:a16="http://schemas.microsoft.com/office/drawing/2014/main" id="{2B73FD97-7548-F3CC-76AE-DCF708704268}"/>
              </a:ext>
            </a:extLst>
          </p:cNvPr>
          <p:cNvPicPr>
            <a:picLocks noChangeAspect="1"/>
          </p:cNvPicPr>
          <p:nvPr/>
        </p:nvPicPr>
        <p:blipFill>
          <a:blip r:embed="rId8"/>
          <a:stretch>
            <a:fillRect/>
          </a:stretch>
        </p:blipFill>
        <p:spPr>
          <a:xfrm>
            <a:off x="4528101" y="5131702"/>
            <a:ext cx="11087580" cy="259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323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59E04A0A-2EAD-8EAB-05A1-596B4E18F67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D7120DF-DF3A-0782-1C36-957096BAB711}"/>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LEFT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184" name="Google Shape;184;p20">
            <a:extLst>
              <a:ext uri="{FF2B5EF4-FFF2-40B4-BE49-F238E27FC236}">
                <a16:creationId xmlns:a16="http://schemas.microsoft.com/office/drawing/2014/main" id="{230744C8-E25C-B7B8-325B-8ABB3C759C1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2C805AEA-115F-07A7-6987-60E4A0E80EC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BD38D11A-650D-9F2C-B26F-CBD8D2EF5C1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49F96F47-E9A5-7228-2C47-D8D0A6C4EE30}"/>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806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6914" y="4065517"/>
            <a:ext cx="7528157" cy="4154984"/>
          </a:xfrm>
          <a:prstGeom prst="rect">
            <a:avLst/>
          </a:prstGeom>
          <a:noFill/>
          <a:ln>
            <a:noFill/>
          </a:ln>
        </p:spPr>
        <p:txBody>
          <a:bodyPr spcFirstLastPara="1" wrap="square" lIns="0" tIns="0" rIns="0" bIns="0" anchor="t" anchorCtr="0">
            <a:spAutoFit/>
          </a:bodyPr>
          <a:lstStyle/>
          <a:p>
            <a:pPr lvl="1">
              <a:lnSpc>
                <a:spcPct val="150000"/>
              </a:lnSpc>
              <a:defRPr/>
            </a:pPr>
            <a:r>
              <a:rPr lang="tr-TR" sz="3600" dirty="0"/>
              <a:t>Önceki Hafta Tekrarı</a:t>
            </a:r>
          </a:p>
          <a:p>
            <a:pPr lvl="1">
              <a:lnSpc>
                <a:spcPct val="150000"/>
              </a:lnSpc>
              <a:defRPr/>
            </a:pPr>
            <a:r>
              <a:rPr lang="tr-TR" sz="3600" dirty="0"/>
              <a:t>LEFT JOIN İfadesi</a:t>
            </a:r>
          </a:p>
          <a:p>
            <a:pPr lvl="1">
              <a:lnSpc>
                <a:spcPct val="150000"/>
              </a:lnSpc>
              <a:defRPr/>
            </a:pPr>
            <a:r>
              <a:rPr lang="tr-TR" sz="3600" dirty="0"/>
              <a:t>RIGHT JOIN İfadesi</a:t>
            </a:r>
          </a:p>
          <a:p>
            <a:pPr lvl="1">
              <a:lnSpc>
                <a:spcPct val="150000"/>
              </a:lnSpc>
              <a:defRPr/>
            </a:pPr>
            <a:r>
              <a:rPr lang="tr-TR" sz="3600" dirty="0"/>
              <a:t>FULL OUTER JOIN</a:t>
            </a:r>
          </a:p>
          <a:p>
            <a:pPr lvl="1">
              <a:lnSpc>
                <a:spcPct val="150000"/>
              </a:lnSpc>
              <a:defRPr/>
            </a:pPr>
            <a:r>
              <a:rPr lang="tr-TR" sz="3600" dirty="0"/>
              <a:t>ALT SORGULAR</a:t>
            </a: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876911" y="4133547"/>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lang="tr-TR" sz="4400" dirty="0">
              <a:solidFill>
                <a:srgbClr val="7797ED"/>
              </a:solidFill>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2" name="Dikdörtgen: Köşeleri Yuvarlatılmış 1">
            <a:extLst>
              <a:ext uri="{FF2B5EF4-FFF2-40B4-BE49-F238E27FC236}">
                <a16:creationId xmlns:a16="http://schemas.microsoft.com/office/drawing/2014/main" id="{3A28CE6B-94B2-000B-36EC-E1BF54A8273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AB7E0BE-08BA-3639-A58F-CD8C8D4F7E7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380BFCF-37C7-35AF-8A50-F6354AE966F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42D0620-85CE-6A64-6AE3-306BAF03550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3F5527B-6008-4C4D-29E1-BDE9F32A0426}"/>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LEFT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D44C5D2A-6D12-2D3C-B213-A417AE9C4795}"/>
              </a:ext>
            </a:extLst>
          </p:cNvPr>
          <p:cNvSpPr txBox="1"/>
          <p:nvPr/>
        </p:nvSpPr>
        <p:spPr>
          <a:xfrm>
            <a:off x="3843996" y="2625833"/>
            <a:ext cx="13392443"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furkandurmus.com  -&gt; Dersler -&gt; VTYS -&gt; Ders Uygulamaları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Web sitesindeki, </a:t>
            </a:r>
            <a:r>
              <a:rPr lang="tr-TR" sz="3500" dirty="0" err="1">
                <a:solidFill>
                  <a:srgbClr val="FFFFFF"/>
                </a:solidFill>
                <a:latin typeface="Lato"/>
                <a:ea typeface="Lato"/>
                <a:cs typeface="Lato"/>
                <a:sym typeface="Lato"/>
              </a:rPr>
              <a:t>joinleri</a:t>
            </a:r>
            <a:r>
              <a:rPr lang="tr-TR" sz="3500" dirty="0">
                <a:solidFill>
                  <a:srgbClr val="FFFFFF"/>
                </a:solidFill>
                <a:latin typeface="Lato"/>
                <a:ea typeface="Lato"/>
                <a:cs typeface="Lato"/>
                <a:sym typeface="Lato"/>
              </a:rPr>
              <a:t> daha rahat gözlemlemek için oluşturulan veriyi kopyalayınız.</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3" name="Resim 2" descr="metin, ekran görüntüsü, yazılım, bilgisayar simgesi içeren bir resim&#10;&#10;Yapay zeka tarafından oluşturulmuş içerik yanlış olabilir.">
            <a:extLst>
              <a:ext uri="{FF2B5EF4-FFF2-40B4-BE49-F238E27FC236}">
                <a16:creationId xmlns:a16="http://schemas.microsoft.com/office/drawing/2014/main" id="{6D4E1B45-FD08-E208-94E1-88D09BFF78EB}"/>
              </a:ext>
            </a:extLst>
          </p:cNvPr>
          <p:cNvPicPr>
            <a:picLocks noChangeAspect="1"/>
          </p:cNvPicPr>
          <p:nvPr/>
        </p:nvPicPr>
        <p:blipFill>
          <a:blip r:embed="rId5"/>
          <a:stretch>
            <a:fillRect/>
          </a:stretch>
        </p:blipFill>
        <p:spPr>
          <a:xfrm>
            <a:off x="5968217" y="4649154"/>
            <a:ext cx="9144000" cy="4999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4003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C96A5C3-1F4A-7069-4B13-0992F701E12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CEB9CD5-D89A-DB2E-C234-3BF122F1866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B451E3E-F36A-AE61-9229-9E37C1752B0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5754239-1CF6-A29B-1853-68900A06F75C}"/>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LEFT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10D0B853-0F4A-C8A8-4B0E-5DF3D9848BF2}"/>
              </a:ext>
            </a:extLst>
          </p:cNvPr>
          <p:cNvSpPr txBox="1"/>
          <p:nvPr/>
        </p:nvSpPr>
        <p:spPr>
          <a:xfrm>
            <a:off x="3843996" y="2625833"/>
            <a:ext cx="13392443"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SSMS içerisinde yeni bir sorgu oluşturunuz, </a:t>
            </a:r>
            <a:r>
              <a:rPr lang="tr-TR" sz="3500" dirty="0" err="1">
                <a:solidFill>
                  <a:srgbClr val="FFFFFF"/>
                </a:solidFill>
                <a:latin typeface="Lato"/>
                <a:ea typeface="Lato"/>
                <a:cs typeface="Lato"/>
                <a:sym typeface="Lato"/>
              </a:rPr>
              <a:t>okul_db’yi</a:t>
            </a:r>
            <a:r>
              <a:rPr lang="tr-TR" sz="3500" dirty="0">
                <a:solidFill>
                  <a:srgbClr val="FFFFFF"/>
                </a:solidFill>
                <a:latin typeface="Lato"/>
                <a:ea typeface="Lato"/>
                <a:cs typeface="Lato"/>
                <a:sym typeface="Lato"/>
              </a:rPr>
              <a:t> seçiniz ve kodu yapıştırıp </a:t>
            </a:r>
            <a:r>
              <a:rPr lang="tr-TR" sz="3500" dirty="0" err="1">
                <a:solidFill>
                  <a:srgbClr val="FFFFFF"/>
                </a:solidFill>
                <a:latin typeface="Lato"/>
                <a:ea typeface="Lato"/>
                <a:cs typeface="Lato"/>
                <a:sym typeface="Lato"/>
              </a:rPr>
              <a:t>execute</a:t>
            </a:r>
            <a:r>
              <a:rPr lang="tr-TR" sz="3500" dirty="0">
                <a:solidFill>
                  <a:srgbClr val="FFFFFF"/>
                </a:solidFill>
                <a:latin typeface="Lato"/>
                <a:ea typeface="Lato"/>
                <a:cs typeface="Lato"/>
                <a:sym typeface="Lato"/>
              </a:rPr>
              <a:t> ediniz. </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5" name="Resim 4" descr="metin, ekran görüntüsü, yazılım, web sayfası içeren bir resim&#10;&#10;Yapay zeka tarafından oluşturulmuş içerik yanlış olabilir.">
            <a:extLst>
              <a:ext uri="{FF2B5EF4-FFF2-40B4-BE49-F238E27FC236}">
                <a16:creationId xmlns:a16="http://schemas.microsoft.com/office/drawing/2014/main" id="{A0722AB0-E1A1-DBD9-51AF-31728B8476B4}"/>
              </a:ext>
            </a:extLst>
          </p:cNvPr>
          <p:cNvPicPr>
            <a:picLocks noChangeAspect="1"/>
          </p:cNvPicPr>
          <p:nvPr/>
        </p:nvPicPr>
        <p:blipFill>
          <a:blip r:embed="rId5"/>
          <a:stretch>
            <a:fillRect/>
          </a:stretch>
        </p:blipFill>
        <p:spPr>
          <a:xfrm>
            <a:off x="5101622" y="4297256"/>
            <a:ext cx="11322632" cy="5080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0473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377AFCB-BB98-F2FA-A5D8-02A4BD046AB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15409C2-28B8-DB53-624B-23F174E6E0E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28E3E43-2A43-F9AA-2611-BC412396FD8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F766B92-AB75-4DE6-E306-D559DB0B1008}"/>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LEFT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8A419A6D-2377-86D4-1094-828D54F93CE8}"/>
              </a:ext>
            </a:extLst>
          </p:cNvPr>
          <p:cNvSpPr txBox="1"/>
          <p:nvPr/>
        </p:nvSpPr>
        <p:spPr>
          <a:xfrm>
            <a:off x="3843997" y="3076724"/>
            <a:ext cx="13392443" cy="6057043"/>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800" b="1" dirty="0">
                <a:solidFill>
                  <a:srgbClr val="FFCA04"/>
                </a:solidFill>
                <a:latin typeface="Lato"/>
                <a:ea typeface="Lato"/>
                <a:cs typeface="Lato"/>
                <a:sym typeface="Lato"/>
              </a:rPr>
              <a:t>LEFT 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bir SQL sorgusunda soldaki (ilk yazılan) tablonun tüm kayıtlarını getirir. Sağdaki (ikinci yazılan) tabloda bu kayıtlara karşılık gelen bir veri varsa onları yan yana koyar. Eğer sağdaki tabloda bir karşılık yoksa, o sütunlar için sonuç kümesine NULL değerini yazar.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Basitçe ifade etmek gerekirse:</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"Soldaki tablo benim için önceliklidir; sağda karşılığı olsun ya da olmasın hepsini listele."</a:t>
            </a:r>
          </a:p>
        </p:txBody>
      </p:sp>
    </p:spTree>
    <p:extLst>
      <p:ext uri="{BB962C8B-B14F-4D97-AF65-F5344CB8AC3E}">
        <p14:creationId xmlns:p14="http://schemas.microsoft.com/office/powerpoint/2010/main" val="6067649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6425565-EA95-29B5-251F-C40EC33B70F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E9EAEA6-AB47-E882-8A2B-E18A12EE166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FCA2AE4-5FD9-AABC-88A6-DC824C6CACE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69B4B18-83C6-4F6E-5ACF-F756343362E4}"/>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LEFT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7615285D-9BC8-72CD-61B8-0DA9CA8E75FA}"/>
              </a:ext>
            </a:extLst>
          </p:cNvPr>
          <p:cNvSpPr txBox="1"/>
          <p:nvPr/>
        </p:nvSpPr>
        <p:spPr>
          <a:xfrm>
            <a:off x="3440137" y="2926974"/>
            <a:ext cx="14390663"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Hangi Tablo Sol Hangisi Sağ?: FROM ifadesinden hemen sonra yazdığınız tablo "Sol", LEFT JOIN ifadesinden sonra yazdığınız tablo "Sağ" tablodur. Tabloların yerini değiştirirseniz sonuç tamamen değişir.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Analiz Gücü: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Veritabanındaki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eksiklikleri bulmak için birebirdir. Örneğin; "Derse kayıtlı ama notu girilmemiş öğrenciler" veya "Öğretmeni olmayan dersler" gibi durumları LEFT JOIN ve WHERE ... IS NULL kombinasyonu ile bulabilirsiniz.</a:t>
            </a:r>
          </a:p>
        </p:txBody>
      </p:sp>
    </p:spTree>
    <p:extLst>
      <p:ext uri="{BB962C8B-B14F-4D97-AF65-F5344CB8AC3E}">
        <p14:creationId xmlns:p14="http://schemas.microsoft.com/office/powerpoint/2010/main" val="2618907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72A6F59-1C91-DACE-2A60-CC37CC54096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374F90C-FF3D-205A-C486-51DA006411E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166FF07-7F78-D842-6518-48FCC1044BE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696F481-5144-74F2-C145-93BA04C7DB1E}"/>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LEFT</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3" name="Google Shape;366;p29">
            <a:extLst>
              <a:ext uri="{FF2B5EF4-FFF2-40B4-BE49-F238E27FC236}">
                <a16:creationId xmlns:a16="http://schemas.microsoft.com/office/drawing/2014/main" id="{65E2A4EA-1BA0-776C-60A9-23A0FA8C2F52}"/>
              </a:ext>
            </a:extLst>
          </p:cNvPr>
          <p:cNvSpPr txBox="1"/>
          <p:nvPr/>
        </p:nvSpPr>
        <p:spPr>
          <a:xfrm>
            <a:off x="3557955" y="2356539"/>
            <a:ext cx="13822679" cy="8494633"/>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lang="tr-TR" sz="3500" dirty="0">
                <a:solidFill>
                  <a:srgbClr val="FFFFFF"/>
                </a:solidFill>
                <a:latin typeface="Lato"/>
                <a:ea typeface="Lato"/>
                <a:cs typeface="Lato"/>
                <a:sym typeface="Lato"/>
              </a:rPr>
              <a:t>TabloA.kolon1</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TabloB.kolon2</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1" i="0" u="none" strike="noStrike" kern="0" cap="none" spc="0" normalizeH="0" baseline="0" noProof="0" dirty="0">
                <a:ln>
                  <a:noFill/>
                </a:ln>
                <a:solidFill>
                  <a:srgbClr val="FFCA04"/>
                </a:solidFill>
                <a:effectLst/>
                <a:uLnTx/>
                <a:uFillTx/>
                <a:latin typeface="Lato"/>
                <a:ea typeface="Lato"/>
                <a:cs typeface="Lato"/>
                <a:sym typeface="Lato"/>
              </a:rPr>
              <a:t>LEFT</a:t>
            </a:r>
            <a:r>
              <a:rPr kumimoji="0" lang="fi-FI" sz="4400" b="1" i="0" u="none" strike="noStrike" kern="0" cap="none" spc="0" normalizeH="0" baseline="0" noProof="0" dirty="0">
                <a:ln>
                  <a:noFill/>
                </a:ln>
                <a:solidFill>
                  <a:srgbClr val="FFCA04"/>
                </a:solidFill>
                <a:effectLst/>
                <a:uLnTx/>
                <a:uFillTx/>
                <a:latin typeface="Lato"/>
                <a:ea typeface="Lato"/>
                <a:cs typeface="Lato"/>
                <a:sym typeface="Lato"/>
              </a:rPr>
              <a:t> JOIN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TabloB</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CA04"/>
                </a:solidFill>
                <a:effectLst/>
                <a:uLnTx/>
                <a:uFillTx/>
                <a:latin typeface="Lato"/>
                <a:ea typeface="Lato"/>
                <a:cs typeface="Lato"/>
                <a:sym typeface="Lato"/>
              </a:rPr>
              <a:t>ON</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TabloA.OrtakSutun = TabloB.OrtakSutun;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Aynı anda birden fazla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kullanılabilir.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71DE25EA-F882-B13B-EE2C-8B419C56CF36}"/>
                  </a:ext>
                </a:extLst>
              </p:cNvPr>
              <p:cNvGraphicFramePr>
                <a:graphicFrameLocks noChangeAspect="1"/>
              </p:cNvGraphicFramePr>
              <p:nvPr/>
            </p:nvGraphicFramePr>
            <p:xfrm rot="20368717">
              <a:off x="2582627" y="7224870"/>
              <a:ext cx="992691" cy="3087214"/>
            </p:xfrm>
            <a:graphic>
              <a:graphicData uri="http://schemas.microsoft.com/office/drawing/2017/model3d">
                <am3d:model3d r:embed="rId5">
                  <am3d:spPr>
                    <a:xfrm rot="20368717">
                      <a:off x="0" y="0"/>
                      <a:ext cx="992691" cy="30872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71DE25EA-F882-B13B-EE2C-8B419C56CF36}"/>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582627" y="7224870"/>
                <a:ext cx="992691" cy="3087214"/>
              </a:xfrm>
              <a:prstGeom prst="rect">
                <a:avLst/>
              </a:prstGeom>
            </p:spPr>
          </p:pic>
        </mc:Fallback>
      </mc:AlternateContent>
    </p:spTree>
    <p:extLst>
      <p:ext uri="{BB962C8B-B14F-4D97-AF65-F5344CB8AC3E}">
        <p14:creationId xmlns:p14="http://schemas.microsoft.com/office/powerpoint/2010/main" val="213579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1E4B86C-02A1-8E17-222C-C48FCEF018E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AF34AE8-73E5-4A4A-9B54-299C98B28DE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067E71B-5F8D-83D2-4C2F-21A20EF9CBE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7F94900-D18C-2136-FEAD-0AAFD0173B32}"/>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LEFT</a:t>
            </a: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 JOIN İfadesi</a:t>
            </a:r>
          </a:p>
        </p:txBody>
      </p:sp>
      <p:sp>
        <p:nvSpPr>
          <p:cNvPr id="4" name="Google Shape;366;p29">
            <a:extLst>
              <a:ext uri="{FF2B5EF4-FFF2-40B4-BE49-F238E27FC236}">
                <a16:creationId xmlns:a16="http://schemas.microsoft.com/office/drawing/2014/main" id="{1C91219C-CF0A-70F0-133F-B1ADE838F71D}"/>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[Dersler]</a:t>
            </a:r>
            <a:r>
              <a:rPr lang="tr-TR" sz="3600" dirty="0">
                <a:solidFill>
                  <a:schemeClr val="bg1"/>
                </a:solidFill>
              </a:rPr>
              <a:t> tablosundaki tüm dersleri ve varsa öğretmenlerini listeleyin. (Öğretmeni olmayan dersler NULL gelecek.)</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8" name="Resim 7" descr="metin, ekran görüntüsü, sayı, numara, yazı tipi içeren bir resim&#10;&#10;Yapay zeka tarafından oluşturulmuş içerik yanlış olabilir.">
            <a:extLst>
              <a:ext uri="{FF2B5EF4-FFF2-40B4-BE49-F238E27FC236}">
                <a16:creationId xmlns:a16="http://schemas.microsoft.com/office/drawing/2014/main" id="{DAE2733E-1B1F-19EB-69FB-548B4B3F9475}"/>
              </a:ext>
            </a:extLst>
          </p:cNvPr>
          <p:cNvPicPr>
            <a:picLocks noChangeAspect="1"/>
          </p:cNvPicPr>
          <p:nvPr/>
        </p:nvPicPr>
        <p:blipFill>
          <a:blip r:embed="rId5"/>
          <a:stretch>
            <a:fillRect/>
          </a:stretch>
        </p:blipFill>
        <p:spPr>
          <a:xfrm>
            <a:off x="6124161" y="3452755"/>
            <a:ext cx="7951603" cy="66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4037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B95B8F6-FF3E-A10F-DAD5-E29E3328EB1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3920554-5514-7B03-0F74-D7EB556C2E0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5C3AE50-AC4F-B7E7-E51F-ABD10A0B02F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BAA3B4A-68ED-8988-6691-9368851F177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LEFT</a:t>
            </a: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 JOIN İfadesi</a:t>
            </a:r>
          </a:p>
        </p:txBody>
      </p:sp>
      <p:sp>
        <p:nvSpPr>
          <p:cNvPr id="4" name="Google Shape;366;p29">
            <a:extLst>
              <a:ext uri="{FF2B5EF4-FFF2-40B4-BE49-F238E27FC236}">
                <a16:creationId xmlns:a16="http://schemas.microsoft.com/office/drawing/2014/main" id="{4D2856DD-4C45-2B5F-571C-254CADAF0CC4}"/>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Ogretmenler</a:t>
            </a:r>
            <a:r>
              <a:rPr lang="tr-TR" sz="3600" b="1" dirty="0">
                <a:solidFill>
                  <a:schemeClr val="bg1"/>
                </a:solidFill>
              </a:rPr>
              <a:t>]</a:t>
            </a:r>
            <a:r>
              <a:rPr lang="tr-TR" sz="3600" dirty="0">
                <a:solidFill>
                  <a:schemeClr val="bg1"/>
                </a:solidFill>
              </a:rPr>
              <a:t> tablosundaki tüm öğretmenleri ve verdikleri dersleri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6" name="Resim 5" descr="metin, ekran görüntüsü, sayı, numara, yazılım içeren bir resim&#10;&#10;Yapay zeka tarafından oluşturulmuş içerik yanlış olabilir.">
            <a:extLst>
              <a:ext uri="{FF2B5EF4-FFF2-40B4-BE49-F238E27FC236}">
                <a16:creationId xmlns:a16="http://schemas.microsoft.com/office/drawing/2014/main" id="{0E45EB37-F1E8-1B01-AE36-91325B9ABC44}"/>
              </a:ext>
            </a:extLst>
          </p:cNvPr>
          <p:cNvPicPr>
            <a:picLocks noChangeAspect="1"/>
          </p:cNvPicPr>
          <p:nvPr/>
        </p:nvPicPr>
        <p:blipFill>
          <a:blip r:embed="rId5"/>
          <a:stretch>
            <a:fillRect/>
          </a:stretch>
        </p:blipFill>
        <p:spPr>
          <a:xfrm>
            <a:off x="5685950" y="2838192"/>
            <a:ext cx="9364382" cy="7373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5983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855863F-1E6F-CA38-9209-C82DC03B3BE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ACD6AAD-6706-7444-C244-B57776CB5A7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904FB16-67FD-24C3-BB0C-366B5B82988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0A56F6F-62A3-EDB4-FB2C-9FEBF89CB505}"/>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LEFT</a:t>
            </a: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 JOIN İfadesi</a:t>
            </a:r>
          </a:p>
        </p:txBody>
      </p:sp>
      <p:sp>
        <p:nvSpPr>
          <p:cNvPr id="4" name="Google Shape;366;p29">
            <a:extLst>
              <a:ext uri="{FF2B5EF4-FFF2-40B4-BE49-F238E27FC236}">
                <a16:creationId xmlns:a16="http://schemas.microsoft.com/office/drawing/2014/main" id="{B83AF009-8D09-D81E-4299-3EEA9F107840}"/>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Ogrenciler</a:t>
            </a:r>
            <a:r>
              <a:rPr lang="tr-TR" sz="3600" b="1" dirty="0">
                <a:solidFill>
                  <a:schemeClr val="bg1"/>
                </a:solidFill>
              </a:rPr>
              <a:t>]</a:t>
            </a:r>
            <a:r>
              <a:rPr lang="tr-TR" sz="3600" dirty="0">
                <a:solidFill>
                  <a:schemeClr val="bg1"/>
                </a:solidFill>
              </a:rPr>
              <a:t> ve </a:t>
            </a:r>
            <a:r>
              <a:rPr lang="tr-TR" sz="3600" b="1" dirty="0">
                <a:solidFill>
                  <a:schemeClr val="bg1"/>
                </a:solidFill>
              </a:rPr>
              <a:t>[</a:t>
            </a:r>
            <a:r>
              <a:rPr lang="tr-TR" sz="3600" b="1" dirty="0" err="1">
                <a:solidFill>
                  <a:schemeClr val="bg1"/>
                </a:solidFill>
              </a:rPr>
              <a:t>Kayitlar</a:t>
            </a:r>
            <a:r>
              <a:rPr lang="tr-TR" sz="3600" b="1" dirty="0">
                <a:solidFill>
                  <a:schemeClr val="bg1"/>
                </a:solidFill>
              </a:rPr>
              <a:t>]</a:t>
            </a:r>
            <a:r>
              <a:rPr lang="tr-TR" sz="3600" dirty="0">
                <a:solidFill>
                  <a:schemeClr val="bg1"/>
                </a:solidFill>
              </a:rPr>
              <a:t> tablolarını kullanarak, tüm öğrencileri ve kayıt tarihlerini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yazılım, sayı, numara içeren bir resim&#10;&#10;Yapay zeka tarafından oluşturulmuş içerik yanlış olabilir.">
            <a:extLst>
              <a:ext uri="{FF2B5EF4-FFF2-40B4-BE49-F238E27FC236}">
                <a16:creationId xmlns:a16="http://schemas.microsoft.com/office/drawing/2014/main" id="{C85A642C-ABC2-ECA0-12DB-F89401A130A5}"/>
              </a:ext>
            </a:extLst>
          </p:cNvPr>
          <p:cNvPicPr>
            <a:picLocks noChangeAspect="1"/>
          </p:cNvPicPr>
          <p:nvPr/>
        </p:nvPicPr>
        <p:blipFill>
          <a:blip r:embed="rId5"/>
          <a:stretch>
            <a:fillRect/>
          </a:stretch>
        </p:blipFill>
        <p:spPr>
          <a:xfrm>
            <a:off x="5443087" y="4045191"/>
            <a:ext cx="10088383" cy="5477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465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[Notlar]</a:t>
            </a:r>
            <a:r>
              <a:rPr lang="tr-TR" sz="3600" dirty="0">
                <a:solidFill>
                  <a:srgbClr val="1C3A8F"/>
                </a:solidFill>
              </a:rPr>
              <a:t> tablolarını birleştirerek; derse kayıtlı her öğrencinin numarasını, aldığı sınav puanını ve türünü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347121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[Notlar]</a:t>
            </a:r>
            <a:r>
              <a:rPr lang="tr-TR" sz="3600" dirty="0">
                <a:solidFill>
                  <a:srgbClr val="1C3A8F"/>
                </a:solidFill>
              </a:rPr>
              <a:t> tablolarını birleştirerek; derse kayıtlı her öğrencinin numarasını, aldığı sınav puanını ve türünü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E0DE7C96-1B13-BEFB-3984-96791EA115E1}"/>
              </a:ext>
            </a:extLst>
          </p:cNvPr>
          <p:cNvPicPr>
            <a:picLocks noChangeAspect="1"/>
          </p:cNvPicPr>
          <p:nvPr/>
        </p:nvPicPr>
        <p:blipFill>
          <a:blip r:embed="rId8"/>
          <a:stretch>
            <a:fillRect/>
          </a:stretch>
        </p:blipFill>
        <p:spPr>
          <a:xfrm>
            <a:off x="6248638" y="4251230"/>
            <a:ext cx="8701353" cy="5049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527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Önceki Hafta Tekrarı</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ve </a:t>
            </a: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tablolarını birleştirerek; tüm bölümlerin adını ve o bölümlere kayıtlı öğrencilerin ad ve soyadlarını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2581452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ve </a:t>
            </a: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tablolarını birleştirerek; tüm bölümlerin adını ve o bölümlere kayıtlı öğrencilerin ad ve soyadlarını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7" name="Resim 6" descr="metin, ekran görüntüsü, ekran, görüntüleme, yazılım içeren bir resim&#10;&#10;Yapay zeka tarafından oluşturulmuş içerik yanlış olabilir.">
            <a:extLst>
              <a:ext uri="{FF2B5EF4-FFF2-40B4-BE49-F238E27FC236}">
                <a16:creationId xmlns:a16="http://schemas.microsoft.com/office/drawing/2014/main" id="{C912309A-8488-0597-A1F9-02DBA2CAF55D}"/>
              </a:ext>
            </a:extLst>
          </p:cNvPr>
          <p:cNvPicPr>
            <a:picLocks noChangeAspect="1"/>
          </p:cNvPicPr>
          <p:nvPr/>
        </p:nvPicPr>
        <p:blipFill>
          <a:blip r:embed="rId8"/>
          <a:stretch>
            <a:fillRect/>
          </a:stretch>
        </p:blipFill>
        <p:spPr>
          <a:xfrm>
            <a:off x="6072480" y="4014899"/>
            <a:ext cx="6953973" cy="571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2541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tablolarını birleştirerek; hiçbir öğretmeni olmayan derslerin isimlerini ve kredilerini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3566661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tablolarını birleştirerek; hiçbir öğretmeni olmayan derslerin isimlerini ve kredilerini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a:extLst>
              <a:ext uri="{FF2B5EF4-FFF2-40B4-BE49-F238E27FC236}">
                <a16:creationId xmlns:a16="http://schemas.microsoft.com/office/drawing/2014/main" id="{BAFB1554-C33A-0C16-647F-E82FC3DAA951}"/>
              </a:ext>
            </a:extLst>
          </p:cNvPr>
          <p:cNvPicPr>
            <a:picLocks noChangeAspect="1"/>
          </p:cNvPicPr>
          <p:nvPr/>
        </p:nvPicPr>
        <p:blipFill>
          <a:blip r:embed="rId8"/>
          <a:stretch>
            <a:fillRect/>
          </a:stretch>
        </p:blipFill>
        <p:spPr>
          <a:xfrm>
            <a:off x="5470674" y="4026484"/>
            <a:ext cx="9202434" cy="5029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860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bölümlerin adını ve o bölümlerde açılmış olan derslerin isimlerini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1807070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bölümlerin adını ve o bölümlerde açılmış olan derslerin isimlerini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ekran görüntüsü, sayı, numara, ekran, görüntüleme içeren bir resim&#10;&#10;Yapay zeka tarafından oluşturulmuş içerik yanlış olabilir.">
            <a:extLst>
              <a:ext uri="{FF2B5EF4-FFF2-40B4-BE49-F238E27FC236}">
                <a16:creationId xmlns:a16="http://schemas.microsoft.com/office/drawing/2014/main" id="{2475CC39-DAA7-51DE-C98F-CC0015D870AA}"/>
              </a:ext>
            </a:extLst>
          </p:cNvPr>
          <p:cNvPicPr>
            <a:picLocks noChangeAspect="1"/>
          </p:cNvPicPr>
          <p:nvPr/>
        </p:nvPicPr>
        <p:blipFill>
          <a:blip r:embed="rId8"/>
          <a:stretch>
            <a:fillRect/>
          </a:stretch>
        </p:blipFill>
        <p:spPr>
          <a:xfrm>
            <a:off x="6332134" y="4126198"/>
            <a:ext cx="7061282" cy="5501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1003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[Notlar]</a:t>
            </a:r>
            <a:r>
              <a:rPr lang="tr-TR" sz="3600" dirty="0">
                <a:solidFill>
                  <a:srgbClr val="1C3A8F"/>
                </a:solidFill>
              </a:rPr>
              <a:t> tablolarını birleştirerek; derse kaydı olduğu halde henüz hiçbir sınav notu girilmemiş öğrencileri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1897483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LEFT JOIN</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[Notlar]</a:t>
            </a:r>
            <a:r>
              <a:rPr lang="tr-TR" sz="3600" dirty="0">
                <a:solidFill>
                  <a:srgbClr val="1C3A8F"/>
                </a:solidFill>
              </a:rPr>
              <a:t> tablolarını birleştirerek; derse kaydı olduğu halde henüz hiçbir sınav notu girilmemiş öğrencileri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yazı tipi, çizgi, yazılım içeren bir resim&#10;&#10;Yapay zeka tarafından oluşturulmuş içerik yanlış olabilir.">
            <a:extLst>
              <a:ext uri="{FF2B5EF4-FFF2-40B4-BE49-F238E27FC236}">
                <a16:creationId xmlns:a16="http://schemas.microsoft.com/office/drawing/2014/main" id="{A9563FF0-7BAA-26E2-1B42-60A4750E32CB}"/>
              </a:ext>
            </a:extLst>
          </p:cNvPr>
          <p:cNvPicPr>
            <a:picLocks noChangeAspect="1"/>
          </p:cNvPicPr>
          <p:nvPr/>
        </p:nvPicPr>
        <p:blipFill>
          <a:blip r:embed="rId8"/>
          <a:stretch>
            <a:fillRect/>
          </a:stretch>
        </p:blipFill>
        <p:spPr>
          <a:xfrm>
            <a:off x="4822883" y="4605176"/>
            <a:ext cx="10498015" cy="3458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1648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9FDB8B82-54F8-193F-477D-5D5018D5200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001450E-9000-4A5F-0546-0726CA2B5F29}"/>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RIGHT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184" name="Google Shape;184;p20">
            <a:extLst>
              <a:ext uri="{FF2B5EF4-FFF2-40B4-BE49-F238E27FC236}">
                <a16:creationId xmlns:a16="http://schemas.microsoft.com/office/drawing/2014/main" id="{88BD5F0D-5A3D-3657-FD21-1AC8DE7CDA6F}"/>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FAA5B16B-2AFF-71F0-992A-AE60F8B8FB2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BF8A0093-C0E4-DE5F-9C76-1A0831F0277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01BE925A-87C4-6E00-B2CE-5938D574B45D}"/>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4778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591D9D3-C8D5-27F5-36F8-C09C5E930D3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33833DA-1B55-54F0-6283-3C09C65D7F8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93A0BF1-07BE-1007-0D1D-4A53A93A77B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EA2E598-8075-C5EA-B5FA-E26250047E39}"/>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RIGHT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E851D990-F9F1-F427-C7AC-636E406DA884}"/>
              </a:ext>
            </a:extLst>
          </p:cNvPr>
          <p:cNvSpPr txBox="1"/>
          <p:nvPr/>
        </p:nvSpPr>
        <p:spPr>
          <a:xfrm>
            <a:off x="3843997" y="3076724"/>
            <a:ext cx="13392443" cy="282538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800" b="1" dirty="0">
                <a:solidFill>
                  <a:srgbClr val="FFCA04"/>
                </a:solidFill>
                <a:latin typeface="Lato"/>
                <a:ea typeface="Lato"/>
                <a:cs typeface="Lato"/>
                <a:sym typeface="Lato"/>
              </a:rPr>
              <a:t>RIGHT 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sorguda ikinci sırada yazılan (SAĞ) tablodaki tüm kayıtları korur. Birinci (SOL) tabloda bu kayıtlara karşılık gelen bir veri varsa birleştirir; eğer sol tabloda bir karşılık yoksa, sol tablodan gelen sütunlar için sonuç kümesine NULL yazar.</a:t>
            </a:r>
          </a:p>
        </p:txBody>
      </p:sp>
    </p:spTree>
    <p:extLst>
      <p:ext uri="{BB962C8B-B14F-4D97-AF65-F5344CB8AC3E}">
        <p14:creationId xmlns:p14="http://schemas.microsoft.com/office/powerpoint/2010/main" val="155003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5F9692B-90BA-A8FF-C950-C6CC2C22F9E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B0A2FBF-99BD-EB20-4150-CB116D17F50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1AB6214-397F-9F33-DF8E-F471D2656C7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01783F7-668A-1538-B81C-B6B2ECEBA559}"/>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GROUP BY</a:t>
            </a:r>
          </a:p>
          <a:p>
            <a:pPr lvl="0" algn="ctr">
              <a:lnSpc>
                <a:spcPct val="119001"/>
              </a:lnSpc>
              <a:defRPr/>
            </a:pPr>
            <a:r>
              <a:rPr lang="tr-TR" sz="6300" dirty="0">
                <a:solidFill>
                  <a:srgbClr val="FFCA04"/>
                </a:solidFill>
                <a:latin typeface="Paytone One"/>
                <a:sym typeface="Paytone One"/>
              </a:rPr>
              <a:t>Komutu</a:t>
            </a:r>
          </a:p>
        </p:txBody>
      </p:sp>
      <p:sp>
        <p:nvSpPr>
          <p:cNvPr id="3" name="Google Shape;366;p29">
            <a:extLst>
              <a:ext uri="{FF2B5EF4-FFF2-40B4-BE49-F238E27FC236}">
                <a16:creationId xmlns:a16="http://schemas.microsoft.com/office/drawing/2014/main" id="{D8413E8D-6B1D-88BD-EA15-5288180747A6}"/>
              </a:ext>
            </a:extLst>
          </p:cNvPr>
          <p:cNvSpPr txBox="1"/>
          <p:nvPr/>
        </p:nvSpPr>
        <p:spPr>
          <a:xfrm>
            <a:off x="3610432" y="2813739"/>
            <a:ext cx="13822679" cy="710963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tablo_adi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CA04"/>
                </a:solidFill>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lvl="1" algn="just">
              <a:lnSpc>
                <a:spcPct val="120000"/>
              </a:lnSpc>
              <a:defRPr/>
            </a:pPr>
            <a:r>
              <a:rPr lang="tr-TR" sz="3500" b="1" dirty="0">
                <a:solidFill>
                  <a:srgbClr val="FFCA04"/>
                </a:solidFill>
                <a:latin typeface="Lato"/>
                <a:ea typeface="Lato"/>
                <a:cs typeface="Lato"/>
              </a:rPr>
              <a:t>GROUP BY </a:t>
            </a:r>
          </a:p>
          <a:p>
            <a:pPr lvl="1" algn="just">
              <a:lnSpc>
                <a:spcPct val="120000"/>
              </a:lnSpc>
              <a:defRPr/>
            </a:pPr>
            <a:r>
              <a:rPr lang="tr-TR" sz="3500" b="1" dirty="0">
                <a:solidFill>
                  <a:srgbClr val="FFCA04"/>
                </a:solidFill>
                <a:latin typeface="Lato"/>
                <a:ea typeface="Lato"/>
                <a:cs typeface="Lato"/>
              </a:rPr>
              <a:t>	</a:t>
            </a:r>
            <a:r>
              <a:rPr lang="tr-TR" sz="3500" dirty="0">
                <a:solidFill>
                  <a:srgbClr val="FFFFFF"/>
                </a:solidFill>
                <a:latin typeface="Lato"/>
                <a:ea typeface="Lato"/>
                <a:cs typeface="Lato"/>
              </a:rPr>
              <a:t>gruplama_sutunu_1, gruplama_sutunu_2, ...</a:t>
            </a:r>
            <a:r>
              <a:rPr lang="tr-TR" sz="3500" dirty="0">
                <a:solidFill>
                  <a:srgbClr val="FFFFFF"/>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179852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E5EC0B2-2AF1-2711-F6F0-C5D299D392B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960AA8A-C5C3-046E-233E-F01E29137A7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D5DC0E1-3A21-A5C9-7D69-4478FAECBCD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B132C1E-1839-D27F-7CF2-1EAE674F06C0}"/>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RIGHT</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41E51936-4C2A-2AFB-D5A2-5B3AD48B8191}"/>
              </a:ext>
            </a:extLst>
          </p:cNvPr>
          <p:cNvSpPr txBox="1"/>
          <p:nvPr/>
        </p:nvSpPr>
        <p:spPr>
          <a:xfrm>
            <a:off x="3440137" y="2926974"/>
            <a:ext cx="14390663" cy="581697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Pratik Kullanım: Yazılım dünyasında genellikle tablolar soldan sağa okunduğu için LEFT JOIN daha sık kullanılır. Herhangi bir RIGHT JOIN sorgusu, tabloların yerini değiştirerek LEFT JOIN ile de yazılabilir.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NULL Değerler: Sol tablodan gelen sütunlarda NULL değerleri gördüğünüzde, bu sağdaki kaydın solda bir eşleşmesi olmadığını gösterir.</a:t>
            </a:r>
          </a:p>
        </p:txBody>
      </p:sp>
    </p:spTree>
    <p:extLst>
      <p:ext uri="{BB962C8B-B14F-4D97-AF65-F5344CB8AC3E}">
        <p14:creationId xmlns:p14="http://schemas.microsoft.com/office/powerpoint/2010/main" val="3880240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E525088-3E8D-DC95-FB6E-2D4405D3C08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C40E853-7EB4-DC8B-D68B-F59DCB39309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AF142C5-5024-D17A-1818-0A5746AF88A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E8DA0FD-4498-D6C7-8A00-3411354B8C72}"/>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RIGHT</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3" name="Google Shape;366;p29">
            <a:extLst>
              <a:ext uri="{FF2B5EF4-FFF2-40B4-BE49-F238E27FC236}">
                <a16:creationId xmlns:a16="http://schemas.microsoft.com/office/drawing/2014/main" id="{FA0DE96D-784F-7AA8-38DB-0DC9B141C49C}"/>
              </a:ext>
            </a:extLst>
          </p:cNvPr>
          <p:cNvSpPr txBox="1"/>
          <p:nvPr/>
        </p:nvSpPr>
        <p:spPr>
          <a:xfrm>
            <a:off x="3557955" y="2356539"/>
            <a:ext cx="13822679" cy="8494633"/>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TabloA.kolon1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TabloB.kolon2</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1" i="0" u="none" strike="noStrike" kern="0" cap="none" spc="0" normalizeH="0" baseline="0" noProof="0" dirty="0">
                <a:ln>
                  <a:noFill/>
                </a:ln>
                <a:solidFill>
                  <a:srgbClr val="FFCA04"/>
                </a:solidFill>
                <a:effectLst/>
                <a:uLnTx/>
                <a:uFillTx/>
                <a:latin typeface="Lato"/>
                <a:ea typeface="Lato"/>
                <a:cs typeface="Lato"/>
                <a:sym typeface="Lato"/>
              </a:rPr>
              <a:t>RIGHT</a:t>
            </a:r>
            <a:r>
              <a:rPr kumimoji="0" lang="fi-FI" sz="4400" b="1" i="0" u="none" strike="noStrike" kern="0" cap="none" spc="0" normalizeH="0" baseline="0" noProof="0" dirty="0">
                <a:ln>
                  <a:noFill/>
                </a:ln>
                <a:solidFill>
                  <a:srgbClr val="FFCA04"/>
                </a:solidFill>
                <a:effectLst/>
                <a:uLnTx/>
                <a:uFillTx/>
                <a:latin typeface="Lato"/>
                <a:ea typeface="Lato"/>
                <a:cs typeface="Lato"/>
                <a:sym typeface="Lato"/>
              </a:rPr>
              <a:t> JOIN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TabloB</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CA04"/>
                </a:solidFill>
                <a:effectLst/>
                <a:uLnTx/>
                <a:uFillTx/>
                <a:latin typeface="Lato"/>
                <a:ea typeface="Lato"/>
                <a:cs typeface="Lato"/>
                <a:sym typeface="Lato"/>
              </a:rPr>
              <a:t>ON</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TabloA.OrtakSutun = TabloB.OrtakSutun;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Aynı anda birden fazla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kullanılabilir.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A657262F-2EF9-2079-68B7-3DBDF9CCBBF4}"/>
                  </a:ext>
                </a:extLst>
              </p:cNvPr>
              <p:cNvGraphicFramePr>
                <a:graphicFrameLocks noChangeAspect="1"/>
              </p:cNvGraphicFramePr>
              <p:nvPr/>
            </p:nvGraphicFramePr>
            <p:xfrm rot="20368717">
              <a:off x="2582627" y="7224870"/>
              <a:ext cx="992691" cy="3087214"/>
            </p:xfrm>
            <a:graphic>
              <a:graphicData uri="http://schemas.microsoft.com/office/drawing/2017/model3d">
                <am3d:model3d r:embed="rId5">
                  <am3d:spPr>
                    <a:xfrm rot="20368717">
                      <a:off x="0" y="0"/>
                      <a:ext cx="992691" cy="30872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A657262F-2EF9-2079-68B7-3DBDF9CCBBF4}"/>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582627" y="7224870"/>
                <a:ext cx="992691" cy="3087214"/>
              </a:xfrm>
              <a:prstGeom prst="rect">
                <a:avLst/>
              </a:prstGeom>
            </p:spPr>
          </p:pic>
        </mc:Fallback>
      </mc:AlternateContent>
    </p:spTree>
    <p:extLst>
      <p:ext uri="{BB962C8B-B14F-4D97-AF65-F5344CB8AC3E}">
        <p14:creationId xmlns:p14="http://schemas.microsoft.com/office/powerpoint/2010/main" val="470675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2FF35C4-CABE-5FAA-EE14-52DA0FF6719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E7B94B6-F0B8-9213-852B-9A7ED05242A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892F4AB-3DB6-895E-C118-54A7045F1FB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7D9FA0E-2474-DB1A-06F0-2B04F7E1F201}"/>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LEFT JOIN İfadesi</a:t>
            </a:r>
          </a:p>
        </p:txBody>
      </p:sp>
      <p:sp>
        <p:nvSpPr>
          <p:cNvPr id="4" name="Google Shape;366;p29">
            <a:extLst>
              <a:ext uri="{FF2B5EF4-FFF2-40B4-BE49-F238E27FC236}">
                <a16:creationId xmlns:a16="http://schemas.microsoft.com/office/drawing/2014/main" id="{C159FF95-5E08-5BF9-D2B1-ADE9C2EE41E6}"/>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Ogretmenler</a:t>
            </a:r>
            <a:r>
              <a:rPr lang="tr-TR" sz="3600" b="1" dirty="0">
                <a:solidFill>
                  <a:schemeClr val="bg1"/>
                </a:solidFill>
              </a:rPr>
              <a:t>]</a:t>
            </a:r>
            <a:r>
              <a:rPr lang="tr-TR" sz="3600" dirty="0">
                <a:solidFill>
                  <a:schemeClr val="bg1"/>
                </a:solidFill>
              </a:rPr>
              <a:t> ve </a:t>
            </a:r>
            <a:r>
              <a:rPr lang="tr-TR" sz="3600" b="1" dirty="0">
                <a:solidFill>
                  <a:schemeClr val="bg1"/>
                </a:solidFill>
              </a:rPr>
              <a:t>[</a:t>
            </a:r>
            <a:r>
              <a:rPr lang="tr-TR" sz="3600" b="1" dirty="0" err="1">
                <a:solidFill>
                  <a:schemeClr val="bg1"/>
                </a:solidFill>
              </a:rPr>
              <a:t>Bolumler</a:t>
            </a:r>
            <a:r>
              <a:rPr lang="tr-TR" sz="3600" b="1" dirty="0">
                <a:solidFill>
                  <a:schemeClr val="bg1"/>
                </a:solidFill>
              </a:rPr>
              <a:t>]</a:t>
            </a:r>
            <a:r>
              <a:rPr lang="tr-TR" sz="3600" dirty="0">
                <a:solidFill>
                  <a:schemeClr val="bg1"/>
                </a:solidFill>
              </a:rPr>
              <a:t> tablolarını birleştirerek; tüm bölümleri ve o bölümlerde (varsa) görevli öğretmenleri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ekran, görüntüleme, sayı, numara içeren bir resim&#10;&#10;Yapay zeka tarafından oluşturulmuş içerik yanlış olabilir.">
            <a:extLst>
              <a:ext uri="{FF2B5EF4-FFF2-40B4-BE49-F238E27FC236}">
                <a16:creationId xmlns:a16="http://schemas.microsoft.com/office/drawing/2014/main" id="{F4FA7C5E-2B82-B2F0-ACA3-ACD37A5E7E4D}"/>
              </a:ext>
            </a:extLst>
          </p:cNvPr>
          <p:cNvPicPr>
            <a:picLocks noChangeAspect="1"/>
          </p:cNvPicPr>
          <p:nvPr/>
        </p:nvPicPr>
        <p:blipFill>
          <a:blip r:embed="rId5"/>
          <a:stretch>
            <a:fillRect/>
          </a:stretch>
        </p:blipFill>
        <p:spPr>
          <a:xfrm>
            <a:off x="6569679" y="3784460"/>
            <a:ext cx="7067330" cy="5999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75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BD70303-DA0D-747E-DD96-09033C83A294}"/>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8474B892-68B5-5659-D7DC-11B48C9107C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68803A98-C703-B143-8432-E33084BF493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14D5BA8-307B-9B41-B4EC-35ADDA3E04FB}"/>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RIGHT </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JOIN Komutu</a:t>
            </a:r>
          </a:p>
        </p:txBody>
      </p:sp>
      <p:sp>
        <p:nvSpPr>
          <p:cNvPr id="366" name="Google Shape;366;p29">
            <a:extLst>
              <a:ext uri="{FF2B5EF4-FFF2-40B4-BE49-F238E27FC236}">
                <a16:creationId xmlns:a16="http://schemas.microsoft.com/office/drawing/2014/main" id="{6F652864-966B-CF28-433D-5DD1146B8459}"/>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tablolarını birleştirerek </a:t>
            </a:r>
            <a:r>
              <a:rPr lang="tr-TR" sz="3600" b="1" dirty="0">
                <a:solidFill>
                  <a:srgbClr val="1C3A8F"/>
                </a:solidFill>
              </a:rPr>
              <a:t>hiç dersi olmayan</a:t>
            </a:r>
            <a:r>
              <a:rPr lang="tr-TR" sz="3600" dirty="0">
                <a:solidFill>
                  <a:srgbClr val="1C3A8F"/>
                </a:solidFill>
              </a:rPr>
              <a:t> bölümleri bulun ve </a:t>
            </a:r>
            <a:r>
              <a:rPr lang="tr-TR" sz="3600" b="1" dirty="0">
                <a:solidFill>
                  <a:srgbClr val="1C3A8F"/>
                </a:solidFill>
              </a:rPr>
              <a:t>Bölüm Adına göre</a:t>
            </a:r>
            <a:r>
              <a:rPr lang="tr-TR" sz="3600" dirty="0">
                <a:solidFill>
                  <a:srgbClr val="1C3A8F"/>
                </a:solidFill>
              </a:rPr>
              <a:t> sıralayın.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19612E15-9D51-0419-9375-27D7A362273C}"/>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95F31B6D-C02F-F958-6C81-51F28893EFEF}"/>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0AEDBB67-920A-515B-3708-70E024F99C16}"/>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4146684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BD70303-DA0D-747E-DD96-09033C83A294}"/>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8474B892-68B5-5659-D7DC-11B48C9107C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68803A98-C703-B143-8432-E33084BF493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14D5BA8-307B-9B41-B4EC-35ADDA3E04FB}"/>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RIGHT </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JOIN Komutu</a:t>
            </a:r>
          </a:p>
        </p:txBody>
      </p:sp>
      <p:sp>
        <p:nvSpPr>
          <p:cNvPr id="366" name="Google Shape;366;p29">
            <a:extLst>
              <a:ext uri="{FF2B5EF4-FFF2-40B4-BE49-F238E27FC236}">
                <a16:creationId xmlns:a16="http://schemas.microsoft.com/office/drawing/2014/main" id="{6F652864-966B-CF28-433D-5DD1146B8459}"/>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tablolarını birleştirerek </a:t>
            </a:r>
            <a:r>
              <a:rPr lang="tr-TR" sz="3600" b="1" dirty="0">
                <a:solidFill>
                  <a:srgbClr val="1C3A8F"/>
                </a:solidFill>
              </a:rPr>
              <a:t>hiç dersi olmayan</a:t>
            </a:r>
            <a:r>
              <a:rPr lang="tr-TR" sz="3600" dirty="0">
                <a:solidFill>
                  <a:srgbClr val="1C3A8F"/>
                </a:solidFill>
              </a:rPr>
              <a:t> bölümleri bulun ve </a:t>
            </a:r>
            <a:r>
              <a:rPr lang="tr-TR" sz="3600" b="1" dirty="0">
                <a:solidFill>
                  <a:srgbClr val="1C3A8F"/>
                </a:solidFill>
              </a:rPr>
              <a:t>Bölüm Adına göre</a:t>
            </a:r>
            <a:r>
              <a:rPr lang="tr-TR" sz="3600" dirty="0">
                <a:solidFill>
                  <a:srgbClr val="1C3A8F"/>
                </a:solidFill>
              </a:rPr>
              <a:t> sıralayın.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19612E15-9D51-0419-9375-27D7A362273C}"/>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95F31B6D-C02F-F958-6C81-51F28893EFEF}"/>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0AEDBB67-920A-515B-3708-70E024F99C16}"/>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82D8F2AC-D2A4-0C3E-1161-167048AEC9B3}"/>
              </a:ext>
            </a:extLst>
          </p:cNvPr>
          <p:cNvPicPr>
            <a:picLocks noChangeAspect="1"/>
          </p:cNvPicPr>
          <p:nvPr/>
        </p:nvPicPr>
        <p:blipFill>
          <a:blip r:embed="rId8"/>
          <a:stretch>
            <a:fillRect/>
          </a:stretch>
        </p:blipFill>
        <p:spPr>
          <a:xfrm>
            <a:off x="5918226" y="4305209"/>
            <a:ext cx="7830643" cy="4915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9062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BD70303-DA0D-747E-DD96-09033C83A294}"/>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8474B892-68B5-5659-D7DC-11B48C9107C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68803A98-C703-B143-8432-E33084BF493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14D5BA8-307B-9B41-B4EC-35ADDA3E04FB}"/>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RIGHT </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JOIN Komutu</a:t>
            </a:r>
          </a:p>
        </p:txBody>
      </p:sp>
      <p:sp>
        <p:nvSpPr>
          <p:cNvPr id="366" name="Google Shape;366;p29">
            <a:extLst>
              <a:ext uri="{FF2B5EF4-FFF2-40B4-BE49-F238E27FC236}">
                <a16:creationId xmlns:a16="http://schemas.microsoft.com/office/drawing/2014/main" id="{6F652864-966B-CF28-433D-5DD1146B8459}"/>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dersleri ve kayıt tarihlerini listeleyin. Kaydı olmayan dersleri en sonda görmek için </a:t>
            </a:r>
            <a:r>
              <a:rPr lang="tr-TR" sz="3600" b="1" dirty="0">
                <a:solidFill>
                  <a:srgbClr val="1C3A8F"/>
                </a:solidFill>
              </a:rPr>
              <a:t>Tarihe göre</a:t>
            </a:r>
            <a:r>
              <a:rPr lang="tr-TR" sz="3600" dirty="0">
                <a:solidFill>
                  <a:srgbClr val="1C3A8F"/>
                </a:solidFill>
              </a:rPr>
              <a:t> azalan sıralayın.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19612E15-9D51-0419-9375-27D7A362273C}"/>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95F31B6D-C02F-F958-6C81-51F28893EFEF}"/>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0AEDBB67-920A-515B-3708-70E024F99C16}"/>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542078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BD70303-DA0D-747E-DD96-09033C83A294}"/>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8474B892-68B5-5659-D7DC-11B48C9107C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68803A98-C703-B143-8432-E33084BF493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F14D5BA8-307B-9B41-B4EC-35ADDA3E04FB}"/>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RIGHT </a:t>
            </a: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JOIN Komutu</a:t>
            </a:r>
          </a:p>
        </p:txBody>
      </p:sp>
      <p:sp>
        <p:nvSpPr>
          <p:cNvPr id="366" name="Google Shape;366;p29">
            <a:extLst>
              <a:ext uri="{FF2B5EF4-FFF2-40B4-BE49-F238E27FC236}">
                <a16:creationId xmlns:a16="http://schemas.microsoft.com/office/drawing/2014/main" id="{6F652864-966B-CF28-433D-5DD1146B8459}"/>
              </a:ext>
            </a:extLst>
          </p:cNvPr>
          <p:cNvSpPr txBox="1"/>
          <p:nvPr/>
        </p:nvSpPr>
        <p:spPr>
          <a:xfrm>
            <a:off x="3318947" y="2844800"/>
            <a:ext cx="13917493" cy="1661993"/>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a:t>
            </a:r>
            <a:r>
              <a:rPr lang="tr-TR" sz="3600" b="1" dirty="0" err="1">
                <a:solidFill>
                  <a:srgbClr val="1C3A8F"/>
                </a:solidFill>
              </a:rPr>
              <a:t>Kayitlar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dersleri ve kayıt tarihlerini listeleyin. Kaydı olmayan dersleri en sonda görmek için </a:t>
            </a:r>
            <a:r>
              <a:rPr lang="tr-TR" sz="3600" b="1" dirty="0">
                <a:solidFill>
                  <a:srgbClr val="1C3A8F"/>
                </a:solidFill>
              </a:rPr>
              <a:t>Tarihe göre</a:t>
            </a:r>
            <a:r>
              <a:rPr lang="tr-TR" sz="3600" dirty="0">
                <a:solidFill>
                  <a:srgbClr val="1C3A8F"/>
                </a:solidFill>
              </a:rPr>
              <a:t> azalan sıralayın.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19612E15-9D51-0419-9375-27D7A362273C}"/>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95F31B6D-C02F-F958-6C81-51F28893EFEF}"/>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0AEDBB67-920A-515B-3708-70E024F99C16}"/>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elektronik donanım, ekran görüntüsü, yazılım içeren bir resim&#10;&#10;Yapay zeka tarafından oluşturulmuş içerik yanlış olabilir.">
            <a:extLst>
              <a:ext uri="{FF2B5EF4-FFF2-40B4-BE49-F238E27FC236}">
                <a16:creationId xmlns:a16="http://schemas.microsoft.com/office/drawing/2014/main" id="{46DA85A4-5C48-55AB-C94E-452649625246}"/>
              </a:ext>
            </a:extLst>
          </p:cNvPr>
          <p:cNvPicPr>
            <a:picLocks noChangeAspect="1"/>
          </p:cNvPicPr>
          <p:nvPr/>
        </p:nvPicPr>
        <p:blipFill>
          <a:blip r:embed="rId8"/>
          <a:stretch>
            <a:fillRect/>
          </a:stretch>
        </p:blipFill>
        <p:spPr>
          <a:xfrm>
            <a:off x="7435543" y="4820710"/>
            <a:ext cx="5272696" cy="4592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0443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990705FA-4392-B554-D8FF-93208C43AA62}"/>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E53E4A36-10F4-2858-0A72-43826652B978}"/>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FULL OUTER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184" name="Google Shape;184;p20">
            <a:extLst>
              <a:ext uri="{FF2B5EF4-FFF2-40B4-BE49-F238E27FC236}">
                <a16:creationId xmlns:a16="http://schemas.microsoft.com/office/drawing/2014/main" id="{D737D312-7C0B-B35A-C798-F60FA6CCC8C7}"/>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5C7397F0-E324-EBC5-D8BB-AE54E89085D4}"/>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8C136B47-014D-DCD6-2BCD-247C4D9A36E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B123113F-A653-36A7-7818-E6FC29ACD41F}"/>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0868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E34EEF8-6845-5E37-F749-A79CA1236B5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BC91216-763D-AD0C-F54F-AFB09FC2F05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D7CC00C-4788-88BE-3F05-873A27DE3C1C}"/>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23D9154-A9F9-562A-C0F5-D4B7BF751CB9}"/>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FULL OUTER</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E89C8E6C-4A71-EABD-E497-7D57305CD9A3}"/>
              </a:ext>
            </a:extLst>
          </p:cNvPr>
          <p:cNvSpPr txBox="1"/>
          <p:nvPr/>
        </p:nvSpPr>
        <p:spPr>
          <a:xfrm>
            <a:off x="3843997" y="3076724"/>
            <a:ext cx="13392443" cy="541071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800" b="1" dirty="0">
                <a:solidFill>
                  <a:srgbClr val="FFCA04"/>
                </a:solidFill>
                <a:latin typeface="Lato"/>
                <a:ea typeface="Lato"/>
                <a:cs typeface="Lato"/>
                <a:sym typeface="Lato"/>
              </a:rPr>
              <a:t>FULL OUTER 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birleştirilen her iki tablodaki tüm kayıtları sonuç kümesine dahil eder.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Tablolar arasında eşleşen kayıtlar yan yana getirilir.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 Sol tabloda olup sağda karşılığı olmayan kayıtlar için sağ taraf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NULL döner.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 Sağ tabloda olup solda karşılığı olmayan kayıtlar için sol taraf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NULL döner.</a:t>
            </a:r>
          </a:p>
        </p:txBody>
      </p:sp>
    </p:spTree>
    <p:extLst>
      <p:ext uri="{BB962C8B-B14F-4D97-AF65-F5344CB8AC3E}">
        <p14:creationId xmlns:p14="http://schemas.microsoft.com/office/powerpoint/2010/main" val="1338098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6270F86-170D-079A-FD0B-9D6AB4D25B2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D25FC4D-1FD0-91F2-5F38-967EB1E1C9C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7C782CE-59ED-F06D-F7F8-41FCD70DDB4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2F74FC4-E57B-EAED-6CEE-D2B02054D55E}"/>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FULL OUTER</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4" name="Google Shape;366;p29">
            <a:extLst>
              <a:ext uri="{FF2B5EF4-FFF2-40B4-BE49-F238E27FC236}">
                <a16:creationId xmlns:a16="http://schemas.microsoft.com/office/drawing/2014/main" id="{6E35CDD2-BC3D-2043-ADD3-300831F1E5ED}"/>
              </a:ext>
            </a:extLst>
          </p:cNvPr>
          <p:cNvSpPr txBox="1"/>
          <p:nvPr/>
        </p:nvSpPr>
        <p:spPr>
          <a:xfrm>
            <a:off x="3440137" y="2926974"/>
            <a:ext cx="14390663" cy="710963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Veri Denetimi: Genellikle veri tabanındaki kopuklukları (hem öğretmeni olmayan dersleri hem de dersi olmayan öğretmenleri aynı anda görmek gibi) tespit etmek için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Performans: Diğer JOIN türlerine göre daha fazla kaynak tüketebilir çünkü her iki tarafın da taranması ve boşlukların NULL ile doldurulması gerekir.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Matematiksel Mantık: Sol ve Sağ tabloların birleşimi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union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gibi düşünülebilir.</a:t>
            </a:r>
          </a:p>
        </p:txBody>
      </p:sp>
    </p:spTree>
    <p:extLst>
      <p:ext uri="{BB962C8B-B14F-4D97-AF65-F5344CB8AC3E}">
        <p14:creationId xmlns:p14="http://schemas.microsoft.com/office/powerpoint/2010/main" val="1354202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öğrencileri </a:t>
            </a:r>
            <a:r>
              <a:rPr lang="tr-TR" sz="3600" b="1" dirty="0">
                <a:solidFill>
                  <a:srgbClr val="1C3A8F"/>
                </a:solidFill>
              </a:rPr>
              <a:t>Cinsiyet</a:t>
            </a:r>
            <a:r>
              <a:rPr lang="tr-TR" sz="3600" dirty="0">
                <a:solidFill>
                  <a:srgbClr val="1C3A8F"/>
                </a:solidFill>
              </a:rPr>
              <a:t>lerine göre gruplandırarak toplam sayılarını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lım, yazı tipi içeren bir resim&#10;&#10;Yapay zeka tarafından oluşturulmuş içerik yanlış olabilir.">
            <a:extLst>
              <a:ext uri="{FF2B5EF4-FFF2-40B4-BE49-F238E27FC236}">
                <a16:creationId xmlns:a16="http://schemas.microsoft.com/office/drawing/2014/main" id="{42351493-A0F0-D2A5-4BA4-CB892FB9E61E}"/>
              </a:ext>
            </a:extLst>
          </p:cNvPr>
          <p:cNvPicPr>
            <a:picLocks noChangeAspect="1"/>
          </p:cNvPicPr>
          <p:nvPr/>
        </p:nvPicPr>
        <p:blipFill>
          <a:blip r:embed="rId8"/>
          <a:stretch>
            <a:fillRect/>
          </a:stretch>
        </p:blipFill>
        <p:spPr>
          <a:xfrm>
            <a:off x="5702819" y="4145162"/>
            <a:ext cx="9475337" cy="4378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208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E2450A1-9FDF-D192-292D-A18297F9484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AA509E9-FDBB-415A-5D52-DE1203FEAF7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3653A42-3329-E5E6-6B16-1949206DCB9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CB55824-2393-F1EB-BA8B-0EE56F45851A}"/>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FULL OUTER</a:t>
            </a: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3" name="Google Shape;366;p29">
            <a:extLst>
              <a:ext uri="{FF2B5EF4-FFF2-40B4-BE49-F238E27FC236}">
                <a16:creationId xmlns:a16="http://schemas.microsoft.com/office/drawing/2014/main" id="{CA62C108-B769-7EDF-2E2E-B6C5F2647C74}"/>
              </a:ext>
            </a:extLst>
          </p:cNvPr>
          <p:cNvSpPr txBox="1"/>
          <p:nvPr/>
        </p:nvSpPr>
        <p:spPr>
          <a:xfrm>
            <a:off x="3557955" y="2356539"/>
            <a:ext cx="13822679" cy="8494633"/>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TabloA.kolon1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TabloB.kolon2</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1" i="0" u="none" strike="noStrike" kern="0" cap="none" spc="0" normalizeH="0" baseline="0" noProof="0" dirty="0">
                <a:ln>
                  <a:noFill/>
                </a:ln>
                <a:solidFill>
                  <a:srgbClr val="FFCA04"/>
                </a:solidFill>
                <a:effectLst/>
                <a:uLnTx/>
                <a:uFillTx/>
                <a:latin typeface="Lato"/>
                <a:ea typeface="Lato"/>
                <a:cs typeface="Lato"/>
                <a:sym typeface="Lato"/>
              </a:rPr>
              <a:t>FULL OUTER</a:t>
            </a:r>
            <a:r>
              <a:rPr kumimoji="0" lang="fi-FI" sz="4400" b="1" i="0" u="none" strike="noStrike" kern="0" cap="none" spc="0" normalizeH="0" baseline="0" noProof="0" dirty="0">
                <a:ln>
                  <a:noFill/>
                </a:ln>
                <a:solidFill>
                  <a:srgbClr val="FFCA04"/>
                </a:solidFill>
                <a:effectLst/>
                <a:uLnTx/>
                <a:uFillTx/>
                <a:latin typeface="Lato"/>
                <a:ea typeface="Lato"/>
                <a:cs typeface="Lato"/>
                <a:sym typeface="Lato"/>
              </a:rPr>
              <a:t> JOIN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TabloB</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CA04"/>
                </a:solidFill>
                <a:effectLst/>
                <a:uLnTx/>
                <a:uFillTx/>
                <a:latin typeface="Lato"/>
                <a:ea typeface="Lato"/>
                <a:cs typeface="Lato"/>
                <a:sym typeface="Lato"/>
              </a:rPr>
              <a:t>ON</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TabloA.OrtakSutun = TabloB.OrtakSutun;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Aynı anda birden fazla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kullanılabilir.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9790C3A5-E9C6-1976-2B26-0EB974E32C10}"/>
                  </a:ext>
                </a:extLst>
              </p:cNvPr>
              <p:cNvGraphicFramePr>
                <a:graphicFrameLocks noChangeAspect="1"/>
              </p:cNvGraphicFramePr>
              <p:nvPr/>
            </p:nvGraphicFramePr>
            <p:xfrm rot="20368717">
              <a:off x="2582627" y="7224870"/>
              <a:ext cx="992691" cy="3087214"/>
            </p:xfrm>
            <a:graphic>
              <a:graphicData uri="http://schemas.microsoft.com/office/drawing/2017/model3d">
                <am3d:model3d r:embed="rId5">
                  <am3d:spPr>
                    <a:xfrm rot="20368717">
                      <a:off x="0" y="0"/>
                      <a:ext cx="992691" cy="30872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9790C3A5-E9C6-1976-2B26-0EB974E32C10}"/>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582627" y="7224870"/>
                <a:ext cx="992691" cy="3087214"/>
              </a:xfrm>
              <a:prstGeom prst="rect">
                <a:avLst/>
              </a:prstGeom>
            </p:spPr>
          </p:pic>
        </mc:Fallback>
      </mc:AlternateContent>
    </p:spTree>
    <p:extLst>
      <p:ext uri="{BB962C8B-B14F-4D97-AF65-F5344CB8AC3E}">
        <p14:creationId xmlns:p14="http://schemas.microsoft.com/office/powerpoint/2010/main" val="2252648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C1C6693-0554-67A1-86E1-24F3FD0130B9}"/>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30B67B84-5D08-4AD5-9233-DB8795DC3BE8}"/>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3533F7E5-0448-04DC-6EDF-DB59BEF663B3}"/>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044F84D9-D12D-598F-C77A-6C329A043104}"/>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FULL OUTER JOIN Komutu</a:t>
            </a:r>
          </a:p>
        </p:txBody>
      </p:sp>
      <p:sp>
        <p:nvSpPr>
          <p:cNvPr id="366" name="Google Shape;366;p29">
            <a:extLst>
              <a:ext uri="{FF2B5EF4-FFF2-40B4-BE49-F238E27FC236}">
                <a16:creationId xmlns:a16="http://schemas.microsoft.com/office/drawing/2014/main" id="{F1E459A9-E289-A956-0543-8F1B4F261960}"/>
              </a:ext>
            </a:extLst>
          </p:cNvPr>
          <p:cNvSpPr txBox="1"/>
          <p:nvPr/>
        </p:nvSpPr>
        <p:spPr>
          <a:xfrm>
            <a:off x="3318947" y="2844800"/>
            <a:ext cx="13917493"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öğretmenleri ve tüm dersleri tek listede görün.</a:t>
            </a:r>
            <a:endParaRPr lang="tr-TR" sz="3500" dirty="0">
              <a:solidFill>
                <a:srgbClr val="1C3A8F"/>
              </a:solidFill>
              <a:latin typeface="Lato"/>
              <a:ea typeface="Lato"/>
              <a:cs typeface="Lato"/>
              <a:sym typeface="Lato"/>
            </a:endParaRPr>
          </a:p>
        </p:txBody>
      </p:sp>
      <p:pic>
        <p:nvPicPr>
          <p:cNvPr id="2" name="istockphoto-1310191389-640_adpp_is">
            <a:hlinkClick r:id="" action="ppaction://media"/>
            <a:extLst>
              <a:ext uri="{FF2B5EF4-FFF2-40B4-BE49-F238E27FC236}">
                <a16:creationId xmlns:a16="http://schemas.microsoft.com/office/drawing/2014/main" id="{02FF77ED-A668-0F20-9448-9AE1207C2F22}"/>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344E80-FC3B-ACE8-9081-3D6CB462B91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8FD47B64-D4C3-19F5-4E0D-845BCD1285F4}"/>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2210789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C1C6693-0554-67A1-86E1-24F3FD0130B9}"/>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30B67B84-5D08-4AD5-9233-DB8795DC3BE8}"/>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3533F7E5-0448-04DC-6EDF-DB59BEF663B3}"/>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044F84D9-D12D-598F-C77A-6C329A043104}"/>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FULL OUTER JOIN Komutu</a:t>
            </a:r>
          </a:p>
        </p:txBody>
      </p:sp>
      <p:sp>
        <p:nvSpPr>
          <p:cNvPr id="366" name="Google Shape;366;p29">
            <a:extLst>
              <a:ext uri="{FF2B5EF4-FFF2-40B4-BE49-F238E27FC236}">
                <a16:creationId xmlns:a16="http://schemas.microsoft.com/office/drawing/2014/main" id="{F1E459A9-E289-A956-0543-8F1B4F261960}"/>
              </a:ext>
            </a:extLst>
          </p:cNvPr>
          <p:cNvSpPr txBox="1"/>
          <p:nvPr/>
        </p:nvSpPr>
        <p:spPr>
          <a:xfrm>
            <a:off x="3318947" y="2844800"/>
            <a:ext cx="13917493"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ve </a:t>
            </a:r>
            <a:r>
              <a:rPr lang="tr-TR" sz="3600" b="1" dirty="0">
                <a:solidFill>
                  <a:srgbClr val="1C3A8F"/>
                </a:solidFill>
              </a:rPr>
              <a:t>[Dersler]</a:t>
            </a:r>
            <a:r>
              <a:rPr lang="tr-TR" sz="3600" dirty="0">
                <a:solidFill>
                  <a:srgbClr val="1C3A8F"/>
                </a:solidFill>
              </a:rPr>
              <a:t> tablolarını birleştirerek; tüm öğretmenleri ve tüm dersleri tek listede görün.</a:t>
            </a:r>
            <a:endParaRPr lang="tr-TR" sz="3500" dirty="0">
              <a:solidFill>
                <a:srgbClr val="1C3A8F"/>
              </a:solidFill>
              <a:latin typeface="Lato"/>
              <a:ea typeface="Lato"/>
              <a:cs typeface="Lato"/>
              <a:sym typeface="Lato"/>
            </a:endParaRPr>
          </a:p>
        </p:txBody>
      </p:sp>
      <p:pic>
        <p:nvPicPr>
          <p:cNvPr id="2" name="istockphoto-1310191389-640_adpp_is">
            <a:hlinkClick r:id="" action="ppaction://media"/>
            <a:extLst>
              <a:ext uri="{FF2B5EF4-FFF2-40B4-BE49-F238E27FC236}">
                <a16:creationId xmlns:a16="http://schemas.microsoft.com/office/drawing/2014/main" id="{02FF77ED-A668-0F20-9448-9AE1207C2F22}"/>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344E80-FC3B-ACE8-9081-3D6CB462B91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8FD47B64-D4C3-19F5-4E0D-845BCD1285F4}"/>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4" name="Resim 3" descr="metin, ekran görüntüsü, yazılım, ekran, görüntüleme içeren bir resim&#10;&#10;Yapay zeka tarafından oluşturulmuş içerik yanlış olabilir.">
            <a:extLst>
              <a:ext uri="{FF2B5EF4-FFF2-40B4-BE49-F238E27FC236}">
                <a16:creationId xmlns:a16="http://schemas.microsoft.com/office/drawing/2014/main" id="{243B5F64-3297-2798-9366-EFF97E164757}"/>
              </a:ext>
            </a:extLst>
          </p:cNvPr>
          <p:cNvPicPr>
            <a:picLocks noChangeAspect="1"/>
          </p:cNvPicPr>
          <p:nvPr/>
        </p:nvPicPr>
        <p:blipFill>
          <a:blip r:embed="rId8"/>
          <a:stretch>
            <a:fillRect/>
          </a:stretch>
        </p:blipFill>
        <p:spPr>
          <a:xfrm>
            <a:off x="5739004" y="4420061"/>
            <a:ext cx="8126897" cy="4742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2983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FC7637E7-93F7-BED5-229A-A4110E6A9922}"/>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13BD39F-F134-972C-B867-17537414B943}"/>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Alt Sorgular </a:t>
            </a:r>
          </a:p>
        </p:txBody>
      </p:sp>
      <p:sp>
        <p:nvSpPr>
          <p:cNvPr id="184" name="Google Shape;184;p20">
            <a:extLst>
              <a:ext uri="{FF2B5EF4-FFF2-40B4-BE49-F238E27FC236}">
                <a16:creationId xmlns:a16="http://schemas.microsoft.com/office/drawing/2014/main" id="{05B5B923-09CD-96DC-2132-4DECE90B9273}"/>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B68BD562-0DA6-C4F3-1A13-FA8F91DC4F33}"/>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FC8074E5-65B4-02C8-6BC7-0A4039957D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B38AE69D-D7D5-9268-A3E9-25E5A3717A3A}"/>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6967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32C4762-28E4-AAB5-1A59-B78A6F522E7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89C6A7D-36A4-77BB-042B-F622CBC7D7A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586DAA9A-2AD5-C541-47D8-0353DAD3801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4E9AF2B-64DF-E323-2E5B-A2AE17BDB96F}"/>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Alt Sorgular </a:t>
            </a:r>
          </a:p>
          <a:p>
            <a:pPr lvl="0" algn="ctr">
              <a:lnSpc>
                <a:spcPct val="119001"/>
              </a:lnSpc>
              <a:defRPr/>
            </a:pPr>
            <a:r>
              <a:rPr lang="tr-TR" sz="6300" dirty="0">
                <a:solidFill>
                  <a:srgbClr val="FFCA04"/>
                </a:solidFill>
                <a:latin typeface="Paytone One"/>
                <a:sym typeface="Paytone One"/>
              </a:rPr>
              <a:t>(WHERE)</a:t>
            </a:r>
          </a:p>
        </p:txBody>
      </p:sp>
      <p:sp>
        <p:nvSpPr>
          <p:cNvPr id="4" name="Google Shape;366;p29">
            <a:extLst>
              <a:ext uri="{FF2B5EF4-FFF2-40B4-BE49-F238E27FC236}">
                <a16:creationId xmlns:a16="http://schemas.microsoft.com/office/drawing/2014/main" id="{E50D41DB-BC26-72E1-89A3-B3079BADA0BE}"/>
              </a:ext>
            </a:extLst>
          </p:cNvPr>
          <p:cNvSpPr txBox="1"/>
          <p:nvPr/>
        </p:nvSpPr>
        <p:spPr>
          <a:xfrm>
            <a:off x="3843997" y="3076724"/>
            <a:ext cx="13392443" cy="282538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Ana sorgudaki </a:t>
            </a:r>
            <a:r>
              <a:rPr lang="tr-TR" sz="4800" b="1" dirty="0">
                <a:solidFill>
                  <a:srgbClr val="FFCA04"/>
                </a:solidFill>
                <a:latin typeface="Lato"/>
                <a:ea typeface="Lato"/>
                <a:cs typeface="Lato"/>
                <a:sym typeface="Lato"/>
              </a:rPr>
              <a:t>WHERE</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koşulunun içine yerleştirilen ve ana sorguya bir "referans değeri" üreten sorgulardır. Genellikle tek bir değer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Scalar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döndüren alt sorgular için kullanılır. Dış sorgu, bu içten gelen değere göre satırları filtreler.</a:t>
            </a:r>
          </a:p>
        </p:txBody>
      </p:sp>
    </p:spTree>
    <p:extLst>
      <p:ext uri="{BB962C8B-B14F-4D97-AF65-F5344CB8AC3E}">
        <p14:creationId xmlns:p14="http://schemas.microsoft.com/office/powerpoint/2010/main" val="61719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410E4F0-1846-7C28-A650-34512A9C90F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9EAC901-8BD8-A113-BDBA-E3A1FC31D55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8F5559B-6420-7EA9-94AA-FB2FFF1C075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00A3C77-18EA-BE51-4A3A-F0D12A4E23C2}"/>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Alt Sorgular </a:t>
            </a:r>
          </a:p>
          <a:p>
            <a:pPr lvl="0" algn="ctr">
              <a:lnSpc>
                <a:spcPct val="119001"/>
              </a:lnSpc>
              <a:defRPr/>
            </a:pPr>
            <a:r>
              <a:rPr lang="tr-TR" sz="6300" dirty="0">
                <a:solidFill>
                  <a:srgbClr val="FFCA04"/>
                </a:solidFill>
                <a:latin typeface="Paytone One"/>
                <a:sym typeface="Paytone One"/>
              </a:rPr>
              <a:t>(WHERE)</a:t>
            </a:r>
          </a:p>
        </p:txBody>
      </p:sp>
      <p:sp>
        <p:nvSpPr>
          <p:cNvPr id="4" name="Google Shape;366;p29">
            <a:extLst>
              <a:ext uri="{FF2B5EF4-FFF2-40B4-BE49-F238E27FC236}">
                <a16:creationId xmlns:a16="http://schemas.microsoft.com/office/drawing/2014/main" id="{78BFF2F6-F9D8-E4AF-853A-C902B4AD6AA3}"/>
              </a:ext>
            </a:extLst>
          </p:cNvPr>
          <p:cNvSpPr txBox="1"/>
          <p:nvPr/>
        </p:nvSpPr>
        <p:spPr>
          <a:xfrm>
            <a:off x="3440137" y="2926974"/>
            <a:ext cx="14390663"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Tek Değer Zorunluluğu: Eğer =, &gt;, &lt; gibi operatörler kullanıyorsanız, alt sorgu yalnızca tek bir satır ve tek bir sütun döndürmelidir. Aksi halde hata alırsınız.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Parantez Kullanımı: Alt sorgu her zaman parantez ( ) içinde yazılmalıdır.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Boş Sonuç: Eğer alt sorgu hiçbir değer döndürmezse (NULL), ana sorgu da genellikle hiçbir sonuç döndürmez.</a:t>
            </a:r>
          </a:p>
        </p:txBody>
      </p:sp>
    </p:spTree>
    <p:extLst>
      <p:ext uri="{BB962C8B-B14F-4D97-AF65-F5344CB8AC3E}">
        <p14:creationId xmlns:p14="http://schemas.microsoft.com/office/powerpoint/2010/main" val="2814747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F28F3B6-D251-2BA1-25E2-A5848313AA2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3709A90-5F90-F58D-6D34-77F82E1D19A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D0F607B-BAC2-5E21-941E-E05EE713ACB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EBF1679-6D1A-621E-0C1F-35543D702647}"/>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Alt Sorgular </a:t>
            </a:r>
          </a:p>
          <a:p>
            <a:pPr lvl="0" algn="ctr">
              <a:lnSpc>
                <a:spcPct val="119001"/>
              </a:lnSpc>
              <a:defRPr/>
            </a:pPr>
            <a:r>
              <a:rPr lang="tr-TR" sz="6300" dirty="0">
                <a:solidFill>
                  <a:srgbClr val="FFCA04"/>
                </a:solidFill>
                <a:latin typeface="Paytone One"/>
                <a:sym typeface="Paytone One"/>
              </a:rPr>
              <a:t>(WHERE)</a:t>
            </a:r>
          </a:p>
        </p:txBody>
      </p:sp>
      <p:sp>
        <p:nvSpPr>
          <p:cNvPr id="3" name="Google Shape;366;p29">
            <a:extLst>
              <a:ext uri="{FF2B5EF4-FFF2-40B4-BE49-F238E27FC236}">
                <a16:creationId xmlns:a16="http://schemas.microsoft.com/office/drawing/2014/main" id="{CBFD3E65-7923-FAB7-776B-A517BF63CDA9}"/>
              </a:ext>
            </a:extLst>
          </p:cNvPr>
          <p:cNvSpPr txBox="1"/>
          <p:nvPr/>
        </p:nvSpPr>
        <p:spPr>
          <a:xfrm>
            <a:off x="3557955" y="2356539"/>
            <a:ext cx="13822679" cy="598317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kolonlar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400" b="1" dirty="0">
                <a:solidFill>
                  <a:srgbClr val="FFCA04"/>
                </a:solidFill>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sutun_adi</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[Operatör] (SELECT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tek_sutun</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FROM Tablo2 WHERE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kosul</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2744565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D4A187E-3FE5-4F08-FC7C-18553D22965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5803143-A9A6-3522-182E-15841B48515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BB60E44-E919-4264-D9EF-3F46687B4A6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6082CD6-6193-A459-1185-DD533605C5D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Alt Sorgular  (WHERE)</a:t>
            </a:r>
          </a:p>
        </p:txBody>
      </p:sp>
      <p:sp>
        <p:nvSpPr>
          <p:cNvPr id="4" name="Google Shape;366;p29">
            <a:extLst>
              <a:ext uri="{FF2B5EF4-FFF2-40B4-BE49-F238E27FC236}">
                <a16:creationId xmlns:a16="http://schemas.microsoft.com/office/drawing/2014/main" id="{B3B769DB-5F5A-C2C0-2B17-537F49E72130}"/>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Sınav ortalamasının üzerinde</a:t>
            </a:r>
            <a:r>
              <a:rPr lang="tr-TR" sz="3600" dirty="0">
                <a:solidFill>
                  <a:schemeClr val="bg1"/>
                </a:solidFill>
              </a:rPr>
              <a:t> puan alan öğrencilerin numaralarını ve puanlarını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5" name="Resim 4" descr="metin, ekran görüntüsü, yazılım, bilgisayar simgesi içeren bir resim&#10;&#10;Yapay zeka tarafından oluşturulmuş içerik yanlış olabilir.">
            <a:extLst>
              <a:ext uri="{FF2B5EF4-FFF2-40B4-BE49-F238E27FC236}">
                <a16:creationId xmlns:a16="http://schemas.microsoft.com/office/drawing/2014/main" id="{159151AF-175E-6D8D-2A0D-9FEEA670B912}"/>
              </a:ext>
            </a:extLst>
          </p:cNvPr>
          <p:cNvPicPr>
            <a:picLocks noChangeAspect="1"/>
          </p:cNvPicPr>
          <p:nvPr/>
        </p:nvPicPr>
        <p:blipFill>
          <a:blip r:embed="rId5"/>
          <a:stretch>
            <a:fillRect/>
          </a:stretch>
        </p:blipFill>
        <p:spPr>
          <a:xfrm>
            <a:off x="6099410" y="3672590"/>
            <a:ext cx="8537462" cy="5985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8439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3682384-D33E-3C99-2CE5-98544CEEE21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0371F4A-D3D7-5A78-75DF-D3D908C5B19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3970D63-7EB5-AF3B-502B-1F6BCE8B358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708A54D-BCC6-F162-9646-807BF08E0CDA}"/>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Alt Sorgular  (WHERE)</a:t>
            </a:r>
          </a:p>
        </p:txBody>
      </p:sp>
      <p:sp>
        <p:nvSpPr>
          <p:cNvPr id="4" name="Google Shape;366;p29">
            <a:extLst>
              <a:ext uri="{FF2B5EF4-FFF2-40B4-BE49-F238E27FC236}">
                <a16:creationId xmlns:a16="http://schemas.microsoft.com/office/drawing/2014/main" id="{5D782CB4-A64E-EF5F-FA12-C3890F2EEDB5}"/>
              </a:ext>
            </a:extLst>
          </p:cNvPr>
          <p:cNvSpPr txBox="1"/>
          <p:nvPr/>
        </p:nvSpPr>
        <p:spPr>
          <a:xfrm>
            <a:off x="3325837" y="2173395"/>
            <a:ext cx="14084608" cy="664797"/>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Kredisi en yüksek olan</a:t>
            </a:r>
            <a:r>
              <a:rPr lang="tr-TR" sz="3600" dirty="0">
                <a:solidFill>
                  <a:schemeClr val="bg1"/>
                </a:solidFill>
              </a:rPr>
              <a:t> dersin adını ve kredisini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yazılım, web sayfası, bilgisayar simgesi içeren bir resim&#10;&#10;Yapay zeka tarafından oluşturulmuş içerik yanlış olabilir.">
            <a:extLst>
              <a:ext uri="{FF2B5EF4-FFF2-40B4-BE49-F238E27FC236}">
                <a16:creationId xmlns:a16="http://schemas.microsoft.com/office/drawing/2014/main" id="{AC358994-A5C8-E03D-FB6F-DCD5C6DF81C5}"/>
              </a:ext>
            </a:extLst>
          </p:cNvPr>
          <p:cNvPicPr>
            <a:picLocks noChangeAspect="1"/>
          </p:cNvPicPr>
          <p:nvPr/>
        </p:nvPicPr>
        <p:blipFill>
          <a:blip r:embed="rId5"/>
          <a:stretch>
            <a:fillRect/>
          </a:stretch>
        </p:blipFill>
        <p:spPr>
          <a:xfrm>
            <a:off x="3667178" y="3705873"/>
            <a:ext cx="13640202" cy="5333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965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En düşük notu alan</a:t>
            </a:r>
            <a:r>
              <a:rPr lang="tr-TR" sz="3600" dirty="0">
                <a:solidFill>
                  <a:srgbClr val="1C3A8F"/>
                </a:solidFill>
              </a:rPr>
              <a:t> öğrencinin numarasını ve aldığı puanı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886303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her bir </a:t>
            </a:r>
            <a:r>
              <a:rPr lang="tr-TR" sz="3600" b="1" dirty="0" err="1">
                <a:solidFill>
                  <a:srgbClr val="1C3A8F"/>
                </a:solidFill>
              </a:rPr>
              <a:t>OgretmenID</a:t>
            </a:r>
            <a:r>
              <a:rPr lang="tr-TR" sz="3600" dirty="0" err="1">
                <a:solidFill>
                  <a:srgbClr val="1C3A8F"/>
                </a:solidFill>
              </a:rPr>
              <a:t>'nin</a:t>
            </a:r>
            <a:r>
              <a:rPr lang="tr-TR" sz="3600" dirty="0">
                <a:solidFill>
                  <a:srgbClr val="1C3A8F"/>
                </a:solidFill>
              </a:rPr>
              <a:t> üzerine tanımlı kaç farklı ders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ekran görüntüsü, sayı, numara, çizgi içeren bir resim&#10;&#10;Yapay zeka tarafından oluşturulmuş içerik yanlış olabilir.">
            <a:extLst>
              <a:ext uri="{FF2B5EF4-FFF2-40B4-BE49-F238E27FC236}">
                <a16:creationId xmlns:a16="http://schemas.microsoft.com/office/drawing/2014/main" id="{F4A10B7B-CCD8-0F00-3858-58AD6736D439}"/>
              </a:ext>
            </a:extLst>
          </p:cNvPr>
          <p:cNvPicPr>
            <a:picLocks noChangeAspect="1"/>
          </p:cNvPicPr>
          <p:nvPr/>
        </p:nvPicPr>
        <p:blipFill>
          <a:blip r:embed="rId8"/>
          <a:stretch>
            <a:fillRect/>
          </a:stretch>
        </p:blipFill>
        <p:spPr>
          <a:xfrm>
            <a:off x="6248638" y="4041313"/>
            <a:ext cx="7620677" cy="558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844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En düşük notu alan</a:t>
            </a:r>
            <a:r>
              <a:rPr lang="tr-TR" sz="3600" dirty="0">
                <a:solidFill>
                  <a:srgbClr val="1C3A8F"/>
                </a:solidFill>
              </a:rPr>
              <a:t> öğrencinin numarasını ve aldığı puanı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yazılım, bilgisayar simgesi, yazı tipi içeren bir resim&#10;&#10;Yapay zeka tarafından oluşturulmuş içerik yanlış olabilir.">
            <a:extLst>
              <a:ext uri="{FF2B5EF4-FFF2-40B4-BE49-F238E27FC236}">
                <a16:creationId xmlns:a16="http://schemas.microsoft.com/office/drawing/2014/main" id="{02BA7185-8FE7-EEE7-CB18-A799135F4232}"/>
              </a:ext>
            </a:extLst>
          </p:cNvPr>
          <p:cNvPicPr>
            <a:picLocks noChangeAspect="1"/>
          </p:cNvPicPr>
          <p:nvPr/>
        </p:nvPicPr>
        <p:blipFill>
          <a:blip r:embed="rId8"/>
          <a:stretch>
            <a:fillRect/>
          </a:stretch>
        </p:blipFill>
        <p:spPr>
          <a:xfrm>
            <a:off x="5122963" y="4395597"/>
            <a:ext cx="9897856" cy="3877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1868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'Matematik' dersinden</a:t>
            </a:r>
            <a:r>
              <a:rPr lang="tr-TR" sz="3600" dirty="0">
                <a:solidFill>
                  <a:srgbClr val="1C3A8F"/>
                </a:solidFill>
              </a:rPr>
              <a:t> alınan en yüksek puana sahip kaydı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3472246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'Matematik' dersinden</a:t>
            </a:r>
            <a:r>
              <a:rPr lang="tr-TR" sz="3600" dirty="0">
                <a:solidFill>
                  <a:srgbClr val="1C3A8F"/>
                </a:solidFill>
              </a:rPr>
              <a:t> alınan en yüksek puana sahip kaydı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yazı tipi, çizgi, sayı, numara içeren bir resim&#10;&#10;Yapay zeka tarafından oluşturulmuş içerik yanlış olabilir.">
            <a:extLst>
              <a:ext uri="{FF2B5EF4-FFF2-40B4-BE49-F238E27FC236}">
                <a16:creationId xmlns:a16="http://schemas.microsoft.com/office/drawing/2014/main" id="{2178B607-A6AC-B919-F993-EFE6A5A6F392}"/>
              </a:ext>
            </a:extLst>
          </p:cNvPr>
          <p:cNvPicPr>
            <a:picLocks noChangeAspect="1"/>
          </p:cNvPicPr>
          <p:nvPr/>
        </p:nvPicPr>
        <p:blipFill>
          <a:blip r:embed="rId8"/>
          <a:stretch>
            <a:fillRect/>
          </a:stretch>
        </p:blipFill>
        <p:spPr>
          <a:xfrm>
            <a:off x="3568233" y="4706789"/>
            <a:ext cx="12555702" cy="3486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2791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'Furkan Durmuş'</a:t>
            </a:r>
            <a:r>
              <a:rPr lang="tr-TR" sz="3600" dirty="0">
                <a:solidFill>
                  <a:srgbClr val="1C3A8F"/>
                </a:solidFill>
              </a:rPr>
              <a:t> isimli öğretmenin verdiği dersleri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405205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DCD8D78-6A1E-C555-E5BC-126EDD137E2B}"/>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26CD994D-B066-0DD0-7B49-76F957CC02EE}"/>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AB83DA-4BA1-B637-62F6-9AAEE07EE3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7D2C7F1-A330-F36B-5EDE-7A2C2A7889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(WHERE)</a:t>
            </a:r>
          </a:p>
        </p:txBody>
      </p:sp>
      <p:sp>
        <p:nvSpPr>
          <p:cNvPr id="366" name="Google Shape;366;p29">
            <a:extLst>
              <a:ext uri="{FF2B5EF4-FFF2-40B4-BE49-F238E27FC236}">
                <a16:creationId xmlns:a16="http://schemas.microsoft.com/office/drawing/2014/main" id="{905C3805-C222-0344-6E92-199AFB33AF68}"/>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lvl="0" algn="just">
              <a:buClr>
                <a:srgbClr val="1C3A8F"/>
              </a:buClr>
            </a:pPr>
            <a:r>
              <a:rPr lang="tr-TR" sz="3600" b="1" dirty="0">
                <a:solidFill>
                  <a:srgbClr val="1C3A8F"/>
                </a:solidFill>
              </a:rPr>
              <a:t>'Furkan Durmuş'</a:t>
            </a:r>
            <a:r>
              <a:rPr lang="tr-TR" sz="3600" dirty="0">
                <a:solidFill>
                  <a:srgbClr val="1C3A8F"/>
                </a:solidFill>
              </a:rPr>
              <a:t> isimli öğretmenin verdiği dersleri listeleyin.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7A1924B9-D4A9-2AF8-5CFC-FCC83278B3BB}"/>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37CA8171-5BFA-F252-C6A2-517C4ECADF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54748C1-7A3B-C1C6-ADB5-4F89140502D1}"/>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yazılım, yazı tipi, sayı, numara içeren bir resim&#10;&#10;Yapay zeka tarafından oluşturulmuş içerik yanlış olabilir.">
            <a:extLst>
              <a:ext uri="{FF2B5EF4-FFF2-40B4-BE49-F238E27FC236}">
                <a16:creationId xmlns:a16="http://schemas.microsoft.com/office/drawing/2014/main" id="{C4BFB8E8-F6E0-74D8-5813-3E463500BF1C}"/>
              </a:ext>
            </a:extLst>
          </p:cNvPr>
          <p:cNvPicPr>
            <a:picLocks noChangeAspect="1"/>
          </p:cNvPicPr>
          <p:nvPr/>
        </p:nvPicPr>
        <p:blipFill>
          <a:blip r:embed="rId8"/>
          <a:stretch>
            <a:fillRect/>
          </a:stretch>
        </p:blipFill>
        <p:spPr>
          <a:xfrm>
            <a:off x="3832145" y="4209007"/>
            <a:ext cx="12479492" cy="3772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146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9804695-7612-4389-A8F7-52BA7DCA410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582E7D0-99BD-09EC-C37F-D0A9BCD8457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62E8C89-7C18-2BFC-BC98-0AB77420773C}"/>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78C3D65-86DB-92B3-0F7D-529FD41E18C4}"/>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Alt Sorgular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(IN / NOT IN)</a:t>
            </a:r>
          </a:p>
        </p:txBody>
      </p:sp>
      <p:sp>
        <p:nvSpPr>
          <p:cNvPr id="4" name="Google Shape;366;p29">
            <a:extLst>
              <a:ext uri="{FF2B5EF4-FFF2-40B4-BE49-F238E27FC236}">
                <a16:creationId xmlns:a16="http://schemas.microsoft.com/office/drawing/2014/main" id="{ED4725B6-EDFB-978F-A150-1144E7C8CD8A}"/>
              </a:ext>
            </a:extLst>
          </p:cNvPr>
          <p:cNvSpPr txBox="1"/>
          <p:nvPr/>
        </p:nvSpPr>
        <p:spPr>
          <a:xfrm>
            <a:off x="3843997" y="3076724"/>
            <a:ext cx="13392443" cy="371178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800" b="1" dirty="0">
                <a:solidFill>
                  <a:srgbClr val="FFCA04"/>
                </a:solidFill>
                <a:latin typeface="Lato"/>
                <a:ea typeface="Lato"/>
                <a:cs typeface="Lato"/>
                <a:sym typeface="Lato"/>
              </a:rPr>
              <a:t>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Dış sorgudaki bir değerin, alt sorgudan dönen liste içerisinde olup olmadığını kontrol eder. Eğer değer listede varsa o satırı getirir.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4800" b="1" dirty="0">
                <a:solidFill>
                  <a:srgbClr val="FFCA04"/>
                </a:solidFill>
                <a:latin typeface="Lato"/>
                <a:ea typeface="Lato"/>
                <a:cs typeface="Lato"/>
                <a:sym typeface="Lato"/>
              </a:rPr>
              <a:t>NOT 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Değerin, alt sorgudan dönen liste içerisinde olmamasını şart koşar. Listede bulunmayan kayıtları ayıklamak için kullanılır.</a:t>
            </a:r>
          </a:p>
        </p:txBody>
      </p:sp>
    </p:spTree>
    <p:extLst>
      <p:ext uri="{BB962C8B-B14F-4D97-AF65-F5344CB8AC3E}">
        <p14:creationId xmlns:p14="http://schemas.microsoft.com/office/powerpoint/2010/main" val="424939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8BDD29A-1E8E-E2E3-EE28-C8384FF17B4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7813718-D974-10FE-4262-275629C3013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86C1FE3-D7BB-97D4-FDFC-0D3D18F36BE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4163408-F699-97B3-C01B-93E06AA20C81}"/>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Alt Sorgular </a:t>
            </a:r>
          </a:p>
          <a:p>
            <a:pPr lvl="0" algn="ctr">
              <a:lnSpc>
                <a:spcPct val="119001"/>
              </a:lnSpc>
              <a:defRPr/>
            </a:pPr>
            <a:r>
              <a:rPr lang="tr-TR" sz="6300" dirty="0">
                <a:solidFill>
                  <a:srgbClr val="FFCA04"/>
                </a:solidFill>
                <a:latin typeface="Paytone One"/>
                <a:sym typeface="Paytone One"/>
              </a:rPr>
              <a:t>(IN / NOT IN)</a:t>
            </a:r>
          </a:p>
        </p:txBody>
      </p:sp>
      <p:sp>
        <p:nvSpPr>
          <p:cNvPr id="4" name="Google Shape;366;p29">
            <a:extLst>
              <a:ext uri="{FF2B5EF4-FFF2-40B4-BE49-F238E27FC236}">
                <a16:creationId xmlns:a16="http://schemas.microsoft.com/office/drawing/2014/main" id="{74E0B8B6-B68C-4AA5-7DE5-F8EF4448C102}"/>
              </a:ext>
            </a:extLst>
          </p:cNvPr>
          <p:cNvSpPr txBox="1"/>
          <p:nvPr/>
        </p:nvSpPr>
        <p:spPr>
          <a:xfrm>
            <a:off x="3440137" y="2926974"/>
            <a:ext cx="14390663" cy="581697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Sütun Sayısı: Alt sorgu (SELECT kısmı) mutlaka tek bir sütun döndürmelidir. Birden fazla sütun döndürürseniz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subquery</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has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too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many</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columns</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hatası alırsınız.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NULL Tehlikesi (Kritik): Eğer NOT IN kullandığınız alt sorgunun sonuç listesinde tek bir tane bile NULL değer varsa, tüm sorgu boş dönebilir. Bu yüzden alt sorguda WHERE sütun IS NOT NULL kullanmak güvenlidir.</a:t>
            </a:r>
          </a:p>
        </p:txBody>
      </p:sp>
    </p:spTree>
    <p:extLst>
      <p:ext uri="{BB962C8B-B14F-4D97-AF65-F5344CB8AC3E}">
        <p14:creationId xmlns:p14="http://schemas.microsoft.com/office/powerpoint/2010/main" val="3534697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03A54AA-0F46-BC2C-C5DF-14771FD441A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8DBF223-9E6B-E602-FC8C-BFE19EC51FD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76B5403-AC35-8EFA-EE9D-56CEB8CB5F8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0B5F29F-D2E1-0276-309C-22C5345457DD}"/>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Alt Sorgular </a:t>
            </a:r>
          </a:p>
          <a:p>
            <a:pPr lvl="0" algn="ctr">
              <a:lnSpc>
                <a:spcPct val="119001"/>
              </a:lnSpc>
              <a:defRPr/>
            </a:pPr>
            <a:r>
              <a:rPr lang="tr-TR" sz="6300" dirty="0">
                <a:solidFill>
                  <a:srgbClr val="FFCA04"/>
                </a:solidFill>
                <a:latin typeface="Paytone One"/>
                <a:sym typeface="Paytone One"/>
              </a:rPr>
              <a:t>(IN / NOT IN)</a:t>
            </a:r>
          </a:p>
        </p:txBody>
      </p:sp>
      <p:sp>
        <p:nvSpPr>
          <p:cNvPr id="3" name="Google Shape;366;p29">
            <a:extLst>
              <a:ext uri="{FF2B5EF4-FFF2-40B4-BE49-F238E27FC236}">
                <a16:creationId xmlns:a16="http://schemas.microsoft.com/office/drawing/2014/main" id="{99ABDFBE-5918-FD2B-C031-7905EF106992}"/>
              </a:ext>
            </a:extLst>
          </p:cNvPr>
          <p:cNvSpPr txBox="1"/>
          <p:nvPr/>
        </p:nvSpPr>
        <p:spPr>
          <a:xfrm>
            <a:off x="3557955" y="2356539"/>
            <a:ext cx="13822679" cy="614937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kolonlar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1"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sutun_adi</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a:t>
            </a:r>
            <a:r>
              <a:rPr lang="tr-TR" sz="4400" b="1" dirty="0">
                <a:solidFill>
                  <a:srgbClr val="FFCA04"/>
                </a:solidFill>
                <a:latin typeface="Lato"/>
                <a:ea typeface="Lato"/>
                <a:cs typeface="Lato"/>
                <a:sym typeface="Lato"/>
              </a:rPr>
              <a:t>[NOT] IN</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(SELECT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ortak_sutun</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FROM Tablo2 WHERE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kosul</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2443721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64BC948-4A82-99FD-22F6-A2F57E15AF3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9249144-7BC9-84A9-C8CD-3D313D463BC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AC9A02C-A584-A036-FAFF-72BC6310B49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DD16127-E632-A31F-A3DB-BE353FAC2D00}"/>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Alt Sorgular  (IN / NOT IN)</a:t>
            </a:r>
          </a:p>
        </p:txBody>
      </p:sp>
      <p:sp>
        <p:nvSpPr>
          <p:cNvPr id="4" name="Google Shape;366;p29">
            <a:extLst>
              <a:ext uri="{FF2B5EF4-FFF2-40B4-BE49-F238E27FC236}">
                <a16:creationId xmlns:a16="http://schemas.microsoft.com/office/drawing/2014/main" id="{DEC2EA8B-D6F7-D551-52BD-6692743C7D2B}"/>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Kayitlar</a:t>
            </a:r>
            <a:r>
              <a:rPr lang="tr-TR" sz="3600" b="1" dirty="0">
                <a:solidFill>
                  <a:schemeClr val="bg1"/>
                </a:solidFill>
              </a:rPr>
              <a:t>]</a:t>
            </a:r>
            <a:r>
              <a:rPr lang="tr-TR" sz="3600" dirty="0">
                <a:solidFill>
                  <a:schemeClr val="bg1"/>
                </a:solidFill>
              </a:rPr>
              <a:t> tablosunda kaydı bulunan (derse yazılmış) öğrencilerin isimlerini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yazılım, ekran, görüntüleme içeren bir resim&#10;&#10;Yapay zeka tarafından oluşturulmuş içerik yanlış olabilir.">
            <a:extLst>
              <a:ext uri="{FF2B5EF4-FFF2-40B4-BE49-F238E27FC236}">
                <a16:creationId xmlns:a16="http://schemas.microsoft.com/office/drawing/2014/main" id="{53C02DA0-3282-A541-E70C-5FF0FB2736CB}"/>
              </a:ext>
            </a:extLst>
          </p:cNvPr>
          <p:cNvPicPr>
            <a:picLocks noChangeAspect="1"/>
          </p:cNvPicPr>
          <p:nvPr/>
        </p:nvPicPr>
        <p:blipFill>
          <a:blip r:embed="rId5"/>
          <a:stretch>
            <a:fillRect/>
          </a:stretch>
        </p:blipFill>
        <p:spPr>
          <a:xfrm>
            <a:off x="5915278" y="3502990"/>
            <a:ext cx="9144001" cy="6032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019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F4CA760-FDE3-E538-F8BD-FAA72B8E060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5610AD8-72AC-220E-470C-BDD343475D4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47F1486-946C-B015-B820-3F30912B445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E866C76-AAB1-CE20-C2B3-5F1A236A0510}"/>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cs typeface="Arial"/>
                <a:sym typeface="Paytone One"/>
              </a:rPr>
              <a:t>Alt Sorgular  (IN / NOT IN)</a:t>
            </a:r>
          </a:p>
        </p:txBody>
      </p:sp>
      <p:sp>
        <p:nvSpPr>
          <p:cNvPr id="4" name="Google Shape;366;p29">
            <a:extLst>
              <a:ext uri="{FF2B5EF4-FFF2-40B4-BE49-F238E27FC236}">
                <a16:creationId xmlns:a16="http://schemas.microsoft.com/office/drawing/2014/main" id="{8BECD7B2-5636-14A1-85F7-64E86BFF9079}"/>
              </a:ext>
            </a:extLst>
          </p:cNvPr>
          <p:cNvSpPr txBox="1"/>
          <p:nvPr/>
        </p:nvSpPr>
        <p:spPr>
          <a:xfrm>
            <a:off x="3325837" y="2173395"/>
            <a:ext cx="14084608" cy="664797"/>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dirty="0">
                <a:solidFill>
                  <a:schemeClr val="bg1"/>
                </a:solidFill>
              </a:rPr>
              <a:t>Hiçbir derse </a:t>
            </a:r>
            <a:r>
              <a:rPr lang="tr-TR" sz="3600" b="1" dirty="0">
                <a:solidFill>
                  <a:schemeClr val="bg1"/>
                </a:solidFill>
              </a:rPr>
              <a:t>kayıt yaptırmamış</a:t>
            </a:r>
            <a:r>
              <a:rPr lang="tr-TR" sz="3600" dirty="0">
                <a:solidFill>
                  <a:schemeClr val="bg1"/>
                </a:solidFill>
              </a:rPr>
              <a:t> (boştaki) öğrencileri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5" name="Resim 4" descr="metin, ekran görüntüsü, yazılım, bilgisayar simgesi içeren bir resim&#10;&#10;Yapay zeka tarafından oluşturulmuş içerik yanlış olabilir.">
            <a:extLst>
              <a:ext uri="{FF2B5EF4-FFF2-40B4-BE49-F238E27FC236}">
                <a16:creationId xmlns:a16="http://schemas.microsoft.com/office/drawing/2014/main" id="{FD0ABFCD-A87C-6481-B9E5-AA86A13379EA}"/>
              </a:ext>
            </a:extLst>
          </p:cNvPr>
          <p:cNvPicPr>
            <a:picLocks noChangeAspect="1"/>
          </p:cNvPicPr>
          <p:nvPr/>
        </p:nvPicPr>
        <p:blipFill>
          <a:blip r:embed="rId5"/>
          <a:stretch>
            <a:fillRect/>
          </a:stretch>
        </p:blipFill>
        <p:spPr>
          <a:xfrm>
            <a:off x="3774555" y="3546183"/>
            <a:ext cx="12412807" cy="539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285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her bir </a:t>
            </a:r>
            <a:r>
              <a:rPr lang="tr-TR" sz="3600" b="1" dirty="0" err="1">
                <a:solidFill>
                  <a:srgbClr val="1C3A8F"/>
                </a:solidFill>
              </a:rPr>
              <a:t>OgrenciNo</a:t>
            </a:r>
            <a:r>
              <a:rPr lang="tr-TR" sz="3600" dirty="0">
                <a:solidFill>
                  <a:srgbClr val="1C3A8F"/>
                </a:solidFill>
              </a:rPr>
              <a:t> için sisteme girilmiş toplam not (</a:t>
            </a:r>
            <a:r>
              <a:rPr lang="tr-TR" sz="3600" dirty="0" err="1">
                <a:solidFill>
                  <a:srgbClr val="1C3A8F"/>
                </a:solidFill>
              </a:rPr>
              <a:t>Vize+Final+Ödev</a:t>
            </a:r>
            <a:r>
              <a:rPr lang="tr-TR" sz="3600" dirty="0">
                <a:solidFill>
                  <a:srgbClr val="1C3A8F"/>
                </a:solidFill>
              </a:rPr>
              <a:t> vb.) adedini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5B57C85E-8946-79E9-6FB8-E36BCFC69685}"/>
              </a:ext>
            </a:extLst>
          </p:cNvPr>
          <p:cNvPicPr>
            <a:picLocks noChangeAspect="1"/>
          </p:cNvPicPr>
          <p:nvPr/>
        </p:nvPicPr>
        <p:blipFill>
          <a:blip r:embed="rId8"/>
          <a:stretch>
            <a:fillRect/>
          </a:stretch>
        </p:blipFill>
        <p:spPr>
          <a:xfrm>
            <a:off x="6622741" y="3976884"/>
            <a:ext cx="7918167" cy="5650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6090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4FBC3D7E-0C56-4F4B-B8BB-B6DA7B1EC9B4}"/>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EF54446A-31C4-0283-CC95-43E48FB876CC}"/>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80E15D4C-3AA9-44CF-7D78-4B825891C64D}"/>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9B26A9A5-99F9-3B1E-1F29-750946959B30}"/>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4000" b="0" i="0" u="none" strike="noStrike" kern="0" cap="none" spc="0" normalizeH="0" baseline="0" noProof="0" dirty="0">
                <a:ln>
                  <a:noFill/>
                </a:ln>
                <a:solidFill>
                  <a:srgbClr val="FFCA04"/>
                </a:solidFill>
                <a:effectLst/>
                <a:uLnTx/>
                <a:uFillTx/>
                <a:latin typeface="Paytone One"/>
                <a:cs typeface="Arial"/>
                <a:sym typeface="Paytone One"/>
              </a:rPr>
              <a:t>Alt Sorgular  (IN / NOT IN)</a:t>
            </a:r>
          </a:p>
        </p:txBody>
      </p:sp>
      <p:sp>
        <p:nvSpPr>
          <p:cNvPr id="366" name="Google Shape;366;p29">
            <a:extLst>
              <a:ext uri="{FF2B5EF4-FFF2-40B4-BE49-F238E27FC236}">
                <a16:creationId xmlns:a16="http://schemas.microsoft.com/office/drawing/2014/main" id="{F12E9072-2AE9-661F-4F7D-650FF5EC5C7D}"/>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lvl="0" algn="just">
              <a:buClr>
                <a:srgbClr val="1C3A8F"/>
              </a:buClr>
            </a:pPr>
            <a:r>
              <a:rPr lang="tr-TR" sz="3600" dirty="0">
                <a:solidFill>
                  <a:srgbClr val="1C3A8F"/>
                </a:solidFill>
              </a:rPr>
              <a:t>Henüz </a:t>
            </a:r>
            <a:r>
              <a:rPr lang="tr-TR" sz="3600" b="1" dirty="0">
                <a:solidFill>
                  <a:srgbClr val="1C3A8F"/>
                </a:solidFill>
              </a:rPr>
              <a:t>hiçbir sınav notu girilmemiş</a:t>
            </a:r>
            <a:r>
              <a:rPr lang="tr-TR" sz="3600" dirty="0">
                <a:solidFill>
                  <a:srgbClr val="1C3A8F"/>
                </a:solidFill>
              </a:rPr>
              <a:t> olan öğrencilerin bilgilerini getirin.</a:t>
            </a:r>
            <a:endParaRPr kumimoji="0" lang="tr-TR" sz="3500" b="0" i="0" u="none" strike="noStrike" kern="0" cap="none" spc="0" normalizeH="0" baseline="0" noProof="0" dirty="0">
              <a:ln>
                <a:noFill/>
              </a:ln>
              <a:solidFill>
                <a:srgbClr val="1C3A8F"/>
              </a:solidFill>
              <a:effectLst/>
              <a:uLnTx/>
              <a:uFillTx/>
              <a:latin typeface="Lato"/>
              <a:ea typeface="Lato"/>
              <a:cs typeface="Lato"/>
              <a:sym typeface="Arial"/>
            </a:endParaRPr>
          </a:p>
        </p:txBody>
      </p:sp>
      <p:pic>
        <p:nvPicPr>
          <p:cNvPr id="2" name="istockphoto-1310191389-640_adpp_is">
            <a:hlinkClick r:id="" action="ppaction://media"/>
            <a:extLst>
              <a:ext uri="{FF2B5EF4-FFF2-40B4-BE49-F238E27FC236}">
                <a16:creationId xmlns:a16="http://schemas.microsoft.com/office/drawing/2014/main" id="{F56213EE-D9AF-4EB1-3804-BC0B6ED5FFEF}"/>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AE30DC54-4A64-743E-4F3F-DFB892DFEF7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2AAA0E0D-7C1D-1EFC-53F6-04E93E1413D3}"/>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pic>
        <p:nvPicPr>
          <p:cNvPr id="6" name="Resim 5" descr="metin, ekran görüntüsü, sayı, numara, yazı tipi içeren bir resim&#10;&#10;Yapay zeka tarafından oluşturulmuş içerik yanlış olabilir.">
            <a:extLst>
              <a:ext uri="{FF2B5EF4-FFF2-40B4-BE49-F238E27FC236}">
                <a16:creationId xmlns:a16="http://schemas.microsoft.com/office/drawing/2014/main" id="{52440D44-CD17-FB91-8418-76BA797080D6}"/>
              </a:ext>
            </a:extLst>
          </p:cNvPr>
          <p:cNvPicPr>
            <a:picLocks noChangeAspect="1"/>
          </p:cNvPicPr>
          <p:nvPr/>
        </p:nvPicPr>
        <p:blipFill>
          <a:blip r:embed="rId8"/>
          <a:stretch>
            <a:fillRect/>
          </a:stretch>
        </p:blipFill>
        <p:spPr>
          <a:xfrm>
            <a:off x="4270356" y="4251230"/>
            <a:ext cx="11603069" cy="5220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111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3A8AB09-CFE9-2A95-D81F-7B1DE75110CD}"/>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5FBFA3FD-BB98-F18D-3129-7FE6165C4579}"/>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911748A5-23F5-BCDC-B540-E59610B885E3}"/>
              </a:ext>
            </a:extLst>
          </p:cNvPr>
          <p:cNvPicPr preferRelativeResize="0"/>
          <p:nvPr/>
        </p:nvPicPr>
        <p:blipFill>
          <a:blip r:embed="rId4">
            <a:alphaModFix/>
          </a:blip>
          <a:stretch>
            <a:fillRect/>
          </a:stretch>
        </p:blipFill>
        <p:spPr>
          <a:xfrm>
            <a:off x="1247532" y="2679750"/>
            <a:ext cx="15792937" cy="10287001"/>
          </a:xfrm>
          <a:prstGeom prst="rect">
            <a:avLst/>
          </a:prstGeom>
          <a:noFill/>
          <a:ln>
            <a:noFill/>
          </a:ln>
        </p:spPr>
      </p:pic>
      <p:sp>
        <p:nvSpPr>
          <p:cNvPr id="329" name="Google Shape;329;p26">
            <a:extLst>
              <a:ext uri="{FF2B5EF4-FFF2-40B4-BE49-F238E27FC236}">
                <a16:creationId xmlns:a16="http://schemas.microsoft.com/office/drawing/2014/main" id="{04898B77-59A6-4066-ACB0-649F885EDE86}"/>
              </a:ext>
            </a:extLst>
          </p:cNvPr>
          <p:cNvSpPr txBox="1"/>
          <p:nvPr/>
        </p:nvSpPr>
        <p:spPr>
          <a:xfrm>
            <a:off x="4810571" y="535223"/>
            <a:ext cx="8666857" cy="1593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8700" b="0" i="0" u="none" strike="noStrike" kern="0" cap="none" spc="0" normalizeH="0" baseline="0" noProof="0" dirty="0">
                <a:ln>
                  <a:noFill/>
                </a:ln>
                <a:solidFill>
                  <a:srgbClr val="FFCA04"/>
                </a:solidFill>
                <a:effectLst/>
                <a:uLnTx/>
                <a:uFillTx/>
                <a:latin typeface="Paytone One"/>
                <a:ea typeface="Paytone One"/>
                <a:cs typeface="Paytone One"/>
                <a:sym typeface="Paytone One"/>
              </a:rPr>
              <a:t>VTYS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68A8087D-84E2-1672-52F3-9AE471A62413}"/>
              </a:ext>
            </a:extLst>
          </p:cNvPr>
          <p:cNvSpPr txBox="1"/>
          <p:nvPr/>
        </p:nvSpPr>
        <p:spPr>
          <a:xfrm>
            <a:off x="1903441" y="4833408"/>
            <a:ext cx="15174458" cy="4049057"/>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kumimoji="0" lang="tr-TR" sz="2600" b="0" i="0" u="none" strike="noStrike" kern="0" cap="none" spc="0" normalizeH="0" baseline="0" noProof="0" dirty="0" err="1">
                <a:ln>
                  <a:noFill/>
                </a:ln>
                <a:solidFill>
                  <a:srgbClr val="000000"/>
                </a:solidFill>
                <a:effectLst/>
                <a:uLnTx/>
                <a:uFillTx/>
                <a:latin typeface="Lato"/>
                <a:ea typeface="Lato"/>
                <a:cs typeface="Lato"/>
                <a:sym typeface="Lato"/>
              </a:rPr>
              <a:t>Di</a:t>
            </a:r>
            <a:r>
              <a:rPr lang="tr-TR" sz="2600" dirty="0" err="1">
                <a:latin typeface="Lato"/>
                <a:ea typeface="Lato"/>
                <a:cs typeface="Lato"/>
                <a:sym typeface="Lato"/>
              </a:rPr>
              <a:t>ğer</a:t>
            </a:r>
            <a:r>
              <a:rPr lang="tr-TR" sz="2600" dirty="0">
                <a:latin typeface="Lato"/>
                <a:ea typeface="Lato"/>
                <a:cs typeface="Lato"/>
                <a:sym typeface="Lato"/>
              </a:rPr>
              <a:t> Alt </a:t>
            </a:r>
            <a:r>
              <a:rPr lang="tr-TR" sz="2600">
                <a:latin typeface="Lato"/>
                <a:ea typeface="Lato"/>
                <a:cs typeface="Lato"/>
                <a:sym typeface="Lato"/>
              </a:rPr>
              <a:t>Sorgu Çeşitleri : </a:t>
            </a: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br>
              <a:rPr kumimoji="0" lang="tr-TR" sz="2600" b="0" i="0" u="none" strike="noStrike" kern="0" cap="none" spc="0" normalizeH="0" baseline="0" noProof="0">
                <a:ln>
                  <a:noFill/>
                </a:ln>
                <a:solidFill>
                  <a:srgbClr val="000000"/>
                </a:solidFill>
                <a:effectLst/>
                <a:uLnTx/>
                <a:uFillTx/>
                <a:latin typeface="Lato"/>
                <a:ea typeface="Lato"/>
                <a:cs typeface="Lato"/>
                <a:sym typeface="Lato"/>
              </a:rPr>
            </a:b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SELECT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İfadesinde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Alt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Sorgular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Hesaplanmış</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Kolon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Oluşturma</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FROM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İfadesinde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Alt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Sorgular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(Derived Tables /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Türetilmiş</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Tablolar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HAVING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İfadesinde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Alt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Sorgular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Grup</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Verisi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Filtreleme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lang="tr-TR" sz="2600" dirty="0">
                <a:latin typeface="Lato"/>
                <a:ea typeface="Lato"/>
                <a:cs typeface="Lato"/>
                <a:sym typeface="Lato"/>
              </a:rPr>
              <a:t>UNION – EXCEPT Kullanımı</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a:p>
            <a:pPr lvl="1">
              <a:lnSpc>
                <a:spcPct val="143004"/>
              </a:lnSpc>
            </a:pPr>
            <a:r>
              <a:rPr lang="en-US" sz="2800" dirty="0"/>
              <a:t>EXISTS </a:t>
            </a:r>
            <a:r>
              <a:rPr lang="en-US" sz="2800" dirty="0" err="1"/>
              <a:t>ve</a:t>
            </a:r>
            <a:r>
              <a:rPr lang="en-US" sz="2800" dirty="0"/>
              <a:t> NOT EXISTS </a:t>
            </a:r>
            <a:r>
              <a:rPr lang="en-US" sz="2800" dirty="0" err="1"/>
              <a:t>Kullanımı</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7A8727DB-6BED-1485-3024-5E96DA83EAA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Dikdörtgen: Köşeleri Yuvarlatılmış 1">
            <a:extLst>
              <a:ext uri="{FF2B5EF4-FFF2-40B4-BE49-F238E27FC236}">
                <a16:creationId xmlns:a16="http://schemas.microsoft.com/office/drawing/2014/main" id="{5176B43A-33A7-42E1-C501-82B1CF23AEC2}"/>
              </a:ext>
            </a:extLst>
          </p:cNvPr>
          <p:cNvSpPr/>
          <p:nvPr/>
        </p:nvSpPr>
        <p:spPr>
          <a:xfrm>
            <a:off x="12748483" y="323051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3036193E-2C77-2135-3515-BD5AFC2DE1D5}"/>
              </a:ext>
            </a:extLst>
          </p:cNvPr>
          <p:cNvSpPr/>
          <p:nvPr/>
        </p:nvSpPr>
        <p:spPr>
          <a:xfrm>
            <a:off x="2589704" y="323051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12. Hafta </a:t>
            </a:r>
          </a:p>
        </p:txBody>
      </p:sp>
    </p:spTree>
    <p:extLst>
      <p:ext uri="{BB962C8B-B14F-4D97-AF65-F5344CB8AC3E}">
        <p14:creationId xmlns:p14="http://schemas.microsoft.com/office/powerpoint/2010/main" val="333714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C2C4C9C-7275-17AD-B623-39F7C183200B}"/>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C2125797-C9ED-21C7-3191-6FE75B6ADA39}"/>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95B1CF6A-A152-5EDE-1689-1316B68D6469}"/>
              </a:ext>
            </a:extLst>
          </p:cNvPr>
          <p:cNvPicPr preferRelativeResize="0"/>
          <p:nvPr/>
        </p:nvPicPr>
        <p:blipFill>
          <a:blip r:embed="rId4">
            <a:alphaModFix/>
          </a:blip>
          <a:stretch>
            <a:fillRect/>
          </a:stretch>
        </p:blipFill>
        <p:spPr>
          <a:xfrm>
            <a:off x="1247532" y="2679750"/>
            <a:ext cx="15792937" cy="10287001"/>
          </a:xfrm>
          <a:prstGeom prst="rect">
            <a:avLst/>
          </a:prstGeom>
          <a:noFill/>
          <a:ln>
            <a:noFill/>
          </a:ln>
        </p:spPr>
      </p:pic>
      <p:sp>
        <p:nvSpPr>
          <p:cNvPr id="329" name="Google Shape;329;p26">
            <a:extLst>
              <a:ext uri="{FF2B5EF4-FFF2-40B4-BE49-F238E27FC236}">
                <a16:creationId xmlns:a16="http://schemas.microsoft.com/office/drawing/2014/main" id="{911805B2-8CF5-B501-73E3-D0B04173AA88}"/>
              </a:ext>
            </a:extLst>
          </p:cNvPr>
          <p:cNvSpPr txBox="1"/>
          <p:nvPr/>
        </p:nvSpPr>
        <p:spPr>
          <a:xfrm>
            <a:off x="4810571" y="535223"/>
            <a:ext cx="8666857" cy="1593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8700" b="0" i="0" u="none" strike="noStrike" kern="0" cap="none" spc="0" normalizeH="0" baseline="0" noProof="0" dirty="0">
                <a:ln>
                  <a:noFill/>
                </a:ln>
                <a:solidFill>
                  <a:srgbClr val="FFCA04"/>
                </a:solidFill>
                <a:effectLst/>
                <a:uLnTx/>
                <a:uFillTx/>
                <a:latin typeface="Paytone One"/>
                <a:ea typeface="Paytone One"/>
                <a:cs typeface="Paytone One"/>
                <a:sym typeface="Paytone One"/>
              </a:rPr>
              <a:t>VTYS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D87EE86F-54E7-6F47-6DDD-4BF9F12CEC3A}"/>
              </a:ext>
            </a:extLst>
          </p:cNvPr>
          <p:cNvSpPr txBox="1"/>
          <p:nvPr/>
        </p:nvSpPr>
        <p:spPr>
          <a:xfrm>
            <a:off x="1903441" y="4833408"/>
            <a:ext cx="15174458" cy="4137158"/>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kumimoji="0" lang="tr-TR" sz="2600" b="0" i="0" u="none" strike="noStrike" kern="0" cap="none" spc="0" normalizeH="0" baseline="0" noProof="0" dirty="0">
                <a:ln>
                  <a:noFill/>
                </a:ln>
                <a:solidFill>
                  <a:srgbClr val="000000"/>
                </a:solidFill>
                <a:effectLst/>
                <a:uLnTx/>
                <a:uFillTx/>
                <a:latin typeface="Lato"/>
                <a:ea typeface="Lato"/>
                <a:cs typeface="Lato"/>
                <a:sym typeface="Lato"/>
              </a:rPr>
              <a:t>NE ÖĞRENEBİLİRİM ? </a:t>
            </a: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endParaRPr lang="tr-TR" sz="2600" dirty="0">
              <a:latin typeface="Lato"/>
              <a:ea typeface="Lato"/>
              <a:cs typeface="Lato"/>
              <a:sym typeface="Lato"/>
            </a:endParaRP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r>
              <a:rPr kumimoji="0" lang="tr-TR" sz="2600" b="0" i="0" u="none" strike="noStrike" kern="0" cap="none" spc="0" normalizeH="0" baseline="0" noProof="0" dirty="0">
                <a:ln>
                  <a:noFill/>
                </a:ln>
                <a:solidFill>
                  <a:srgbClr val="000000"/>
                </a:solidFill>
                <a:effectLst/>
                <a:uLnTx/>
                <a:uFillTx/>
                <a:latin typeface="Lato"/>
                <a:ea typeface="Lato"/>
                <a:cs typeface="Lato"/>
                <a:sym typeface="Lato"/>
              </a:rPr>
              <a:t>STORE PROCEDURES</a:t>
            </a:r>
          </a:p>
          <a:p>
            <a:pPr lvl="1">
              <a:lnSpc>
                <a:spcPct val="143004"/>
              </a:lnSpc>
              <a:defRPr/>
            </a:pPr>
            <a:r>
              <a:rPr kumimoji="0" lang="tr-TR" sz="2800" b="0" i="0" u="none" strike="noStrike" kern="0" cap="none" spc="0" normalizeH="0" baseline="0" noProof="0" dirty="0">
                <a:ln>
                  <a:noFill/>
                </a:ln>
                <a:solidFill>
                  <a:srgbClr val="000000"/>
                </a:solidFill>
                <a:effectLst/>
                <a:uLnTx/>
                <a:uFillTx/>
                <a:latin typeface="Lato"/>
                <a:ea typeface="Lato"/>
                <a:cs typeface="Lato"/>
                <a:sym typeface="Lato"/>
              </a:rPr>
              <a:t>TRIGGERS</a:t>
            </a:r>
          </a:p>
          <a:p>
            <a:pPr lvl="1">
              <a:lnSpc>
                <a:spcPct val="143004"/>
              </a:lnSpc>
              <a:defRPr/>
            </a:pPr>
            <a:r>
              <a:rPr lang="tr-TR" sz="2800" dirty="0">
                <a:latin typeface="Lato"/>
                <a:ea typeface="Lato"/>
                <a:cs typeface="Lato"/>
                <a:sym typeface="Lato"/>
              </a:rPr>
              <a:t>INDEXES</a:t>
            </a:r>
          </a:p>
          <a:p>
            <a:pPr lvl="1">
              <a:lnSpc>
                <a:spcPct val="143004"/>
              </a:lnSpc>
              <a:defRPr/>
            </a:pPr>
            <a:r>
              <a:rPr kumimoji="0" lang="tr-TR" sz="2800" b="0" i="0" u="none" strike="noStrike" kern="0" cap="none" spc="0" normalizeH="0" baseline="0" noProof="0" dirty="0">
                <a:ln>
                  <a:noFill/>
                </a:ln>
                <a:solidFill>
                  <a:srgbClr val="000000"/>
                </a:solidFill>
                <a:effectLst/>
                <a:uLnTx/>
                <a:uFillTx/>
                <a:latin typeface="Lato"/>
                <a:ea typeface="Lato"/>
                <a:cs typeface="Lato"/>
                <a:sym typeface="Lato"/>
              </a:rPr>
              <a:t>TRANSACTIONS</a:t>
            </a: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1" indent="0" defTabSz="914400" rtl="0" eaLnBrk="1" fontAlgn="auto" latinLnBrk="0" hangingPunct="1">
              <a:lnSpc>
                <a:spcPct val="143004"/>
              </a:lnSpc>
              <a:spcBef>
                <a:spcPts val="0"/>
              </a:spcBef>
              <a:spcAft>
                <a:spcPts val="0"/>
              </a:spcAft>
              <a:buClr>
                <a:srgbClr val="000000"/>
              </a:buClr>
              <a:buSzTx/>
              <a:buFont typeface="Arial"/>
              <a:buNone/>
              <a:tabLst/>
              <a:defRPr/>
            </a:pPr>
            <a:endParaRPr kumimoji="0" lang="tr-TR" sz="26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56C70D0B-26B4-34B8-E5E2-9D2E16F5BE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Dikdörtgen: Köşeleri Yuvarlatılmış 1">
            <a:extLst>
              <a:ext uri="{FF2B5EF4-FFF2-40B4-BE49-F238E27FC236}">
                <a16:creationId xmlns:a16="http://schemas.microsoft.com/office/drawing/2014/main" id="{3AFF459F-4CA0-A906-C276-D943C42B6F52}"/>
              </a:ext>
            </a:extLst>
          </p:cNvPr>
          <p:cNvSpPr/>
          <p:nvPr/>
        </p:nvSpPr>
        <p:spPr>
          <a:xfrm>
            <a:off x="12748483" y="323051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4376DCCD-EED9-3285-8824-453472F9C640}"/>
              </a:ext>
            </a:extLst>
          </p:cNvPr>
          <p:cNvSpPr/>
          <p:nvPr/>
        </p:nvSpPr>
        <p:spPr>
          <a:xfrm>
            <a:off x="2589704" y="323051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12. Hafta </a:t>
            </a:r>
          </a:p>
        </p:txBody>
      </p:sp>
    </p:spTree>
    <p:extLst>
      <p:ext uri="{BB962C8B-B14F-4D97-AF65-F5344CB8AC3E}">
        <p14:creationId xmlns:p14="http://schemas.microsoft.com/office/powerpoint/2010/main" val="383294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hem </a:t>
            </a:r>
            <a:r>
              <a:rPr lang="tr-TR" sz="3600" b="1" dirty="0" err="1">
                <a:solidFill>
                  <a:srgbClr val="1C3A8F"/>
                </a:solidFill>
              </a:rPr>
              <a:t>Sinif</a:t>
            </a:r>
            <a:r>
              <a:rPr lang="tr-TR" sz="3600" dirty="0">
                <a:solidFill>
                  <a:srgbClr val="1C3A8F"/>
                </a:solidFill>
              </a:rPr>
              <a:t> hem de </a:t>
            </a:r>
            <a:r>
              <a:rPr lang="tr-TR" sz="3600" b="1" dirty="0">
                <a:solidFill>
                  <a:srgbClr val="1C3A8F"/>
                </a:solidFill>
              </a:rPr>
              <a:t>Cinsiyet</a:t>
            </a:r>
            <a:r>
              <a:rPr lang="tr-TR" sz="3600" dirty="0">
                <a:solidFill>
                  <a:srgbClr val="1C3A8F"/>
                </a:solidFill>
              </a:rPr>
              <a:t>e göre gruplandırma yaparak, örneğin "1. Sınıf Erkek"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lım, ekran, görüntüleme içeren bir resim&#10;&#10;Yapay zeka tarafından oluşturulmuş içerik yanlış olabilir.">
            <a:extLst>
              <a:ext uri="{FF2B5EF4-FFF2-40B4-BE49-F238E27FC236}">
                <a16:creationId xmlns:a16="http://schemas.microsoft.com/office/drawing/2014/main" id="{D8B2FE3A-8383-3623-573B-69C8FD81CD8D}"/>
              </a:ext>
            </a:extLst>
          </p:cNvPr>
          <p:cNvPicPr>
            <a:picLocks noChangeAspect="1"/>
          </p:cNvPicPr>
          <p:nvPr/>
        </p:nvPicPr>
        <p:blipFill>
          <a:blip r:embed="rId8"/>
          <a:stretch>
            <a:fillRect/>
          </a:stretch>
        </p:blipFill>
        <p:spPr>
          <a:xfrm>
            <a:off x="5207303" y="4251230"/>
            <a:ext cx="10382873" cy="4770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7381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bölümlere göre ders çeşitliliğini görmek için her </a:t>
            </a:r>
            <a:r>
              <a:rPr lang="tr-TR" sz="3600" b="1" dirty="0" err="1">
                <a:solidFill>
                  <a:srgbClr val="1C3A8F"/>
                </a:solidFill>
              </a:rPr>
              <a:t>BolumID</a:t>
            </a:r>
            <a:r>
              <a:rPr lang="tr-TR" sz="3600" dirty="0" err="1">
                <a:solidFill>
                  <a:srgbClr val="1C3A8F"/>
                </a:solidFill>
              </a:rPr>
              <a:t>'deki</a:t>
            </a:r>
            <a:r>
              <a:rPr lang="tr-TR" sz="3600" dirty="0">
                <a:solidFill>
                  <a:srgbClr val="1C3A8F"/>
                </a:solidFill>
              </a:rPr>
              <a:t> ders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sayı, numara, yazılım içeren bir resim&#10;&#10;Yapay zeka tarafından oluşturulmuş içerik yanlış olabilir.">
            <a:extLst>
              <a:ext uri="{FF2B5EF4-FFF2-40B4-BE49-F238E27FC236}">
                <a16:creationId xmlns:a16="http://schemas.microsoft.com/office/drawing/2014/main" id="{99E3656E-EBA7-5834-41EF-95D44C61E36F}"/>
              </a:ext>
            </a:extLst>
          </p:cNvPr>
          <p:cNvPicPr>
            <a:picLocks noChangeAspect="1"/>
          </p:cNvPicPr>
          <p:nvPr/>
        </p:nvPicPr>
        <p:blipFill>
          <a:blip r:embed="rId8"/>
          <a:stretch>
            <a:fillRect/>
          </a:stretch>
        </p:blipFill>
        <p:spPr>
          <a:xfrm>
            <a:off x="6428547" y="4251230"/>
            <a:ext cx="7941620" cy="4877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427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3485</TotalTime>
  <Words>2310</Words>
  <Application>Microsoft Office PowerPoint</Application>
  <PresentationFormat>Özel</PresentationFormat>
  <Paragraphs>344</Paragraphs>
  <Slides>73</Slides>
  <Notes>73</Notes>
  <HiddenSlides>0</HiddenSlides>
  <MMClips>35</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73</vt:i4>
      </vt:variant>
    </vt:vector>
  </HeadingPairs>
  <TitlesOfParts>
    <vt:vector size="79" baseType="lpstr">
      <vt:lpstr>Arial</vt:lpstr>
      <vt:lpstr>Paytone One</vt:lpstr>
      <vt:lpstr>Lato</vt:lpstr>
      <vt:lpstr>Calibri</vt:lpstr>
      <vt:lpstr>1_Office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56</cp:revision>
  <dcterms:modified xsi:type="dcterms:W3CDTF">2025-12-25T20:53:33Z</dcterms:modified>
</cp:coreProperties>
</file>