
<file path=[Content_Types].xml><?xml version="1.0" encoding="utf-8"?>
<Types xmlns="http://schemas.openxmlformats.org/package/2006/content-types">
  <Default Extension="fntdata" ContentType="application/x-fontdata"/>
  <Default Extension="glb" ContentType="model/gltf.binary"/>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4"/>
  </p:notesMasterIdLst>
  <p:handoutMasterIdLst>
    <p:handoutMasterId r:id="rId75"/>
  </p:handoutMasterIdLst>
  <p:sldIdLst>
    <p:sldId id="256" r:id="rId2"/>
    <p:sldId id="258" r:id="rId3"/>
    <p:sldId id="282" r:id="rId4"/>
    <p:sldId id="653" r:id="rId5"/>
    <p:sldId id="667" r:id="rId6"/>
    <p:sldId id="669" r:id="rId7"/>
    <p:sldId id="671" r:id="rId8"/>
    <p:sldId id="675" r:id="rId9"/>
    <p:sldId id="680" r:id="rId10"/>
    <p:sldId id="682" r:id="rId11"/>
    <p:sldId id="684" r:id="rId12"/>
    <p:sldId id="688" r:id="rId13"/>
    <p:sldId id="698" r:id="rId14"/>
    <p:sldId id="700" r:id="rId15"/>
    <p:sldId id="696" r:id="rId16"/>
    <p:sldId id="705" r:id="rId17"/>
    <p:sldId id="707" r:id="rId18"/>
    <p:sldId id="711" r:id="rId19"/>
    <p:sldId id="719" r:id="rId20"/>
    <p:sldId id="717" r:id="rId21"/>
    <p:sldId id="621" r:id="rId22"/>
    <p:sldId id="622" r:id="rId23"/>
    <p:sldId id="664" r:id="rId24"/>
    <p:sldId id="740" r:id="rId25"/>
    <p:sldId id="624" r:id="rId26"/>
    <p:sldId id="724" r:id="rId27"/>
    <p:sldId id="725" r:id="rId28"/>
    <p:sldId id="726" r:id="rId29"/>
    <p:sldId id="727" r:id="rId30"/>
    <p:sldId id="728" r:id="rId31"/>
    <p:sldId id="729" r:id="rId32"/>
    <p:sldId id="730" r:id="rId33"/>
    <p:sldId id="731" r:id="rId34"/>
    <p:sldId id="732" r:id="rId35"/>
    <p:sldId id="733" r:id="rId36"/>
    <p:sldId id="734" r:id="rId37"/>
    <p:sldId id="735" r:id="rId38"/>
    <p:sldId id="736" r:id="rId39"/>
    <p:sldId id="737" r:id="rId40"/>
    <p:sldId id="751" r:id="rId41"/>
    <p:sldId id="738" r:id="rId42"/>
    <p:sldId id="739" r:id="rId43"/>
    <p:sldId id="741" r:id="rId44"/>
    <p:sldId id="742" r:id="rId45"/>
    <p:sldId id="744" r:id="rId46"/>
    <p:sldId id="743" r:id="rId47"/>
    <p:sldId id="745" r:id="rId48"/>
    <p:sldId id="746" r:id="rId49"/>
    <p:sldId id="747" r:id="rId50"/>
    <p:sldId id="748" r:id="rId51"/>
    <p:sldId id="749" r:id="rId52"/>
    <p:sldId id="750" r:id="rId53"/>
    <p:sldId id="752" r:id="rId54"/>
    <p:sldId id="753" r:id="rId55"/>
    <p:sldId id="754" r:id="rId56"/>
    <p:sldId id="755" r:id="rId57"/>
    <p:sldId id="720" r:id="rId58"/>
    <p:sldId id="756" r:id="rId59"/>
    <p:sldId id="757" r:id="rId60"/>
    <p:sldId id="758" r:id="rId61"/>
    <p:sldId id="759" r:id="rId62"/>
    <p:sldId id="760" r:id="rId63"/>
    <p:sldId id="761" r:id="rId64"/>
    <p:sldId id="762" r:id="rId65"/>
    <p:sldId id="763" r:id="rId66"/>
    <p:sldId id="764" r:id="rId67"/>
    <p:sldId id="765" r:id="rId68"/>
    <p:sldId id="766" r:id="rId69"/>
    <p:sldId id="767" r:id="rId70"/>
    <p:sldId id="768" r:id="rId71"/>
    <p:sldId id="769" r:id="rId72"/>
    <p:sldId id="276" r:id="rId73"/>
  </p:sldIdLst>
  <p:sldSz cx="18288000" cy="10287000"/>
  <p:notesSz cx="6858000" cy="9144000"/>
  <p:embeddedFontLst>
    <p:embeddedFont>
      <p:font typeface="Lato" panose="020F0502020204030203" pitchFamily="34" charset="0"/>
      <p:regular r:id="rId76"/>
      <p:bold r:id="rId77"/>
      <p:italic r:id="rId78"/>
      <p:boldItalic r:id="rId79"/>
    </p:embeddedFont>
    <p:embeddedFont>
      <p:font typeface="Paytone One" panose="020B0604020202020204" charset="-94"/>
      <p:regular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A8F"/>
    <a:srgbClr val="FFC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41" autoAdjust="0"/>
  </p:normalViewPr>
  <p:slideViewPr>
    <p:cSldViewPr snapToGrid="0">
      <p:cViewPr>
        <p:scale>
          <a:sx n="50" d="100"/>
          <a:sy n="50" d="100"/>
        </p:scale>
        <p:origin x="830" y="187"/>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17.12.2025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83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64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15491A2-021B-2F2D-00A5-CA000A127D8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F8D3FB-6577-1A52-AA1D-F769A5A935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1F0B94C-106A-4AF7-B3C3-5F4578776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7316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38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94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A23CF12-1F6A-E027-8179-0270D4844B7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DFAAE7-24E2-34DF-9D27-2CEBA52CC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2D67814-64CD-0EC3-C06D-9F78327EC1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2476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40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A23CF12-1F6A-E027-8179-0270D4844B7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5DFAAE7-24E2-34DF-9D27-2CEBA52CCF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2D67814-64CD-0EC3-C06D-9F78327EC1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6074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68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45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6676E1A-D96D-AFE5-A88D-FA3770F50359}"/>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ABC702DF-BDE4-5891-54BE-D09DF46016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BC77FB0E-B66F-E3A1-6040-FE3F7040DF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5020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15CF7AA-B691-3F83-6DF7-BB507A9D50F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DB88ACD-968F-795F-AAD0-82DAA93B825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EC73C1E-E892-7802-2266-474FDCBABC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4200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8184E9C-3FCB-CB02-EBBE-398A92380CA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BAFA055-E321-8950-4424-C09807A199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15457AE-5832-831D-9360-86618D0108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685779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EA95E8C-0EB3-1E07-E6A8-6EBF478A33B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A278C79-043E-0C2D-FD43-CA49F86A0D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6F2CA05-50D7-8827-3E4F-747C47EFF2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48066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D10B42C-33D6-2397-F8FE-4C46060F6C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4881F34-554D-A292-750C-F23FB56EA8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F8E86BD-7DD4-C4B5-F340-209292BE44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2850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F7D4A12-1DF1-4E9C-7E5E-955BBFF28AD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03C9EA8-2F01-F15B-55C7-32E4C9207F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4BA26C1-C6D2-45E0-59C0-D86C650255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54339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CAC0137-3EEC-94BB-8FD8-9499D7BF595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B567E45-2BFB-8B0F-8EA9-8FCB77B339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035E1A5-0150-4D7D-01DA-A3F794D239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77862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3556B6A-62BF-C687-A81F-72BDEBFFDCA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29EFF39-6A8F-14C8-FC9D-2F31D8E979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55F05EE-4989-4D17-7820-CB32B1BD7E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06231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682E488-D2CB-54DC-7680-E7C60D2F34A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550C5FD-AE93-A64A-8D04-D03DF7EC31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453A3E3-DB1A-A6A3-4E55-238B4B8DE2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4527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569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5868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9557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364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14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684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646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673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2060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45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A8BB45B-725E-AFEA-FEC5-C9A73752D3B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BC9818D-7D33-C4C2-D95B-2A0DC50486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A7919DA-8921-3A1E-CE6B-DABF73EB27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33610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B6E7F62D-FA69-7EF2-4C4C-5E57256F0E24}"/>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A1B69AE9-61BC-48EB-6DEE-3271B70DEB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4F216B4-020C-42B2-BC42-9D5AA8274D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288041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47F6BFF-4732-F4DA-635F-48130528115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4E24937-3E40-2A0B-3CD4-DF073FD9D3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B059D21-46CD-578C-B663-55AFB0B26C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55469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CBEA5B7-C70D-3E57-CF45-48EAABA4F21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C9E74C0-9ACE-4974-B8CF-AAA2E982B2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113775E-132C-9EDC-326A-7711F55E77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244103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1E0821F-763A-8B19-D585-65E9DE77CC4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8E27A77-6512-569E-45D5-2BC9A96EC8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7D39FEA-0E85-523F-874C-50EDE7248A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66485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F596BAD-B434-1BEF-A795-6F19E4E4428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BFE2168-47DF-943C-F57C-1476261542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2A1C0B5-596F-36BF-0F29-563E61DC02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02791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C003524-78D5-9E6A-E7A7-14A341561E8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4AB4293-BE49-2363-BA0F-3FB64A02E1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B60BF8A-D637-871D-BB8E-8DC546E70A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19591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C4210AC-8669-4741-BEED-8485C66F578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B712A4E-48A0-9282-117B-4E22B2BC2F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701F0AD-0AA9-4753-BD3B-EE9A044286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31099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E39FB3B-0CD5-70A7-C12D-D3A78D28DF4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DA405EC-DA32-B8E6-EFBD-B7CB30EE55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DCB846B-F93A-54ED-553C-69CE7D17593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41018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0F708A0-9685-D149-162A-12F4C840716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4CCF3B5-8045-C341-BEB8-805E304F83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0F49D91-71EA-EE0C-EA53-4C3FD6A783E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3539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97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837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292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015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643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960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89309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0005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0391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DB020E7-FB1C-18B1-13A3-32A898F372F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7F09F7B2-FB93-4318-12A4-C7FF8CCDAE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50BA9F19-137C-ECDF-13FF-C8547B640F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275652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44199EF-6A15-AE85-115D-DEC9361E16D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F311C9C2-7040-5F8A-7A4D-16E9DF147E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129CBCE-BBB4-FBA7-123A-5B107D5CDC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05007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3B3004F-7580-01F8-FCC5-B44A95BC96B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BA78F45-1BAB-DF58-BB92-A4C29ADD78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AF87E56-8162-87AD-3E0E-8895B9AE9A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6579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572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EC49BFA-2B2F-2A2E-647C-E7F02E0E4C4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9896663-A564-E88A-3AA4-3111B9E1B8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B7034F6-B7C1-C18C-ADC9-A6AA7BAAD0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976418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09A931F-D97E-475A-A0AA-D57B09E0F5D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EA62131-3075-A3EE-09D0-2376BAA648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06B0CE6-258B-3131-B31E-97AF6A09C2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742215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996BBDE-F387-BA13-C33A-377DAAAB55A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34328E8-2C03-7801-626B-3C2D269CA5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F76B8C5-1B61-30AC-64F2-3CF1D70E3E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70502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5119F98-C10A-F393-6328-6A971425612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7E9F2A7A-6DCF-FE6F-F644-60BD6EF180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81181A7-3FBD-B0FF-5403-EF281B1AB6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018070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DC4B596-AAAA-1F68-1601-0AE6E0E8B16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F0AF8E6-7FC5-8FEF-001F-853783700A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FEF4133-D290-73F5-973C-3F2AE3D717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572140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800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2156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452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5477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80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073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34647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37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15491A2-021B-2F2D-00A5-CA000A127D8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F8D3FB-6577-1A52-AA1D-F769A5A935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1F0B94C-106A-4AF7-B3C3-5F45787767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7204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18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1.png"/><Relationship Id="rId5" Type="http://schemas.microsoft.com/office/2017/06/relationships/model3d" Target="../media/model3d1.glb"/><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Teknik Resim </a:t>
            </a:r>
            <a:r>
              <a:rPr lang="tr-TR" sz="3600" dirty="0">
                <a:solidFill>
                  <a:srgbClr val="1C3A8F"/>
                </a:solidFill>
              </a:rPr>
              <a:t>dersinin </a:t>
            </a:r>
            <a:r>
              <a:rPr lang="tr-TR" sz="3600" b="1" dirty="0">
                <a:solidFill>
                  <a:srgbClr val="1C3A8F"/>
                </a:solidFill>
              </a:rPr>
              <a:t>tüm notlarının ortalamasını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8" name="Resim 7" descr="metin, ekran görüntüsü, yazı tipi, çizgi içeren bir resim&#10;&#10;Yapay zeka tarafından oluşturulmuş içerik yanlış olabilir.">
            <a:extLst>
              <a:ext uri="{FF2B5EF4-FFF2-40B4-BE49-F238E27FC236}">
                <a16:creationId xmlns:a16="http://schemas.microsoft.com/office/drawing/2014/main" id="{403B1EB6-120A-CDA5-BC2D-AC5AD37B6B85}"/>
              </a:ext>
            </a:extLst>
          </p:cNvPr>
          <p:cNvPicPr>
            <a:picLocks noChangeAspect="1"/>
          </p:cNvPicPr>
          <p:nvPr/>
        </p:nvPicPr>
        <p:blipFill>
          <a:blip r:embed="rId8"/>
          <a:stretch>
            <a:fillRect/>
          </a:stretch>
        </p:blipFill>
        <p:spPr>
          <a:xfrm>
            <a:off x="3233510" y="4179137"/>
            <a:ext cx="13803445" cy="4135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7302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Veri Tabanı Yönetim sistemi dersinin Final</a:t>
            </a:r>
            <a:r>
              <a:rPr lang="tr-TR" sz="3600" dirty="0">
                <a:solidFill>
                  <a:srgbClr val="1C3A8F"/>
                </a:solidFill>
              </a:rPr>
              <a:t> notlarının </a:t>
            </a:r>
            <a:r>
              <a:rPr lang="tr-TR" sz="3600" b="1" dirty="0">
                <a:solidFill>
                  <a:srgbClr val="1C3A8F"/>
                </a:solidFill>
              </a:rPr>
              <a:t>ortalama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a:extLst>
              <a:ext uri="{FF2B5EF4-FFF2-40B4-BE49-F238E27FC236}">
                <a16:creationId xmlns:a16="http://schemas.microsoft.com/office/drawing/2014/main" id="{74214B35-7B55-9550-B5D0-285DCB86F860}"/>
              </a:ext>
            </a:extLst>
          </p:cNvPr>
          <p:cNvPicPr>
            <a:picLocks noChangeAspect="1"/>
          </p:cNvPicPr>
          <p:nvPr/>
        </p:nvPicPr>
        <p:blipFill>
          <a:blip r:embed="rId8"/>
          <a:stretch>
            <a:fillRect/>
          </a:stretch>
        </p:blipFill>
        <p:spPr>
          <a:xfrm>
            <a:off x="3235451" y="4610216"/>
            <a:ext cx="13652864" cy="3748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5989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8BA6A64-1BFA-986E-1713-8939917EF7C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573FA78-94A5-76AB-87B2-7AE5F7FF347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BE6EAC8-DEBC-1DEF-863C-E9E2648AE53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593632-7FA6-3C43-21D9-0714E425EFA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MAX (En Büyük) Fonksiyonu</a:t>
            </a:r>
          </a:p>
        </p:txBody>
      </p:sp>
      <p:sp>
        <p:nvSpPr>
          <p:cNvPr id="3" name="Google Shape;366;p29">
            <a:extLst>
              <a:ext uri="{FF2B5EF4-FFF2-40B4-BE49-F238E27FC236}">
                <a16:creationId xmlns:a16="http://schemas.microsoft.com/office/drawing/2014/main" id="{F9600235-EDDE-FD9D-69B7-80E21606E0D3}"/>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MAX</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150089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MAX (En Büyük)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İşletme Yönetimi </a:t>
            </a:r>
            <a:r>
              <a:rPr lang="tr-TR" sz="3600" dirty="0">
                <a:solidFill>
                  <a:srgbClr val="1C3A8F"/>
                </a:solidFill>
              </a:rPr>
              <a:t>dersinin</a:t>
            </a:r>
            <a:r>
              <a:rPr lang="tr-TR" sz="3600" b="1" dirty="0">
                <a:solidFill>
                  <a:srgbClr val="1C3A8F"/>
                </a:solidFill>
              </a:rPr>
              <a:t> Vize’</a:t>
            </a:r>
            <a:r>
              <a:rPr lang="tr-TR" sz="3600" dirty="0">
                <a:solidFill>
                  <a:srgbClr val="1C3A8F"/>
                </a:solidFill>
              </a:rPr>
              <a:t>sinde</a:t>
            </a:r>
            <a:r>
              <a:rPr lang="tr-TR" sz="3600" b="1" dirty="0">
                <a:solidFill>
                  <a:srgbClr val="1C3A8F"/>
                </a:solidFill>
              </a:rPr>
              <a:t> </a:t>
            </a:r>
            <a:r>
              <a:rPr lang="tr-TR" sz="3600" dirty="0">
                <a:solidFill>
                  <a:srgbClr val="1C3A8F"/>
                </a:solidFill>
              </a:rPr>
              <a:t>alınan</a:t>
            </a:r>
            <a:r>
              <a:rPr lang="tr-TR" sz="3600" b="1" dirty="0">
                <a:solidFill>
                  <a:srgbClr val="1C3A8F"/>
                </a:solidFill>
              </a:rPr>
              <a:t> en yüksek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yazı tipi, web sayfası içeren bir resim&#10;&#10;Yapay zeka tarafından oluşturulmuş içerik yanlış olabilir.">
            <a:extLst>
              <a:ext uri="{FF2B5EF4-FFF2-40B4-BE49-F238E27FC236}">
                <a16:creationId xmlns:a16="http://schemas.microsoft.com/office/drawing/2014/main" id="{4ADA086E-E81F-E87E-5D0E-7F7B0249D6B2}"/>
              </a:ext>
            </a:extLst>
          </p:cNvPr>
          <p:cNvPicPr>
            <a:picLocks noChangeAspect="1"/>
          </p:cNvPicPr>
          <p:nvPr/>
        </p:nvPicPr>
        <p:blipFill>
          <a:blip r:embed="rId8"/>
          <a:stretch>
            <a:fillRect/>
          </a:stretch>
        </p:blipFill>
        <p:spPr>
          <a:xfrm>
            <a:off x="3318947" y="4688609"/>
            <a:ext cx="13726022" cy="3591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4679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MAX (En Büyük)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Vize</a:t>
            </a:r>
            <a:r>
              <a:rPr lang="tr-TR" sz="3600" dirty="0">
                <a:solidFill>
                  <a:srgbClr val="1C3A8F"/>
                </a:solidFill>
              </a:rPr>
              <a:t> veya </a:t>
            </a:r>
            <a:r>
              <a:rPr lang="tr-TR" sz="3600" b="1" dirty="0">
                <a:solidFill>
                  <a:srgbClr val="1C3A8F"/>
                </a:solidFill>
              </a:rPr>
              <a:t>Final</a:t>
            </a:r>
            <a:r>
              <a:rPr lang="tr-TR" sz="3600" dirty="0">
                <a:solidFill>
                  <a:srgbClr val="1C3A8F"/>
                </a:solidFill>
              </a:rPr>
              <a:t> sınav türüne ait </a:t>
            </a:r>
            <a:r>
              <a:rPr lang="tr-TR" sz="3600" b="1" dirty="0">
                <a:solidFill>
                  <a:srgbClr val="1C3A8F"/>
                </a:solidFill>
              </a:rPr>
              <a:t>en yüksek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7" name="Resim 6" descr="metin, yazı tipi, çizgi, ekran görüntüsü içeren bir resim&#10;&#10;Yapay zeka tarafından oluşturulmuş içerik yanlış olabilir.">
            <a:extLst>
              <a:ext uri="{FF2B5EF4-FFF2-40B4-BE49-F238E27FC236}">
                <a16:creationId xmlns:a16="http://schemas.microsoft.com/office/drawing/2014/main" id="{BA471DA0-58B2-96FD-A9DB-C005548B751B}"/>
              </a:ext>
            </a:extLst>
          </p:cNvPr>
          <p:cNvPicPr>
            <a:picLocks noChangeAspect="1"/>
          </p:cNvPicPr>
          <p:nvPr/>
        </p:nvPicPr>
        <p:blipFill>
          <a:blip r:embed="rId8"/>
          <a:stretch>
            <a:fillRect/>
          </a:stretch>
        </p:blipFill>
        <p:spPr>
          <a:xfrm>
            <a:off x="3393277" y="4765109"/>
            <a:ext cx="13357227" cy="3766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907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EA1A508-4656-38B2-C991-1DE9838E9A0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C81EFE-91E4-A063-5A5C-4C29DFA67EC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2F88425-5F60-70AE-7CF9-5B0122D1720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819CC3E-1D26-4EA0-6583-20597912314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MIN (En Küçük) Fonksiyonu</a:t>
            </a:r>
          </a:p>
        </p:txBody>
      </p:sp>
      <p:sp>
        <p:nvSpPr>
          <p:cNvPr id="3" name="Google Shape;366;p29">
            <a:extLst>
              <a:ext uri="{FF2B5EF4-FFF2-40B4-BE49-F238E27FC236}">
                <a16:creationId xmlns:a16="http://schemas.microsoft.com/office/drawing/2014/main" id="{CF9E829F-D312-7FD5-9074-7D3F049BC5AB}"/>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MIN</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498113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MIN (En Küçük)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Algoritma ve Programlama </a:t>
            </a:r>
            <a:r>
              <a:rPr lang="tr-TR" sz="3600" dirty="0">
                <a:solidFill>
                  <a:srgbClr val="1C3A8F"/>
                </a:solidFill>
              </a:rPr>
              <a:t>dersi için verilen </a:t>
            </a:r>
            <a:r>
              <a:rPr lang="tr-TR" sz="3600" b="1" dirty="0">
                <a:solidFill>
                  <a:srgbClr val="1C3A8F"/>
                </a:solidFill>
              </a:rPr>
              <a:t>en düşük puanı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ekran görüntüsü içeren bir resim&#10;&#10;Yapay zeka tarafından oluşturulmuş içerik yanlış olabilir.">
            <a:extLst>
              <a:ext uri="{FF2B5EF4-FFF2-40B4-BE49-F238E27FC236}">
                <a16:creationId xmlns:a16="http://schemas.microsoft.com/office/drawing/2014/main" id="{49BD358B-00BA-52BF-1725-988B3C6AF212}"/>
              </a:ext>
            </a:extLst>
          </p:cNvPr>
          <p:cNvPicPr>
            <a:picLocks noChangeAspect="1"/>
          </p:cNvPicPr>
          <p:nvPr/>
        </p:nvPicPr>
        <p:blipFill>
          <a:blip r:embed="rId8"/>
          <a:stretch>
            <a:fillRect/>
          </a:stretch>
        </p:blipFill>
        <p:spPr>
          <a:xfrm>
            <a:off x="3568233" y="4644307"/>
            <a:ext cx="12889145" cy="4007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215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MIN (En Küçük)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1. Sınıf Kız</a:t>
            </a:r>
            <a:r>
              <a:rPr lang="tr-TR" sz="3600" dirty="0">
                <a:solidFill>
                  <a:srgbClr val="1C3A8F"/>
                </a:solidFill>
              </a:rPr>
              <a:t> öğrencileri arasındaki </a:t>
            </a:r>
            <a:r>
              <a:rPr lang="tr-TR" sz="3600" b="1" dirty="0">
                <a:solidFill>
                  <a:srgbClr val="1C3A8F"/>
                </a:solidFill>
              </a:rPr>
              <a:t>en erken (en yaşlı) doğum tarihini</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7" name="Resim 6" descr="metin, yazılım, çizgi, yazı tipi içeren bir resim&#10;&#10;Yapay zeka tarafından oluşturulmuş içerik yanlış olabilir.">
            <a:extLst>
              <a:ext uri="{FF2B5EF4-FFF2-40B4-BE49-F238E27FC236}">
                <a16:creationId xmlns:a16="http://schemas.microsoft.com/office/drawing/2014/main" id="{844F9F27-7DC8-5A7D-2D82-5449AD390961}"/>
              </a:ext>
            </a:extLst>
          </p:cNvPr>
          <p:cNvPicPr>
            <a:picLocks noChangeAspect="1"/>
          </p:cNvPicPr>
          <p:nvPr/>
        </p:nvPicPr>
        <p:blipFill>
          <a:blip r:embed="rId8"/>
          <a:stretch>
            <a:fillRect/>
          </a:stretch>
        </p:blipFill>
        <p:spPr>
          <a:xfrm>
            <a:off x="3188616" y="4957542"/>
            <a:ext cx="14047824" cy="33813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655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EA1A508-4656-38B2-C991-1DE9838E9A0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C81EFE-91E4-A063-5A5C-4C29DFA67EC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2F88425-5F60-70AE-7CF9-5B0122D1720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819CC3E-1D26-4EA0-6583-20597912314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COUNT (Sayı) Fonksiyonu</a:t>
            </a:r>
          </a:p>
        </p:txBody>
      </p:sp>
      <p:sp>
        <p:nvSpPr>
          <p:cNvPr id="3" name="Google Shape;366;p29">
            <a:extLst>
              <a:ext uri="{FF2B5EF4-FFF2-40B4-BE49-F238E27FC236}">
                <a16:creationId xmlns:a16="http://schemas.microsoft.com/office/drawing/2014/main" id="{CF9E829F-D312-7FD5-9074-7D3F049BC5AB}"/>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COUNT</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 | *)</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3861288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COUNT (Sayı)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1. Sınıf Erkek</a:t>
            </a:r>
            <a:r>
              <a:rPr lang="tr-TR" sz="3600" dirty="0">
                <a:solidFill>
                  <a:srgbClr val="1C3A8F"/>
                </a:solidFill>
              </a:rPr>
              <a:t> öğrenci sayısını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çizgi, ekran görüntüsü içeren bir resim&#10;&#10;Yapay zeka tarafından oluşturulmuş içerik yanlış olabilir.">
            <a:extLst>
              <a:ext uri="{FF2B5EF4-FFF2-40B4-BE49-F238E27FC236}">
                <a16:creationId xmlns:a16="http://schemas.microsoft.com/office/drawing/2014/main" id="{6BD52BAB-5639-4D34-49F8-F40B72BF99C3}"/>
              </a:ext>
            </a:extLst>
          </p:cNvPr>
          <p:cNvPicPr>
            <a:picLocks noChangeAspect="1"/>
          </p:cNvPicPr>
          <p:nvPr/>
        </p:nvPicPr>
        <p:blipFill>
          <a:blip r:embed="rId8"/>
          <a:stretch>
            <a:fillRect/>
          </a:stretch>
        </p:blipFill>
        <p:spPr>
          <a:xfrm>
            <a:off x="3318947" y="4251230"/>
            <a:ext cx="13364094" cy="3404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9121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6914" y="4065517"/>
            <a:ext cx="7528157" cy="2492990"/>
          </a:xfrm>
          <a:prstGeom prst="rect">
            <a:avLst/>
          </a:prstGeom>
          <a:noFill/>
          <a:ln>
            <a:noFill/>
          </a:ln>
        </p:spPr>
        <p:txBody>
          <a:bodyPr spcFirstLastPara="1" wrap="square" lIns="0" tIns="0" rIns="0" bIns="0" anchor="t" anchorCtr="0">
            <a:spAutoFit/>
          </a:bodyPr>
          <a:lstStyle/>
          <a:p>
            <a:pPr lvl="1">
              <a:lnSpc>
                <a:spcPct val="150000"/>
              </a:lnSpc>
              <a:defRPr/>
            </a:pPr>
            <a:r>
              <a:rPr lang="tr-TR" sz="3600" dirty="0"/>
              <a:t>GROUP BY Komutu </a:t>
            </a:r>
          </a:p>
          <a:p>
            <a:pPr lvl="1">
              <a:lnSpc>
                <a:spcPct val="150000"/>
              </a:lnSpc>
              <a:defRPr/>
            </a:pPr>
            <a:r>
              <a:rPr lang="tr-TR" sz="3600" dirty="0"/>
              <a:t>HAVING Komutu</a:t>
            </a:r>
          </a:p>
          <a:p>
            <a:pPr lvl="1">
              <a:lnSpc>
                <a:spcPct val="150000"/>
              </a:lnSpc>
              <a:defRPr/>
            </a:pPr>
            <a:r>
              <a:rPr lang="tr-TR" sz="3600" dirty="0"/>
              <a:t>INNER JOIN İfadesi</a:t>
            </a: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876911" y="4133547"/>
            <a:ext cx="1738800" cy="487518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lang="tr-TR" sz="4400" dirty="0">
              <a:solidFill>
                <a:srgbClr val="7797ED"/>
              </a:solidFill>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lang="tr-TR" sz="4400" dirty="0">
              <a:solidFill>
                <a:srgbClr val="7797ED"/>
              </a:solidFill>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2" name="Dikdörtgen: Köşeleri Yuvarlatılmış 1">
            <a:extLst>
              <a:ext uri="{FF2B5EF4-FFF2-40B4-BE49-F238E27FC236}">
                <a16:creationId xmlns:a16="http://schemas.microsoft.com/office/drawing/2014/main" id="{3A28CE6B-94B2-000B-36EC-E1BF54A82730}"/>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COUNT (Sayı)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553998"/>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a:t>
            </a:r>
            <a:r>
              <a:rPr lang="tr-TR" sz="3600" b="1" dirty="0">
                <a:solidFill>
                  <a:srgbClr val="1C3A8F"/>
                </a:solidFill>
              </a:rPr>
              <a:t>kaç farklı kredi miktarı</a:t>
            </a:r>
            <a:r>
              <a:rPr lang="tr-TR" sz="3600" dirty="0">
                <a:solidFill>
                  <a:srgbClr val="1C3A8F"/>
                </a:solidFill>
              </a:rPr>
              <a:t> kullanıldığını sayınız.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 tipi, çizgi içeren bir resim&#10;&#10;Yapay zeka tarafından oluşturulmuş içerik yanlış olabilir.">
            <a:extLst>
              <a:ext uri="{FF2B5EF4-FFF2-40B4-BE49-F238E27FC236}">
                <a16:creationId xmlns:a16="http://schemas.microsoft.com/office/drawing/2014/main" id="{74B86E2E-FF74-B126-8C28-46D0550A058B}"/>
              </a:ext>
            </a:extLst>
          </p:cNvPr>
          <p:cNvPicPr>
            <a:picLocks noChangeAspect="1"/>
          </p:cNvPicPr>
          <p:nvPr/>
        </p:nvPicPr>
        <p:blipFill>
          <a:blip r:embed="rId8"/>
          <a:stretch>
            <a:fillRect/>
          </a:stretch>
        </p:blipFill>
        <p:spPr>
          <a:xfrm>
            <a:off x="3724772" y="3859810"/>
            <a:ext cx="12943913" cy="4652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031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5D9259D-5EC9-6294-3244-7D6305A44026}"/>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C7B3C48F-5327-39C0-09BF-7F1891C0F484}"/>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GROUP BY</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Komutu</a:t>
            </a:r>
          </a:p>
        </p:txBody>
      </p:sp>
      <p:sp>
        <p:nvSpPr>
          <p:cNvPr id="184" name="Google Shape;184;p20">
            <a:extLst>
              <a:ext uri="{FF2B5EF4-FFF2-40B4-BE49-F238E27FC236}">
                <a16:creationId xmlns:a16="http://schemas.microsoft.com/office/drawing/2014/main" id="{BBADD56C-A248-70DB-4F36-FAD18A246520}"/>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67D13FB5-BA11-2386-B49B-127BC1DDA6DD}"/>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22AEBB94-C154-621C-782E-88D44D43F83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615FFEE4-23B5-C4A5-D572-5AD3B96C23E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5097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50374F5-3A88-51D4-7382-139B758FA54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2FCEDA1-2FF1-4B9E-3064-4D73D10AB06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75CAAFA-BAEF-BD66-57F0-6322780D0E2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68C653F-F931-FAD2-654E-F094CEFADEB4}"/>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GROUP BY</a:t>
            </a:r>
          </a:p>
          <a:p>
            <a:pPr lvl="0" algn="ctr">
              <a:lnSpc>
                <a:spcPct val="119001"/>
              </a:lnSpc>
              <a:defRPr/>
            </a:pPr>
            <a:r>
              <a:rPr lang="tr-TR" sz="6300" dirty="0">
                <a:solidFill>
                  <a:srgbClr val="FFCA04"/>
                </a:solidFill>
                <a:latin typeface="Paytone One"/>
                <a:sym typeface="Paytone One"/>
              </a:rPr>
              <a:t>Komutu</a:t>
            </a:r>
          </a:p>
        </p:txBody>
      </p:sp>
      <p:sp>
        <p:nvSpPr>
          <p:cNvPr id="4" name="Google Shape;366;p29">
            <a:extLst>
              <a:ext uri="{FF2B5EF4-FFF2-40B4-BE49-F238E27FC236}">
                <a16:creationId xmlns:a16="http://schemas.microsoft.com/office/drawing/2014/main" id="{77AC35C1-2448-BC7A-0A74-941409DF3C3C}"/>
              </a:ext>
            </a:extLst>
          </p:cNvPr>
          <p:cNvSpPr txBox="1"/>
          <p:nvPr/>
        </p:nvSpPr>
        <p:spPr>
          <a:xfrm>
            <a:off x="4011637" y="4174004"/>
            <a:ext cx="13392443" cy="517064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GROUP BY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ifadesi, bir tablodaki satırları bir veya daha fazla sütundaki değerlerine göre gruplara ayırmak için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Genellikle SUM, AVG, COUNT, MAX ve MIN gibi toplamsal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aggregate</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fonksiyonlarla birlikte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Temel amacı, tüm tablo yerine her bir grup (örneğin; her bölüm, her sınıf veya her cinsiyet) için ayrı ayrı hesaplamalar yapmaktır.</a:t>
            </a:r>
          </a:p>
        </p:txBody>
      </p:sp>
    </p:spTree>
    <p:extLst>
      <p:ext uri="{BB962C8B-B14F-4D97-AF65-F5344CB8AC3E}">
        <p14:creationId xmlns:p14="http://schemas.microsoft.com/office/powerpoint/2010/main" val="587993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A195ED8-33C6-8A86-2DBF-3DFBE68AA9E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36F24F2-CC03-3F4C-70BA-7C9EE5D342C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69F2E05-85D6-F900-3E2B-118EE2D238A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7568E3-52DC-BB28-1C42-E4016BBBB42A}"/>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GROUP BY</a:t>
            </a:r>
          </a:p>
          <a:p>
            <a:pPr lvl="0" algn="ctr">
              <a:lnSpc>
                <a:spcPct val="119001"/>
              </a:lnSpc>
              <a:defRPr/>
            </a:pPr>
            <a:r>
              <a:rPr lang="tr-TR" sz="6300" dirty="0">
                <a:solidFill>
                  <a:srgbClr val="FFCA04"/>
                </a:solidFill>
                <a:latin typeface="Paytone One"/>
                <a:sym typeface="Paytone One"/>
              </a:rPr>
              <a:t>Komutu</a:t>
            </a:r>
          </a:p>
        </p:txBody>
      </p:sp>
      <p:sp>
        <p:nvSpPr>
          <p:cNvPr id="4" name="Google Shape;366;p29">
            <a:extLst>
              <a:ext uri="{FF2B5EF4-FFF2-40B4-BE49-F238E27FC236}">
                <a16:creationId xmlns:a16="http://schemas.microsoft.com/office/drawing/2014/main" id="{4988B968-FB9D-3794-74A1-CD0E70B6D8F5}"/>
              </a:ext>
            </a:extLst>
          </p:cNvPr>
          <p:cNvSpPr txBox="1"/>
          <p:nvPr/>
        </p:nvSpPr>
        <p:spPr>
          <a:xfrm>
            <a:off x="3440137" y="2926974"/>
            <a:ext cx="14390663" cy="710963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SELECT Kuralı: SELECT listesinde yer alan ancak toplamsal bir fonksiyonun içinde olmayan tüm sütunlar, mutlaka GROUP BY yan cümlesinde de yer almalıdır. Aksi takdirde SQL hata döndürür.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Filtreleme Farkı: Gruplama yapılmadan önce satırları filtrelemek için WHERE, gruplama yapıldıktan sonra gruplanmış sonuçları filtrelemek için HAVING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4144713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5F9692B-90BA-A8FF-C950-C6CC2C22F9E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B0A2FBF-99BD-EB20-4150-CB116D17F50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1AB6214-397F-9F33-DF8E-F471D2656C7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01783F7-668A-1538-B81C-B6B2ECEBA559}"/>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GROUP BY</a:t>
            </a:r>
          </a:p>
          <a:p>
            <a:pPr lvl="0" algn="ctr">
              <a:lnSpc>
                <a:spcPct val="119001"/>
              </a:lnSpc>
              <a:defRPr/>
            </a:pPr>
            <a:r>
              <a:rPr lang="tr-TR" sz="6300" dirty="0">
                <a:solidFill>
                  <a:srgbClr val="FFCA04"/>
                </a:solidFill>
                <a:latin typeface="Paytone One"/>
                <a:sym typeface="Paytone One"/>
              </a:rPr>
              <a:t>Komutu</a:t>
            </a:r>
          </a:p>
        </p:txBody>
      </p:sp>
      <p:sp>
        <p:nvSpPr>
          <p:cNvPr id="3" name="Google Shape;366;p29">
            <a:extLst>
              <a:ext uri="{FF2B5EF4-FFF2-40B4-BE49-F238E27FC236}">
                <a16:creationId xmlns:a16="http://schemas.microsoft.com/office/drawing/2014/main" id="{D8413E8D-6B1D-88BD-EA15-5288180747A6}"/>
              </a:ext>
            </a:extLst>
          </p:cNvPr>
          <p:cNvSpPr txBox="1"/>
          <p:nvPr/>
        </p:nvSpPr>
        <p:spPr>
          <a:xfrm>
            <a:off x="3610432" y="2813739"/>
            <a:ext cx="13822679" cy="710963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gruplama_sutunu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TOPLAMSAL_FONKSIYON(</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hesaplanacak_sutun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tablo_adi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CA04"/>
                </a:solidFill>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lvl="1" algn="just">
              <a:lnSpc>
                <a:spcPct val="120000"/>
              </a:lnSpc>
              <a:defRPr/>
            </a:pPr>
            <a:r>
              <a:rPr lang="tr-TR" sz="3500" b="1" dirty="0">
                <a:solidFill>
                  <a:srgbClr val="FFCA04"/>
                </a:solidFill>
                <a:latin typeface="Lato"/>
                <a:ea typeface="Lato"/>
                <a:cs typeface="Lato"/>
              </a:rPr>
              <a:t>GROUP BY </a:t>
            </a:r>
          </a:p>
          <a:p>
            <a:pPr lvl="1" algn="just">
              <a:lnSpc>
                <a:spcPct val="120000"/>
              </a:lnSpc>
              <a:defRPr/>
            </a:pPr>
            <a:r>
              <a:rPr lang="tr-TR" sz="3500" b="1" dirty="0">
                <a:solidFill>
                  <a:srgbClr val="FFCA04"/>
                </a:solidFill>
                <a:latin typeface="Lato"/>
                <a:ea typeface="Lato"/>
                <a:cs typeface="Lato"/>
              </a:rPr>
              <a:t>	</a:t>
            </a:r>
            <a:r>
              <a:rPr lang="tr-TR" sz="3500" dirty="0">
                <a:solidFill>
                  <a:srgbClr val="FFFFFF"/>
                </a:solidFill>
                <a:latin typeface="Lato"/>
                <a:ea typeface="Lato"/>
                <a:cs typeface="Lato"/>
              </a:rPr>
              <a:t>gruplama_sutunu_1, gruplama_sutunu_2, ...</a:t>
            </a:r>
            <a:r>
              <a:rPr lang="tr-TR" sz="3500" dirty="0">
                <a:solidFill>
                  <a:srgbClr val="FFFFFF"/>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p:spTree>
    <p:extLst>
      <p:ext uri="{BB962C8B-B14F-4D97-AF65-F5344CB8AC3E}">
        <p14:creationId xmlns:p14="http://schemas.microsoft.com/office/powerpoint/2010/main" val="179852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6DC97E1-FC3A-82C9-AB2E-49435D549B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6967E7A-7658-BFF9-9DED-4A085E73A06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F8A395F-D6B9-7160-809D-A03B0B1E7E2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26D10DE-9370-DE76-BB2F-D1631DCB6C6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GROUP BY Komutu</a:t>
            </a:r>
          </a:p>
        </p:txBody>
      </p:sp>
      <p:sp>
        <p:nvSpPr>
          <p:cNvPr id="4" name="Google Shape;366;p29">
            <a:extLst>
              <a:ext uri="{FF2B5EF4-FFF2-40B4-BE49-F238E27FC236}">
                <a16:creationId xmlns:a16="http://schemas.microsoft.com/office/drawing/2014/main" id="{33E25EF9-0974-7056-42FA-26AC7E00A76F}"/>
              </a:ext>
            </a:extLst>
          </p:cNvPr>
          <p:cNvSpPr txBox="1"/>
          <p:nvPr/>
        </p:nvSpPr>
        <p:spPr>
          <a:xfrm>
            <a:off x="3325837" y="2173395"/>
            <a:ext cx="14084608"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Ogrenciler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tablosunda her bir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Sinif</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düzeyinde (1. sınıf ve 2. sınıf) toplam kaç öğrenci olduğunu bulunuz.</a:t>
            </a:r>
          </a:p>
        </p:txBody>
      </p:sp>
      <p:pic>
        <p:nvPicPr>
          <p:cNvPr id="3" name="Resim 2" descr="metin, ekran görüntüsü, yazı tipi, çizgi içeren bir resim&#10;&#10;Yapay zeka tarafından oluşturulmuş içerik yanlış olabilir.">
            <a:extLst>
              <a:ext uri="{FF2B5EF4-FFF2-40B4-BE49-F238E27FC236}">
                <a16:creationId xmlns:a16="http://schemas.microsoft.com/office/drawing/2014/main" id="{679E84AD-AD02-7CC8-15C6-42379638D6DC}"/>
              </a:ext>
            </a:extLst>
          </p:cNvPr>
          <p:cNvPicPr>
            <a:picLocks noChangeAspect="1"/>
          </p:cNvPicPr>
          <p:nvPr/>
        </p:nvPicPr>
        <p:blipFill>
          <a:blip r:embed="rId5"/>
          <a:stretch>
            <a:fillRect/>
          </a:stretch>
        </p:blipFill>
        <p:spPr>
          <a:xfrm>
            <a:off x="4510516" y="3866764"/>
            <a:ext cx="11963924" cy="5179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088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B861BA4-D803-9EA4-14AE-8B8CAC26492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05A27A7-78C7-4727-7DF3-3A8FD48E838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E91423E-5204-CC33-F5EE-564A84EE480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D878467-26EA-248B-DAFB-659C26991817}"/>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GROUP BY Komutu</a:t>
            </a:r>
          </a:p>
        </p:txBody>
      </p:sp>
      <p:sp>
        <p:nvSpPr>
          <p:cNvPr id="4" name="Google Shape;366;p29">
            <a:extLst>
              <a:ext uri="{FF2B5EF4-FFF2-40B4-BE49-F238E27FC236}">
                <a16:creationId xmlns:a16="http://schemas.microsoft.com/office/drawing/2014/main" id="{D7FC4E9F-739B-757D-9D2A-FF124FC57B4A}"/>
              </a:ext>
            </a:extLst>
          </p:cNvPr>
          <p:cNvSpPr txBox="1"/>
          <p:nvPr/>
        </p:nvSpPr>
        <p:spPr>
          <a:xfrm>
            <a:off x="3325837" y="2173395"/>
            <a:ext cx="14084608"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[Dersler] tablosunda her bir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BolumID'ye</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ait derslerin toplam kredi miktarını hesaplayınız.</a:t>
            </a:r>
          </a:p>
        </p:txBody>
      </p:sp>
      <p:pic>
        <p:nvPicPr>
          <p:cNvPr id="5" name="Resim 4" descr="metin, ekran görüntüsü, yazılım, sayı, numara içeren bir resim&#10;&#10;Yapay zeka tarafından oluşturulmuş içerik yanlış olabilir.">
            <a:extLst>
              <a:ext uri="{FF2B5EF4-FFF2-40B4-BE49-F238E27FC236}">
                <a16:creationId xmlns:a16="http://schemas.microsoft.com/office/drawing/2014/main" id="{F627436A-F91A-95BE-554A-5588B6178D70}"/>
              </a:ext>
            </a:extLst>
          </p:cNvPr>
          <p:cNvPicPr>
            <a:picLocks noChangeAspect="1"/>
          </p:cNvPicPr>
          <p:nvPr/>
        </p:nvPicPr>
        <p:blipFill>
          <a:blip r:embed="rId5"/>
          <a:stretch>
            <a:fillRect/>
          </a:stretch>
        </p:blipFill>
        <p:spPr>
          <a:xfrm>
            <a:off x="5820170" y="3891163"/>
            <a:ext cx="9765934" cy="5859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600283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D4ADA69-5821-DBB3-6554-EC31EAD7696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915915A-EAF7-D609-2D2D-F7BB158DB25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217ECC5-E924-BA3E-F4A7-4EFE09D2600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6721C2A-C14B-9D9F-8325-F182380A4BB8}"/>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GROUP BY Komutu</a:t>
            </a:r>
          </a:p>
        </p:txBody>
      </p:sp>
      <p:sp>
        <p:nvSpPr>
          <p:cNvPr id="4" name="Google Shape;366;p29">
            <a:extLst>
              <a:ext uri="{FF2B5EF4-FFF2-40B4-BE49-F238E27FC236}">
                <a16:creationId xmlns:a16="http://schemas.microsoft.com/office/drawing/2014/main" id="{A51FF9EF-5F04-337E-0798-2C7806756406}"/>
              </a:ext>
            </a:extLst>
          </p:cNvPr>
          <p:cNvSpPr txBox="1"/>
          <p:nvPr/>
        </p:nvSpPr>
        <p:spPr>
          <a:xfrm>
            <a:off x="3325837" y="2173395"/>
            <a:ext cx="14084608"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Ogretmenler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tablosunda bölümlere göre uzman dağılımını görmek için her bir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BolumID'deki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öğretmen sayısını listeleyin.</a:t>
            </a:r>
          </a:p>
        </p:txBody>
      </p:sp>
      <p:pic>
        <p:nvPicPr>
          <p:cNvPr id="3" name="Resim 2" descr="metin, ekran görüntüsü, yazılım, ekran, görüntüleme içeren bir resim&#10;&#10;Yapay zeka tarafından oluşturulmuş içerik yanlış olabilir.">
            <a:extLst>
              <a:ext uri="{FF2B5EF4-FFF2-40B4-BE49-F238E27FC236}">
                <a16:creationId xmlns:a16="http://schemas.microsoft.com/office/drawing/2014/main" id="{1CDBC75E-E27F-6323-1DAA-13E905A836FB}"/>
              </a:ext>
            </a:extLst>
          </p:cNvPr>
          <p:cNvPicPr>
            <a:picLocks noChangeAspect="1"/>
          </p:cNvPicPr>
          <p:nvPr/>
        </p:nvPicPr>
        <p:blipFill>
          <a:blip r:embed="rId5"/>
          <a:stretch>
            <a:fillRect/>
          </a:stretch>
        </p:blipFill>
        <p:spPr>
          <a:xfrm>
            <a:off x="5542594" y="3775174"/>
            <a:ext cx="10103402" cy="5658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991969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8C317DF-2F81-CF27-6FB4-36562F54EE6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90FF329-D6C7-DB1C-A1C4-3578E09DAA8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8748530-E5F7-7077-A138-62BDD3C4CFF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D0CDFF9-2DC0-23F4-3339-183BB187E15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GROUP BY Komutu</a:t>
            </a:r>
          </a:p>
        </p:txBody>
      </p:sp>
      <p:sp>
        <p:nvSpPr>
          <p:cNvPr id="4" name="Google Shape;366;p29">
            <a:extLst>
              <a:ext uri="{FF2B5EF4-FFF2-40B4-BE49-F238E27FC236}">
                <a16:creationId xmlns:a16="http://schemas.microsoft.com/office/drawing/2014/main" id="{81B97A3F-599E-E013-4140-61C8C3155C6A}"/>
              </a:ext>
            </a:extLst>
          </p:cNvPr>
          <p:cNvSpPr txBox="1"/>
          <p:nvPr/>
        </p:nvSpPr>
        <p:spPr>
          <a:xfrm>
            <a:off x="3325837" y="2173395"/>
            <a:ext cx="14084608"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[Notlar] tablosunda her bir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SinavTuru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(Vize, Final, Ödev vb.) için okuldaki genel puan ortalamasını listeleyin.</a:t>
            </a:r>
          </a:p>
        </p:txBody>
      </p:sp>
      <p:pic>
        <p:nvPicPr>
          <p:cNvPr id="5" name="Resim 4" descr="metin, ekran görüntüsü, yazılım, ekran, görüntüleme içeren bir resim&#10;&#10;Yapay zeka tarafından oluşturulmuş içerik yanlış olabilir.">
            <a:extLst>
              <a:ext uri="{FF2B5EF4-FFF2-40B4-BE49-F238E27FC236}">
                <a16:creationId xmlns:a16="http://schemas.microsoft.com/office/drawing/2014/main" id="{94CC36FE-6884-7C62-958B-1C73E9D1B2A4}"/>
              </a:ext>
            </a:extLst>
          </p:cNvPr>
          <p:cNvPicPr>
            <a:picLocks noChangeAspect="1"/>
          </p:cNvPicPr>
          <p:nvPr/>
        </p:nvPicPr>
        <p:blipFill>
          <a:blip r:embed="rId5"/>
          <a:stretch>
            <a:fillRect/>
          </a:stretch>
        </p:blipFill>
        <p:spPr>
          <a:xfrm>
            <a:off x="5012977" y="4235490"/>
            <a:ext cx="11657766" cy="5086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5382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D8C09FB-049E-E600-FFA2-60A88C87688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9321052-AFDD-8B57-DFFB-0457096F097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D175459-39E4-0F47-89BE-ACA52225DDC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31AB3CC-7A1D-9E78-2187-109D352B4055}"/>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GROUP BY Komutu</a:t>
            </a:r>
          </a:p>
        </p:txBody>
      </p:sp>
      <p:sp>
        <p:nvSpPr>
          <p:cNvPr id="4" name="Google Shape;366;p29">
            <a:extLst>
              <a:ext uri="{FF2B5EF4-FFF2-40B4-BE49-F238E27FC236}">
                <a16:creationId xmlns:a16="http://schemas.microsoft.com/office/drawing/2014/main" id="{6098EE40-3A2C-CC23-76FD-7BCE59A07C4D}"/>
              </a:ext>
            </a:extLst>
          </p:cNvPr>
          <p:cNvSpPr txBox="1"/>
          <p:nvPr/>
        </p:nvSpPr>
        <p:spPr>
          <a:xfrm>
            <a:off x="3325837" y="2173395"/>
            <a:ext cx="14084608"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[Notlar] tablosunda her bir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DersID</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bazında öğrencilerin aldığı en yüksek (MAX) puanı raporlayın.</a:t>
            </a:r>
          </a:p>
        </p:txBody>
      </p:sp>
      <p:pic>
        <p:nvPicPr>
          <p:cNvPr id="3" name="Resim 2" descr="metin, ekran görüntüsü, sayı, numara, yazılım içeren bir resim&#10;&#10;Yapay zeka tarafından oluşturulmuş içerik yanlış olabilir.">
            <a:extLst>
              <a:ext uri="{FF2B5EF4-FFF2-40B4-BE49-F238E27FC236}">
                <a16:creationId xmlns:a16="http://schemas.microsoft.com/office/drawing/2014/main" id="{7FC5B7DB-A36A-A423-B5EC-5F5B0F235311}"/>
              </a:ext>
            </a:extLst>
          </p:cNvPr>
          <p:cNvPicPr>
            <a:picLocks noChangeAspect="1"/>
          </p:cNvPicPr>
          <p:nvPr/>
        </p:nvPicPr>
        <p:blipFill>
          <a:blip r:embed="rId5"/>
          <a:stretch>
            <a:fillRect/>
          </a:stretch>
        </p:blipFill>
        <p:spPr>
          <a:xfrm>
            <a:off x="7024743" y="3466057"/>
            <a:ext cx="7886515" cy="6485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2719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Önceki Hafta Tekrarı</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öğrencileri </a:t>
            </a:r>
            <a:r>
              <a:rPr lang="tr-TR" sz="3600" b="1" dirty="0">
                <a:solidFill>
                  <a:srgbClr val="1C3A8F"/>
                </a:solidFill>
              </a:rPr>
              <a:t>Cinsiyet</a:t>
            </a:r>
            <a:r>
              <a:rPr lang="tr-TR" sz="3600" dirty="0">
                <a:solidFill>
                  <a:srgbClr val="1C3A8F"/>
                </a:solidFill>
              </a:rPr>
              <a:t>lerine göre gruplandırarak toplam sayılarını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656096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öğrencileri </a:t>
            </a:r>
            <a:r>
              <a:rPr lang="tr-TR" sz="3600" b="1" dirty="0">
                <a:solidFill>
                  <a:srgbClr val="1C3A8F"/>
                </a:solidFill>
              </a:rPr>
              <a:t>Cinsiyet</a:t>
            </a:r>
            <a:r>
              <a:rPr lang="tr-TR" sz="3600" dirty="0">
                <a:solidFill>
                  <a:srgbClr val="1C3A8F"/>
                </a:solidFill>
              </a:rPr>
              <a:t>lerine göre gruplandırarak toplam sayılarını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lım, yazı tipi içeren bir resim&#10;&#10;Yapay zeka tarafından oluşturulmuş içerik yanlış olabilir.">
            <a:extLst>
              <a:ext uri="{FF2B5EF4-FFF2-40B4-BE49-F238E27FC236}">
                <a16:creationId xmlns:a16="http://schemas.microsoft.com/office/drawing/2014/main" id="{42351493-A0F0-D2A5-4BA4-CB892FB9E61E}"/>
              </a:ext>
            </a:extLst>
          </p:cNvPr>
          <p:cNvPicPr>
            <a:picLocks noChangeAspect="1"/>
          </p:cNvPicPr>
          <p:nvPr/>
        </p:nvPicPr>
        <p:blipFill>
          <a:blip r:embed="rId8"/>
          <a:stretch>
            <a:fillRect/>
          </a:stretch>
        </p:blipFill>
        <p:spPr>
          <a:xfrm>
            <a:off x="5702819" y="4145162"/>
            <a:ext cx="9475337" cy="4378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2082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her bir </a:t>
            </a:r>
            <a:r>
              <a:rPr lang="tr-TR" sz="3600" b="1" dirty="0" err="1">
                <a:solidFill>
                  <a:srgbClr val="1C3A8F"/>
                </a:solidFill>
              </a:rPr>
              <a:t>OgretmenID</a:t>
            </a:r>
            <a:r>
              <a:rPr lang="tr-TR" sz="3600" dirty="0" err="1">
                <a:solidFill>
                  <a:srgbClr val="1C3A8F"/>
                </a:solidFill>
              </a:rPr>
              <a:t>'nin</a:t>
            </a:r>
            <a:r>
              <a:rPr lang="tr-TR" sz="3600" dirty="0">
                <a:solidFill>
                  <a:srgbClr val="1C3A8F"/>
                </a:solidFill>
              </a:rPr>
              <a:t> üzerine tanımlı kaç farklı ders olduğunu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121914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her bir </a:t>
            </a:r>
            <a:r>
              <a:rPr lang="tr-TR" sz="3600" b="1" dirty="0" err="1">
                <a:solidFill>
                  <a:srgbClr val="1C3A8F"/>
                </a:solidFill>
              </a:rPr>
              <a:t>OgretmenID</a:t>
            </a:r>
            <a:r>
              <a:rPr lang="tr-TR" sz="3600" dirty="0" err="1">
                <a:solidFill>
                  <a:srgbClr val="1C3A8F"/>
                </a:solidFill>
              </a:rPr>
              <a:t>'nin</a:t>
            </a:r>
            <a:r>
              <a:rPr lang="tr-TR" sz="3600" dirty="0">
                <a:solidFill>
                  <a:srgbClr val="1C3A8F"/>
                </a:solidFill>
              </a:rPr>
              <a:t> üzerine tanımlı kaç farklı ders olduğunu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7" name="Resim 6" descr="metin, ekran görüntüsü, sayı, numara, çizgi içeren bir resim&#10;&#10;Yapay zeka tarafından oluşturulmuş içerik yanlış olabilir.">
            <a:extLst>
              <a:ext uri="{FF2B5EF4-FFF2-40B4-BE49-F238E27FC236}">
                <a16:creationId xmlns:a16="http://schemas.microsoft.com/office/drawing/2014/main" id="{F4A10B7B-CCD8-0F00-3858-58AD6736D439}"/>
              </a:ext>
            </a:extLst>
          </p:cNvPr>
          <p:cNvPicPr>
            <a:picLocks noChangeAspect="1"/>
          </p:cNvPicPr>
          <p:nvPr/>
        </p:nvPicPr>
        <p:blipFill>
          <a:blip r:embed="rId8"/>
          <a:stretch>
            <a:fillRect/>
          </a:stretch>
        </p:blipFill>
        <p:spPr>
          <a:xfrm>
            <a:off x="6248638" y="4041313"/>
            <a:ext cx="7620677" cy="558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844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her bir </a:t>
            </a:r>
            <a:r>
              <a:rPr lang="tr-TR" sz="3600" b="1" dirty="0" err="1">
                <a:solidFill>
                  <a:srgbClr val="1C3A8F"/>
                </a:solidFill>
              </a:rPr>
              <a:t>OgrenciNo</a:t>
            </a:r>
            <a:r>
              <a:rPr lang="tr-TR" sz="3600" dirty="0">
                <a:solidFill>
                  <a:srgbClr val="1C3A8F"/>
                </a:solidFill>
              </a:rPr>
              <a:t> için sisteme girilmiş toplam not (</a:t>
            </a:r>
            <a:r>
              <a:rPr lang="tr-TR" sz="3600" dirty="0" err="1">
                <a:solidFill>
                  <a:srgbClr val="1C3A8F"/>
                </a:solidFill>
              </a:rPr>
              <a:t>Vize+Final+Ödev</a:t>
            </a:r>
            <a:r>
              <a:rPr lang="tr-TR" sz="3600" dirty="0">
                <a:solidFill>
                  <a:srgbClr val="1C3A8F"/>
                </a:solidFill>
              </a:rPr>
              <a:t> vb.) adedini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179490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her bir </a:t>
            </a:r>
            <a:r>
              <a:rPr lang="tr-TR" sz="3600" b="1" dirty="0" err="1">
                <a:solidFill>
                  <a:srgbClr val="1C3A8F"/>
                </a:solidFill>
              </a:rPr>
              <a:t>OgrenciNo</a:t>
            </a:r>
            <a:r>
              <a:rPr lang="tr-TR" sz="3600" dirty="0">
                <a:solidFill>
                  <a:srgbClr val="1C3A8F"/>
                </a:solidFill>
              </a:rPr>
              <a:t> için sisteme girilmiş toplam not (</a:t>
            </a:r>
            <a:r>
              <a:rPr lang="tr-TR" sz="3600" dirty="0" err="1">
                <a:solidFill>
                  <a:srgbClr val="1C3A8F"/>
                </a:solidFill>
              </a:rPr>
              <a:t>Vize+Final+Ödev</a:t>
            </a:r>
            <a:r>
              <a:rPr lang="tr-TR" sz="3600" dirty="0">
                <a:solidFill>
                  <a:srgbClr val="1C3A8F"/>
                </a:solidFill>
              </a:rPr>
              <a:t> vb.) adedini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ekran, görüntüleme, yazılım içeren bir resim&#10;&#10;Yapay zeka tarafından oluşturulmuş içerik yanlış olabilir.">
            <a:extLst>
              <a:ext uri="{FF2B5EF4-FFF2-40B4-BE49-F238E27FC236}">
                <a16:creationId xmlns:a16="http://schemas.microsoft.com/office/drawing/2014/main" id="{5B57C85E-8946-79E9-6FB8-E36BCFC69685}"/>
              </a:ext>
            </a:extLst>
          </p:cNvPr>
          <p:cNvPicPr>
            <a:picLocks noChangeAspect="1"/>
          </p:cNvPicPr>
          <p:nvPr/>
        </p:nvPicPr>
        <p:blipFill>
          <a:blip r:embed="rId8"/>
          <a:stretch>
            <a:fillRect/>
          </a:stretch>
        </p:blipFill>
        <p:spPr>
          <a:xfrm>
            <a:off x="6622741" y="3976884"/>
            <a:ext cx="7918167" cy="5650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6090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hem </a:t>
            </a:r>
            <a:r>
              <a:rPr lang="tr-TR" sz="3600" b="1" dirty="0" err="1">
                <a:solidFill>
                  <a:srgbClr val="1C3A8F"/>
                </a:solidFill>
              </a:rPr>
              <a:t>Sinif</a:t>
            </a:r>
            <a:r>
              <a:rPr lang="tr-TR" sz="3600" dirty="0">
                <a:solidFill>
                  <a:srgbClr val="1C3A8F"/>
                </a:solidFill>
              </a:rPr>
              <a:t> hem de </a:t>
            </a:r>
            <a:r>
              <a:rPr lang="tr-TR" sz="3600" b="1" dirty="0">
                <a:solidFill>
                  <a:srgbClr val="1C3A8F"/>
                </a:solidFill>
              </a:rPr>
              <a:t>Cinsiyet</a:t>
            </a:r>
            <a:r>
              <a:rPr lang="tr-TR" sz="3600" dirty="0">
                <a:solidFill>
                  <a:srgbClr val="1C3A8F"/>
                </a:solidFill>
              </a:rPr>
              <a:t>e göre gruplandırma yaparak, örneğin "1. Sınıf Erkek" sayısını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039569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hem </a:t>
            </a:r>
            <a:r>
              <a:rPr lang="tr-TR" sz="3600" b="1" dirty="0" err="1">
                <a:solidFill>
                  <a:srgbClr val="1C3A8F"/>
                </a:solidFill>
              </a:rPr>
              <a:t>Sinif</a:t>
            </a:r>
            <a:r>
              <a:rPr lang="tr-TR" sz="3600" dirty="0">
                <a:solidFill>
                  <a:srgbClr val="1C3A8F"/>
                </a:solidFill>
              </a:rPr>
              <a:t> hem de </a:t>
            </a:r>
            <a:r>
              <a:rPr lang="tr-TR" sz="3600" b="1" dirty="0">
                <a:solidFill>
                  <a:srgbClr val="1C3A8F"/>
                </a:solidFill>
              </a:rPr>
              <a:t>Cinsiyet</a:t>
            </a:r>
            <a:r>
              <a:rPr lang="tr-TR" sz="3600" dirty="0">
                <a:solidFill>
                  <a:srgbClr val="1C3A8F"/>
                </a:solidFill>
              </a:rPr>
              <a:t>e göre gruplandırma yaparak, örneğin "1. Sınıf Erkek" sayısını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lım, ekran, görüntüleme içeren bir resim&#10;&#10;Yapay zeka tarafından oluşturulmuş içerik yanlış olabilir.">
            <a:extLst>
              <a:ext uri="{FF2B5EF4-FFF2-40B4-BE49-F238E27FC236}">
                <a16:creationId xmlns:a16="http://schemas.microsoft.com/office/drawing/2014/main" id="{D8B2FE3A-8383-3623-573B-69C8FD81CD8D}"/>
              </a:ext>
            </a:extLst>
          </p:cNvPr>
          <p:cNvPicPr>
            <a:picLocks noChangeAspect="1"/>
          </p:cNvPicPr>
          <p:nvPr/>
        </p:nvPicPr>
        <p:blipFill>
          <a:blip r:embed="rId8"/>
          <a:stretch>
            <a:fillRect/>
          </a:stretch>
        </p:blipFill>
        <p:spPr>
          <a:xfrm>
            <a:off x="5207303" y="4251230"/>
            <a:ext cx="10382873" cy="4770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7381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bölümlere göre ders çeşitliliğini görmek için her </a:t>
            </a:r>
            <a:r>
              <a:rPr lang="tr-TR" sz="3600" b="1" dirty="0" err="1">
                <a:solidFill>
                  <a:srgbClr val="1C3A8F"/>
                </a:solidFill>
              </a:rPr>
              <a:t>BolumID</a:t>
            </a:r>
            <a:r>
              <a:rPr lang="tr-TR" sz="3600" dirty="0" err="1">
                <a:solidFill>
                  <a:srgbClr val="1C3A8F"/>
                </a:solidFill>
              </a:rPr>
              <a:t>'deki</a:t>
            </a:r>
            <a:r>
              <a:rPr lang="tr-TR" sz="3600" dirty="0">
                <a:solidFill>
                  <a:srgbClr val="1C3A8F"/>
                </a:solidFill>
              </a:rPr>
              <a:t> ders sayısını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046416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GROUP BY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bölümlere göre ders çeşitliliğini görmek için her </a:t>
            </a:r>
            <a:r>
              <a:rPr lang="tr-TR" sz="3600" b="1" dirty="0" err="1">
                <a:solidFill>
                  <a:srgbClr val="1C3A8F"/>
                </a:solidFill>
              </a:rPr>
              <a:t>BolumID</a:t>
            </a:r>
            <a:r>
              <a:rPr lang="tr-TR" sz="3600" dirty="0" err="1">
                <a:solidFill>
                  <a:srgbClr val="1C3A8F"/>
                </a:solidFill>
              </a:rPr>
              <a:t>'deki</a:t>
            </a:r>
            <a:r>
              <a:rPr lang="tr-TR" sz="3600" dirty="0">
                <a:solidFill>
                  <a:srgbClr val="1C3A8F"/>
                </a:solidFill>
              </a:rPr>
              <a:t> ders sayısını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sayı, numara, yazılım içeren bir resim&#10;&#10;Yapay zeka tarafından oluşturulmuş içerik yanlış olabilir.">
            <a:extLst>
              <a:ext uri="{FF2B5EF4-FFF2-40B4-BE49-F238E27FC236}">
                <a16:creationId xmlns:a16="http://schemas.microsoft.com/office/drawing/2014/main" id="{99E3656E-EBA7-5834-41EF-95D44C61E36F}"/>
              </a:ext>
            </a:extLst>
          </p:cNvPr>
          <p:cNvPicPr>
            <a:picLocks noChangeAspect="1"/>
          </p:cNvPicPr>
          <p:nvPr/>
        </p:nvPicPr>
        <p:blipFill>
          <a:blip r:embed="rId8"/>
          <a:stretch>
            <a:fillRect/>
          </a:stretch>
        </p:blipFill>
        <p:spPr>
          <a:xfrm>
            <a:off x="6428547" y="4251230"/>
            <a:ext cx="7941620" cy="4877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9427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D91CF3C-8098-C218-0B6F-B9AD5B9CE73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9F75705-0270-7C7E-7F43-A78E6652D7FE}"/>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90F9640-F582-CC13-E198-D788E8A3A4D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B510CD3-56E4-A2BC-6BDD-764C72F1EED7}"/>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SUM (Toplama) Fonksiyonu</a:t>
            </a:r>
          </a:p>
        </p:txBody>
      </p:sp>
      <p:sp>
        <p:nvSpPr>
          <p:cNvPr id="4" name="Google Shape;366;p29">
            <a:extLst>
              <a:ext uri="{FF2B5EF4-FFF2-40B4-BE49-F238E27FC236}">
                <a16:creationId xmlns:a16="http://schemas.microsoft.com/office/drawing/2014/main" id="{6DAF4257-CCFC-DFCF-971A-C3D6CC89F8E7}"/>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SUM</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517728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67BCCD87-EFAC-0DA7-37CE-99F6A2AFF5A7}"/>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493AB96E-58D3-D7D7-F84D-D994BD9914A8}"/>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HAVING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Komutu</a:t>
            </a:r>
          </a:p>
        </p:txBody>
      </p:sp>
      <p:sp>
        <p:nvSpPr>
          <p:cNvPr id="184" name="Google Shape;184;p20">
            <a:extLst>
              <a:ext uri="{FF2B5EF4-FFF2-40B4-BE49-F238E27FC236}">
                <a16:creationId xmlns:a16="http://schemas.microsoft.com/office/drawing/2014/main" id="{2EC5003E-0900-1B04-BD92-C86EEFF7918C}"/>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986F2B71-B17F-C169-11B4-C107C665338C}"/>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AEC8EF69-E5A1-C393-393D-EECD5908494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DF592DEB-C078-745F-F33F-4E94209BE76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95409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F1C5120-ED34-DB10-04E7-E239369B7F3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B86014F-8350-CD4B-EE54-672D5BF34C5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A3588AB-E85E-007E-5A4A-6E110670AF0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EEC8DE6-8AE4-5DDF-21D8-0A48E94EBF26}"/>
              </a:ext>
            </a:extLst>
          </p:cNvPr>
          <p:cNvSpPr txBox="1"/>
          <p:nvPr/>
        </p:nvSpPr>
        <p:spPr>
          <a:xfrm>
            <a:off x="3188677" y="318406"/>
            <a:ext cx="14215403"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HAVING Komutu</a:t>
            </a:r>
          </a:p>
        </p:txBody>
      </p:sp>
      <p:sp>
        <p:nvSpPr>
          <p:cNvPr id="4" name="Google Shape;366;p29">
            <a:extLst>
              <a:ext uri="{FF2B5EF4-FFF2-40B4-BE49-F238E27FC236}">
                <a16:creationId xmlns:a16="http://schemas.microsoft.com/office/drawing/2014/main" id="{5882F94D-B6AA-54C3-AA71-77C37F67BF8C}"/>
              </a:ext>
            </a:extLst>
          </p:cNvPr>
          <p:cNvSpPr txBox="1"/>
          <p:nvPr/>
        </p:nvSpPr>
        <p:spPr>
          <a:xfrm>
            <a:off x="3828757" y="3244364"/>
            <a:ext cx="13392443" cy="581697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HAVING</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GROUP BY ile oluşturulmuş gruplar üzerinde filtreleme yapmak için kullanılır. WHERE ifadesi tekil satırları (kayıtları) filtrelerken, </a:t>
            </a:r>
            <a:r>
              <a:rPr lang="tr-TR" sz="3500" b="1" dirty="0">
                <a:solidFill>
                  <a:srgbClr val="FFCA04"/>
                </a:solidFill>
                <a:latin typeface="Lato"/>
                <a:ea typeface="Lato"/>
                <a:cs typeface="Lato"/>
                <a:sym typeface="Lato"/>
              </a:rPr>
              <a:t>HAVING</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ifadesi toplamsal fonksiyonların (SUM, AVG, COUNT vb.) sonuçlarına göre grupları filtreler.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Örneğin; "Sınıfındaki öğrencileri say" dediğimizde GROUP BY kullanılır. Ancak "Öğrenci sayısı 5'ten fazla olan sınıfları getir" dediğimizde, hesaplanan bu sayı (COUNT) üzerinden bir filtreleme yapıldığı için </a:t>
            </a:r>
            <a:r>
              <a:rPr lang="tr-TR" sz="3500" b="1" dirty="0">
                <a:solidFill>
                  <a:srgbClr val="FFCA04"/>
                </a:solidFill>
                <a:latin typeface="Lato"/>
                <a:ea typeface="Lato"/>
                <a:cs typeface="Lato"/>
                <a:sym typeface="Lato"/>
              </a:rPr>
              <a:t>HAVING</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devreye girer.</a:t>
            </a:r>
          </a:p>
        </p:txBody>
      </p:sp>
    </p:spTree>
    <p:extLst>
      <p:ext uri="{BB962C8B-B14F-4D97-AF65-F5344CB8AC3E}">
        <p14:creationId xmlns:p14="http://schemas.microsoft.com/office/powerpoint/2010/main" val="1634131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9069DF7-52A5-0BC6-471E-974EB8AF17B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4DE4F08-C4DE-4604-C6CB-1E9929E1214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5478E84-DA4A-071B-20F9-39940DB6815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E22F8978-FA3E-C3A1-2E54-B3E3C96CD7A2}"/>
              </a:ext>
            </a:extLst>
          </p:cNvPr>
          <p:cNvSpPr txBox="1"/>
          <p:nvPr/>
        </p:nvSpPr>
        <p:spPr>
          <a:xfrm>
            <a:off x="3188677" y="3184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HAVING Komutu</a:t>
            </a:r>
          </a:p>
        </p:txBody>
      </p:sp>
      <p:sp>
        <p:nvSpPr>
          <p:cNvPr id="4" name="Google Shape;366;p29">
            <a:extLst>
              <a:ext uri="{FF2B5EF4-FFF2-40B4-BE49-F238E27FC236}">
                <a16:creationId xmlns:a16="http://schemas.microsoft.com/office/drawing/2014/main" id="{1A63E9DB-D345-417A-A3D1-89C71B8B5EE4}"/>
              </a:ext>
            </a:extLst>
          </p:cNvPr>
          <p:cNvSpPr txBox="1"/>
          <p:nvPr/>
        </p:nvSpPr>
        <p:spPr>
          <a:xfrm>
            <a:off x="3440137" y="2926974"/>
            <a:ext cx="14390663" cy="3231654"/>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WHERE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vs</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HAVING: WHERE ifadesi toplamsal fonksiyonlarla (örneğin WHERE SUM(Puan) &gt; 100) kullanılamaz. Toplamsal fonksiyon sonuçları üzerinden filtreleme yapılacaksa tek seçenek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HAVING'dir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p:txBody>
      </p:sp>
    </p:spTree>
    <p:extLst>
      <p:ext uri="{BB962C8B-B14F-4D97-AF65-F5344CB8AC3E}">
        <p14:creationId xmlns:p14="http://schemas.microsoft.com/office/powerpoint/2010/main" val="3366845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509D8E7-9FA1-F0EF-64DD-E086D677CF7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F293A62-992A-6EB4-0085-6A280C3D454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781EBEF-5414-394D-7E0F-517A3475EA8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5B2E0D1-A803-9093-443A-A85D2ED38B28}"/>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HAVING Komutu</a:t>
            </a:r>
          </a:p>
        </p:txBody>
      </p:sp>
      <p:sp>
        <p:nvSpPr>
          <p:cNvPr id="3" name="Google Shape;366;p29">
            <a:extLst>
              <a:ext uri="{FF2B5EF4-FFF2-40B4-BE49-F238E27FC236}">
                <a16:creationId xmlns:a16="http://schemas.microsoft.com/office/drawing/2014/main" id="{F5DBEA48-1706-57EC-66C2-A66F9C9660F5}"/>
              </a:ext>
            </a:extLst>
          </p:cNvPr>
          <p:cNvSpPr txBox="1"/>
          <p:nvPr/>
        </p:nvSpPr>
        <p:spPr>
          <a:xfrm>
            <a:off x="3557955" y="2028460"/>
            <a:ext cx="13822679" cy="84023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gruplama_sutunu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TOPLAMSAL_FONKSIYON(</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hesaplanacak_sutun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tablo_adi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CA04"/>
                </a:solidFill>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Arial"/>
              </a:rPr>
              <a:t>GROUP BY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Arial"/>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Arial"/>
              </a:rPr>
              <a:t>gruplama_sutunu_1, gruplama_sutunu_2,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HAVING</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rPr>
              <a:t>	</a:t>
            </a:r>
            <a:r>
              <a:rPr lang="tr-TR" sz="3500" dirty="0" err="1">
                <a:solidFill>
                  <a:srgbClr val="FFFFFF"/>
                </a:solidFill>
                <a:latin typeface="Lato"/>
                <a:ea typeface="Lato"/>
                <a:cs typeface="Lato"/>
              </a:rPr>
              <a:t>gruplanmis_veri_kosullari</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p:spTree>
    <p:extLst>
      <p:ext uri="{BB962C8B-B14F-4D97-AF65-F5344CB8AC3E}">
        <p14:creationId xmlns:p14="http://schemas.microsoft.com/office/powerpoint/2010/main" val="3788709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35B556F4-35B7-C73E-B398-1910EA626E8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CE7103D-63BA-5DD7-A63E-968A36CADA0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D5AB726A-5346-49AB-72B6-E74382C2F41C}"/>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180946D-994C-E488-6AC1-619925B757FF}"/>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HAVING Komutu</a:t>
            </a:r>
          </a:p>
        </p:txBody>
      </p:sp>
      <p:sp>
        <p:nvSpPr>
          <p:cNvPr id="4" name="Google Shape;366;p29">
            <a:extLst>
              <a:ext uri="{FF2B5EF4-FFF2-40B4-BE49-F238E27FC236}">
                <a16:creationId xmlns:a16="http://schemas.microsoft.com/office/drawing/2014/main" id="{C186B0C9-DF0B-82E0-42A9-B6BA96F5D808}"/>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[Notlar]</a:t>
            </a:r>
            <a:r>
              <a:rPr lang="tr-TR" sz="3600" dirty="0">
                <a:solidFill>
                  <a:schemeClr val="bg1"/>
                </a:solidFill>
              </a:rPr>
              <a:t> tablosunda her bir </a:t>
            </a:r>
            <a:r>
              <a:rPr lang="tr-TR" sz="3600" b="1" dirty="0" err="1">
                <a:solidFill>
                  <a:schemeClr val="bg1"/>
                </a:solidFill>
              </a:rPr>
              <a:t>DersID</a:t>
            </a:r>
            <a:r>
              <a:rPr lang="tr-TR" sz="3600" dirty="0">
                <a:solidFill>
                  <a:schemeClr val="bg1"/>
                </a:solidFill>
              </a:rPr>
              <a:t> için ortalamayı hesaplayın, sadece </a:t>
            </a:r>
            <a:r>
              <a:rPr lang="tr-TR" sz="3600" b="1" dirty="0">
                <a:solidFill>
                  <a:schemeClr val="bg1"/>
                </a:solidFill>
              </a:rPr>
              <a:t>ortalaması 90’dan büyük olan</a:t>
            </a:r>
            <a:r>
              <a:rPr lang="tr-TR" sz="3600" dirty="0">
                <a:solidFill>
                  <a:schemeClr val="bg1"/>
                </a:solidFill>
              </a:rPr>
              <a:t> dersleri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9" name="Resim 8" descr="metin, ekran görüntüsü, yazılım, ekran, görüntüleme içeren bir resim&#10;&#10;Yapay zeka tarafından oluşturulmuş içerik yanlış olabilir.">
            <a:extLst>
              <a:ext uri="{FF2B5EF4-FFF2-40B4-BE49-F238E27FC236}">
                <a16:creationId xmlns:a16="http://schemas.microsoft.com/office/drawing/2014/main" id="{8BBC84A4-C9F1-1E15-9A9B-CB25D3080C62}"/>
              </a:ext>
            </a:extLst>
          </p:cNvPr>
          <p:cNvPicPr>
            <a:picLocks noChangeAspect="1"/>
          </p:cNvPicPr>
          <p:nvPr/>
        </p:nvPicPr>
        <p:blipFill>
          <a:blip r:embed="rId5"/>
          <a:stretch>
            <a:fillRect/>
          </a:stretch>
        </p:blipFill>
        <p:spPr>
          <a:xfrm>
            <a:off x="6041612" y="3844227"/>
            <a:ext cx="8352790" cy="5879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52954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B048FE8-899C-B151-27FE-433E21D997B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B8816FA-B1D7-DD24-50FE-F32CD559D45B}"/>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F4002C22-ACA9-7B72-3898-92EB08C1D1D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1010F9F-5408-FC90-DA5A-68CC8620976B}"/>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HAVING Komutu</a:t>
            </a:r>
          </a:p>
        </p:txBody>
      </p:sp>
      <p:sp>
        <p:nvSpPr>
          <p:cNvPr id="4" name="Google Shape;366;p29">
            <a:extLst>
              <a:ext uri="{FF2B5EF4-FFF2-40B4-BE49-F238E27FC236}">
                <a16:creationId xmlns:a16="http://schemas.microsoft.com/office/drawing/2014/main" id="{EB36B3A0-B1DE-F119-ABB7-1B0DBF606BC1}"/>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[Notlar]</a:t>
            </a:r>
            <a:r>
              <a:rPr lang="tr-TR" sz="3600" dirty="0">
                <a:solidFill>
                  <a:schemeClr val="bg1"/>
                </a:solidFill>
              </a:rPr>
              <a:t> tablosunda her bir </a:t>
            </a:r>
            <a:r>
              <a:rPr lang="tr-TR" sz="3600" b="1" dirty="0" err="1">
                <a:solidFill>
                  <a:schemeClr val="bg1"/>
                </a:solidFill>
              </a:rPr>
              <a:t>DersID</a:t>
            </a:r>
            <a:r>
              <a:rPr lang="tr-TR" sz="3600" dirty="0">
                <a:solidFill>
                  <a:schemeClr val="bg1"/>
                </a:solidFill>
              </a:rPr>
              <a:t> için ortalamayı hesaplayın, sadece </a:t>
            </a:r>
            <a:r>
              <a:rPr lang="tr-TR" sz="3600" b="1" dirty="0">
                <a:solidFill>
                  <a:schemeClr val="bg1"/>
                </a:solidFill>
              </a:rPr>
              <a:t>ortalaması 90’dan büyük olan</a:t>
            </a:r>
            <a:r>
              <a:rPr lang="tr-TR" sz="3600" dirty="0">
                <a:solidFill>
                  <a:schemeClr val="bg1"/>
                </a:solidFill>
              </a:rPr>
              <a:t> dersleri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9" name="Resim 8" descr="metin, ekran görüntüsü, yazılım, ekran, görüntüleme içeren bir resim&#10;&#10;Yapay zeka tarafından oluşturulmuş içerik yanlış olabilir.">
            <a:extLst>
              <a:ext uri="{FF2B5EF4-FFF2-40B4-BE49-F238E27FC236}">
                <a16:creationId xmlns:a16="http://schemas.microsoft.com/office/drawing/2014/main" id="{B1713E7D-3AAA-ABB2-0BA2-9B65A756E886}"/>
              </a:ext>
            </a:extLst>
          </p:cNvPr>
          <p:cNvPicPr>
            <a:picLocks noChangeAspect="1"/>
          </p:cNvPicPr>
          <p:nvPr/>
        </p:nvPicPr>
        <p:blipFill>
          <a:blip r:embed="rId5"/>
          <a:stretch>
            <a:fillRect/>
          </a:stretch>
        </p:blipFill>
        <p:spPr>
          <a:xfrm>
            <a:off x="3610432" y="3844227"/>
            <a:ext cx="4176395" cy="2939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descr="metin, ekran görüntüsü, yazılım, çizgi içeren bir resim&#10;&#10;Yapay zeka tarafından oluşturulmuş içerik yanlış olabilir.">
            <a:extLst>
              <a:ext uri="{FF2B5EF4-FFF2-40B4-BE49-F238E27FC236}">
                <a16:creationId xmlns:a16="http://schemas.microsoft.com/office/drawing/2014/main" id="{A2DDAFBF-82B9-CCA8-3F8D-E54753FD46BC}"/>
              </a:ext>
            </a:extLst>
          </p:cNvPr>
          <p:cNvPicPr>
            <a:picLocks noChangeAspect="1"/>
          </p:cNvPicPr>
          <p:nvPr/>
        </p:nvPicPr>
        <p:blipFill>
          <a:blip r:embed="rId6"/>
          <a:stretch>
            <a:fillRect/>
          </a:stretch>
        </p:blipFill>
        <p:spPr>
          <a:xfrm>
            <a:off x="6019297" y="5143500"/>
            <a:ext cx="11231942" cy="4290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3979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28420CD-0857-BB2D-4491-01F6540C4B2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0806274-0014-FA46-7DD8-22B8EF46850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3965D5A-C0B5-02F9-D2C9-40A2F41E6EB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EA6F16E-AF15-5F0C-0D92-A939C9D1502A}"/>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HAVING Komutu</a:t>
            </a:r>
          </a:p>
        </p:txBody>
      </p:sp>
      <p:sp>
        <p:nvSpPr>
          <p:cNvPr id="4" name="Google Shape;366;p29">
            <a:extLst>
              <a:ext uri="{FF2B5EF4-FFF2-40B4-BE49-F238E27FC236}">
                <a16:creationId xmlns:a16="http://schemas.microsoft.com/office/drawing/2014/main" id="{B7BDBDA9-D2CC-5899-46E1-2F900391FC0E}"/>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Ogretmenler</a:t>
            </a:r>
            <a:r>
              <a:rPr lang="tr-TR" sz="3600" b="1" dirty="0">
                <a:solidFill>
                  <a:schemeClr val="bg1"/>
                </a:solidFill>
              </a:rPr>
              <a:t>]</a:t>
            </a:r>
            <a:r>
              <a:rPr lang="tr-TR" sz="3600" dirty="0">
                <a:solidFill>
                  <a:schemeClr val="bg1"/>
                </a:solidFill>
              </a:rPr>
              <a:t> tablosunda, bünyesinde </a:t>
            </a:r>
            <a:r>
              <a:rPr lang="tr-TR" sz="3600" b="1" dirty="0">
                <a:solidFill>
                  <a:schemeClr val="bg1"/>
                </a:solidFill>
              </a:rPr>
              <a:t>2'den fazla öğretmen</a:t>
            </a:r>
            <a:r>
              <a:rPr lang="tr-TR" sz="3600" dirty="0">
                <a:solidFill>
                  <a:schemeClr val="bg1"/>
                </a:solidFill>
              </a:rPr>
              <a:t> barındıran </a:t>
            </a:r>
            <a:r>
              <a:rPr lang="tr-TR" sz="3600" b="1" dirty="0" err="1">
                <a:solidFill>
                  <a:schemeClr val="bg1"/>
                </a:solidFill>
              </a:rPr>
              <a:t>BolumID</a:t>
            </a:r>
            <a:r>
              <a:rPr lang="tr-TR" sz="3600" dirty="0" err="1">
                <a:solidFill>
                  <a:schemeClr val="bg1"/>
                </a:solidFill>
              </a:rPr>
              <a:t>'leri</a:t>
            </a:r>
            <a:r>
              <a:rPr lang="tr-TR" sz="3600" dirty="0">
                <a:solidFill>
                  <a:schemeClr val="bg1"/>
                </a:solidFill>
              </a:rPr>
              <a:t> bulun.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6" name="Resim 5" descr="metin, çizgi, yazı tipi, yazılım içeren bir resim&#10;&#10;Yapay zeka tarafından oluşturulmuş içerik yanlış olabilir.">
            <a:extLst>
              <a:ext uri="{FF2B5EF4-FFF2-40B4-BE49-F238E27FC236}">
                <a16:creationId xmlns:a16="http://schemas.microsoft.com/office/drawing/2014/main" id="{31F7B36B-E890-EF4B-1F1F-6CCD5DA9ABEA}"/>
              </a:ext>
            </a:extLst>
          </p:cNvPr>
          <p:cNvPicPr>
            <a:picLocks noChangeAspect="1"/>
          </p:cNvPicPr>
          <p:nvPr/>
        </p:nvPicPr>
        <p:blipFill>
          <a:blip r:embed="rId5"/>
          <a:stretch>
            <a:fillRect/>
          </a:stretch>
        </p:blipFill>
        <p:spPr>
          <a:xfrm>
            <a:off x="4704129" y="4711654"/>
            <a:ext cx="11164959" cy="3787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3880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969A57F-C9F0-508F-4073-03A598539E7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2F977D7-A801-81DB-D43E-066EBBEF22C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13AD033-24F1-469D-6B09-8BC91563728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29844DB-607F-AEC4-083C-B043FB63025D}"/>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HAVING Komutu</a:t>
            </a:r>
          </a:p>
        </p:txBody>
      </p:sp>
      <p:sp>
        <p:nvSpPr>
          <p:cNvPr id="4" name="Google Shape;366;p29">
            <a:extLst>
              <a:ext uri="{FF2B5EF4-FFF2-40B4-BE49-F238E27FC236}">
                <a16:creationId xmlns:a16="http://schemas.microsoft.com/office/drawing/2014/main" id="{C2F2C132-FCCD-D800-347F-A234EF40FE1A}"/>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[Dersler]</a:t>
            </a:r>
            <a:r>
              <a:rPr lang="tr-TR" sz="3600" dirty="0">
                <a:solidFill>
                  <a:schemeClr val="bg1"/>
                </a:solidFill>
              </a:rPr>
              <a:t> tablosunda, toplam kredi miktarı </a:t>
            </a:r>
            <a:r>
              <a:rPr lang="tr-TR" sz="3600" b="1" dirty="0">
                <a:solidFill>
                  <a:schemeClr val="bg1"/>
                </a:solidFill>
              </a:rPr>
              <a:t>10'dan fazla olan</a:t>
            </a:r>
            <a:r>
              <a:rPr lang="tr-TR" sz="3600" dirty="0">
                <a:solidFill>
                  <a:schemeClr val="bg1"/>
                </a:solidFill>
              </a:rPr>
              <a:t> bölümleri (</a:t>
            </a:r>
            <a:r>
              <a:rPr lang="tr-TR" sz="3600" b="1" dirty="0" err="1">
                <a:solidFill>
                  <a:schemeClr val="bg1"/>
                </a:solidFill>
              </a:rPr>
              <a:t>BolumID</a:t>
            </a:r>
            <a:r>
              <a:rPr lang="tr-TR" sz="3600" dirty="0">
                <a:solidFill>
                  <a:schemeClr val="bg1"/>
                </a:solidFill>
              </a:rPr>
              <a:t>)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ekran görüntüsü, çizgi, yazılım içeren bir resim&#10;&#10;Yapay zeka tarafından oluşturulmuş içerik yanlış olabilir.">
            <a:extLst>
              <a:ext uri="{FF2B5EF4-FFF2-40B4-BE49-F238E27FC236}">
                <a16:creationId xmlns:a16="http://schemas.microsoft.com/office/drawing/2014/main" id="{36B97B5B-42F0-6DFF-BB3E-584C5F621897}"/>
              </a:ext>
            </a:extLst>
          </p:cNvPr>
          <p:cNvPicPr>
            <a:picLocks noChangeAspect="1"/>
          </p:cNvPicPr>
          <p:nvPr/>
        </p:nvPicPr>
        <p:blipFill>
          <a:blip r:embed="rId5"/>
          <a:stretch>
            <a:fillRect/>
          </a:stretch>
        </p:blipFill>
        <p:spPr>
          <a:xfrm>
            <a:off x="4112094" y="4711654"/>
            <a:ext cx="12512093" cy="3421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9004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7A8B59B-B55A-F1BE-B1D2-ADCCF9F6377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B076DDD-F6F2-F50D-04BD-6BC5DF53F26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6FF4795-060C-98E2-53E0-81140690DC7A}"/>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DEB1AF8-A0E4-6966-C54C-831A8A6FA7B0}"/>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HAVING Komutu</a:t>
            </a:r>
          </a:p>
        </p:txBody>
      </p:sp>
      <p:sp>
        <p:nvSpPr>
          <p:cNvPr id="4" name="Google Shape;366;p29">
            <a:extLst>
              <a:ext uri="{FF2B5EF4-FFF2-40B4-BE49-F238E27FC236}">
                <a16:creationId xmlns:a16="http://schemas.microsoft.com/office/drawing/2014/main" id="{CB3C3336-8219-FA17-922B-A2D49AA5B389}"/>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[Notlar]</a:t>
            </a:r>
            <a:r>
              <a:rPr lang="tr-TR" sz="3600" dirty="0">
                <a:solidFill>
                  <a:schemeClr val="bg1"/>
                </a:solidFill>
              </a:rPr>
              <a:t> tablosunda, </a:t>
            </a:r>
            <a:r>
              <a:rPr lang="tr-TR" sz="3600" b="1" dirty="0">
                <a:solidFill>
                  <a:schemeClr val="bg1"/>
                </a:solidFill>
              </a:rPr>
              <a:t>en az 5 adet</a:t>
            </a:r>
            <a:r>
              <a:rPr lang="tr-TR" sz="3600" dirty="0">
                <a:solidFill>
                  <a:schemeClr val="bg1"/>
                </a:solidFill>
              </a:rPr>
              <a:t> sınav kaydı girilmiş olan öğrencileri (</a:t>
            </a:r>
            <a:r>
              <a:rPr lang="tr-TR" sz="3600" b="1" dirty="0" err="1">
                <a:solidFill>
                  <a:schemeClr val="bg1"/>
                </a:solidFill>
              </a:rPr>
              <a:t>OgrenciNo</a:t>
            </a:r>
            <a:r>
              <a:rPr lang="tr-TR" sz="3600" dirty="0">
                <a:solidFill>
                  <a:schemeClr val="bg1"/>
                </a:solidFill>
              </a:rPr>
              <a:t>) bulun.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5" name="Resim 4" descr="metin, çizgi, yazı tipi, yazılım içeren bir resim&#10;&#10;Yapay zeka tarafından oluşturulmuş içerik yanlış olabilir.">
            <a:extLst>
              <a:ext uri="{FF2B5EF4-FFF2-40B4-BE49-F238E27FC236}">
                <a16:creationId xmlns:a16="http://schemas.microsoft.com/office/drawing/2014/main" id="{CCD36A3C-6456-B86E-D9EE-CE780BEF6756}"/>
              </a:ext>
            </a:extLst>
          </p:cNvPr>
          <p:cNvPicPr>
            <a:picLocks noChangeAspect="1"/>
          </p:cNvPicPr>
          <p:nvPr/>
        </p:nvPicPr>
        <p:blipFill>
          <a:blip r:embed="rId5"/>
          <a:stretch>
            <a:fillRect/>
          </a:stretch>
        </p:blipFill>
        <p:spPr>
          <a:xfrm>
            <a:off x="4216546" y="4003942"/>
            <a:ext cx="12926992" cy="4109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73374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Final</a:t>
            </a:r>
            <a:r>
              <a:rPr lang="tr-TR" sz="3600" dirty="0">
                <a:solidFill>
                  <a:srgbClr val="1C3A8F"/>
                </a:solidFill>
              </a:rPr>
              <a:t> sınavlarının ortalaması </a:t>
            </a:r>
            <a:r>
              <a:rPr lang="tr-TR" sz="3600" b="1" dirty="0">
                <a:solidFill>
                  <a:srgbClr val="1C3A8F"/>
                </a:solidFill>
              </a:rPr>
              <a:t>85'in altında olan</a:t>
            </a:r>
            <a:r>
              <a:rPr lang="tr-TR" sz="3600" dirty="0">
                <a:solidFill>
                  <a:srgbClr val="1C3A8F"/>
                </a:solidFill>
              </a:rPr>
              <a:t> dersleri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582088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20231004</a:t>
            </a:r>
            <a:r>
              <a:rPr lang="tr-TR" sz="3600" dirty="0">
                <a:solidFill>
                  <a:srgbClr val="1C3A8F"/>
                </a:solidFill>
              </a:rPr>
              <a:t> numaralı öğrencinin aldığı </a:t>
            </a:r>
            <a:r>
              <a:rPr lang="tr-TR" sz="3600" b="1" dirty="0">
                <a:solidFill>
                  <a:srgbClr val="1C3A8F"/>
                </a:solidFill>
              </a:rPr>
              <a:t>tüm notların toplamını</a:t>
            </a:r>
            <a:r>
              <a:rPr lang="tr-TR" sz="3600" dirty="0">
                <a:solidFill>
                  <a:srgbClr val="1C3A8F"/>
                </a:solidFill>
              </a:rPr>
              <a:t> bulunuz.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ekran görüntüsü içeren bir resim&#10;&#10;Yapay zeka tarafından oluşturulmuş içerik yanlış olabilir.">
            <a:extLst>
              <a:ext uri="{FF2B5EF4-FFF2-40B4-BE49-F238E27FC236}">
                <a16:creationId xmlns:a16="http://schemas.microsoft.com/office/drawing/2014/main" id="{7E4FB29D-5EB6-A355-93DF-84C97B199CFE}"/>
              </a:ext>
            </a:extLst>
          </p:cNvPr>
          <p:cNvPicPr>
            <a:picLocks noChangeAspect="1"/>
          </p:cNvPicPr>
          <p:nvPr/>
        </p:nvPicPr>
        <p:blipFill>
          <a:blip r:embed="rId8"/>
          <a:stretch>
            <a:fillRect/>
          </a:stretch>
        </p:blipFill>
        <p:spPr>
          <a:xfrm>
            <a:off x="3318947" y="4796971"/>
            <a:ext cx="13557520" cy="3702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6654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Final</a:t>
            </a:r>
            <a:r>
              <a:rPr lang="tr-TR" sz="3600" dirty="0">
                <a:solidFill>
                  <a:srgbClr val="1C3A8F"/>
                </a:solidFill>
              </a:rPr>
              <a:t> sınavlarının ortalaması </a:t>
            </a:r>
            <a:r>
              <a:rPr lang="tr-TR" sz="3600" b="1" dirty="0">
                <a:solidFill>
                  <a:srgbClr val="1C3A8F"/>
                </a:solidFill>
              </a:rPr>
              <a:t>85'in altında olan</a:t>
            </a:r>
            <a:r>
              <a:rPr lang="tr-TR" sz="3600" dirty="0">
                <a:solidFill>
                  <a:srgbClr val="1C3A8F"/>
                </a:solidFill>
              </a:rPr>
              <a:t> dersleri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çizgi, yazı tipi içeren bir resim&#10;&#10;Yapay zeka tarafından oluşturulmuş içerik yanlış olabilir.">
            <a:extLst>
              <a:ext uri="{FF2B5EF4-FFF2-40B4-BE49-F238E27FC236}">
                <a16:creationId xmlns:a16="http://schemas.microsoft.com/office/drawing/2014/main" id="{71368962-1CB2-7DFA-8330-13B669ED1605}"/>
              </a:ext>
            </a:extLst>
          </p:cNvPr>
          <p:cNvPicPr>
            <a:picLocks noChangeAspect="1"/>
          </p:cNvPicPr>
          <p:nvPr/>
        </p:nvPicPr>
        <p:blipFill>
          <a:blip r:embed="rId8"/>
          <a:stretch>
            <a:fillRect/>
          </a:stretch>
        </p:blipFill>
        <p:spPr>
          <a:xfrm>
            <a:off x="3651729" y="4833268"/>
            <a:ext cx="12752593" cy="3844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1671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bünyesinde </a:t>
            </a:r>
            <a:r>
              <a:rPr lang="tr-TR" sz="3600" b="1" dirty="0">
                <a:solidFill>
                  <a:srgbClr val="1C3A8F"/>
                </a:solidFill>
              </a:rPr>
              <a:t>6'ten fazla kız (K)</a:t>
            </a:r>
            <a:r>
              <a:rPr lang="tr-TR" sz="3600" dirty="0">
                <a:solidFill>
                  <a:srgbClr val="1C3A8F"/>
                </a:solidFill>
              </a:rPr>
              <a:t> öğrenci olan sınıfları (</a:t>
            </a:r>
            <a:r>
              <a:rPr lang="tr-TR" sz="3600" b="1" dirty="0" err="1">
                <a:solidFill>
                  <a:srgbClr val="1C3A8F"/>
                </a:solidFill>
              </a:rPr>
              <a:t>Sinif</a:t>
            </a:r>
            <a:r>
              <a:rPr lang="tr-TR" sz="3600" dirty="0">
                <a:solidFill>
                  <a:srgbClr val="1C3A8F"/>
                </a:solidFill>
              </a:rPr>
              <a:t>)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256903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tablosunda, bünyesinde </a:t>
            </a:r>
            <a:r>
              <a:rPr lang="tr-TR" sz="3600" b="1" dirty="0">
                <a:solidFill>
                  <a:srgbClr val="1C3A8F"/>
                </a:solidFill>
              </a:rPr>
              <a:t>6'ten fazla kız (K)</a:t>
            </a:r>
            <a:r>
              <a:rPr lang="tr-TR" sz="3600" dirty="0">
                <a:solidFill>
                  <a:srgbClr val="1C3A8F"/>
                </a:solidFill>
              </a:rPr>
              <a:t> öğrenci olan sınıfları (</a:t>
            </a:r>
            <a:r>
              <a:rPr lang="tr-TR" sz="3600" b="1" dirty="0" err="1">
                <a:solidFill>
                  <a:srgbClr val="1C3A8F"/>
                </a:solidFill>
              </a:rPr>
              <a:t>Sinif</a:t>
            </a:r>
            <a:r>
              <a:rPr lang="tr-TR" sz="3600" dirty="0">
                <a:solidFill>
                  <a:srgbClr val="1C3A8F"/>
                </a:solidFill>
              </a:rPr>
              <a:t>) bulun.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lım, çizgi, yazı tipi içeren bir resim&#10;&#10;Yapay zeka tarafından oluşturulmuş içerik yanlış olabilir.">
            <a:extLst>
              <a:ext uri="{FF2B5EF4-FFF2-40B4-BE49-F238E27FC236}">
                <a16:creationId xmlns:a16="http://schemas.microsoft.com/office/drawing/2014/main" id="{CCFB02DB-1C6B-03DE-F27D-D460AC75F539}"/>
              </a:ext>
            </a:extLst>
          </p:cNvPr>
          <p:cNvPicPr>
            <a:picLocks noChangeAspect="1"/>
          </p:cNvPicPr>
          <p:nvPr/>
        </p:nvPicPr>
        <p:blipFill>
          <a:blip r:embed="rId8"/>
          <a:stretch>
            <a:fillRect/>
          </a:stretch>
        </p:blipFill>
        <p:spPr>
          <a:xfrm>
            <a:off x="3807569" y="4676698"/>
            <a:ext cx="12528643" cy="3853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2652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alınan </a:t>
            </a:r>
            <a:r>
              <a:rPr lang="tr-TR" sz="3600" b="1" dirty="0">
                <a:solidFill>
                  <a:srgbClr val="1C3A8F"/>
                </a:solidFill>
              </a:rPr>
              <a:t>en yüksek puanı 95'ten fazla olan</a:t>
            </a:r>
            <a:r>
              <a:rPr lang="tr-TR" sz="3600" dirty="0">
                <a:solidFill>
                  <a:srgbClr val="1C3A8F"/>
                </a:solidFill>
              </a:rPr>
              <a:t> dersleri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097132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alınan </a:t>
            </a:r>
            <a:r>
              <a:rPr lang="tr-TR" sz="3600" b="1" dirty="0">
                <a:solidFill>
                  <a:srgbClr val="1C3A8F"/>
                </a:solidFill>
              </a:rPr>
              <a:t>en yüksek puanı 95'ten fazla olan</a:t>
            </a:r>
            <a:r>
              <a:rPr lang="tr-TR" sz="3600" dirty="0">
                <a:solidFill>
                  <a:srgbClr val="1C3A8F"/>
                </a:solidFill>
              </a:rPr>
              <a:t> dersleri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çizgi, yazı tipi içeren bir resim&#10;&#10;Yapay zeka tarafından oluşturulmuş içerik yanlış olabilir.">
            <a:extLst>
              <a:ext uri="{FF2B5EF4-FFF2-40B4-BE49-F238E27FC236}">
                <a16:creationId xmlns:a16="http://schemas.microsoft.com/office/drawing/2014/main" id="{091D4A7A-43AE-448E-1D16-A56FBE0833AB}"/>
              </a:ext>
            </a:extLst>
          </p:cNvPr>
          <p:cNvPicPr>
            <a:picLocks noChangeAspect="1"/>
          </p:cNvPicPr>
          <p:nvPr/>
        </p:nvPicPr>
        <p:blipFill>
          <a:blip r:embed="rId8"/>
          <a:stretch>
            <a:fillRect/>
          </a:stretch>
        </p:blipFill>
        <p:spPr>
          <a:xfrm>
            <a:off x="4239085" y="4491374"/>
            <a:ext cx="11665611" cy="4313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6601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bir öğretmene (</a:t>
            </a:r>
            <a:r>
              <a:rPr lang="tr-TR" sz="3600" b="1" dirty="0" err="1">
                <a:solidFill>
                  <a:srgbClr val="1C3A8F"/>
                </a:solidFill>
              </a:rPr>
              <a:t>OgretmenID</a:t>
            </a:r>
            <a:r>
              <a:rPr lang="tr-TR" sz="3600" dirty="0">
                <a:solidFill>
                  <a:srgbClr val="1C3A8F"/>
                </a:solidFill>
              </a:rPr>
              <a:t>) atanmış toplam ders kredisi </a:t>
            </a:r>
            <a:r>
              <a:rPr lang="tr-TR" sz="3600" b="1" dirty="0">
                <a:solidFill>
                  <a:srgbClr val="1C3A8F"/>
                </a:solidFill>
              </a:rPr>
              <a:t>5'ten fazla</a:t>
            </a:r>
            <a:r>
              <a:rPr lang="tr-TR" sz="3600" dirty="0">
                <a:solidFill>
                  <a:srgbClr val="1C3A8F"/>
                </a:solidFill>
              </a:rPr>
              <a:t> ise o öğretmenleri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852517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tablosunda, bir öğretmene (</a:t>
            </a:r>
            <a:r>
              <a:rPr lang="tr-TR" sz="3600" b="1" dirty="0" err="1">
                <a:solidFill>
                  <a:srgbClr val="1C3A8F"/>
                </a:solidFill>
              </a:rPr>
              <a:t>OgretmenID</a:t>
            </a:r>
            <a:r>
              <a:rPr lang="tr-TR" sz="3600" dirty="0">
                <a:solidFill>
                  <a:srgbClr val="1C3A8F"/>
                </a:solidFill>
              </a:rPr>
              <a:t>) atanmış toplam ders kredisi </a:t>
            </a:r>
            <a:r>
              <a:rPr lang="tr-TR" sz="3600" b="1" dirty="0">
                <a:solidFill>
                  <a:srgbClr val="1C3A8F"/>
                </a:solidFill>
              </a:rPr>
              <a:t>5'ten fazla</a:t>
            </a:r>
            <a:r>
              <a:rPr lang="tr-TR" sz="3600" dirty="0">
                <a:solidFill>
                  <a:srgbClr val="1C3A8F"/>
                </a:solidFill>
              </a:rPr>
              <a:t> ise o öğretmenleri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çizgi, yazı tipi içeren bir resim&#10;&#10;Yapay zeka tarafından oluşturulmuş içerik yanlış olabilir.">
            <a:extLst>
              <a:ext uri="{FF2B5EF4-FFF2-40B4-BE49-F238E27FC236}">
                <a16:creationId xmlns:a16="http://schemas.microsoft.com/office/drawing/2014/main" id="{EF75E406-DE86-802E-0FE4-3600A09CBDF4}"/>
              </a:ext>
            </a:extLst>
          </p:cNvPr>
          <p:cNvPicPr>
            <a:picLocks noChangeAspect="1"/>
          </p:cNvPicPr>
          <p:nvPr/>
        </p:nvPicPr>
        <p:blipFill>
          <a:blip r:embed="rId8"/>
          <a:stretch>
            <a:fillRect/>
          </a:stretch>
        </p:blipFill>
        <p:spPr>
          <a:xfrm>
            <a:off x="4107954" y="4251230"/>
            <a:ext cx="12260657" cy="4577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756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59E04A0A-2EAD-8EAB-05A1-596B4E18F676}"/>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D7120DF-DF3A-0782-1C36-957096BAB711}"/>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INNER JOIN </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İfadesi</a:t>
            </a:r>
          </a:p>
        </p:txBody>
      </p:sp>
      <p:sp>
        <p:nvSpPr>
          <p:cNvPr id="184" name="Google Shape;184;p20">
            <a:extLst>
              <a:ext uri="{FF2B5EF4-FFF2-40B4-BE49-F238E27FC236}">
                <a16:creationId xmlns:a16="http://schemas.microsoft.com/office/drawing/2014/main" id="{230744C8-E25C-B7B8-325B-8ABB3C759C1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2C805AEA-115F-07A7-6987-60E4A0E80EC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BD38D11A-650D-9F2C-B26F-CBD8D2EF5C1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49F96F47-E9A5-7228-2C47-D8D0A6C4EE30}"/>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8061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AB7E0BE-08BA-3639-A58F-CD8C8D4F7E7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380BFCF-37C7-35AF-8A50-F6354AE966F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42D0620-85CE-6A64-6AE3-306BAF03550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3F5527B-6008-4C4D-29E1-BDE9F32A0426}"/>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INNER JOIN </a:t>
            </a:r>
          </a:p>
          <a:p>
            <a:pPr lvl="0" algn="ctr">
              <a:lnSpc>
                <a:spcPct val="119001"/>
              </a:lnSpc>
              <a:defRPr/>
            </a:pPr>
            <a:r>
              <a:rPr lang="tr-TR" sz="6300" dirty="0">
                <a:solidFill>
                  <a:srgbClr val="FFCA04"/>
                </a:solidFill>
                <a:latin typeface="Paytone One"/>
                <a:sym typeface="Paytone One"/>
              </a:rPr>
              <a:t>İfadesi</a:t>
            </a:r>
          </a:p>
        </p:txBody>
      </p:sp>
      <p:sp>
        <p:nvSpPr>
          <p:cNvPr id="4" name="Google Shape;366;p29">
            <a:extLst>
              <a:ext uri="{FF2B5EF4-FFF2-40B4-BE49-F238E27FC236}">
                <a16:creationId xmlns:a16="http://schemas.microsoft.com/office/drawing/2014/main" id="{D44C5D2A-6D12-2D3C-B213-A417AE9C4795}"/>
              </a:ext>
            </a:extLst>
          </p:cNvPr>
          <p:cNvSpPr txBox="1"/>
          <p:nvPr/>
        </p:nvSpPr>
        <p:spPr>
          <a:xfrm>
            <a:off x="3843997" y="3076724"/>
            <a:ext cx="13392443"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INNER 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iki veya daha fazla tablo arasındaki ortak olan (eşleşen) kayıtları yan yana getirmek için kullanılır. Eğer iki veya daha fazla tabloyu, ortak bir sütun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column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üzerinden eşleştirip sadece eşleşen kayıtları almak için kullanılır. Yani, iki tablodaki verilerden her iki tabloda da ortak olanlar sonucunda gösterilir; ortak olmayan veriler görünmez.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Örnek: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Ogrenciler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tablosunda sadece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BolumID</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yazar.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Bolumler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tablosunda ise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BolumAdi</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yazar. INNER JOIN sayesinde, öğrencinin adının yanına bölümün gerçek adını getirebiliriz.</a:t>
            </a:r>
          </a:p>
        </p:txBody>
      </p:sp>
    </p:spTree>
    <p:extLst>
      <p:ext uri="{BB962C8B-B14F-4D97-AF65-F5344CB8AC3E}">
        <p14:creationId xmlns:p14="http://schemas.microsoft.com/office/powerpoint/2010/main" val="2404003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6425565-EA95-29B5-251F-C40EC33B70F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E9EAEA6-AB47-E882-8A2B-E18A12EE166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CFCA2AE4-5FD9-AABC-88A6-DC824C6CACE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69B4B18-83C6-4F6E-5ACF-F756343362E4}"/>
              </a:ext>
            </a:extLst>
          </p:cNvPr>
          <p:cNvSpPr txBox="1"/>
          <p:nvPr/>
        </p:nvSpPr>
        <p:spPr>
          <a:xfrm>
            <a:off x="3188677" y="318406"/>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INNER JOIN </a:t>
            </a:r>
          </a:p>
          <a:p>
            <a:pPr lvl="0" algn="ctr">
              <a:lnSpc>
                <a:spcPct val="119001"/>
              </a:lnSpc>
              <a:defRPr/>
            </a:pPr>
            <a:r>
              <a:rPr lang="tr-TR" sz="6300" dirty="0">
                <a:solidFill>
                  <a:srgbClr val="FFCA04"/>
                </a:solidFill>
                <a:latin typeface="Paytone One"/>
                <a:sym typeface="Paytone One"/>
              </a:rPr>
              <a:t>İfadesi</a:t>
            </a:r>
          </a:p>
        </p:txBody>
      </p:sp>
      <p:sp>
        <p:nvSpPr>
          <p:cNvPr id="4" name="Google Shape;366;p29">
            <a:extLst>
              <a:ext uri="{FF2B5EF4-FFF2-40B4-BE49-F238E27FC236}">
                <a16:creationId xmlns:a16="http://schemas.microsoft.com/office/drawing/2014/main" id="{7615285D-9BC8-72CD-61B8-0DA9CA8E75FA}"/>
              </a:ext>
            </a:extLst>
          </p:cNvPr>
          <p:cNvSpPr txBox="1"/>
          <p:nvPr/>
        </p:nvSpPr>
        <p:spPr>
          <a:xfrm>
            <a:off x="3440137" y="2926974"/>
            <a:ext cx="14390663"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da-DK" sz="3500" b="1" i="0" u="none" strike="noStrike" kern="0" cap="none" spc="0" normalizeH="0" baseline="0" noProof="0" dirty="0">
                <a:ln>
                  <a:noFill/>
                </a:ln>
                <a:solidFill>
                  <a:srgbClr val="FFCA04"/>
                </a:solidFill>
                <a:effectLst/>
                <a:uLnTx/>
                <a:uFillTx/>
                <a:latin typeface="Lato"/>
                <a:ea typeface="Lato"/>
                <a:cs typeface="Lato"/>
                <a:sym typeface="Lato"/>
              </a:rPr>
              <a:t>Dikkat Edilmesi Gereken Hususlar</a:t>
            </a:r>
            <a:endParaRPr kumimoji="0" lang="tr-TR" sz="3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Ortak Sütun Şartı: Birleştirme yapabilmek için tablolar arasında ortak bir sütun (genellikle birinde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Primary</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diğerinde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Foreign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bulunmalıdır.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ON İfadesi: Eşleşmenin hangi sütunlar üzerinden yapılacağını ON anahtar kelimesiyle belirtmek zorunludur.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Alias</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(Takma Ad) Kullanımı: Sorguyu kısaltmak ve okunabilirliği artırmak için tablo adlarına takma ad vermek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Örn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Ogrenciler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AS O) çok yaygın ve faydalı bir pratiktir.</a:t>
            </a:r>
          </a:p>
        </p:txBody>
      </p:sp>
    </p:spTree>
    <p:extLst>
      <p:ext uri="{BB962C8B-B14F-4D97-AF65-F5344CB8AC3E}">
        <p14:creationId xmlns:p14="http://schemas.microsoft.com/office/powerpoint/2010/main" val="2618907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Puanı </a:t>
            </a:r>
            <a:r>
              <a:rPr lang="tr-TR" sz="3600" b="1" dirty="0">
                <a:solidFill>
                  <a:srgbClr val="1C3A8F"/>
                </a:solidFill>
              </a:rPr>
              <a:t>60 ile 80 arasında (dahil)</a:t>
            </a:r>
            <a:r>
              <a:rPr lang="tr-TR" sz="3600" dirty="0">
                <a:solidFill>
                  <a:srgbClr val="1C3A8F"/>
                </a:solidFill>
              </a:rPr>
              <a:t> olan notların </a:t>
            </a:r>
            <a:r>
              <a:rPr lang="tr-TR" sz="3600" b="1" dirty="0">
                <a:solidFill>
                  <a:srgbClr val="1C3A8F"/>
                </a:solidFill>
              </a:rPr>
              <a:t>toplam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yazılım, çizgi içeren bir resim&#10;&#10;Yapay zeka tarafından oluşturulmuş içerik yanlış olabilir.">
            <a:extLst>
              <a:ext uri="{FF2B5EF4-FFF2-40B4-BE49-F238E27FC236}">
                <a16:creationId xmlns:a16="http://schemas.microsoft.com/office/drawing/2014/main" id="{18377411-50B3-495C-EB23-2797B5B1AF21}"/>
              </a:ext>
            </a:extLst>
          </p:cNvPr>
          <p:cNvPicPr>
            <a:picLocks noChangeAspect="1"/>
          </p:cNvPicPr>
          <p:nvPr/>
        </p:nvPicPr>
        <p:blipFill>
          <a:blip r:embed="rId8"/>
          <a:stretch>
            <a:fillRect/>
          </a:stretch>
        </p:blipFill>
        <p:spPr>
          <a:xfrm>
            <a:off x="3562998" y="4676698"/>
            <a:ext cx="13017786" cy="3900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7287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72A6F59-1C91-DACE-2A60-CC37CC54096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374F90C-FF3D-205A-C486-51DA006411E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166FF07-7F78-D842-6518-48FCC1044BE6}"/>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696F481-5144-74F2-C145-93BA04C7DB1E}"/>
              </a:ext>
            </a:extLst>
          </p:cNvPr>
          <p:cNvSpPr txBox="1"/>
          <p:nvPr/>
        </p:nvSpPr>
        <p:spPr>
          <a:xfrm>
            <a:off x="3165231" y="328175"/>
            <a:ext cx="14215403" cy="2307427"/>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INNER JOIN </a:t>
            </a:r>
          </a:p>
          <a:p>
            <a:pPr lvl="0" algn="ctr">
              <a:lnSpc>
                <a:spcPct val="119001"/>
              </a:lnSpc>
              <a:defRPr/>
            </a:pPr>
            <a:r>
              <a:rPr lang="tr-TR" sz="6300" dirty="0">
                <a:solidFill>
                  <a:srgbClr val="FFCA04"/>
                </a:solidFill>
                <a:latin typeface="Paytone One"/>
                <a:sym typeface="Paytone One"/>
              </a:rPr>
              <a:t>İfadesi</a:t>
            </a:r>
          </a:p>
        </p:txBody>
      </p:sp>
      <p:sp>
        <p:nvSpPr>
          <p:cNvPr id="3" name="Google Shape;366;p29">
            <a:extLst>
              <a:ext uri="{FF2B5EF4-FFF2-40B4-BE49-F238E27FC236}">
                <a16:creationId xmlns:a16="http://schemas.microsoft.com/office/drawing/2014/main" id="{65E2A4EA-1BA0-776C-60A9-23A0FA8C2F52}"/>
              </a:ext>
            </a:extLst>
          </p:cNvPr>
          <p:cNvSpPr txBox="1"/>
          <p:nvPr/>
        </p:nvSpPr>
        <p:spPr>
          <a:xfrm>
            <a:off x="3557955" y="2356539"/>
            <a:ext cx="13822679" cy="840230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Kullanım şekli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SELECT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gruplama_sutunu</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TOPLAMSAL_FONKSIYON(</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hesaplanacak_sutun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FROM  </a:t>
            </a:r>
          </a:p>
          <a:p>
            <a:pPr lvl="1" algn="just">
              <a:lnSpc>
                <a:spcPct val="120000"/>
              </a:lnSpc>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	</a:t>
            </a:r>
            <a:r>
              <a:rPr lang="fi-FI" sz="3500" dirty="0">
                <a:solidFill>
                  <a:srgbClr val="FFFFFF"/>
                </a:solidFill>
                <a:latin typeface="Lato"/>
                <a:ea typeface="Lato"/>
                <a:cs typeface="Lato"/>
                <a:sym typeface="Lato"/>
              </a:rPr>
              <a:t> Tablo</a:t>
            </a:r>
            <a:r>
              <a:rPr lang="tr-TR" sz="3500" dirty="0">
                <a:solidFill>
                  <a:srgbClr val="FFFFFF"/>
                </a:solidFill>
                <a:latin typeface="Lato"/>
                <a:ea typeface="Lato"/>
                <a:cs typeface="Lato"/>
                <a:sym typeface="Lato"/>
              </a:rPr>
              <a:t>A</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fi-FI" sz="3500" dirty="0">
                <a:solidFill>
                  <a:srgbClr val="FFCA04"/>
                </a:solidFill>
                <a:latin typeface="Lato"/>
                <a:ea typeface="Lato"/>
                <a:cs typeface="Lato"/>
                <a:sym typeface="Lato"/>
              </a:rPr>
              <a:t>INNER JOIN </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TabloB</a:t>
            </a: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a:t>
            </a:r>
            <a:r>
              <a:rPr lang="fi-FI" sz="3500" dirty="0">
                <a:solidFill>
                  <a:srgbClr val="FFCA04"/>
                </a:solidFill>
                <a:latin typeface="Lato"/>
                <a:ea typeface="Lato"/>
                <a:cs typeface="Lato"/>
                <a:sym typeface="Lato"/>
              </a:rPr>
              <a:t>ON</a:t>
            </a:r>
            <a:r>
              <a:rPr kumimoji="0" lang="fi-FI" sz="3500" b="0" i="0" u="none" strike="noStrike" kern="0" cap="none" spc="0" normalizeH="0" baseline="0" noProof="0" dirty="0">
                <a:ln>
                  <a:noFill/>
                </a:ln>
                <a:solidFill>
                  <a:srgbClr val="FFFFFF"/>
                </a:solidFill>
                <a:effectLst/>
                <a:uLnTx/>
                <a:uFillTx/>
                <a:latin typeface="Lato"/>
                <a:ea typeface="Lato"/>
                <a:cs typeface="Lato"/>
                <a:sym typeface="Lato"/>
              </a:rPr>
              <a:t> TabloA.OrtakSutun = TabloB.OrtakSutun;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CA04"/>
                </a:solidFill>
                <a:effectLst/>
                <a:uLnTx/>
                <a:uFillTx/>
                <a:latin typeface="Lato"/>
                <a:ea typeface="Lato"/>
                <a:cs typeface="Lato"/>
                <a:sym typeface="Lato"/>
              </a:rPr>
              <a:t>WHERE</a:t>
            </a: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1"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koşul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Aynı anda birden fazla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inner</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3500" b="0" i="0" u="none" strike="noStrike" kern="0" cap="none" spc="0" normalizeH="0" baseline="0" noProof="0" dirty="0" err="1">
                <a:ln>
                  <a:noFill/>
                </a:ln>
                <a:solidFill>
                  <a:srgbClr val="FFFFFF"/>
                </a:solidFill>
                <a:effectLst/>
                <a:uLnTx/>
                <a:uFillTx/>
                <a:latin typeface="Lato"/>
                <a:ea typeface="Lato"/>
                <a:cs typeface="Lato"/>
                <a:sym typeface="Lato"/>
              </a:rPr>
              <a:t>join</a:t>
            </a: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kullanılabilir.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FFFFFF"/>
                </a:solidFill>
                <a:effectLst/>
                <a:uLnTx/>
                <a:uFillTx/>
                <a:latin typeface="Lato"/>
                <a:ea typeface="Lato"/>
                <a:cs typeface="Lato"/>
                <a:sym typeface="Lato"/>
              </a:rPr>
              <a:t>	</a:t>
            </a: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71DE25EA-F882-B13B-EE2C-8B419C56CF36}"/>
                  </a:ext>
                </a:extLst>
              </p:cNvPr>
              <p:cNvGraphicFramePr>
                <a:graphicFrameLocks noChangeAspect="1"/>
              </p:cNvGraphicFramePr>
              <p:nvPr>
                <p:extLst>
                  <p:ext uri="{D42A27DB-BD31-4B8C-83A1-F6EECF244321}">
                    <p14:modId xmlns:p14="http://schemas.microsoft.com/office/powerpoint/2010/main" val="2322389432"/>
                  </p:ext>
                </p:extLst>
              </p:nvPr>
            </p:nvGraphicFramePr>
            <p:xfrm rot="20368717">
              <a:off x="2582627" y="7224870"/>
              <a:ext cx="992691" cy="3087214"/>
            </p:xfrm>
            <a:graphic>
              <a:graphicData uri="http://schemas.microsoft.com/office/drawing/2017/model3d">
                <am3d:model3d r:embed="rId5">
                  <am3d:spPr>
                    <a:xfrm rot="20368717">
                      <a:off x="0" y="0"/>
                      <a:ext cx="992691" cy="308721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x="-75518" ay="248377" az="-5455"/>
                    <am3d:postTrans dx="0" dy="0" dz="0"/>
                  </am3d:trans>
                  <am3d:raster rName="Office3DRenderer" rVer="16.0.8326">
                    <am3d:blip r:embed="rId6"/>
                  </am3d:raster>
                  <am3d:objViewport viewportSz="321680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71DE25EA-F882-B13B-EE2C-8B419C56CF36}"/>
                  </a:ext>
                </a:extLst>
              </p:cNvPr>
              <p:cNvPicPr>
                <a:picLocks noGrp="1" noRot="1" noChangeAspect="1" noMove="1" noResize="1" noEditPoints="1" noAdjustHandles="1" noChangeArrowheads="1" noChangeShapeType="1" noCrop="1"/>
              </p:cNvPicPr>
              <p:nvPr/>
            </p:nvPicPr>
            <p:blipFill>
              <a:blip r:embed="rId6"/>
              <a:stretch>
                <a:fillRect/>
              </a:stretch>
            </p:blipFill>
            <p:spPr>
              <a:xfrm rot="20368717">
                <a:off x="2582627" y="7224870"/>
                <a:ext cx="992691" cy="3087214"/>
              </a:xfrm>
              <a:prstGeom prst="rect">
                <a:avLst/>
              </a:prstGeom>
            </p:spPr>
          </p:pic>
        </mc:Fallback>
      </mc:AlternateContent>
    </p:spTree>
    <p:extLst>
      <p:ext uri="{BB962C8B-B14F-4D97-AF65-F5344CB8AC3E}">
        <p14:creationId xmlns:p14="http://schemas.microsoft.com/office/powerpoint/2010/main" val="4000188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1E4B86C-02A1-8E17-222C-C48FCEF018E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AF34AE8-73E5-4A4A-9B54-299C98B28DE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2067E71B-5F8D-83D2-4C2F-21A20EF9CBE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7F94900-D18C-2136-FEAD-0AAFD0173B32}"/>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INNER JOIN İfadesi</a:t>
            </a:r>
          </a:p>
        </p:txBody>
      </p:sp>
      <p:sp>
        <p:nvSpPr>
          <p:cNvPr id="4" name="Google Shape;366;p29">
            <a:extLst>
              <a:ext uri="{FF2B5EF4-FFF2-40B4-BE49-F238E27FC236}">
                <a16:creationId xmlns:a16="http://schemas.microsoft.com/office/drawing/2014/main" id="{1C91219C-CF0A-70F0-133F-B1ADE838F71D}"/>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Ogrenciler</a:t>
            </a:r>
            <a:r>
              <a:rPr lang="tr-TR" sz="3600" b="1" dirty="0">
                <a:solidFill>
                  <a:schemeClr val="bg1"/>
                </a:solidFill>
              </a:rPr>
              <a:t>]</a:t>
            </a:r>
            <a:r>
              <a:rPr lang="tr-TR" sz="3600" dirty="0">
                <a:solidFill>
                  <a:schemeClr val="bg1"/>
                </a:solidFill>
              </a:rPr>
              <a:t> ve </a:t>
            </a:r>
            <a:r>
              <a:rPr lang="tr-TR" sz="3600" b="1" dirty="0">
                <a:solidFill>
                  <a:schemeClr val="bg1"/>
                </a:solidFill>
              </a:rPr>
              <a:t>[</a:t>
            </a:r>
            <a:r>
              <a:rPr lang="tr-TR" sz="3600" b="1" dirty="0" err="1">
                <a:solidFill>
                  <a:schemeClr val="bg1"/>
                </a:solidFill>
              </a:rPr>
              <a:t>Bolumler</a:t>
            </a:r>
            <a:r>
              <a:rPr lang="tr-TR" sz="3600" b="1" dirty="0">
                <a:solidFill>
                  <a:schemeClr val="bg1"/>
                </a:solidFill>
              </a:rPr>
              <a:t>]</a:t>
            </a:r>
            <a:r>
              <a:rPr lang="tr-TR" sz="3600" dirty="0">
                <a:solidFill>
                  <a:schemeClr val="bg1"/>
                </a:solidFill>
              </a:rPr>
              <a:t> tablolarını birleştirerek, her öğrencinin </a:t>
            </a:r>
            <a:r>
              <a:rPr lang="tr-TR" sz="3600" b="1" dirty="0">
                <a:solidFill>
                  <a:schemeClr val="bg1"/>
                </a:solidFill>
              </a:rPr>
              <a:t>Ad</a:t>
            </a:r>
            <a:r>
              <a:rPr lang="tr-TR" sz="3600" dirty="0">
                <a:solidFill>
                  <a:schemeClr val="bg1"/>
                </a:solidFill>
              </a:rPr>
              <a:t>, </a:t>
            </a:r>
            <a:r>
              <a:rPr lang="tr-TR" sz="3600" b="1" dirty="0" err="1">
                <a:solidFill>
                  <a:schemeClr val="bg1"/>
                </a:solidFill>
              </a:rPr>
              <a:t>Soyad</a:t>
            </a:r>
            <a:r>
              <a:rPr lang="tr-TR" sz="3600" dirty="0">
                <a:solidFill>
                  <a:schemeClr val="bg1"/>
                </a:solidFill>
              </a:rPr>
              <a:t> ve okuduğu </a:t>
            </a:r>
            <a:r>
              <a:rPr lang="tr-TR" sz="3600" b="1" dirty="0" err="1">
                <a:solidFill>
                  <a:schemeClr val="bg1"/>
                </a:solidFill>
              </a:rPr>
              <a:t>BolumAdi</a:t>
            </a:r>
            <a:r>
              <a:rPr lang="tr-TR" sz="3600" dirty="0">
                <a:solidFill>
                  <a:schemeClr val="bg1"/>
                </a:solidFill>
              </a:rPr>
              <a:t> bilgilerini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5" name="Resim 4" descr="metin, ekran görüntüsü, sayı, numara, yazılım içeren bir resim&#10;&#10;Yapay zeka tarafından oluşturulmuş içerik yanlış olabilir.">
            <a:extLst>
              <a:ext uri="{FF2B5EF4-FFF2-40B4-BE49-F238E27FC236}">
                <a16:creationId xmlns:a16="http://schemas.microsoft.com/office/drawing/2014/main" id="{A93FD504-70E9-436B-D147-E90B0DA5789C}"/>
              </a:ext>
            </a:extLst>
          </p:cNvPr>
          <p:cNvPicPr>
            <a:picLocks noChangeAspect="1"/>
          </p:cNvPicPr>
          <p:nvPr/>
        </p:nvPicPr>
        <p:blipFill>
          <a:blip r:embed="rId5"/>
          <a:stretch>
            <a:fillRect/>
          </a:stretch>
        </p:blipFill>
        <p:spPr>
          <a:xfrm>
            <a:off x="5995593" y="3644635"/>
            <a:ext cx="8745095" cy="6278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4037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E69FA9A-BC1B-1C5F-94F8-27C5B06C877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7FB8FEA-841A-2555-807E-6E566674B41B}"/>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21A80E1-631E-CF6F-4A36-808B740E503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7FDF900-2015-D8CE-E4BE-B6FA225A1600}"/>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INNER JOIN İfadesi</a:t>
            </a:r>
          </a:p>
        </p:txBody>
      </p:sp>
      <p:sp>
        <p:nvSpPr>
          <p:cNvPr id="4" name="Google Shape;366;p29">
            <a:extLst>
              <a:ext uri="{FF2B5EF4-FFF2-40B4-BE49-F238E27FC236}">
                <a16:creationId xmlns:a16="http://schemas.microsoft.com/office/drawing/2014/main" id="{A73DEE46-6D00-84D9-7244-311CFEF52571}"/>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a:t>
            </a:r>
            <a:r>
              <a:rPr lang="tr-TR" sz="3600" b="1" dirty="0" err="1">
                <a:solidFill>
                  <a:schemeClr val="bg1"/>
                </a:solidFill>
              </a:rPr>
              <a:t>Ogretmenler</a:t>
            </a:r>
            <a:r>
              <a:rPr lang="tr-TR" sz="3600" b="1" dirty="0">
                <a:solidFill>
                  <a:schemeClr val="bg1"/>
                </a:solidFill>
              </a:rPr>
              <a:t>]</a:t>
            </a:r>
            <a:r>
              <a:rPr lang="tr-TR" sz="3600" dirty="0">
                <a:solidFill>
                  <a:schemeClr val="bg1"/>
                </a:solidFill>
              </a:rPr>
              <a:t> ve </a:t>
            </a:r>
            <a:r>
              <a:rPr lang="tr-TR" sz="3600" b="1" dirty="0">
                <a:solidFill>
                  <a:schemeClr val="bg1"/>
                </a:solidFill>
              </a:rPr>
              <a:t>[</a:t>
            </a:r>
            <a:r>
              <a:rPr lang="tr-TR" sz="3600" b="1" dirty="0" err="1">
                <a:solidFill>
                  <a:schemeClr val="bg1"/>
                </a:solidFill>
              </a:rPr>
              <a:t>Bolumler</a:t>
            </a:r>
            <a:r>
              <a:rPr lang="tr-TR" sz="3600" b="1" dirty="0">
                <a:solidFill>
                  <a:schemeClr val="bg1"/>
                </a:solidFill>
              </a:rPr>
              <a:t>]</a:t>
            </a:r>
            <a:r>
              <a:rPr lang="tr-TR" sz="3600" dirty="0">
                <a:solidFill>
                  <a:schemeClr val="bg1"/>
                </a:solidFill>
              </a:rPr>
              <a:t> tablolarını birleştirerek, öğretmenlerin </a:t>
            </a:r>
            <a:r>
              <a:rPr lang="tr-TR" sz="3600" b="1" dirty="0">
                <a:solidFill>
                  <a:schemeClr val="bg1"/>
                </a:solidFill>
              </a:rPr>
              <a:t>Ad</a:t>
            </a:r>
            <a:r>
              <a:rPr lang="tr-TR" sz="3600" dirty="0">
                <a:solidFill>
                  <a:schemeClr val="bg1"/>
                </a:solidFill>
              </a:rPr>
              <a:t>, </a:t>
            </a:r>
            <a:r>
              <a:rPr lang="tr-TR" sz="3600" b="1" dirty="0" err="1">
                <a:solidFill>
                  <a:schemeClr val="bg1"/>
                </a:solidFill>
              </a:rPr>
              <a:t>Soyad</a:t>
            </a:r>
            <a:r>
              <a:rPr lang="tr-TR" sz="3600" dirty="0">
                <a:solidFill>
                  <a:schemeClr val="bg1"/>
                </a:solidFill>
              </a:rPr>
              <a:t> ve hangi </a:t>
            </a:r>
            <a:r>
              <a:rPr lang="tr-TR" sz="3600" b="1" dirty="0" err="1">
                <a:solidFill>
                  <a:schemeClr val="bg1"/>
                </a:solidFill>
              </a:rPr>
              <a:t>BolumAdi</a:t>
            </a:r>
            <a:r>
              <a:rPr lang="tr-TR" sz="3600" dirty="0" err="1">
                <a:solidFill>
                  <a:schemeClr val="bg1"/>
                </a:solidFill>
              </a:rPr>
              <a:t>'nda</a:t>
            </a:r>
            <a:r>
              <a:rPr lang="tr-TR" sz="3600" dirty="0">
                <a:solidFill>
                  <a:schemeClr val="bg1"/>
                </a:solidFill>
              </a:rPr>
              <a:t> görev yaptığını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ekran görüntüsü, sayı, numara, yazı tipi içeren bir resim&#10;&#10;Yapay zeka tarafından oluşturulmuş içerik yanlış olabilir.">
            <a:extLst>
              <a:ext uri="{FF2B5EF4-FFF2-40B4-BE49-F238E27FC236}">
                <a16:creationId xmlns:a16="http://schemas.microsoft.com/office/drawing/2014/main" id="{4EEE70DF-8BA0-B5F2-7700-0A073D5FAC75}"/>
              </a:ext>
            </a:extLst>
          </p:cNvPr>
          <p:cNvPicPr>
            <a:picLocks noChangeAspect="1"/>
          </p:cNvPicPr>
          <p:nvPr/>
        </p:nvPicPr>
        <p:blipFill>
          <a:blip r:embed="rId5"/>
          <a:stretch>
            <a:fillRect/>
          </a:stretch>
        </p:blipFill>
        <p:spPr>
          <a:xfrm>
            <a:off x="5743970" y="3743767"/>
            <a:ext cx="10198499" cy="5578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82340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00C42D7-F14D-8560-DFEA-0B8E6AEF0BD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4453D15-EFA3-5C58-5005-80B59D1CE03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00F6C6A-2037-14DF-DE57-C68E995AD3F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5D1B611-246B-4279-B03A-D33CF0039227}"/>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INNER JOIN İfadesi</a:t>
            </a:r>
          </a:p>
        </p:txBody>
      </p:sp>
      <p:sp>
        <p:nvSpPr>
          <p:cNvPr id="4" name="Google Shape;366;p29">
            <a:extLst>
              <a:ext uri="{FF2B5EF4-FFF2-40B4-BE49-F238E27FC236}">
                <a16:creationId xmlns:a16="http://schemas.microsoft.com/office/drawing/2014/main" id="{FD72312B-B42D-53F5-6A75-EA6567338E91}"/>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[Dersler]</a:t>
            </a:r>
            <a:r>
              <a:rPr lang="tr-TR" sz="3600" dirty="0">
                <a:solidFill>
                  <a:schemeClr val="bg1"/>
                </a:solidFill>
              </a:rPr>
              <a:t> ve </a:t>
            </a:r>
            <a:r>
              <a:rPr lang="tr-TR" sz="3600" b="1" dirty="0">
                <a:solidFill>
                  <a:schemeClr val="bg1"/>
                </a:solidFill>
              </a:rPr>
              <a:t>[</a:t>
            </a:r>
            <a:r>
              <a:rPr lang="tr-TR" sz="3600" b="1" dirty="0" err="1">
                <a:solidFill>
                  <a:schemeClr val="bg1"/>
                </a:solidFill>
              </a:rPr>
              <a:t>Ogretmenler</a:t>
            </a:r>
            <a:r>
              <a:rPr lang="tr-TR" sz="3600" b="1" dirty="0">
                <a:solidFill>
                  <a:schemeClr val="bg1"/>
                </a:solidFill>
              </a:rPr>
              <a:t>]</a:t>
            </a:r>
            <a:r>
              <a:rPr lang="tr-TR" sz="3600" dirty="0">
                <a:solidFill>
                  <a:schemeClr val="bg1"/>
                </a:solidFill>
              </a:rPr>
              <a:t> tablolarını birleştirerek, her </a:t>
            </a:r>
            <a:r>
              <a:rPr lang="tr-TR" sz="3600" b="1" dirty="0" err="1">
                <a:solidFill>
                  <a:schemeClr val="bg1"/>
                </a:solidFill>
              </a:rPr>
              <a:t>DersAdi</a:t>
            </a:r>
            <a:r>
              <a:rPr lang="tr-TR" sz="3600" dirty="0" err="1">
                <a:solidFill>
                  <a:schemeClr val="bg1"/>
                </a:solidFill>
              </a:rPr>
              <a:t>'nı</a:t>
            </a:r>
            <a:r>
              <a:rPr lang="tr-TR" sz="3600" dirty="0">
                <a:solidFill>
                  <a:schemeClr val="bg1"/>
                </a:solidFill>
              </a:rPr>
              <a:t> ve o dersi veren öğretmenin </a:t>
            </a:r>
            <a:r>
              <a:rPr lang="tr-TR" sz="3600" b="1" dirty="0">
                <a:solidFill>
                  <a:schemeClr val="bg1"/>
                </a:solidFill>
              </a:rPr>
              <a:t>Ad</a:t>
            </a:r>
            <a:r>
              <a:rPr lang="tr-TR" sz="3600" dirty="0">
                <a:solidFill>
                  <a:schemeClr val="bg1"/>
                </a:solidFill>
              </a:rPr>
              <a:t>, </a:t>
            </a:r>
            <a:r>
              <a:rPr lang="tr-TR" sz="3600" b="1" dirty="0" err="1">
                <a:solidFill>
                  <a:schemeClr val="bg1"/>
                </a:solidFill>
              </a:rPr>
              <a:t>Soyad</a:t>
            </a:r>
            <a:r>
              <a:rPr lang="tr-TR" sz="3600" dirty="0">
                <a:solidFill>
                  <a:schemeClr val="bg1"/>
                </a:solidFill>
              </a:rPr>
              <a:t> bilgilerini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5" name="Resim 4" descr="metin, ekran görüntüsü, sayı, numara, ekran, görüntüleme içeren bir resim&#10;&#10;Yapay zeka tarafından oluşturulmuş içerik yanlış olabilir.">
            <a:extLst>
              <a:ext uri="{FF2B5EF4-FFF2-40B4-BE49-F238E27FC236}">
                <a16:creationId xmlns:a16="http://schemas.microsoft.com/office/drawing/2014/main" id="{F9ACD63F-97FE-8D95-AEDA-6CA30E4D9247}"/>
              </a:ext>
            </a:extLst>
          </p:cNvPr>
          <p:cNvPicPr>
            <a:picLocks noChangeAspect="1"/>
          </p:cNvPicPr>
          <p:nvPr/>
        </p:nvPicPr>
        <p:blipFill>
          <a:blip r:embed="rId5"/>
          <a:stretch>
            <a:fillRect/>
          </a:stretch>
        </p:blipFill>
        <p:spPr>
          <a:xfrm>
            <a:off x="5275486" y="3674164"/>
            <a:ext cx="9751153" cy="6026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46935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434187C-CD01-6CBB-40CA-FF8DFE0E4E4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D63CFFC-A202-A05A-44AD-42D1B5FD351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9A4EBD8-B578-3D96-30EB-4422830DE07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901CC82-9698-A51C-C66F-857961AFF500}"/>
              </a:ext>
            </a:extLst>
          </p:cNvPr>
          <p:cNvSpPr txBox="1"/>
          <p:nvPr/>
        </p:nvSpPr>
        <p:spPr>
          <a:xfrm>
            <a:off x="2992716" y="964731"/>
            <a:ext cx="14989126" cy="1208664"/>
          </a:xfrm>
          <a:prstGeom prst="rect">
            <a:avLst/>
          </a:prstGeom>
          <a:noFill/>
          <a:ln>
            <a:noFill/>
          </a:ln>
        </p:spPr>
        <p:txBody>
          <a:bodyPr spcFirstLastPara="1" wrap="square" lIns="0" tIns="0" rIns="0" bIns="0" anchor="t" anchorCtr="0">
            <a:spAutoFit/>
          </a:bodyPr>
          <a:lstStyle/>
          <a:p>
            <a:pPr lvl="0" algn="ctr">
              <a:lnSpc>
                <a:spcPct val="119001"/>
              </a:lnSpc>
              <a:defRPr/>
            </a:pPr>
            <a:r>
              <a:rPr lang="tr-TR" sz="6600" dirty="0">
                <a:solidFill>
                  <a:srgbClr val="FFCA04"/>
                </a:solidFill>
                <a:latin typeface="Paytone One"/>
                <a:sym typeface="Paytone One"/>
              </a:rPr>
              <a:t>INNER JOIN İfadesi</a:t>
            </a:r>
          </a:p>
        </p:txBody>
      </p:sp>
      <p:sp>
        <p:nvSpPr>
          <p:cNvPr id="4" name="Google Shape;366;p29">
            <a:extLst>
              <a:ext uri="{FF2B5EF4-FFF2-40B4-BE49-F238E27FC236}">
                <a16:creationId xmlns:a16="http://schemas.microsoft.com/office/drawing/2014/main" id="{4DCFD71A-BE7D-19B6-C1B7-DAB970144440}"/>
              </a:ext>
            </a:extLst>
          </p:cNvPr>
          <p:cNvSpPr txBox="1"/>
          <p:nvPr/>
        </p:nvSpPr>
        <p:spPr>
          <a:xfrm>
            <a:off x="3325837" y="2173395"/>
            <a:ext cx="14084608" cy="1329595"/>
          </a:xfrm>
          <a:prstGeom prst="rect">
            <a:avLst/>
          </a:prstGeom>
          <a:noFill/>
          <a:ln>
            <a:noFill/>
          </a:ln>
        </p:spPr>
        <p:txBody>
          <a:bodyPr spcFirstLastPara="1" wrap="square" lIns="0" tIns="0" rIns="0" bIns="0" anchor="t" anchorCtr="0">
            <a:spAutoFit/>
          </a:bodyPr>
          <a:lstStyle/>
          <a:p>
            <a:pPr lvl="1" algn="just">
              <a:lnSpc>
                <a:spcPct val="120000"/>
              </a:lnSpc>
              <a:defRPr/>
            </a:pPr>
            <a:r>
              <a:rPr lang="tr-TR" sz="3600" b="1" dirty="0">
                <a:solidFill>
                  <a:schemeClr val="bg1"/>
                </a:solidFill>
              </a:rPr>
              <a:t>[Notlar]</a:t>
            </a:r>
            <a:r>
              <a:rPr lang="tr-TR" sz="3600" dirty="0">
                <a:solidFill>
                  <a:schemeClr val="bg1"/>
                </a:solidFill>
              </a:rPr>
              <a:t> ve </a:t>
            </a:r>
            <a:r>
              <a:rPr lang="tr-TR" sz="3600" b="1" dirty="0">
                <a:solidFill>
                  <a:schemeClr val="bg1"/>
                </a:solidFill>
              </a:rPr>
              <a:t>[Dersler]</a:t>
            </a:r>
            <a:r>
              <a:rPr lang="tr-TR" sz="3600" dirty="0">
                <a:solidFill>
                  <a:schemeClr val="bg1"/>
                </a:solidFill>
              </a:rPr>
              <a:t> tablolarını birleştirerek, alınan her notun hangi </a:t>
            </a:r>
            <a:r>
              <a:rPr lang="tr-TR" sz="3600" b="1" dirty="0" err="1">
                <a:solidFill>
                  <a:schemeClr val="bg1"/>
                </a:solidFill>
              </a:rPr>
              <a:t>DersAdi</a:t>
            </a:r>
            <a:r>
              <a:rPr lang="tr-TR" sz="3600" dirty="0" err="1">
                <a:solidFill>
                  <a:schemeClr val="bg1"/>
                </a:solidFill>
              </a:rPr>
              <a:t>'na</a:t>
            </a:r>
            <a:r>
              <a:rPr lang="tr-TR" sz="3600" dirty="0">
                <a:solidFill>
                  <a:schemeClr val="bg1"/>
                </a:solidFill>
              </a:rPr>
              <a:t> ait olduğunu ve </a:t>
            </a:r>
            <a:r>
              <a:rPr lang="tr-TR" sz="3600" b="1" dirty="0">
                <a:solidFill>
                  <a:schemeClr val="bg1"/>
                </a:solidFill>
              </a:rPr>
              <a:t>Puan</a:t>
            </a:r>
            <a:r>
              <a:rPr lang="tr-TR" sz="3600" dirty="0">
                <a:solidFill>
                  <a:schemeClr val="bg1"/>
                </a:solidFill>
              </a:rPr>
              <a:t> bilgisini listeleyin.</a:t>
            </a:r>
            <a:endParaRPr kumimoji="0" lang="tr-TR" sz="3500" b="0" i="0" u="none" strike="noStrike" kern="0" cap="none" spc="0" normalizeH="0" baseline="0" noProof="0" dirty="0">
              <a:ln>
                <a:noFill/>
              </a:ln>
              <a:solidFill>
                <a:schemeClr val="bg1"/>
              </a:solidFill>
              <a:effectLst/>
              <a:uLnTx/>
              <a:uFillTx/>
              <a:latin typeface="Lato"/>
              <a:ea typeface="Lato"/>
              <a:cs typeface="Lato"/>
              <a:sym typeface="Lato"/>
            </a:endParaRPr>
          </a:p>
        </p:txBody>
      </p:sp>
      <p:pic>
        <p:nvPicPr>
          <p:cNvPr id="3" name="Resim 2" descr="metin, ekran görüntüsü, sayı, numara, yazı tipi içeren bir resim&#10;&#10;Yapay zeka tarafından oluşturulmuş içerik yanlış olabilir.">
            <a:extLst>
              <a:ext uri="{FF2B5EF4-FFF2-40B4-BE49-F238E27FC236}">
                <a16:creationId xmlns:a16="http://schemas.microsoft.com/office/drawing/2014/main" id="{F8D342E3-B174-CC6F-DCFE-1B4B42FDE9B8}"/>
              </a:ext>
            </a:extLst>
          </p:cNvPr>
          <p:cNvPicPr>
            <a:picLocks noChangeAspect="1"/>
          </p:cNvPicPr>
          <p:nvPr/>
        </p:nvPicPr>
        <p:blipFill>
          <a:blip r:embed="rId5"/>
          <a:stretch>
            <a:fillRect/>
          </a:stretch>
        </p:blipFill>
        <p:spPr>
          <a:xfrm>
            <a:off x="4997582" y="3827149"/>
            <a:ext cx="11157969" cy="5913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87496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ve </a:t>
            </a: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tablolarını birleştirerek, not alan öğrencinin </a:t>
            </a:r>
            <a:r>
              <a:rPr lang="tr-TR" sz="3600" b="1" dirty="0">
                <a:solidFill>
                  <a:srgbClr val="1C3A8F"/>
                </a:solidFill>
              </a:rPr>
              <a:t>Ad</a:t>
            </a:r>
            <a:r>
              <a:rPr lang="tr-TR" sz="3600" dirty="0">
                <a:solidFill>
                  <a:srgbClr val="1C3A8F"/>
                </a:solidFill>
              </a:rPr>
              <a:t>, </a:t>
            </a:r>
            <a:r>
              <a:rPr lang="tr-TR" sz="3600" b="1" dirty="0" err="1">
                <a:solidFill>
                  <a:srgbClr val="1C3A8F"/>
                </a:solidFill>
              </a:rPr>
              <a:t>Soyad</a:t>
            </a:r>
            <a:r>
              <a:rPr lang="tr-TR" sz="3600" dirty="0">
                <a:solidFill>
                  <a:srgbClr val="1C3A8F"/>
                </a:solidFill>
              </a:rPr>
              <a:t> bilgisini ve aldığı </a:t>
            </a:r>
            <a:r>
              <a:rPr lang="tr-TR" sz="3600" b="1" dirty="0" err="1">
                <a:solidFill>
                  <a:srgbClr val="1C3A8F"/>
                </a:solidFill>
              </a:rPr>
              <a:t>Puan</a:t>
            </a:r>
            <a:r>
              <a:rPr lang="tr-TR" sz="3600" dirty="0" err="1">
                <a:solidFill>
                  <a:srgbClr val="1C3A8F"/>
                </a:solidFill>
              </a:rPr>
              <a:t>'ı</a:t>
            </a:r>
            <a:r>
              <a:rPr lang="tr-TR" sz="3600" dirty="0">
                <a:solidFill>
                  <a:srgbClr val="1C3A8F"/>
                </a:solidFill>
              </a:rPr>
              <a:t>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47121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ve </a:t>
            </a:r>
            <a:r>
              <a:rPr lang="tr-TR" sz="3600" b="1" dirty="0">
                <a:solidFill>
                  <a:srgbClr val="1C3A8F"/>
                </a:solidFill>
              </a:rPr>
              <a:t>[</a:t>
            </a:r>
            <a:r>
              <a:rPr lang="tr-TR" sz="3600" b="1" dirty="0" err="1">
                <a:solidFill>
                  <a:srgbClr val="1C3A8F"/>
                </a:solidFill>
              </a:rPr>
              <a:t>Ogrenciler</a:t>
            </a:r>
            <a:r>
              <a:rPr lang="tr-TR" sz="3600" b="1" dirty="0">
                <a:solidFill>
                  <a:srgbClr val="1C3A8F"/>
                </a:solidFill>
              </a:rPr>
              <a:t>]</a:t>
            </a:r>
            <a:r>
              <a:rPr lang="tr-TR" sz="3600" dirty="0">
                <a:solidFill>
                  <a:srgbClr val="1C3A8F"/>
                </a:solidFill>
              </a:rPr>
              <a:t> tablolarını birleştirerek, not alan öğrencinin </a:t>
            </a:r>
            <a:r>
              <a:rPr lang="tr-TR" sz="3600" b="1" dirty="0">
                <a:solidFill>
                  <a:srgbClr val="1C3A8F"/>
                </a:solidFill>
              </a:rPr>
              <a:t>Ad</a:t>
            </a:r>
            <a:r>
              <a:rPr lang="tr-TR" sz="3600" dirty="0">
                <a:solidFill>
                  <a:srgbClr val="1C3A8F"/>
                </a:solidFill>
              </a:rPr>
              <a:t>, </a:t>
            </a:r>
            <a:r>
              <a:rPr lang="tr-TR" sz="3600" b="1" dirty="0" err="1">
                <a:solidFill>
                  <a:srgbClr val="1C3A8F"/>
                </a:solidFill>
              </a:rPr>
              <a:t>Soyad</a:t>
            </a:r>
            <a:r>
              <a:rPr lang="tr-TR" sz="3600" dirty="0">
                <a:solidFill>
                  <a:srgbClr val="1C3A8F"/>
                </a:solidFill>
              </a:rPr>
              <a:t> bilgisini ve aldığı </a:t>
            </a:r>
            <a:r>
              <a:rPr lang="tr-TR" sz="3600" b="1" dirty="0" err="1">
                <a:solidFill>
                  <a:srgbClr val="1C3A8F"/>
                </a:solidFill>
              </a:rPr>
              <a:t>Puan</a:t>
            </a:r>
            <a:r>
              <a:rPr lang="tr-TR" sz="3600" dirty="0" err="1">
                <a:solidFill>
                  <a:srgbClr val="1C3A8F"/>
                </a:solidFill>
              </a:rPr>
              <a:t>'ı</a:t>
            </a:r>
            <a:r>
              <a:rPr lang="tr-TR" sz="3600" dirty="0">
                <a:solidFill>
                  <a:srgbClr val="1C3A8F"/>
                </a:solidFill>
              </a:rPr>
              <a:t>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ekran, görüntüleme, yazılım içeren bir resim&#10;&#10;Yapay zeka tarafından oluşturulmuş içerik yanlış olabilir.">
            <a:extLst>
              <a:ext uri="{FF2B5EF4-FFF2-40B4-BE49-F238E27FC236}">
                <a16:creationId xmlns:a16="http://schemas.microsoft.com/office/drawing/2014/main" id="{6BBB3E2A-6311-0AE9-AEC8-E5C5052D2F72}"/>
              </a:ext>
            </a:extLst>
          </p:cNvPr>
          <p:cNvPicPr>
            <a:picLocks noChangeAspect="1"/>
          </p:cNvPicPr>
          <p:nvPr/>
        </p:nvPicPr>
        <p:blipFill>
          <a:blip r:embed="rId8"/>
          <a:stretch>
            <a:fillRect/>
          </a:stretch>
        </p:blipFill>
        <p:spPr>
          <a:xfrm>
            <a:off x="5408958" y="4178219"/>
            <a:ext cx="9432546" cy="5087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762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tablolarını birleştirerek, her dersin hangi </a:t>
            </a:r>
            <a:r>
              <a:rPr lang="tr-TR" sz="3600" b="1" dirty="0" err="1">
                <a:solidFill>
                  <a:srgbClr val="1C3A8F"/>
                </a:solidFill>
              </a:rPr>
              <a:t>BolumAdi</a:t>
            </a:r>
            <a:r>
              <a:rPr lang="tr-TR" sz="3600" dirty="0" err="1">
                <a:solidFill>
                  <a:srgbClr val="1C3A8F"/>
                </a:solidFill>
              </a:rPr>
              <a:t>'na</a:t>
            </a:r>
            <a:r>
              <a:rPr lang="tr-TR" sz="3600" dirty="0">
                <a:solidFill>
                  <a:srgbClr val="1C3A8F"/>
                </a:solidFill>
              </a:rPr>
              <a:t> ait olduğunu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09648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[Dersler]</a:t>
            </a:r>
            <a:r>
              <a:rPr lang="tr-TR" sz="3600" dirty="0">
                <a:solidFill>
                  <a:srgbClr val="1C3A8F"/>
                </a:solidFill>
              </a:rPr>
              <a:t> ve </a:t>
            </a:r>
            <a:r>
              <a:rPr lang="tr-TR" sz="3600" b="1" dirty="0">
                <a:solidFill>
                  <a:srgbClr val="1C3A8F"/>
                </a:solidFill>
              </a:rPr>
              <a:t>[</a:t>
            </a:r>
            <a:r>
              <a:rPr lang="tr-TR" sz="3600" b="1" dirty="0" err="1">
                <a:solidFill>
                  <a:srgbClr val="1C3A8F"/>
                </a:solidFill>
              </a:rPr>
              <a:t>Bolumler</a:t>
            </a:r>
            <a:r>
              <a:rPr lang="tr-TR" sz="3600" b="1" dirty="0">
                <a:solidFill>
                  <a:srgbClr val="1C3A8F"/>
                </a:solidFill>
              </a:rPr>
              <a:t>]</a:t>
            </a:r>
            <a:r>
              <a:rPr lang="tr-TR" sz="3600" dirty="0">
                <a:solidFill>
                  <a:srgbClr val="1C3A8F"/>
                </a:solidFill>
              </a:rPr>
              <a:t> tablolarını birleştirerek, her dersin hangi </a:t>
            </a:r>
            <a:r>
              <a:rPr lang="tr-TR" sz="3600" b="1" dirty="0" err="1">
                <a:solidFill>
                  <a:srgbClr val="1C3A8F"/>
                </a:solidFill>
              </a:rPr>
              <a:t>BolumAdi</a:t>
            </a:r>
            <a:r>
              <a:rPr lang="tr-TR" sz="3600" dirty="0" err="1">
                <a:solidFill>
                  <a:srgbClr val="1C3A8F"/>
                </a:solidFill>
              </a:rPr>
              <a:t>'na</a:t>
            </a:r>
            <a:r>
              <a:rPr lang="tr-TR" sz="3600" dirty="0">
                <a:solidFill>
                  <a:srgbClr val="1C3A8F"/>
                </a:solidFill>
              </a:rPr>
              <a:t> ait olduğunu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sayı, numara, yazı tipi içeren bir resim&#10;&#10;Yapay zeka tarafından oluşturulmuş içerik yanlış olabilir.">
            <a:extLst>
              <a:ext uri="{FF2B5EF4-FFF2-40B4-BE49-F238E27FC236}">
                <a16:creationId xmlns:a16="http://schemas.microsoft.com/office/drawing/2014/main" id="{96B480AD-8A7F-117D-A88B-C88A1FA80EC4}"/>
              </a:ext>
            </a:extLst>
          </p:cNvPr>
          <p:cNvPicPr>
            <a:picLocks noChangeAspect="1"/>
          </p:cNvPicPr>
          <p:nvPr/>
        </p:nvPicPr>
        <p:blipFill>
          <a:blip r:embed="rId8"/>
          <a:stretch>
            <a:fillRect/>
          </a:stretch>
        </p:blipFill>
        <p:spPr>
          <a:xfrm>
            <a:off x="6363655" y="4094487"/>
            <a:ext cx="7416472" cy="5632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8376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tablosunda </a:t>
            </a:r>
            <a:r>
              <a:rPr lang="tr-TR" sz="3600" dirty="0" err="1">
                <a:solidFill>
                  <a:srgbClr val="1C3A8F"/>
                </a:solidFill>
              </a:rPr>
              <a:t>BolumID'si</a:t>
            </a:r>
            <a:r>
              <a:rPr lang="tr-TR" sz="3600" dirty="0">
                <a:solidFill>
                  <a:srgbClr val="1C3A8F"/>
                </a:solidFill>
              </a:rPr>
              <a:t> 1 olan öğretmenlerin adlarını ve bölüm adlarını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85732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SUM (Toplama)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err="1">
                <a:solidFill>
                  <a:srgbClr val="1C3A8F"/>
                </a:solidFill>
              </a:rPr>
              <a:t>DersId’si</a:t>
            </a:r>
            <a:r>
              <a:rPr lang="tr-TR" sz="3600" b="1" dirty="0">
                <a:solidFill>
                  <a:srgbClr val="1C3A8F"/>
                </a:solidFill>
              </a:rPr>
              <a:t> 1 </a:t>
            </a:r>
            <a:r>
              <a:rPr lang="tr-TR" sz="3600" dirty="0">
                <a:solidFill>
                  <a:srgbClr val="1C3A8F"/>
                </a:solidFill>
              </a:rPr>
              <a:t>olan dersin </a:t>
            </a:r>
            <a:r>
              <a:rPr lang="tr-TR" sz="3600" b="1" dirty="0">
                <a:solidFill>
                  <a:srgbClr val="1C3A8F"/>
                </a:solidFill>
              </a:rPr>
              <a:t>Vize -</a:t>
            </a:r>
            <a:r>
              <a:rPr lang="tr-TR" sz="3600" dirty="0">
                <a:solidFill>
                  <a:srgbClr val="1C3A8F"/>
                </a:solidFill>
              </a:rPr>
              <a:t> </a:t>
            </a:r>
            <a:r>
              <a:rPr lang="tr-TR" sz="3600" b="1" dirty="0">
                <a:solidFill>
                  <a:srgbClr val="1C3A8F"/>
                </a:solidFill>
              </a:rPr>
              <a:t>Ödev</a:t>
            </a:r>
            <a:r>
              <a:rPr lang="tr-TR" sz="3600" dirty="0">
                <a:solidFill>
                  <a:srgbClr val="1C3A8F"/>
                </a:solidFill>
              </a:rPr>
              <a:t> sınav türlerine ait </a:t>
            </a:r>
            <a:r>
              <a:rPr lang="tr-TR" sz="3600" b="1" dirty="0">
                <a:solidFill>
                  <a:srgbClr val="1C3A8F"/>
                </a:solidFill>
              </a:rPr>
              <a:t>tüm puanların toplamını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yazılım içeren bir resim&#10;&#10;Yapay zeka tarafından oluşturulmuş içerik yanlış olabilir.">
            <a:extLst>
              <a:ext uri="{FF2B5EF4-FFF2-40B4-BE49-F238E27FC236}">
                <a16:creationId xmlns:a16="http://schemas.microsoft.com/office/drawing/2014/main" id="{BE2C3D2C-9581-092C-2561-990973F84F43}"/>
              </a:ext>
            </a:extLst>
          </p:cNvPr>
          <p:cNvPicPr>
            <a:picLocks noChangeAspect="1"/>
          </p:cNvPicPr>
          <p:nvPr/>
        </p:nvPicPr>
        <p:blipFill>
          <a:blip r:embed="rId8"/>
          <a:stretch>
            <a:fillRect/>
          </a:stretch>
        </p:blipFill>
        <p:spPr>
          <a:xfrm>
            <a:off x="3420778" y="4989755"/>
            <a:ext cx="13302225" cy="3316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1264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a:t>
            </a:r>
            <a:r>
              <a:rPr lang="tr-TR" sz="3600" b="1" dirty="0" err="1">
                <a:solidFill>
                  <a:srgbClr val="1C3A8F"/>
                </a:solidFill>
              </a:rPr>
              <a:t>Ogretmenler</a:t>
            </a:r>
            <a:r>
              <a:rPr lang="tr-TR" sz="3600" b="1" dirty="0">
                <a:solidFill>
                  <a:srgbClr val="1C3A8F"/>
                </a:solidFill>
              </a:rPr>
              <a:t>]</a:t>
            </a:r>
            <a:r>
              <a:rPr lang="tr-TR" sz="3600" dirty="0">
                <a:solidFill>
                  <a:srgbClr val="1C3A8F"/>
                </a:solidFill>
              </a:rPr>
              <a:t> tablosunda </a:t>
            </a:r>
            <a:r>
              <a:rPr lang="tr-TR" sz="3600" dirty="0" err="1">
                <a:solidFill>
                  <a:srgbClr val="1C3A8F"/>
                </a:solidFill>
              </a:rPr>
              <a:t>BolumID'si</a:t>
            </a:r>
            <a:r>
              <a:rPr lang="tr-TR" sz="3600" dirty="0">
                <a:solidFill>
                  <a:srgbClr val="1C3A8F"/>
                </a:solidFill>
              </a:rPr>
              <a:t> 1 olan öğretmenlerin adlarını ve bölüm adlarını listeleyin.</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ekran görüntüsü, yazı tipi, çizgi içeren bir resim&#10;&#10;Yapay zeka tarafından oluşturulmuş içerik yanlış olabilir.">
            <a:extLst>
              <a:ext uri="{FF2B5EF4-FFF2-40B4-BE49-F238E27FC236}">
                <a16:creationId xmlns:a16="http://schemas.microsoft.com/office/drawing/2014/main" id="{2B73FD97-7548-F3CC-76AE-DCF708704268}"/>
              </a:ext>
            </a:extLst>
          </p:cNvPr>
          <p:cNvPicPr>
            <a:picLocks noChangeAspect="1"/>
          </p:cNvPicPr>
          <p:nvPr/>
        </p:nvPicPr>
        <p:blipFill>
          <a:blip r:embed="rId8"/>
          <a:stretch>
            <a:fillRect/>
          </a:stretch>
        </p:blipFill>
        <p:spPr>
          <a:xfrm>
            <a:off x="4528101" y="5131702"/>
            <a:ext cx="11087580" cy="2591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323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HAVING Komutu</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grpSp>
        <p:nvGrpSpPr>
          <p:cNvPr id="7" name="Grup 6">
            <a:extLst>
              <a:ext uri="{FF2B5EF4-FFF2-40B4-BE49-F238E27FC236}">
                <a16:creationId xmlns:a16="http://schemas.microsoft.com/office/drawing/2014/main" id="{763B7871-0187-1C02-31BA-81B24F43B565}"/>
              </a:ext>
            </a:extLst>
          </p:cNvPr>
          <p:cNvGrpSpPr/>
          <p:nvPr/>
        </p:nvGrpSpPr>
        <p:grpSpPr>
          <a:xfrm>
            <a:off x="2997106" y="1623069"/>
            <a:ext cx="14223165" cy="4562868"/>
            <a:chOff x="3012346" y="3069186"/>
            <a:chExt cx="14223165" cy="4562868"/>
          </a:xfrm>
        </p:grpSpPr>
        <p:sp>
          <p:nvSpPr>
            <p:cNvPr id="5" name="Google Shape;386;p31">
              <a:extLst>
                <a:ext uri="{FF2B5EF4-FFF2-40B4-BE49-F238E27FC236}">
                  <a16:creationId xmlns:a16="http://schemas.microsoft.com/office/drawing/2014/main" id="{D3DB070D-E5DC-C576-ABE9-3FAEB9122899}"/>
                </a:ext>
              </a:extLst>
            </p:cNvPr>
            <p:cNvSpPr/>
            <p:nvPr/>
          </p:nvSpPr>
          <p:spPr>
            <a:xfrm>
              <a:off x="3012346" y="3069186"/>
              <a:ext cx="6637894" cy="4562868"/>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386;p31">
              <a:extLst>
                <a:ext uri="{FF2B5EF4-FFF2-40B4-BE49-F238E27FC236}">
                  <a16:creationId xmlns:a16="http://schemas.microsoft.com/office/drawing/2014/main" id="{2A858E0D-74FE-0A43-6E7A-9AFD930AA664}"/>
                </a:ext>
              </a:extLst>
            </p:cNvPr>
            <p:cNvSpPr/>
            <p:nvPr/>
          </p:nvSpPr>
          <p:spPr>
            <a:xfrm>
              <a:off x="7669040" y="3069186"/>
              <a:ext cx="9566471" cy="4562868"/>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7">
                <a:alphaModFix/>
              </a:blip>
              <a:stretch>
                <a:fillRect l="-45634" r="1"/>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66" name="Google Shape;366;p29">
            <a:extLst>
              <a:ext uri="{FF2B5EF4-FFF2-40B4-BE49-F238E27FC236}">
                <a16:creationId xmlns:a16="http://schemas.microsoft.com/office/drawing/2014/main" id="{1DA93C68-4255-E270-EBE4-323EFA04BC52}"/>
              </a:ext>
            </a:extLst>
          </p:cNvPr>
          <p:cNvSpPr txBox="1"/>
          <p:nvPr/>
        </p:nvSpPr>
        <p:spPr>
          <a:xfrm>
            <a:off x="3104222" y="3062632"/>
            <a:ext cx="13917493" cy="2769989"/>
          </a:xfrm>
          <a:prstGeom prst="rect">
            <a:avLst/>
          </a:prstGeom>
          <a:noFill/>
          <a:ln>
            <a:noFill/>
          </a:ln>
        </p:spPr>
        <p:txBody>
          <a:bodyPr spcFirstLastPara="1" wrap="square" lIns="0" tIns="0" rIns="0" bIns="0" anchor="t" anchorCtr="0">
            <a:spAutoFit/>
          </a:bodyPr>
          <a:lstStyle/>
          <a:p>
            <a:pPr algn="just">
              <a:buClr>
                <a:srgbClr val="1C3A8F"/>
              </a:buClr>
            </a:pPr>
            <a:r>
              <a:rPr lang="tr-TR" sz="3600" b="1" dirty="0">
                <a:solidFill>
                  <a:srgbClr val="1C3A8F"/>
                </a:solidFill>
              </a:rPr>
              <a:t>Sınava Hazırlık : </a:t>
            </a:r>
          </a:p>
          <a:p>
            <a:pPr algn="just">
              <a:buClr>
                <a:srgbClr val="1C3A8F"/>
              </a:buClr>
            </a:pPr>
            <a:endParaRPr lang="tr-TR" sz="3600" b="1" dirty="0">
              <a:solidFill>
                <a:srgbClr val="1C3A8F"/>
              </a:solidFill>
            </a:endParaRPr>
          </a:p>
          <a:p>
            <a:pPr algn="just">
              <a:buClr>
                <a:srgbClr val="1C3A8F"/>
              </a:buClr>
            </a:pPr>
            <a:r>
              <a:rPr lang="tr-TR" sz="3600" b="1" dirty="0">
                <a:solidFill>
                  <a:srgbClr val="1C3A8F"/>
                </a:solidFill>
              </a:rPr>
              <a:t>[Notlar]</a:t>
            </a:r>
            <a:r>
              <a:rPr lang="tr-TR" sz="3600" dirty="0">
                <a:solidFill>
                  <a:srgbClr val="1C3A8F"/>
                </a:solidFill>
              </a:rPr>
              <a:t> tablosunda </a:t>
            </a:r>
            <a:r>
              <a:rPr lang="tr-TR" sz="3600" b="1" dirty="0">
                <a:solidFill>
                  <a:srgbClr val="1C3A8F"/>
                </a:solidFill>
              </a:rPr>
              <a:t>Vize</a:t>
            </a:r>
            <a:r>
              <a:rPr lang="tr-TR" sz="3600" dirty="0">
                <a:solidFill>
                  <a:srgbClr val="1C3A8F"/>
                </a:solidFill>
              </a:rPr>
              <a:t> sınavı olan öğrencilerin adlarını, ders adlarını ve puanlarını listeleyin.</a:t>
            </a:r>
          </a:p>
          <a:p>
            <a:pPr algn="just">
              <a:buClr>
                <a:srgbClr val="1C3A8F"/>
              </a:buClr>
            </a:pPr>
            <a:endParaRPr lang="tr-TR" sz="3600" dirty="0">
              <a:solidFill>
                <a:srgbClr val="1C3A8F"/>
              </a:solidFill>
              <a:latin typeface="Lato"/>
              <a:ea typeface="Lato"/>
              <a:cs typeface="Lato"/>
            </a:endParaRPr>
          </a:p>
        </p:txBody>
      </p:sp>
      <p:pic>
        <p:nvPicPr>
          <p:cNvPr id="9" name="Resim 8" descr="metin, ekran görüntüsü, yazı tipi, sayı, numara içeren bir resim&#10;&#10;Yapay zeka tarafından oluşturulmuş içerik yanlış olabilir.">
            <a:extLst>
              <a:ext uri="{FF2B5EF4-FFF2-40B4-BE49-F238E27FC236}">
                <a16:creationId xmlns:a16="http://schemas.microsoft.com/office/drawing/2014/main" id="{76183C26-5650-32F2-6ADB-1BA5A53ABD9E}"/>
              </a:ext>
            </a:extLst>
          </p:cNvPr>
          <p:cNvPicPr>
            <a:picLocks noChangeAspect="1"/>
          </p:cNvPicPr>
          <p:nvPr/>
        </p:nvPicPr>
        <p:blipFill>
          <a:blip r:embed="rId8"/>
          <a:stretch>
            <a:fillRect/>
          </a:stretch>
        </p:blipFill>
        <p:spPr>
          <a:xfrm>
            <a:off x="7653800" y="6253458"/>
            <a:ext cx="5400345" cy="3547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6326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b="0" i="0" u="none" strike="noStrike" kern="0" cap="none" spc="0" normalizeH="0" baseline="0" noProof="0" dirty="0">
              <a:ln>
                <a:noFill/>
              </a:ln>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8BA6A64-1BFA-986E-1713-8939917EF7C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573FA78-94A5-76AB-87B2-7AE5F7FF3475}"/>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1BE6EAC8-DEBC-1DEF-863C-E9E2648AE53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593632-7FA6-3C43-21D9-0714E425EFAE}"/>
              </a:ext>
            </a:extLst>
          </p:cNvPr>
          <p:cNvSpPr txBox="1"/>
          <p:nvPr/>
        </p:nvSpPr>
        <p:spPr>
          <a:xfrm>
            <a:off x="3165231" y="328175"/>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AVG (Ortalama) Fonksiyonu</a:t>
            </a:r>
          </a:p>
        </p:txBody>
      </p:sp>
      <p:sp>
        <p:nvSpPr>
          <p:cNvPr id="3" name="Google Shape;366;p29">
            <a:extLst>
              <a:ext uri="{FF2B5EF4-FFF2-40B4-BE49-F238E27FC236}">
                <a16:creationId xmlns:a16="http://schemas.microsoft.com/office/drawing/2014/main" id="{F9600235-EDDE-FD9D-69B7-80E21606E0D3}"/>
              </a:ext>
            </a:extLst>
          </p:cNvPr>
          <p:cNvSpPr txBox="1"/>
          <p:nvPr/>
        </p:nvSpPr>
        <p:spPr>
          <a:xfrm>
            <a:off x="3610432" y="2813739"/>
            <a:ext cx="13822679" cy="5816977"/>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Kullanım şekli :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CA04"/>
                </a:solidFill>
                <a:latin typeface="Lato"/>
                <a:ea typeface="Lato"/>
                <a:cs typeface="Lato"/>
                <a:sym typeface="Lato"/>
              </a:rPr>
              <a:t>SELECT </a:t>
            </a:r>
          </a:p>
          <a:p>
            <a:pPr lvl="1" algn="just">
              <a:lnSpc>
                <a:spcPct val="120000"/>
              </a:lnSpc>
              <a:defRPr/>
            </a:pPr>
            <a:r>
              <a:rPr lang="tr-TR" sz="3500" dirty="0">
                <a:solidFill>
                  <a:srgbClr val="FFCA04"/>
                </a:solidFill>
                <a:latin typeface="Lato"/>
                <a:ea typeface="Lato"/>
                <a:cs typeface="Lato"/>
                <a:sym typeface="Lato"/>
              </a:rPr>
              <a:t> 	</a:t>
            </a:r>
            <a:r>
              <a:rPr lang="tr-TR" sz="3500" b="1" dirty="0">
                <a:solidFill>
                  <a:srgbClr val="FFCA04"/>
                </a:solidFill>
                <a:latin typeface="Lato"/>
                <a:ea typeface="Lato"/>
                <a:cs typeface="Lato"/>
                <a:sym typeface="Lato"/>
              </a:rPr>
              <a:t>AVG</a:t>
            </a:r>
            <a:r>
              <a:rPr lang="tr-TR" sz="3500" dirty="0">
                <a:solidFill>
                  <a:schemeClr val="bg1"/>
                </a:solidFill>
                <a:latin typeface="Lato"/>
                <a:ea typeface="Lato"/>
                <a:cs typeface="Lato"/>
                <a:sym typeface="Lato"/>
              </a:rPr>
              <a:t>(</a:t>
            </a:r>
            <a:r>
              <a:rPr lang="tr-TR" sz="3500" dirty="0" err="1">
                <a:solidFill>
                  <a:schemeClr val="bg1"/>
                </a:solidFill>
                <a:latin typeface="Lato"/>
                <a:ea typeface="Lato"/>
                <a:cs typeface="Lato"/>
                <a:sym typeface="Lato"/>
              </a:rPr>
              <a:t>sutun_adi</a:t>
            </a:r>
            <a:r>
              <a:rPr lang="tr-TR" sz="3500" dirty="0">
                <a:solidFill>
                  <a:schemeClr val="bg1"/>
                </a:solidFill>
                <a:latin typeface="Lato"/>
                <a:ea typeface="Lato"/>
                <a:cs typeface="Lato"/>
                <a:sym typeface="Lato"/>
              </a:rPr>
              <a:t>)</a:t>
            </a:r>
          </a:p>
          <a:p>
            <a:pPr lvl="1" algn="just">
              <a:lnSpc>
                <a:spcPct val="120000"/>
              </a:lnSpc>
              <a:defRPr/>
            </a:pPr>
            <a:r>
              <a:rPr lang="tr-TR" sz="3500" dirty="0">
                <a:solidFill>
                  <a:srgbClr val="FFCA04"/>
                </a:solidFill>
                <a:latin typeface="Lato"/>
                <a:ea typeface="Lato"/>
                <a:cs typeface="Lato"/>
                <a:sym typeface="Lato"/>
              </a:rPr>
              <a:t>FROM  </a:t>
            </a:r>
          </a:p>
          <a:p>
            <a:pPr lvl="1" algn="just">
              <a:lnSpc>
                <a:spcPct val="120000"/>
              </a:lnSpc>
              <a:defRPr/>
            </a:pPr>
            <a:r>
              <a:rPr lang="tr-TR" sz="3500" dirty="0">
                <a:solidFill>
                  <a:srgbClr val="FFCA04"/>
                </a:solidFill>
                <a:latin typeface="Lato"/>
                <a:ea typeface="Lato"/>
                <a:cs typeface="Lato"/>
                <a:sym typeface="Lato"/>
              </a:rPr>
              <a:t>	</a:t>
            </a:r>
            <a:r>
              <a:rPr lang="tr-TR" sz="3500" dirty="0" err="1">
                <a:solidFill>
                  <a:schemeClr val="bg1"/>
                </a:solidFill>
                <a:latin typeface="Lato"/>
                <a:ea typeface="Lato"/>
                <a:cs typeface="Lato"/>
                <a:sym typeface="Lato"/>
              </a:rPr>
              <a:t>tablo_adi</a:t>
            </a:r>
            <a:r>
              <a:rPr lang="tr-TR" sz="3500" dirty="0">
                <a:solidFill>
                  <a:schemeClr val="bg1"/>
                </a:solidFill>
                <a:latin typeface="Lato"/>
                <a:ea typeface="Lato"/>
                <a:cs typeface="Lato"/>
                <a:sym typeface="Lato"/>
              </a:rPr>
              <a:t>                    </a:t>
            </a:r>
            <a:endParaRPr lang="tr-TR" sz="3500" b="1" dirty="0">
              <a:solidFill>
                <a:srgbClr val="FFCA04"/>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WHERE </a:t>
            </a:r>
          </a:p>
          <a:p>
            <a:pPr lvl="1" algn="just">
              <a:lnSpc>
                <a:spcPct val="120000"/>
              </a:lnSpc>
              <a:defRPr/>
            </a:pPr>
            <a:r>
              <a:rPr lang="tr-TR" sz="3500" b="1" dirty="0">
                <a:solidFill>
                  <a:srgbClr val="FFCA04"/>
                </a:solidFill>
                <a:latin typeface="Lato"/>
                <a:ea typeface="Lato"/>
                <a:cs typeface="Lato"/>
                <a:sym typeface="Lato"/>
              </a:rPr>
              <a:t>	</a:t>
            </a:r>
            <a:r>
              <a:rPr lang="tr-TR" sz="3500" dirty="0">
                <a:solidFill>
                  <a:schemeClr val="bg1"/>
                </a:solidFill>
                <a:latin typeface="Lato"/>
                <a:ea typeface="Lato"/>
                <a:cs typeface="Lato"/>
                <a:sym typeface="Lato"/>
              </a:rPr>
              <a:t>koşul;              </a:t>
            </a:r>
          </a:p>
          <a:p>
            <a:pPr lvl="1" algn="just">
              <a:lnSpc>
                <a:spcPct val="120000"/>
              </a:lnSpc>
              <a:defRPr/>
            </a:pPr>
            <a:r>
              <a:rPr lang="tr-TR" sz="3500" dirty="0">
                <a:solidFill>
                  <a:srgbClr val="FFFFFF"/>
                </a:solidFill>
                <a:latin typeface="Lato"/>
                <a:ea typeface="Lato"/>
                <a:cs typeface="Lato"/>
                <a:sym typeface="Lato"/>
              </a:rPr>
              <a:t>	</a:t>
            </a:r>
          </a:p>
        </p:txBody>
      </p:sp>
    </p:spTree>
    <p:extLst>
      <p:ext uri="{BB962C8B-B14F-4D97-AF65-F5344CB8AC3E}">
        <p14:creationId xmlns:p14="http://schemas.microsoft.com/office/powerpoint/2010/main" val="2063395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2998034" y="1383392"/>
            <a:ext cx="14480498" cy="8343955"/>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2665252" y="659490"/>
            <a:ext cx="14813279" cy="732508"/>
          </a:xfrm>
          <a:prstGeom prst="rect">
            <a:avLst/>
          </a:prstGeom>
          <a:noFill/>
          <a:ln>
            <a:noFill/>
          </a:ln>
        </p:spPr>
        <p:txBody>
          <a:bodyPr spcFirstLastPara="1" wrap="square" lIns="0" tIns="0" rIns="0" bIns="0" anchor="t" anchorCtr="0">
            <a:spAutoFit/>
          </a:bodyPr>
          <a:lstStyle/>
          <a:p>
            <a:pPr lvl="0" algn="ctr">
              <a:lnSpc>
                <a:spcPct val="119001"/>
              </a:lnSpc>
              <a:defRPr/>
            </a:pPr>
            <a:r>
              <a:rPr lang="tr-TR" sz="4000" dirty="0">
                <a:solidFill>
                  <a:srgbClr val="FFCA04"/>
                </a:solidFill>
                <a:latin typeface="Paytone One"/>
                <a:sym typeface="Paytone One"/>
              </a:rPr>
              <a:t>AVG (Ortalama) Fonksiyonu</a:t>
            </a: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3318947" y="2844800"/>
            <a:ext cx="13917493" cy="1107996"/>
          </a:xfrm>
          <a:prstGeom prst="rect">
            <a:avLst/>
          </a:prstGeom>
          <a:noFill/>
          <a:ln>
            <a:noFill/>
          </a:ln>
        </p:spPr>
        <p:txBody>
          <a:bodyPr spcFirstLastPara="1" wrap="square" lIns="0" tIns="0" rIns="0" bIns="0" anchor="t" anchorCtr="0">
            <a:spAutoFit/>
          </a:bodyPr>
          <a:lstStyle/>
          <a:p>
            <a:pPr algn="just">
              <a:buClr>
                <a:srgbClr val="1C3A8F"/>
              </a:buClr>
            </a:pPr>
            <a:r>
              <a:rPr lang="tr-TR" sz="3600" b="1" dirty="0" err="1">
                <a:solidFill>
                  <a:srgbClr val="1C3A8F"/>
                </a:solidFill>
              </a:rPr>
              <a:t>OgrenciNo’su</a:t>
            </a:r>
            <a:r>
              <a:rPr lang="tr-TR" sz="3600" b="1" dirty="0">
                <a:solidFill>
                  <a:srgbClr val="1C3A8F"/>
                </a:solidFill>
              </a:rPr>
              <a:t> 2003 ile başlayan </a:t>
            </a:r>
            <a:r>
              <a:rPr lang="tr-TR" sz="3600" dirty="0">
                <a:solidFill>
                  <a:srgbClr val="1C3A8F"/>
                </a:solidFill>
              </a:rPr>
              <a:t>öğrencilerin aldığı notların </a:t>
            </a:r>
            <a:r>
              <a:rPr lang="tr-TR" sz="3600" b="1" dirty="0">
                <a:solidFill>
                  <a:srgbClr val="1C3A8F"/>
                </a:solidFill>
              </a:rPr>
              <a:t>ortalama puanını</a:t>
            </a:r>
            <a:r>
              <a:rPr lang="tr-TR" sz="3600" dirty="0">
                <a:solidFill>
                  <a:srgbClr val="1C3A8F"/>
                </a:solidFill>
              </a:rPr>
              <a:t> hesaplayınız.</a:t>
            </a: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15153" y="1383392"/>
            <a:ext cx="3250604" cy="8762750"/>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Dikdörtgen: Köşeleri Yuvarlatılmış 2">
            <a:extLst>
              <a:ext uri="{FF2B5EF4-FFF2-40B4-BE49-F238E27FC236}">
                <a16:creationId xmlns:a16="http://schemas.microsoft.com/office/drawing/2014/main" id="{B77C4CE2-A840-BA28-FD49-A9290C6B2D02}"/>
              </a:ext>
            </a:extLst>
          </p:cNvPr>
          <p:cNvSpPr/>
          <p:nvPr/>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pic>
        <p:nvPicPr>
          <p:cNvPr id="6" name="Resim 5" descr="metin, yazı tipi, çizgi, yazılım içeren bir resim&#10;&#10;Yapay zeka tarafından oluşturulmuş içerik yanlış olabilir.">
            <a:extLst>
              <a:ext uri="{FF2B5EF4-FFF2-40B4-BE49-F238E27FC236}">
                <a16:creationId xmlns:a16="http://schemas.microsoft.com/office/drawing/2014/main" id="{1E8479CF-7C7C-6562-7973-617C9C652EF8}"/>
              </a:ext>
            </a:extLst>
          </p:cNvPr>
          <p:cNvPicPr>
            <a:picLocks noChangeAspect="1"/>
          </p:cNvPicPr>
          <p:nvPr/>
        </p:nvPicPr>
        <p:blipFill>
          <a:blip r:embed="rId8"/>
          <a:stretch>
            <a:fillRect/>
          </a:stretch>
        </p:blipFill>
        <p:spPr>
          <a:xfrm>
            <a:off x="3723685" y="4564361"/>
            <a:ext cx="13029196" cy="3122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1038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3351</TotalTime>
  <Words>1982</Words>
  <Application>Microsoft Office PowerPoint</Application>
  <PresentationFormat>Özel</PresentationFormat>
  <Paragraphs>285</Paragraphs>
  <Slides>72</Slides>
  <Notes>72</Notes>
  <HiddenSlides>0</HiddenSlides>
  <MMClips>37</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72</vt:i4>
      </vt:variant>
    </vt:vector>
  </HeadingPairs>
  <TitlesOfParts>
    <vt:vector size="77" baseType="lpstr">
      <vt:lpstr>Paytone One</vt:lpstr>
      <vt:lpstr>Calibri</vt:lpstr>
      <vt:lpstr>Arial</vt:lpstr>
      <vt:lpstr>Lato</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51</cp:revision>
  <dcterms:modified xsi:type="dcterms:W3CDTF">2025-12-17T18:54:02Z</dcterms:modified>
</cp:coreProperties>
</file>