
<file path=[Content_Types].xml><?xml version="1.0" encoding="utf-8"?>
<Types xmlns="http://schemas.openxmlformats.org/package/2006/content-types">
  <Default Extension="fntdata" ContentType="application/x-fontdata"/>
  <Default Extension="glb" ContentType="model/gltf.binary"/>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82"/>
  </p:notesMasterIdLst>
  <p:handoutMasterIdLst>
    <p:handoutMasterId r:id="rId83"/>
  </p:handoutMasterIdLst>
  <p:sldIdLst>
    <p:sldId id="256" r:id="rId2"/>
    <p:sldId id="258" r:id="rId3"/>
    <p:sldId id="282" r:id="rId4"/>
    <p:sldId id="632" r:id="rId5"/>
    <p:sldId id="600" r:id="rId6"/>
    <p:sldId id="650" r:id="rId7"/>
    <p:sldId id="651" r:id="rId8"/>
    <p:sldId id="652" r:id="rId9"/>
    <p:sldId id="592" r:id="rId10"/>
    <p:sldId id="654" r:id="rId11"/>
    <p:sldId id="656" r:id="rId12"/>
    <p:sldId id="657" r:id="rId13"/>
    <p:sldId id="658" r:id="rId14"/>
    <p:sldId id="659" r:id="rId15"/>
    <p:sldId id="660" r:id="rId16"/>
    <p:sldId id="623" r:id="rId17"/>
    <p:sldId id="655" r:id="rId18"/>
    <p:sldId id="661" r:id="rId19"/>
    <p:sldId id="662" r:id="rId20"/>
    <p:sldId id="663" r:id="rId21"/>
    <p:sldId id="621" r:id="rId22"/>
    <p:sldId id="622" r:id="rId23"/>
    <p:sldId id="664" r:id="rId24"/>
    <p:sldId id="653" r:id="rId25"/>
    <p:sldId id="624" r:id="rId26"/>
    <p:sldId id="665" r:id="rId27"/>
    <p:sldId id="666" r:id="rId28"/>
    <p:sldId id="617" r:id="rId29"/>
    <p:sldId id="667" r:id="rId30"/>
    <p:sldId id="668" r:id="rId31"/>
    <p:sldId id="669" r:id="rId32"/>
    <p:sldId id="670" r:id="rId33"/>
    <p:sldId id="671" r:id="rId34"/>
    <p:sldId id="672" r:id="rId35"/>
    <p:sldId id="673" r:id="rId36"/>
    <p:sldId id="674" r:id="rId37"/>
    <p:sldId id="675" r:id="rId38"/>
    <p:sldId id="676" r:id="rId39"/>
    <p:sldId id="677" r:id="rId40"/>
    <p:sldId id="678" r:id="rId41"/>
    <p:sldId id="679" r:id="rId42"/>
    <p:sldId id="680" r:id="rId43"/>
    <p:sldId id="681" r:id="rId44"/>
    <p:sldId id="682" r:id="rId45"/>
    <p:sldId id="683" r:id="rId46"/>
    <p:sldId id="684" r:id="rId47"/>
    <p:sldId id="685" r:id="rId48"/>
    <p:sldId id="686" r:id="rId49"/>
    <p:sldId id="687" r:id="rId50"/>
    <p:sldId id="688" r:id="rId51"/>
    <p:sldId id="689" r:id="rId52"/>
    <p:sldId id="697" r:id="rId53"/>
    <p:sldId id="691" r:id="rId54"/>
    <p:sldId id="692" r:id="rId55"/>
    <p:sldId id="698" r:id="rId56"/>
    <p:sldId id="699" r:id="rId57"/>
    <p:sldId id="700" r:id="rId58"/>
    <p:sldId id="693" r:id="rId59"/>
    <p:sldId id="694" r:id="rId60"/>
    <p:sldId id="695" r:id="rId61"/>
    <p:sldId id="696" r:id="rId62"/>
    <p:sldId id="702" r:id="rId63"/>
    <p:sldId id="703" r:id="rId64"/>
    <p:sldId id="704" r:id="rId65"/>
    <p:sldId id="701" r:id="rId66"/>
    <p:sldId id="705" r:id="rId67"/>
    <p:sldId id="706" r:id="rId68"/>
    <p:sldId id="707" r:id="rId69"/>
    <p:sldId id="708" r:id="rId70"/>
    <p:sldId id="709" r:id="rId71"/>
    <p:sldId id="710" r:id="rId72"/>
    <p:sldId id="711" r:id="rId73"/>
    <p:sldId id="712" r:id="rId74"/>
    <p:sldId id="716" r:id="rId75"/>
    <p:sldId id="714" r:id="rId76"/>
    <p:sldId id="715" r:id="rId77"/>
    <p:sldId id="719" r:id="rId78"/>
    <p:sldId id="718" r:id="rId79"/>
    <p:sldId id="717" r:id="rId80"/>
    <p:sldId id="276" r:id="rId81"/>
  </p:sldIdLst>
  <p:sldSz cx="18288000" cy="10287000"/>
  <p:notesSz cx="6858000" cy="9144000"/>
  <p:embeddedFontLst>
    <p:embeddedFont>
      <p:font typeface="Lato" panose="020F0502020204030203" pitchFamily="34" charset="0"/>
      <p:regular r:id="rId84"/>
      <p:bold r:id="rId85"/>
      <p:italic r:id="rId86"/>
      <p:boldItalic r:id="rId87"/>
    </p:embeddedFont>
    <p:embeddedFont>
      <p:font typeface="Paytone One" panose="020B0604020202020204" charset="-94"/>
      <p:regular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A8F"/>
    <a:srgbClr val="FFC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41" autoAdjust="0"/>
  </p:normalViewPr>
  <p:slideViewPr>
    <p:cSldViewPr snapToGrid="0">
      <p:cViewPr>
        <p:scale>
          <a:sx n="33" d="100"/>
          <a:sy n="33" d="100"/>
        </p:scale>
        <p:origin x="1200" y="512"/>
      </p:cViewPr>
      <p:guideLst>
        <p:guide orient="horz" pos="2160"/>
        <p:guide pos="2880"/>
      </p:guideLst>
    </p:cSldViewPr>
  </p:slideViewPr>
  <p:outlineViewPr>
    <p:cViewPr>
      <p:scale>
        <a:sx n="75" d="100"/>
        <a:sy n="75" d="100"/>
      </p:scale>
      <p:origin x="0" y="-4853"/>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font" Target="fonts/font5.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7D55694-9D68-7524-A31C-6DA03C00C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A9CDD305-186F-099E-A407-2AE2956E6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888B4-01AC-4FDB-92EC-50D7512A9ABA}" type="datetimeFigureOut">
              <a:rPr lang="tr-TR" smtClean="0"/>
              <a:t>10.12.2025</a:t>
            </a:fld>
            <a:endParaRPr lang="tr-TR"/>
          </a:p>
        </p:txBody>
      </p:sp>
      <p:sp>
        <p:nvSpPr>
          <p:cNvPr id="4" name="Alt Bilgi Yer Tutucusu 3">
            <a:extLst>
              <a:ext uri="{FF2B5EF4-FFF2-40B4-BE49-F238E27FC236}">
                <a16:creationId xmlns:a16="http://schemas.microsoft.com/office/drawing/2014/main" id="{868B1128-17DB-26D2-563D-50F4A4FB8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F0402E0-657D-D34F-6C5E-875F4C6A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ED86F-B5B1-4FE2-A9F4-3148E0450F27}" type="slidenum">
              <a:rPr lang="tr-TR" smtClean="0"/>
              <a:t>‹#›</a:t>
            </a:fld>
            <a:endParaRPr lang="tr-TR"/>
          </a:p>
        </p:txBody>
      </p:sp>
    </p:spTree>
    <p:extLst>
      <p:ext uri="{BB962C8B-B14F-4D97-AF65-F5344CB8AC3E}">
        <p14:creationId xmlns:p14="http://schemas.microsoft.com/office/powerpoint/2010/main" val="41361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38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8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149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69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305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36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287BAC1-8F0F-D7C4-EF66-128D8F2F4FD4}"/>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FA25765B-9EEC-BEA2-678F-D3AD854823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B75F7F5-2220-957A-CBF4-B67F25EBA7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22638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245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53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88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222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66676E1A-D96D-AFE5-A88D-FA3770F50359}"/>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ABC702DF-BDE4-5891-54BE-D09DF46016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BC77FB0E-B66F-E3A1-6040-FE3F7040DF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50208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15CF7AA-B691-3F83-6DF7-BB507A9D50F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DB88ACD-968F-795F-AAD0-82DAA93B82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EC73C1E-E892-7802-2266-474FDCBABC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4200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8184E9C-3FCB-CB02-EBBE-398A92380CA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BAFA055-E321-8950-4424-C09807A199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15457AE-5832-831D-9360-86618D0108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685779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A8BB45B-725E-AFEA-FEC5-C9A73752D3B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BC9818D-7D33-C4C2-D95B-2A0DC50486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A7919DA-8921-3A1E-CE6B-DABF73EB27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33610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D10B42C-33D6-2397-F8FE-4C46060F6C1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4881F34-554D-A292-750C-F23FB56EA8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F8E86BD-7DD4-C4B5-F340-209292BE44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2850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27C3B34-5785-B13D-6A8D-31E1BD8BDDC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DA399FC-D047-EF3B-ABD8-18AC2F1AC1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97B397C-64DB-F667-2B93-225EA09483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17752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B32CFD5-F784-EE23-5311-07F3831C5BB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E39AD37-B623-A84C-106B-09B9E0A467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7AA2CBD-B58E-A4AB-4889-C59E4825D5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854356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17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83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2567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7572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059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073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3AF9C35-A77D-91AA-1962-5C6DD27A14E3}"/>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E8F86B26-8EF4-2C22-67CB-70E7369850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A56C92AA-2477-3906-F63D-4F75C74526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281290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0894AAC-50FB-B0BE-C3DE-3A69B813091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FE4DD54-42D1-C26A-BF67-E7E14892E1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AD2085C-0971-3439-B5AA-FF751FB66D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910960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C4C9F19-3A58-39EE-2ABC-D41B4530342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58B4095-B683-5CCA-0891-C9C77B1BDC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E79B240-342D-C247-20B4-D605C3A0C6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19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15491A2-021B-2F2D-00A5-CA000A127D8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AF8D3FB-6577-1A52-AA1D-F769A5A935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1F0B94C-106A-4AF7-B3C3-5F45787767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72043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D10B42C-33D6-2397-F8FE-4C46060F6C1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4881F34-554D-A292-750C-F23FB56EA8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F8E86BD-7DD4-C4B5-F340-209292BE44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245878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27C3B34-5785-B13D-6A8D-31E1BD8BDDC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DA399FC-D047-EF3B-ABD8-18AC2F1AC1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97B397C-64DB-F667-2B93-225EA09483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1502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A0E8955-AB22-8DB4-8878-2D3EAAB24CB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EF956E6-2CA4-1BB8-2E7F-2B0AEE6799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D035421-75CF-B085-EA4A-F5EBC2E497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03163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B32CFD5-F784-EE23-5311-07F3831C5BB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E39AD37-B623-A84C-106B-09B9E0A467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7AA2CBD-B58E-A4AB-4889-C59E4825D5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433207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199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189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359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835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3528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648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3AF9C35-A77D-91AA-1962-5C6DD27A14E3}"/>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E8F86B26-8EF4-2C22-67CB-70E7369850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A56C92AA-2477-3906-F63D-4F75C74526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969322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0894AAC-50FB-B0BE-C3DE-3A69B813091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FE4DD54-42D1-C26A-BF67-E7E14892E1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AD2085C-0971-3439-B5AA-FF751FB66D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494270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C4C9F19-3A58-39EE-2ABC-D41B4530342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58B4095-B683-5CCA-0891-C9C77B1BDC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E79B240-342D-C247-20B4-D605C3A0C6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6432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406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15491A2-021B-2F2D-00A5-CA000A127D8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AF8D3FB-6577-1A52-AA1D-F769A5A935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1F0B94C-106A-4AF7-B3C3-5F45787767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873165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D10B42C-33D6-2397-F8FE-4C46060F6C1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4881F34-554D-A292-750C-F23FB56EA8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F8E86BD-7DD4-C4B5-F340-209292BE44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45763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2B7E150-827F-A653-E51B-B551A36A316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64B49C6-8D44-A480-8DE6-DEC676C744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7C8526F-F6A4-E685-0F3E-942E1133AB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3211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B32CFD5-F784-EE23-5311-07F3831C5BB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E39AD37-B623-A84C-106B-09B9E0A467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7AA2CBD-B58E-A4AB-4889-C59E4825D5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0053220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0506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3876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0736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941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95D8DF94-2782-4942-1A3A-FD05F38D5611}"/>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9C5B978F-4D0B-5A77-F77B-FAA2962F9F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EEE61E80-1D4D-5D5F-0CEA-C2FB901A88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443431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F073701-2735-0BF0-B90C-2C4BD4705E8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A86C44C-7115-D59A-BA2F-0488EBC048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4285D5E-111E-3FD5-48E0-BEFCE0871F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7778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1711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F86D988-836F-D89C-BD11-E65CDDD7498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09E45D6-3D0E-F877-2E4C-2627232A26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F664583-87FF-72D4-AC3D-3C4F648A83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69592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A23CF12-1F6A-E027-8179-0270D4844B7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5DFAAE7-24E2-34DF-9D27-2CEBA52CCF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2D67814-64CD-0EC3-C06D-9F78327EC1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247644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BC621A0-29BB-B619-67FE-6BEFE574110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01FD132-A534-D747-083F-BA0B4A1EF3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EC6EB10-674D-8099-2AB1-DFD986DF9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721550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E0898AC-BCD6-5BEA-D864-048B998457A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FADF200-83DD-6AE0-39EC-EA5335588C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D4BC550-9B9F-2236-0FF9-65E36EA3BF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75397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CE4226F-7A9B-3450-EB08-E9308DFA3F9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1DF1DEC-F89E-5056-26B0-68CE67AE58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28F6FCE-73BF-FCAC-DAD5-30D4DCCEED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374961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73218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4059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3422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709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95D8DF94-2782-4942-1A3A-FD05F38D5611}"/>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9C5B978F-4D0B-5A77-F77B-FAA2962F9F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EEE61E80-1D4D-5D5F-0CEA-C2FB901A88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2251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6291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F073701-2735-0BF0-B90C-2C4BD4705E8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A86C44C-7115-D59A-BA2F-0488EBC048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4285D5E-111E-3FD5-48E0-BEFCE0871F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798140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F86D988-836F-D89C-BD11-E65CDDD7498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09E45D6-3D0E-F877-2E4C-2627232A26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F664583-87FF-72D4-AC3D-3C4F648A83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464868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A23CF12-1F6A-E027-8179-0270D4844B7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5DFAAE7-24E2-34DF-9D27-2CEBA52CCF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2D67814-64CD-0EC3-C06D-9F78327EC1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607430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BC621A0-29BB-B619-67FE-6BEFE574110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01FD132-A534-D747-083F-BA0B4A1EF3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EC6EB10-674D-8099-2AB1-DFD986DF9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1404193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B9B83B0-1BC6-BD6F-BB55-E9AB29F04ED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2C36BAC-5B1B-169B-51A3-C7AC1181B8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2EC62CB-F622-2D1A-2B55-32D5EFDA62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2918188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CE4226F-7A9B-3450-EB08-E9308DFA3F9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1DF1DEC-F89E-5056-26B0-68CE67AE58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28F6FCE-73BF-FCAC-DAD5-30D4DCCEED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618988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2674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688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5516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4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6837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52F2431-B666-BC63-4097-A7F315E1ADB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51C316D-7DF1-DE1D-ABE0-0F74F475F9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7A9BB5E-A1E8-1E7F-41C4-F9FEB1640F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198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Dikdörtgen: Köşeleri Yuvarlatılmış 1">
            <a:extLst>
              <a:ext uri="{FF2B5EF4-FFF2-40B4-BE49-F238E27FC236}">
                <a16:creationId xmlns:a16="http://schemas.microsoft.com/office/drawing/2014/main" id="{40210303-3055-8DAF-5BBE-662BF1D99FEB}"/>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5888336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
        <p:nvSpPr>
          <p:cNvPr id="2" name="Google Shape;14;p2">
            <a:extLst>
              <a:ext uri="{FF2B5EF4-FFF2-40B4-BE49-F238E27FC236}">
                <a16:creationId xmlns:a16="http://schemas.microsoft.com/office/drawing/2014/main" id="{517C0183-1912-1A0B-5C07-E82641F3CDB0}"/>
              </a:ext>
            </a:extLst>
          </p:cNvPr>
          <p:cNvSpPr txBox="1">
            <a:spLocks/>
          </p:cNvSpPr>
          <p:nvPr userDrawn="1"/>
        </p:nvSpPr>
        <p:spPr>
          <a:xfrm>
            <a:off x="16011099" y="9727347"/>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2800" b="1" i="0" u="none" strike="noStrike" cap="none">
                <a:solidFill>
                  <a:srgbClr val="FFCA04"/>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72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15.png"/></Relationships>
</file>

<file path=ppt/slides/_rels/slide7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17/06/relationships/model3d" Target="../media/model3d1.glb"/><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477328"/>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a:t>
            </a:r>
            <a:r>
              <a:rPr lang="tr-TR" sz="3200" b="1" dirty="0" err="1">
                <a:solidFill>
                  <a:srgbClr val="1C3A8F"/>
                </a:solidFill>
              </a:rPr>
              <a:t>Ogretmenler</a:t>
            </a:r>
            <a:r>
              <a:rPr lang="tr-TR" sz="3200" b="1" dirty="0">
                <a:solidFill>
                  <a:srgbClr val="1C3A8F"/>
                </a:solidFill>
              </a:rPr>
              <a:t>]</a:t>
            </a:r>
            <a:r>
              <a:rPr lang="tr-TR" sz="3200" dirty="0">
                <a:solidFill>
                  <a:srgbClr val="1C3A8F"/>
                </a:solidFill>
              </a:rPr>
              <a:t> tablosundan </a:t>
            </a:r>
            <a:r>
              <a:rPr lang="tr-TR" sz="3200" b="1" dirty="0">
                <a:solidFill>
                  <a:srgbClr val="1C3A8F"/>
                </a:solidFill>
              </a:rPr>
              <a:t>Ad, </a:t>
            </a:r>
            <a:r>
              <a:rPr lang="tr-TR" sz="3200" b="1" dirty="0" err="1">
                <a:solidFill>
                  <a:srgbClr val="1C3A8F"/>
                </a:solidFill>
              </a:rPr>
              <a:t>Soyad</a:t>
            </a:r>
            <a:r>
              <a:rPr lang="tr-TR" sz="3200" dirty="0">
                <a:solidFill>
                  <a:srgbClr val="1C3A8F"/>
                </a:solidFill>
              </a:rPr>
              <a:t> ve </a:t>
            </a:r>
            <a:r>
              <a:rPr lang="tr-TR" sz="3200" b="1" dirty="0" err="1">
                <a:solidFill>
                  <a:srgbClr val="1C3A8F"/>
                </a:solidFill>
              </a:rPr>
              <a:t>BolumID</a:t>
            </a:r>
            <a:r>
              <a:rPr lang="tr-TR" sz="3200" dirty="0">
                <a:solidFill>
                  <a:srgbClr val="1C3A8F"/>
                </a:solidFill>
              </a:rPr>
              <a:t> kolonlarını seçiniz. </a:t>
            </a:r>
            <a:r>
              <a:rPr lang="tr-TR" sz="3200" b="1" dirty="0" err="1">
                <a:solidFill>
                  <a:srgbClr val="1C3A8F"/>
                </a:solidFill>
              </a:rPr>
              <a:t>BolumID'si</a:t>
            </a:r>
            <a:r>
              <a:rPr lang="tr-TR" sz="3200" b="1" dirty="0">
                <a:solidFill>
                  <a:srgbClr val="1C3A8F"/>
                </a:solidFill>
              </a:rPr>
              <a:t> sadece 1 veya 2 olan</a:t>
            </a:r>
            <a:r>
              <a:rPr lang="tr-TR" sz="3200" dirty="0">
                <a:solidFill>
                  <a:srgbClr val="1C3A8F"/>
                </a:solidFill>
              </a:rPr>
              <a:t> öğretmenleri listeleyiniz. Sonuçları </a:t>
            </a:r>
            <a:r>
              <a:rPr lang="tr-TR" sz="3200" dirty="0" err="1">
                <a:solidFill>
                  <a:srgbClr val="1C3A8F"/>
                </a:solidFill>
              </a:rPr>
              <a:t>BolumID'ye</a:t>
            </a:r>
            <a:r>
              <a:rPr lang="tr-TR" sz="3200" dirty="0">
                <a:solidFill>
                  <a:srgbClr val="1C3A8F"/>
                </a:solidFill>
              </a:rPr>
              <a:t> göre A-Z sıralayınız.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535452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477328"/>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a:t>
            </a:r>
            <a:r>
              <a:rPr lang="tr-TR" sz="3200" b="1" dirty="0" err="1">
                <a:solidFill>
                  <a:srgbClr val="1C3A8F"/>
                </a:solidFill>
              </a:rPr>
              <a:t>Ogretmenler</a:t>
            </a:r>
            <a:r>
              <a:rPr lang="tr-TR" sz="3200" b="1" dirty="0">
                <a:solidFill>
                  <a:srgbClr val="1C3A8F"/>
                </a:solidFill>
              </a:rPr>
              <a:t>]</a:t>
            </a:r>
            <a:r>
              <a:rPr lang="tr-TR" sz="3200" dirty="0">
                <a:solidFill>
                  <a:srgbClr val="1C3A8F"/>
                </a:solidFill>
              </a:rPr>
              <a:t> tablosundan </a:t>
            </a:r>
            <a:r>
              <a:rPr lang="tr-TR" sz="3200" b="1" dirty="0">
                <a:solidFill>
                  <a:srgbClr val="1C3A8F"/>
                </a:solidFill>
              </a:rPr>
              <a:t>Ad, </a:t>
            </a:r>
            <a:r>
              <a:rPr lang="tr-TR" sz="3200" b="1" dirty="0" err="1">
                <a:solidFill>
                  <a:srgbClr val="1C3A8F"/>
                </a:solidFill>
              </a:rPr>
              <a:t>Soyad</a:t>
            </a:r>
            <a:r>
              <a:rPr lang="tr-TR" sz="3200" dirty="0">
                <a:solidFill>
                  <a:srgbClr val="1C3A8F"/>
                </a:solidFill>
              </a:rPr>
              <a:t> ve </a:t>
            </a:r>
            <a:r>
              <a:rPr lang="tr-TR" sz="3200" b="1" dirty="0" err="1">
                <a:solidFill>
                  <a:srgbClr val="1C3A8F"/>
                </a:solidFill>
              </a:rPr>
              <a:t>BolumID</a:t>
            </a:r>
            <a:r>
              <a:rPr lang="tr-TR" sz="3200" dirty="0">
                <a:solidFill>
                  <a:srgbClr val="1C3A8F"/>
                </a:solidFill>
              </a:rPr>
              <a:t> kolonlarını seçiniz. </a:t>
            </a:r>
            <a:r>
              <a:rPr lang="tr-TR" sz="3200" b="1" dirty="0" err="1">
                <a:solidFill>
                  <a:srgbClr val="1C3A8F"/>
                </a:solidFill>
              </a:rPr>
              <a:t>BolumID'si</a:t>
            </a:r>
            <a:r>
              <a:rPr lang="tr-TR" sz="3200" b="1" dirty="0">
                <a:solidFill>
                  <a:srgbClr val="1C3A8F"/>
                </a:solidFill>
              </a:rPr>
              <a:t> sadece 1 veya 2 olan</a:t>
            </a:r>
            <a:r>
              <a:rPr lang="tr-TR" sz="3200" dirty="0">
                <a:solidFill>
                  <a:srgbClr val="1C3A8F"/>
                </a:solidFill>
              </a:rPr>
              <a:t> öğretmenleri listeleyiniz. Sonuçları </a:t>
            </a:r>
            <a:r>
              <a:rPr lang="tr-TR" sz="3200" dirty="0" err="1">
                <a:solidFill>
                  <a:srgbClr val="1C3A8F"/>
                </a:solidFill>
              </a:rPr>
              <a:t>BolumID'ye</a:t>
            </a:r>
            <a:r>
              <a:rPr lang="tr-TR" sz="3200" dirty="0">
                <a:solidFill>
                  <a:srgbClr val="1C3A8F"/>
                </a:solidFill>
              </a:rPr>
              <a:t> göre A-Z sıralayınız.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4" name="Resim 3">
            <a:extLst>
              <a:ext uri="{FF2B5EF4-FFF2-40B4-BE49-F238E27FC236}">
                <a16:creationId xmlns:a16="http://schemas.microsoft.com/office/drawing/2014/main" id="{502EFB78-F9A9-D055-6DF5-345A9914B5C0}"/>
              </a:ext>
            </a:extLst>
          </p:cNvPr>
          <p:cNvPicPr>
            <a:picLocks noChangeAspect="1"/>
          </p:cNvPicPr>
          <p:nvPr/>
        </p:nvPicPr>
        <p:blipFill>
          <a:blip r:embed="rId8"/>
          <a:stretch>
            <a:fillRect/>
          </a:stretch>
        </p:blipFill>
        <p:spPr>
          <a:xfrm>
            <a:off x="4985930" y="4436309"/>
            <a:ext cx="10469923" cy="4467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1192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984885"/>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[Notlar]</a:t>
            </a:r>
            <a:r>
              <a:rPr lang="tr-TR" sz="3200" dirty="0">
                <a:solidFill>
                  <a:srgbClr val="1C3A8F"/>
                </a:solidFill>
              </a:rPr>
              <a:t> tablosundan </a:t>
            </a:r>
            <a:r>
              <a:rPr lang="tr-TR" sz="3200" b="1" dirty="0" err="1">
                <a:solidFill>
                  <a:srgbClr val="1C3A8F"/>
                </a:solidFill>
              </a:rPr>
              <a:t>OgrenciNo</a:t>
            </a:r>
            <a:r>
              <a:rPr lang="tr-TR" sz="3200" b="1" dirty="0">
                <a:solidFill>
                  <a:srgbClr val="1C3A8F"/>
                </a:solidFill>
              </a:rPr>
              <a:t>, Puan</a:t>
            </a:r>
            <a:r>
              <a:rPr lang="tr-TR" sz="3200" dirty="0">
                <a:solidFill>
                  <a:srgbClr val="1C3A8F"/>
                </a:solidFill>
              </a:rPr>
              <a:t> ve </a:t>
            </a:r>
            <a:r>
              <a:rPr lang="tr-TR" sz="3200" b="1" dirty="0" err="1">
                <a:solidFill>
                  <a:srgbClr val="1C3A8F"/>
                </a:solidFill>
              </a:rPr>
              <a:t>SinavTuru</a:t>
            </a:r>
            <a:r>
              <a:rPr lang="tr-TR" sz="3200" dirty="0">
                <a:solidFill>
                  <a:srgbClr val="1C3A8F"/>
                </a:solidFill>
              </a:rPr>
              <a:t> kolonlarını seçiniz. </a:t>
            </a:r>
            <a:r>
              <a:rPr lang="tr-TR" sz="3200" b="1" dirty="0">
                <a:solidFill>
                  <a:srgbClr val="1C3A8F"/>
                </a:solidFill>
              </a:rPr>
              <a:t>Sınav türü sadece 'Vize' veya 'Final' olan</a:t>
            </a:r>
            <a:r>
              <a:rPr lang="tr-TR" sz="3200" dirty="0">
                <a:solidFill>
                  <a:srgbClr val="1C3A8F"/>
                </a:solidFill>
              </a:rPr>
              <a:t> not kayıtlarını listeleyiniz.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4142115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984885"/>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[Notlar]</a:t>
            </a:r>
            <a:r>
              <a:rPr lang="tr-TR" sz="3200" dirty="0">
                <a:solidFill>
                  <a:srgbClr val="1C3A8F"/>
                </a:solidFill>
              </a:rPr>
              <a:t> tablosundan </a:t>
            </a:r>
            <a:r>
              <a:rPr lang="tr-TR" sz="3200" b="1" dirty="0" err="1">
                <a:solidFill>
                  <a:srgbClr val="1C3A8F"/>
                </a:solidFill>
              </a:rPr>
              <a:t>OgrenciNo</a:t>
            </a:r>
            <a:r>
              <a:rPr lang="tr-TR" sz="3200" b="1" dirty="0">
                <a:solidFill>
                  <a:srgbClr val="1C3A8F"/>
                </a:solidFill>
              </a:rPr>
              <a:t>, Puan</a:t>
            </a:r>
            <a:r>
              <a:rPr lang="tr-TR" sz="3200" dirty="0">
                <a:solidFill>
                  <a:srgbClr val="1C3A8F"/>
                </a:solidFill>
              </a:rPr>
              <a:t> ve </a:t>
            </a:r>
            <a:r>
              <a:rPr lang="tr-TR" sz="3200" b="1" dirty="0" err="1">
                <a:solidFill>
                  <a:srgbClr val="1C3A8F"/>
                </a:solidFill>
              </a:rPr>
              <a:t>SinavTuru</a:t>
            </a:r>
            <a:r>
              <a:rPr lang="tr-TR" sz="3200" dirty="0">
                <a:solidFill>
                  <a:srgbClr val="1C3A8F"/>
                </a:solidFill>
              </a:rPr>
              <a:t> kolonlarını seçiniz. </a:t>
            </a:r>
            <a:r>
              <a:rPr lang="tr-TR" sz="3200" b="1" dirty="0">
                <a:solidFill>
                  <a:srgbClr val="1C3A8F"/>
                </a:solidFill>
              </a:rPr>
              <a:t>Sınav türü sadece 'Vize' veya 'Final' olan</a:t>
            </a:r>
            <a:r>
              <a:rPr lang="tr-TR" sz="3200" dirty="0">
                <a:solidFill>
                  <a:srgbClr val="1C3A8F"/>
                </a:solidFill>
              </a:rPr>
              <a:t> not kayıtlarını listeleyiniz.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4" name="Resim 3">
            <a:extLst>
              <a:ext uri="{FF2B5EF4-FFF2-40B4-BE49-F238E27FC236}">
                <a16:creationId xmlns:a16="http://schemas.microsoft.com/office/drawing/2014/main" id="{7A76A770-908C-11BD-9465-7E9F1AE916F1}"/>
              </a:ext>
            </a:extLst>
          </p:cNvPr>
          <p:cNvPicPr>
            <a:picLocks noChangeAspect="1"/>
          </p:cNvPicPr>
          <p:nvPr/>
        </p:nvPicPr>
        <p:blipFill>
          <a:blip r:embed="rId8"/>
          <a:stretch>
            <a:fillRect/>
          </a:stretch>
        </p:blipFill>
        <p:spPr>
          <a:xfrm>
            <a:off x="5986011" y="3947447"/>
            <a:ext cx="8221056" cy="5498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7859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984885"/>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[Dersler]</a:t>
            </a:r>
            <a:r>
              <a:rPr lang="tr-TR" sz="3200" dirty="0">
                <a:solidFill>
                  <a:srgbClr val="1C3A8F"/>
                </a:solidFill>
              </a:rPr>
              <a:t> tablosundan </a:t>
            </a:r>
            <a:r>
              <a:rPr lang="tr-TR" sz="3200" b="1" dirty="0" err="1">
                <a:solidFill>
                  <a:srgbClr val="1C3A8F"/>
                </a:solidFill>
              </a:rPr>
              <a:t>DersAdi</a:t>
            </a:r>
            <a:r>
              <a:rPr lang="tr-TR" sz="3200" dirty="0">
                <a:solidFill>
                  <a:srgbClr val="1C3A8F"/>
                </a:solidFill>
              </a:rPr>
              <a:t> ve </a:t>
            </a:r>
            <a:r>
              <a:rPr lang="tr-TR" sz="3200" b="1" dirty="0">
                <a:solidFill>
                  <a:srgbClr val="1C3A8F"/>
                </a:solidFill>
              </a:rPr>
              <a:t>Kredi</a:t>
            </a:r>
            <a:r>
              <a:rPr lang="tr-TR" sz="3200" dirty="0">
                <a:solidFill>
                  <a:srgbClr val="1C3A8F"/>
                </a:solidFill>
              </a:rPr>
              <a:t> kolonlarını seçiniz. Kredisi </a:t>
            </a:r>
            <a:r>
              <a:rPr lang="tr-TR" sz="3200" b="1" dirty="0">
                <a:solidFill>
                  <a:srgbClr val="1C3A8F"/>
                </a:solidFill>
              </a:rPr>
              <a:t>ne 2 ne de 3 olan</a:t>
            </a:r>
            <a:r>
              <a:rPr lang="tr-TR" sz="3200" dirty="0">
                <a:solidFill>
                  <a:srgbClr val="1C3A8F"/>
                </a:solidFill>
              </a:rPr>
              <a:t> dersleri listeleyiniz ve bu dersleri Ders Adına göre A-Z sıralayınız.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355949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IN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984885"/>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[Dersler]</a:t>
            </a:r>
            <a:r>
              <a:rPr lang="tr-TR" sz="3200" dirty="0">
                <a:solidFill>
                  <a:srgbClr val="1C3A8F"/>
                </a:solidFill>
              </a:rPr>
              <a:t> tablosundan </a:t>
            </a:r>
            <a:r>
              <a:rPr lang="tr-TR" sz="3200" b="1" dirty="0" err="1">
                <a:solidFill>
                  <a:srgbClr val="1C3A8F"/>
                </a:solidFill>
              </a:rPr>
              <a:t>DersAdi</a:t>
            </a:r>
            <a:r>
              <a:rPr lang="tr-TR" sz="3200" dirty="0">
                <a:solidFill>
                  <a:srgbClr val="1C3A8F"/>
                </a:solidFill>
              </a:rPr>
              <a:t> ve </a:t>
            </a:r>
            <a:r>
              <a:rPr lang="tr-TR" sz="3200" b="1" dirty="0">
                <a:solidFill>
                  <a:srgbClr val="1C3A8F"/>
                </a:solidFill>
              </a:rPr>
              <a:t>Kredi</a:t>
            </a:r>
            <a:r>
              <a:rPr lang="tr-TR" sz="3200" dirty="0">
                <a:solidFill>
                  <a:srgbClr val="1C3A8F"/>
                </a:solidFill>
              </a:rPr>
              <a:t> kolonlarını seçiniz. Kredisi </a:t>
            </a:r>
            <a:r>
              <a:rPr lang="tr-TR" sz="3200" b="1" dirty="0">
                <a:solidFill>
                  <a:srgbClr val="1C3A8F"/>
                </a:solidFill>
              </a:rPr>
              <a:t>ne 2 ne de 3 olan</a:t>
            </a:r>
            <a:r>
              <a:rPr lang="tr-TR" sz="3200" dirty="0">
                <a:solidFill>
                  <a:srgbClr val="1C3A8F"/>
                </a:solidFill>
              </a:rPr>
              <a:t> dersleri listeleyiniz ve bu dersleri Ders Adına göre A-Z sıralayınız.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4" name="Resim 3" descr="metin, ekran görüntüsü, yazılım, sayı, numara içeren bir resim&#10;&#10;Yapay zeka tarafından oluşturulmuş içerik yanlış olabilir.">
            <a:extLst>
              <a:ext uri="{FF2B5EF4-FFF2-40B4-BE49-F238E27FC236}">
                <a16:creationId xmlns:a16="http://schemas.microsoft.com/office/drawing/2014/main" id="{7BD827B1-7740-542F-C8F2-EE096604702C}"/>
              </a:ext>
            </a:extLst>
          </p:cNvPr>
          <p:cNvPicPr>
            <a:picLocks noChangeAspect="1"/>
          </p:cNvPicPr>
          <p:nvPr/>
        </p:nvPicPr>
        <p:blipFill>
          <a:blip r:embed="rId8"/>
          <a:stretch>
            <a:fillRect/>
          </a:stretch>
        </p:blipFill>
        <p:spPr>
          <a:xfrm>
            <a:off x="4424608" y="4175527"/>
            <a:ext cx="11326121" cy="4945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6952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60094F1-D316-FEA4-6660-81D42ACD7EE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E421D03-4207-2DB6-D1C4-2E6B43EC2A1B}"/>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10D16B1-E1E2-BB7D-9159-BA86AE5055C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A65C45F-11D9-3FF5-7924-98906DBCADFB}"/>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BETWEEN Örnekleri</a:t>
            </a:r>
          </a:p>
        </p:txBody>
      </p:sp>
      <p:sp>
        <p:nvSpPr>
          <p:cNvPr id="4" name="Google Shape;366;p29">
            <a:extLst>
              <a:ext uri="{FF2B5EF4-FFF2-40B4-BE49-F238E27FC236}">
                <a16:creationId xmlns:a16="http://schemas.microsoft.com/office/drawing/2014/main" id="{6E7519C1-EC97-7938-FFAE-31FF24F4F074}"/>
              </a:ext>
            </a:extLst>
          </p:cNvPr>
          <p:cNvSpPr txBox="1"/>
          <p:nvPr/>
        </p:nvSpPr>
        <p:spPr>
          <a:xfrm>
            <a:off x="3760763" y="1629986"/>
            <a:ext cx="13822679" cy="90486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BETWEEN</a:t>
            </a:r>
            <a:r>
              <a:rPr lang="tr-TR" sz="3500" dirty="0">
                <a:solidFill>
                  <a:schemeClr val="bg1"/>
                </a:solidFill>
                <a:latin typeface="Lato"/>
                <a:ea typeface="Lato"/>
                <a:cs typeface="Lato"/>
                <a:sym typeface="Lato"/>
              </a:rPr>
              <a:t> </a:t>
            </a:r>
            <a:r>
              <a:rPr lang="tr-TR" sz="3500" dirty="0" err="1">
                <a:solidFill>
                  <a:schemeClr val="bg1"/>
                </a:solidFill>
                <a:latin typeface="Lato"/>
                <a:ea typeface="Lato"/>
                <a:cs typeface="Lato"/>
                <a:sym typeface="Lato"/>
              </a:rPr>
              <a:t>baslangic_degeri</a:t>
            </a:r>
            <a:r>
              <a:rPr lang="tr-TR" sz="3500"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AND</a:t>
            </a:r>
            <a:r>
              <a:rPr lang="tr-TR" sz="3500" dirty="0">
                <a:solidFill>
                  <a:schemeClr val="bg1"/>
                </a:solidFill>
                <a:latin typeface="Lato"/>
                <a:ea typeface="Lato"/>
                <a:cs typeface="Lato"/>
                <a:sym typeface="Lato"/>
              </a:rPr>
              <a:t> </a:t>
            </a:r>
            <a:r>
              <a:rPr lang="tr-TR" sz="3500" dirty="0" err="1">
                <a:solidFill>
                  <a:schemeClr val="bg1"/>
                </a:solidFill>
                <a:latin typeface="Lato"/>
                <a:ea typeface="Lato"/>
                <a:cs typeface="Lato"/>
                <a:sym typeface="Lato"/>
              </a:rPr>
              <a:t>bitis_degeri</a:t>
            </a:r>
            <a:r>
              <a:rPr lang="tr-TR" sz="3500" dirty="0">
                <a:solidFill>
                  <a:schemeClr val="bg1"/>
                </a:solidFill>
                <a:latin typeface="Lato"/>
                <a:ea typeface="Lato"/>
                <a:cs typeface="Lato"/>
                <a:sym typeface="Lato"/>
              </a:rPr>
              <a:t>;</a:t>
            </a: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r>
              <a:rPr lang="tr-TR" sz="3500" b="1" dirty="0">
                <a:solidFill>
                  <a:schemeClr val="bg1"/>
                </a:solidFill>
                <a:latin typeface="Lato"/>
                <a:ea typeface="Lato"/>
                <a:cs typeface="Lato"/>
                <a:sym typeface="Lato"/>
              </a:rPr>
              <a:t>  	</a:t>
            </a:r>
            <a:r>
              <a:rPr lang="tr-TR" sz="3500" dirty="0">
                <a:solidFill>
                  <a:schemeClr val="bg1"/>
                </a:solidFill>
                <a:latin typeface="Lato"/>
                <a:ea typeface="Lato"/>
                <a:cs typeface="Lato"/>
                <a:sym typeface="Lato"/>
              </a:rPr>
              <a:t>   Sorgu sonucuna </a:t>
            </a:r>
            <a:r>
              <a:rPr lang="tr-TR" sz="3500" i="1" dirty="0" err="1">
                <a:solidFill>
                  <a:schemeClr val="bg1"/>
                </a:solidFill>
                <a:latin typeface="Lato"/>
                <a:ea typeface="Lato"/>
                <a:cs typeface="Lato"/>
                <a:sym typeface="Lato"/>
              </a:rPr>
              <a:t>baslangic_degeri</a:t>
            </a:r>
            <a:r>
              <a:rPr lang="tr-TR" sz="3500" i="1"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ve</a:t>
            </a:r>
            <a:r>
              <a:rPr lang="tr-TR" sz="3500" b="1" dirty="0">
                <a:solidFill>
                  <a:schemeClr val="bg1"/>
                </a:solidFill>
                <a:latin typeface="Lato"/>
                <a:ea typeface="Lato"/>
                <a:cs typeface="Lato"/>
                <a:sym typeface="Lato"/>
              </a:rPr>
              <a:t> </a:t>
            </a:r>
            <a:r>
              <a:rPr lang="tr-TR" sz="3500" i="1" dirty="0" err="1">
                <a:solidFill>
                  <a:schemeClr val="bg1"/>
                </a:solidFill>
                <a:latin typeface="Lato"/>
                <a:ea typeface="Lato"/>
                <a:cs typeface="Lato"/>
                <a:sym typeface="Lato"/>
              </a:rPr>
              <a:t>bitiş_degeri</a:t>
            </a:r>
            <a:r>
              <a:rPr lang="tr-TR" sz="3500" i="1"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dahildir</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dirty="0">
                <a:solidFill>
                  <a:schemeClr val="bg1"/>
                </a:solidFill>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F6519C99-C006-BDD3-FDC2-BD27DE7658FE}"/>
                  </a:ext>
                </a:extLst>
              </p:cNvPr>
              <p:cNvGraphicFramePr>
                <a:graphicFrameLocks noChangeAspect="1"/>
              </p:cNvGraphicFramePr>
              <p:nvPr/>
            </p:nvGraphicFramePr>
            <p:xfrm rot="20368717">
              <a:off x="3502684" y="7085094"/>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F6519C99-C006-BDD3-FDC2-BD27DE7658FE}"/>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3502684" y="7085094"/>
                <a:ext cx="1004095" cy="3091244"/>
              </a:xfrm>
              <a:prstGeom prst="rect">
                <a:avLst/>
              </a:prstGeom>
            </p:spPr>
          </p:pic>
        </mc:Fallback>
      </mc:AlternateContent>
    </p:spTree>
    <p:extLst>
      <p:ext uri="{BB962C8B-B14F-4D97-AF65-F5344CB8AC3E}">
        <p14:creationId xmlns:p14="http://schemas.microsoft.com/office/powerpoint/2010/main" val="3568011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BETWEEN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477328"/>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[Notlar]</a:t>
            </a:r>
            <a:r>
              <a:rPr lang="tr-TR" sz="3200" dirty="0">
                <a:solidFill>
                  <a:srgbClr val="1C3A8F"/>
                </a:solidFill>
              </a:rPr>
              <a:t> tablosundan </a:t>
            </a:r>
            <a:r>
              <a:rPr lang="tr-TR" sz="3200" b="1" dirty="0" err="1">
                <a:solidFill>
                  <a:srgbClr val="1C3A8F"/>
                </a:solidFill>
              </a:rPr>
              <a:t>OgrenciNo</a:t>
            </a:r>
            <a:r>
              <a:rPr lang="tr-TR" sz="3200" b="1" dirty="0">
                <a:solidFill>
                  <a:srgbClr val="1C3A8F"/>
                </a:solidFill>
              </a:rPr>
              <a:t>, </a:t>
            </a:r>
            <a:r>
              <a:rPr lang="tr-TR" sz="3200" b="1" dirty="0" err="1">
                <a:solidFill>
                  <a:srgbClr val="1C3A8F"/>
                </a:solidFill>
              </a:rPr>
              <a:t>DersID</a:t>
            </a:r>
            <a:r>
              <a:rPr lang="tr-TR" sz="3200" dirty="0">
                <a:solidFill>
                  <a:srgbClr val="1C3A8F"/>
                </a:solidFill>
              </a:rPr>
              <a:t> ve </a:t>
            </a:r>
            <a:r>
              <a:rPr lang="tr-TR" sz="3200" b="1" dirty="0">
                <a:solidFill>
                  <a:srgbClr val="1C3A8F"/>
                </a:solidFill>
              </a:rPr>
              <a:t>Puan</a:t>
            </a:r>
            <a:r>
              <a:rPr lang="tr-TR" sz="3200" dirty="0">
                <a:solidFill>
                  <a:srgbClr val="1C3A8F"/>
                </a:solidFill>
              </a:rPr>
              <a:t> kolonlarını seçiniz. Puanı </a:t>
            </a:r>
            <a:r>
              <a:rPr lang="tr-TR" sz="3200" b="1" dirty="0">
                <a:solidFill>
                  <a:srgbClr val="1C3A8F"/>
                </a:solidFill>
              </a:rPr>
              <a:t>85 ile 95 arasında (85 ve 95 dahil)</a:t>
            </a:r>
            <a:r>
              <a:rPr lang="tr-TR" sz="3200" dirty="0">
                <a:solidFill>
                  <a:srgbClr val="1C3A8F"/>
                </a:solidFill>
              </a:rPr>
              <a:t> olan tüm not kayıtlarını listeleyiniz. Sonuçları Puana göre Z-A sıralayınız.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412291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BETWEEN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477328"/>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[Notlar]</a:t>
            </a:r>
            <a:r>
              <a:rPr lang="tr-TR" sz="3200" dirty="0">
                <a:solidFill>
                  <a:srgbClr val="1C3A8F"/>
                </a:solidFill>
              </a:rPr>
              <a:t> tablosundan </a:t>
            </a:r>
            <a:r>
              <a:rPr lang="tr-TR" sz="3200" b="1" dirty="0" err="1">
                <a:solidFill>
                  <a:srgbClr val="1C3A8F"/>
                </a:solidFill>
              </a:rPr>
              <a:t>OgrenciNo</a:t>
            </a:r>
            <a:r>
              <a:rPr lang="tr-TR" sz="3200" b="1" dirty="0">
                <a:solidFill>
                  <a:srgbClr val="1C3A8F"/>
                </a:solidFill>
              </a:rPr>
              <a:t>, </a:t>
            </a:r>
            <a:r>
              <a:rPr lang="tr-TR" sz="3200" b="1" dirty="0" err="1">
                <a:solidFill>
                  <a:srgbClr val="1C3A8F"/>
                </a:solidFill>
              </a:rPr>
              <a:t>DersID</a:t>
            </a:r>
            <a:r>
              <a:rPr lang="tr-TR" sz="3200" dirty="0">
                <a:solidFill>
                  <a:srgbClr val="1C3A8F"/>
                </a:solidFill>
              </a:rPr>
              <a:t> ve </a:t>
            </a:r>
            <a:r>
              <a:rPr lang="tr-TR" sz="3200" b="1" dirty="0">
                <a:solidFill>
                  <a:srgbClr val="1C3A8F"/>
                </a:solidFill>
              </a:rPr>
              <a:t>Puan</a:t>
            </a:r>
            <a:r>
              <a:rPr lang="tr-TR" sz="3200" dirty="0">
                <a:solidFill>
                  <a:srgbClr val="1C3A8F"/>
                </a:solidFill>
              </a:rPr>
              <a:t> kolonlarını seçiniz. Puanı </a:t>
            </a:r>
            <a:r>
              <a:rPr lang="tr-TR" sz="3200" b="1" dirty="0">
                <a:solidFill>
                  <a:srgbClr val="1C3A8F"/>
                </a:solidFill>
              </a:rPr>
              <a:t>85 ile 95 arasında (85 ve 95 dahil)</a:t>
            </a:r>
            <a:r>
              <a:rPr lang="tr-TR" sz="3200" dirty="0">
                <a:solidFill>
                  <a:srgbClr val="1C3A8F"/>
                </a:solidFill>
              </a:rPr>
              <a:t> olan tüm not kayıtlarını listeleyiniz. Sonuçları Puana göre Z-A sıralayınız.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4" name="Resim 3">
            <a:extLst>
              <a:ext uri="{FF2B5EF4-FFF2-40B4-BE49-F238E27FC236}">
                <a16:creationId xmlns:a16="http://schemas.microsoft.com/office/drawing/2014/main" id="{68AB26F1-30FA-FD06-3516-DB8323B4586F}"/>
              </a:ext>
            </a:extLst>
          </p:cNvPr>
          <p:cNvPicPr>
            <a:picLocks noChangeAspect="1"/>
          </p:cNvPicPr>
          <p:nvPr/>
        </p:nvPicPr>
        <p:blipFill>
          <a:blip r:embed="rId8"/>
          <a:stretch>
            <a:fillRect/>
          </a:stretch>
        </p:blipFill>
        <p:spPr>
          <a:xfrm>
            <a:off x="6155166" y="4491284"/>
            <a:ext cx="8403651" cy="5066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370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BETWEEN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984885"/>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a:t>
            </a:r>
            <a:r>
              <a:rPr lang="tr-TR" sz="3200" b="1" dirty="0" err="1">
                <a:solidFill>
                  <a:srgbClr val="1C3A8F"/>
                </a:solidFill>
              </a:rPr>
              <a:t>Ogrenciler</a:t>
            </a:r>
            <a:r>
              <a:rPr lang="tr-TR" sz="3200" b="1" dirty="0">
                <a:solidFill>
                  <a:srgbClr val="1C3A8F"/>
                </a:solidFill>
              </a:rPr>
              <a:t>]</a:t>
            </a:r>
            <a:r>
              <a:rPr lang="tr-TR" sz="3200" dirty="0">
                <a:solidFill>
                  <a:srgbClr val="1C3A8F"/>
                </a:solidFill>
              </a:rPr>
              <a:t> tablosundan </a:t>
            </a:r>
            <a:r>
              <a:rPr lang="tr-TR" sz="3200" b="1" dirty="0">
                <a:solidFill>
                  <a:srgbClr val="1C3A8F"/>
                </a:solidFill>
              </a:rPr>
              <a:t>Ad, </a:t>
            </a:r>
            <a:r>
              <a:rPr lang="tr-TR" sz="3200" b="1" dirty="0" err="1">
                <a:solidFill>
                  <a:srgbClr val="1C3A8F"/>
                </a:solidFill>
              </a:rPr>
              <a:t>Soyad</a:t>
            </a:r>
            <a:r>
              <a:rPr lang="tr-TR" sz="3200" dirty="0">
                <a:solidFill>
                  <a:srgbClr val="1C3A8F"/>
                </a:solidFill>
              </a:rPr>
              <a:t> ve </a:t>
            </a:r>
            <a:r>
              <a:rPr lang="tr-TR" sz="3200" b="1" dirty="0" err="1">
                <a:solidFill>
                  <a:srgbClr val="1C3A8F"/>
                </a:solidFill>
              </a:rPr>
              <a:t>DogumTarihi</a:t>
            </a:r>
            <a:r>
              <a:rPr lang="tr-TR" sz="3200" dirty="0">
                <a:solidFill>
                  <a:srgbClr val="1C3A8F"/>
                </a:solidFill>
              </a:rPr>
              <a:t> kolonlarını seçiniz. </a:t>
            </a:r>
            <a:r>
              <a:rPr lang="tr-TR" sz="3200" b="1" dirty="0">
                <a:solidFill>
                  <a:srgbClr val="1C3A8F"/>
                </a:solidFill>
              </a:rPr>
              <a:t>2002 yılında doğan</a:t>
            </a:r>
            <a:r>
              <a:rPr lang="tr-TR" sz="3200" dirty="0">
                <a:solidFill>
                  <a:srgbClr val="1C3A8F"/>
                </a:solidFill>
              </a:rPr>
              <a:t> </a:t>
            </a:r>
            <a:r>
              <a:rPr lang="tr-TR" sz="3200" b="1" dirty="0">
                <a:solidFill>
                  <a:srgbClr val="1C3A8F"/>
                </a:solidFill>
              </a:rPr>
              <a:t>VE</a:t>
            </a:r>
            <a:r>
              <a:rPr lang="tr-TR" sz="3200" dirty="0">
                <a:solidFill>
                  <a:srgbClr val="1C3A8F"/>
                </a:solidFill>
              </a:rPr>
              <a:t> </a:t>
            </a:r>
            <a:r>
              <a:rPr lang="tr-TR" sz="3200" b="1" dirty="0">
                <a:solidFill>
                  <a:srgbClr val="1C3A8F"/>
                </a:solidFill>
              </a:rPr>
              <a:t>2. Sınıfta olan</a:t>
            </a:r>
            <a:r>
              <a:rPr lang="tr-TR" sz="3200" dirty="0">
                <a:solidFill>
                  <a:srgbClr val="1C3A8F"/>
                </a:solidFill>
              </a:rPr>
              <a:t> öğrencileri listeleyiniz.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240371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236914" y="4065517"/>
            <a:ext cx="7528157" cy="4154984"/>
          </a:xfrm>
          <a:prstGeom prst="rect">
            <a:avLst/>
          </a:prstGeom>
          <a:noFill/>
          <a:ln>
            <a:noFill/>
          </a:ln>
        </p:spPr>
        <p:txBody>
          <a:bodyPr spcFirstLastPara="1" wrap="square" lIns="0" tIns="0" rIns="0" bIns="0" anchor="t" anchorCtr="0">
            <a:spAutoFit/>
          </a:bodyPr>
          <a:lstStyle/>
          <a:p>
            <a:pPr lvl="1">
              <a:lnSpc>
                <a:spcPct val="150000"/>
              </a:lnSpc>
              <a:defRPr/>
            </a:pPr>
            <a:r>
              <a:rPr lang="tr-TR" sz="3600" dirty="0"/>
              <a:t>SUM (Toplam) Fonksiyonu</a:t>
            </a:r>
          </a:p>
          <a:p>
            <a:pPr lvl="1">
              <a:lnSpc>
                <a:spcPct val="150000"/>
              </a:lnSpc>
              <a:defRPr/>
            </a:pPr>
            <a:r>
              <a:rPr lang="tr-TR" sz="3600" dirty="0"/>
              <a:t>AVG (Ortalama) Fonksiyonu</a:t>
            </a:r>
          </a:p>
          <a:p>
            <a:pPr lvl="1">
              <a:lnSpc>
                <a:spcPct val="150000"/>
              </a:lnSpc>
              <a:defRPr/>
            </a:pPr>
            <a:r>
              <a:rPr lang="tr-TR" sz="3600" dirty="0"/>
              <a:t>MAX (En Büyük) Fonksiyonu</a:t>
            </a:r>
          </a:p>
          <a:p>
            <a:pPr lvl="1">
              <a:lnSpc>
                <a:spcPct val="150000"/>
              </a:lnSpc>
              <a:defRPr/>
            </a:pPr>
            <a:r>
              <a:rPr lang="tr-TR" sz="3600" dirty="0"/>
              <a:t>MIN (En Küçük) Fonksiyonu</a:t>
            </a:r>
          </a:p>
          <a:p>
            <a:pPr lvl="1">
              <a:lnSpc>
                <a:spcPct val="150000"/>
              </a:lnSpc>
              <a:defRPr/>
            </a:pPr>
            <a:r>
              <a:rPr lang="tr-TR" sz="3600" dirty="0"/>
              <a:t>COUNT (Sayı) Fonksiyonu</a:t>
            </a:r>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3765071" y="7464678"/>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4876911" y="4133547"/>
            <a:ext cx="1738800" cy="650024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4400" dirty="0">
                <a:solidFill>
                  <a:srgbClr val="7797ED"/>
                </a:solidFill>
                <a:latin typeface="Paytone One"/>
                <a:ea typeface="Paytone One"/>
                <a:cs typeface="Paytone One"/>
                <a:sym typeface="Paytone One"/>
              </a:rPr>
              <a:t>04</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4400" dirty="0">
                <a:solidFill>
                  <a:srgbClr val="7797ED"/>
                </a:solidFill>
                <a:latin typeface="Paytone One"/>
                <a:ea typeface="Paytone One"/>
                <a:cs typeface="Paytone One"/>
                <a:sym typeface="Paytone One"/>
              </a:rPr>
              <a:t>05</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lang="tr-TR" sz="4400" dirty="0">
              <a:solidFill>
                <a:srgbClr val="7797ED"/>
              </a:solidFill>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
        <p:nvSpPr>
          <p:cNvPr id="2" name="Dikdörtgen: Köşeleri Yuvarlatılmış 1">
            <a:extLst>
              <a:ext uri="{FF2B5EF4-FFF2-40B4-BE49-F238E27FC236}">
                <a16:creationId xmlns:a16="http://schemas.microsoft.com/office/drawing/2014/main" id="{3A28CE6B-94B2-000B-36EC-E1BF54A8273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BETWEEN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984885"/>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a:t>
            </a:r>
            <a:r>
              <a:rPr lang="tr-TR" sz="3200" b="1" dirty="0" err="1">
                <a:solidFill>
                  <a:srgbClr val="1C3A8F"/>
                </a:solidFill>
              </a:rPr>
              <a:t>Ogrenciler</a:t>
            </a:r>
            <a:r>
              <a:rPr lang="tr-TR" sz="3200" b="1" dirty="0">
                <a:solidFill>
                  <a:srgbClr val="1C3A8F"/>
                </a:solidFill>
              </a:rPr>
              <a:t>]</a:t>
            </a:r>
            <a:r>
              <a:rPr lang="tr-TR" sz="3200" dirty="0">
                <a:solidFill>
                  <a:srgbClr val="1C3A8F"/>
                </a:solidFill>
              </a:rPr>
              <a:t> tablosundan </a:t>
            </a:r>
            <a:r>
              <a:rPr lang="tr-TR" sz="3200" b="1" dirty="0">
                <a:solidFill>
                  <a:srgbClr val="1C3A8F"/>
                </a:solidFill>
              </a:rPr>
              <a:t>Ad, </a:t>
            </a:r>
            <a:r>
              <a:rPr lang="tr-TR" sz="3200" b="1" dirty="0" err="1">
                <a:solidFill>
                  <a:srgbClr val="1C3A8F"/>
                </a:solidFill>
              </a:rPr>
              <a:t>Soyad</a:t>
            </a:r>
            <a:r>
              <a:rPr lang="tr-TR" sz="3200" dirty="0">
                <a:solidFill>
                  <a:srgbClr val="1C3A8F"/>
                </a:solidFill>
              </a:rPr>
              <a:t> ve </a:t>
            </a:r>
            <a:r>
              <a:rPr lang="tr-TR" sz="3200" b="1" dirty="0" err="1">
                <a:solidFill>
                  <a:srgbClr val="1C3A8F"/>
                </a:solidFill>
              </a:rPr>
              <a:t>DogumTarihi</a:t>
            </a:r>
            <a:r>
              <a:rPr lang="tr-TR" sz="3200" dirty="0">
                <a:solidFill>
                  <a:srgbClr val="1C3A8F"/>
                </a:solidFill>
              </a:rPr>
              <a:t> kolonlarını seçiniz. </a:t>
            </a:r>
            <a:r>
              <a:rPr lang="tr-TR" sz="3200" b="1" dirty="0">
                <a:solidFill>
                  <a:srgbClr val="1C3A8F"/>
                </a:solidFill>
              </a:rPr>
              <a:t>2002 yılında doğan</a:t>
            </a:r>
            <a:r>
              <a:rPr lang="tr-TR" sz="3200" dirty="0">
                <a:solidFill>
                  <a:srgbClr val="1C3A8F"/>
                </a:solidFill>
              </a:rPr>
              <a:t> </a:t>
            </a:r>
            <a:r>
              <a:rPr lang="tr-TR" sz="3200" b="1" dirty="0">
                <a:solidFill>
                  <a:srgbClr val="1C3A8F"/>
                </a:solidFill>
              </a:rPr>
              <a:t>VE</a:t>
            </a:r>
            <a:r>
              <a:rPr lang="tr-TR" sz="3200" dirty="0">
                <a:solidFill>
                  <a:srgbClr val="1C3A8F"/>
                </a:solidFill>
              </a:rPr>
              <a:t> </a:t>
            </a:r>
            <a:r>
              <a:rPr lang="tr-TR" sz="3200" b="1" dirty="0">
                <a:solidFill>
                  <a:srgbClr val="1C3A8F"/>
                </a:solidFill>
              </a:rPr>
              <a:t>2. Sınıfta olan</a:t>
            </a:r>
            <a:r>
              <a:rPr lang="tr-TR" sz="3200" dirty="0">
                <a:solidFill>
                  <a:srgbClr val="1C3A8F"/>
                </a:solidFill>
              </a:rPr>
              <a:t> öğrencileri listeleyiniz.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4" name="Resim 3" descr="metin, ekran görüntüsü, yazılım, sayı, numara içeren bir resim&#10;&#10;Yapay zeka tarafından oluşturulmuş içerik yanlış olabilir.">
            <a:extLst>
              <a:ext uri="{FF2B5EF4-FFF2-40B4-BE49-F238E27FC236}">
                <a16:creationId xmlns:a16="http://schemas.microsoft.com/office/drawing/2014/main" id="{FF3AF0DB-E00F-F162-6DC0-7B345CEBC1AF}"/>
              </a:ext>
            </a:extLst>
          </p:cNvPr>
          <p:cNvPicPr>
            <a:picLocks noChangeAspect="1"/>
          </p:cNvPicPr>
          <p:nvPr/>
        </p:nvPicPr>
        <p:blipFill>
          <a:blip r:embed="rId8"/>
          <a:stretch>
            <a:fillRect/>
          </a:stretch>
        </p:blipFill>
        <p:spPr>
          <a:xfrm>
            <a:off x="4185187" y="4207765"/>
            <a:ext cx="11244629" cy="4880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494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5D9259D-5EC9-6294-3244-7D6305A44026}"/>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C7B3C48F-5327-39C0-09BF-7F1891C0F484}"/>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SUM (Toplama)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Fonksiyonu</a:t>
            </a:r>
          </a:p>
        </p:txBody>
      </p:sp>
      <p:sp>
        <p:nvSpPr>
          <p:cNvPr id="184" name="Google Shape;184;p20">
            <a:extLst>
              <a:ext uri="{FF2B5EF4-FFF2-40B4-BE49-F238E27FC236}">
                <a16:creationId xmlns:a16="http://schemas.microsoft.com/office/drawing/2014/main" id="{BBADD56C-A248-70DB-4F36-FAD18A246520}"/>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67D13FB5-BA11-2386-B49B-127BC1DDA6DD}"/>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22AEBB94-C154-621C-782E-88D44D43F83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615FFEE4-23B5-C4A5-D572-5AD3B96C23E1}"/>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45097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50374F5-3A88-51D4-7382-139B758FA54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2FCEDA1-2FF1-4B9E-3064-4D73D10AB06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75CAAFA-BAEF-BD66-57F0-6322780D0E2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68C653F-F931-FAD2-654E-F094CEFADEB4}"/>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SUM (Toplama) </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77AC35C1-2448-BC7A-0A74-941409DF3C3C}"/>
              </a:ext>
            </a:extLst>
          </p:cNvPr>
          <p:cNvSpPr txBox="1"/>
          <p:nvPr/>
        </p:nvSpPr>
        <p:spPr>
          <a:xfrm>
            <a:off x="4011637" y="4174004"/>
            <a:ext cx="13392443"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b="1" dirty="0">
                <a:solidFill>
                  <a:srgbClr val="FFCA04"/>
                </a:solidFill>
                <a:latin typeface="Lato"/>
                <a:ea typeface="Lato"/>
                <a:cs typeface="Lato"/>
                <a:sym typeface="Lato"/>
              </a:rPr>
              <a:t>SUM</a:t>
            </a:r>
            <a:r>
              <a:rPr lang="tr-TR" sz="3500" dirty="0">
                <a:solidFill>
                  <a:srgbClr val="FFFFFF"/>
                </a:solidFill>
                <a:latin typeface="Lato"/>
                <a:ea typeface="Lato"/>
                <a:cs typeface="Lato"/>
                <a:sym typeface="Lato"/>
              </a:rPr>
              <a:t> fonksiyonu, belirtilen bir sütundaki tüm sayısal değerlerin toplamını hesaplar ve tek bir sayısal sonuç döndürür.</a:t>
            </a:r>
          </a:p>
        </p:txBody>
      </p:sp>
    </p:spTree>
    <p:extLst>
      <p:ext uri="{BB962C8B-B14F-4D97-AF65-F5344CB8AC3E}">
        <p14:creationId xmlns:p14="http://schemas.microsoft.com/office/powerpoint/2010/main" val="587993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A195ED8-33C6-8A86-2DBF-3DFBE68AA9E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36F24F2-CC03-3F4C-70BA-7C9EE5D342C7}"/>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D69F2E05-85D6-F900-3E2B-118EE2D238A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07568E3-52DC-BB28-1C42-E4016BBBB42A}"/>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SUM (Toplama) </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4988B968-FB9D-3794-74A1-CD0E70B6D8F5}"/>
              </a:ext>
            </a:extLst>
          </p:cNvPr>
          <p:cNvSpPr txBox="1"/>
          <p:nvPr/>
        </p:nvSpPr>
        <p:spPr>
          <a:xfrm>
            <a:off x="3440137" y="2926974"/>
            <a:ext cx="14390663" cy="6463308"/>
          </a:xfrm>
          <a:prstGeom prst="rect">
            <a:avLst/>
          </a:prstGeom>
          <a:noFill/>
          <a:ln>
            <a:noFill/>
          </a:ln>
        </p:spPr>
        <p:txBody>
          <a:bodyPr spcFirstLastPara="1" wrap="square" lIns="0" tIns="0" rIns="0" bIns="0" anchor="t" anchorCtr="0">
            <a:spAutoFit/>
          </a:bodyPr>
          <a:lstStyle/>
          <a:p>
            <a:pPr lvl="1" algn="just">
              <a:lnSpc>
                <a:spcPct val="120000"/>
              </a:lnSpc>
              <a:defRPr/>
            </a:pPr>
            <a:r>
              <a:rPr lang="da-DK" sz="3500" b="1" dirty="0">
                <a:solidFill>
                  <a:srgbClr val="FFCA04"/>
                </a:solidFill>
                <a:latin typeface="Lato"/>
                <a:ea typeface="Lato"/>
                <a:cs typeface="Lato"/>
                <a:sym typeface="Lato"/>
              </a:rPr>
              <a:t>Dikkat Edilmesi Gereken Hususlar</a:t>
            </a:r>
            <a:endParaRPr lang="tr-TR" sz="3500" b="1" dirty="0">
              <a:solidFill>
                <a:srgbClr val="FFCA04"/>
              </a:solidFill>
              <a:latin typeface="Lato"/>
              <a:ea typeface="Lato"/>
              <a:cs typeface="Lato"/>
              <a:sym typeface="Lato"/>
            </a:endParaRPr>
          </a:p>
          <a:p>
            <a:pPr lvl="1" algn="just">
              <a:lnSpc>
                <a:spcPct val="120000"/>
              </a:lnSpc>
              <a:defRPr/>
            </a:pPr>
            <a:endParaRPr lang="tr-TR" sz="3500" b="1" dirty="0">
              <a:solidFill>
                <a:srgbClr val="FFCA04"/>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Sayısal Zorunluluk: Yalnızca sayısal veri türlerine (INT, FLOAT, DECIMAL, vb.) uygulanabilir. Metin (</a:t>
            </a:r>
            <a:r>
              <a:rPr lang="tr-TR" sz="3500" dirty="0" err="1">
                <a:solidFill>
                  <a:srgbClr val="FFFFFF"/>
                </a:solidFill>
                <a:latin typeface="Lato"/>
                <a:ea typeface="Lato"/>
                <a:cs typeface="Lato"/>
                <a:sym typeface="Lato"/>
              </a:rPr>
              <a:t>string</a:t>
            </a:r>
            <a:r>
              <a:rPr lang="tr-TR" sz="3500" dirty="0">
                <a:solidFill>
                  <a:srgbClr val="FFFFFF"/>
                </a:solidFill>
                <a:latin typeface="Lato"/>
                <a:ea typeface="Lato"/>
                <a:cs typeface="Lato"/>
                <a:sym typeface="Lato"/>
              </a:rPr>
              <a:t>) veya tarih sütunlarında kullanılamaz.</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NULL Değerler: SUM fonksiyonu, hesaplama yaparken NULL (Boş) değerleri otomatik olarak yok sayar. Bu, toplamı etkilemez.</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DISTINCT Kullanımı: İsteğe bağlı olarak, yalnızca benzersiz değerlerin toplamını almak için SUM(DISTINCT </a:t>
            </a:r>
            <a:r>
              <a:rPr lang="tr-TR" sz="3500" dirty="0" err="1">
                <a:solidFill>
                  <a:srgbClr val="FFFFFF"/>
                </a:solidFill>
                <a:latin typeface="Lato"/>
                <a:ea typeface="Lato"/>
                <a:cs typeface="Lato"/>
                <a:sym typeface="Lato"/>
              </a:rPr>
              <a:t>SütunAdı</a:t>
            </a:r>
            <a:r>
              <a:rPr lang="tr-TR" sz="3500" dirty="0">
                <a:solidFill>
                  <a:srgbClr val="FFFFFF"/>
                </a:solidFill>
                <a:latin typeface="Lato"/>
                <a:ea typeface="Lato"/>
                <a:cs typeface="Lato"/>
                <a:sym typeface="Lato"/>
              </a:rPr>
              <a:t>) şeklinde kullanılabilir.</a:t>
            </a:r>
          </a:p>
        </p:txBody>
      </p:sp>
    </p:spTree>
    <p:extLst>
      <p:ext uri="{BB962C8B-B14F-4D97-AF65-F5344CB8AC3E}">
        <p14:creationId xmlns:p14="http://schemas.microsoft.com/office/powerpoint/2010/main" val="41447132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D91CF3C-8098-C218-0B6F-B9AD5B9CE73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9F75705-0270-7C7E-7F43-A78E6652D7FE}"/>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190F9640-F582-CC13-E198-D788E8A3A4D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B510CD3-56E4-A2BC-6BDD-764C72F1EED7}"/>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SUM (Toplama) Fonksiyonu</a:t>
            </a:r>
          </a:p>
        </p:txBody>
      </p:sp>
      <p:sp>
        <p:nvSpPr>
          <p:cNvPr id="4" name="Google Shape;366;p29">
            <a:extLst>
              <a:ext uri="{FF2B5EF4-FFF2-40B4-BE49-F238E27FC236}">
                <a16:creationId xmlns:a16="http://schemas.microsoft.com/office/drawing/2014/main" id="{6DAF4257-CCFC-DFCF-971A-C3D6CC89F8E7}"/>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SUM</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5177284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6DC97E1-FC3A-82C9-AB2E-49435D549B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6967E7A-7658-BFF9-9DED-4A085E73A06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F8A395F-D6B9-7160-809D-A03B0B1E7E2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26D10DE-9370-DE76-BB2F-D1631DCB6C6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SUM (Toplama) Fonksiyonu</a:t>
            </a:r>
          </a:p>
        </p:txBody>
      </p:sp>
      <p:sp>
        <p:nvSpPr>
          <p:cNvPr id="4" name="Google Shape;366;p29">
            <a:extLst>
              <a:ext uri="{FF2B5EF4-FFF2-40B4-BE49-F238E27FC236}">
                <a16:creationId xmlns:a16="http://schemas.microsoft.com/office/drawing/2014/main" id="{33E25EF9-0974-7056-42FA-26AC7E00A76F}"/>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[Dersler] tablosundaki tüm derslerin toplam kredi değerini hesaplayınız.</a:t>
            </a:r>
          </a:p>
        </p:txBody>
      </p:sp>
      <p:pic>
        <p:nvPicPr>
          <p:cNvPr id="5" name="Resim 4">
            <a:extLst>
              <a:ext uri="{FF2B5EF4-FFF2-40B4-BE49-F238E27FC236}">
                <a16:creationId xmlns:a16="http://schemas.microsoft.com/office/drawing/2014/main" id="{E919109C-9185-B225-09EA-9F4EAFAF8EC4}"/>
              </a:ext>
            </a:extLst>
          </p:cNvPr>
          <p:cNvPicPr>
            <a:picLocks noChangeAspect="1"/>
          </p:cNvPicPr>
          <p:nvPr/>
        </p:nvPicPr>
        <p:blipFill>
          <a:blip r:embed="rId5"/>
          <a:stretch>
            <a:fillRect/>
          </a:stretch>
        </p:blipFill>
        <p:spPr>
          <a:xfrm>
            <a:off x="3610432" y="3238814"/>
            <a:ext cx="14084608" cy="487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088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B23F2ED-3B76-D331-F3BD-E685A2ACC34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3610474-4286-42F3-8800-1CB56FF4C39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50A16B5F-4A87-5C7E-4B40-494045D47970}"/>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28A3460-3678-2120-6A2A-6E03DA1F7B9C}"/>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SUM (Toplama) Fonksiyonu</a:t>
            </a:r>
          </a:p>
        </p:txBody>
      </p:sp>
      <p:sp>
        <p:nvSpPr>
          <p:cNvPr id="4" name="Google Shape;366;p29">
            <a:extLst>
              <a:ext uri="{FF2B5EF4-FFF2-40B4-BE49-F238E27FC236}">
                <a16:creationId xmlns:a16="http://schemas.microsoft.com/office/drawing/2014/main" id="{4E2DC218-5074-EE87-5655-18522FA5F42B}"/>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[Dersler] tablosundaki tüm derslerin toplam kredi değerini hesaplayınız.</a:t>
            </a:r>
          </a:p>
        </p:txBody>
      </p:sp>
      <p:pic>
        <p:nvPicPr>
          <p:cNvPr id="5" name="Resim 4">
            <a:extLst>
              <a:ext uri="{FF2B5EF4-FFF2-40B4-BE49-F238E27FC236}">
                <a16:creationId xmlns:a16="http://schemas.microsoft.com/office/drawing/2014/main" id="{B1B2B32F-EB26-D8BC-C2B3-71F88AF0F949}"/>
              </a:ext>
            </a:extLst>
          </p:cNvPr>
          <p:cNvPicPr>
            <a:picLocks noChangeAspect="1"/>
          </p:cNvPicPr>
          <p:nvPr/>
        </p:nvPicPr>
        <p:blipFill>
          <a:blip r:embed="rId5"/>
          <a:stretch>
            <a:fillRect/>
          </a:stretch>
        </p:blipFill>
        <p:spPr>
          <a:xfrm>
            <a:off x="3218741" y="2973735"/>
            <a:ext cx="6269046" cy="2169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Resim 2" descr="metin, çizgi, yazı tipi, yazılım içeren bir resim&#10;&#10;Yapay zeka tarafından oluşturulmuş içerik yanlış olabilir.">
            <a:extLst>
              <a:ext uri="{FF2B5EF4-FFF2-40B4-BE49-F238E27FC236}">
                <a16:creationId xmlns:a16="http://schemas.microsoft.com/office/drawing/2014/main" id="{E17D0093-0FB7-9623-421F-9CDF422FC560}"/>
              </a:ext>
            </a:extLst>
          </p:cNvPr>
          <p:cNvPicPr>
            <a:picLocks noChangeAspect="1"/>
          </p:cNvPicPr>
          <p:nvPr/>
        </p:nvPicPr>
        <p:blipFill>
          <a:blip r:embed="rId6"/>
          <a:stretch>
            <a:fillRect/>
          </a:stretch>
        </p:blipFill>
        <p:spPr>
          <a:xfrm>
            <a:off x="3218741" y="5577407"/>
            <a:ext cx="14316824" cy="3744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77378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A0A6D38-A3E1-1B01-146F-41C19A8B901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5364046-70B4-3ECE-7EFC-F70F5BB06AC1}"/>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3905B0BF-D760-C754-8113-F6FBC7AC727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9B8A04F-6457-AF43-C9B1-2C590F0C3687}"/>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SUM (Toplama) Fonksiyonu</a:t>
            </a:r>
          </a:p>
        </p:txBody>
      </p:sp>
      <p:sp>
        <p:nvSpPr>
          <p:cNvPr id="4" name="Google Shape;366;p29">
            <a:extLst>
              <a:ext uri="{FF2B5EF4-FFF2-40B4-BE49-F238E27FC236}">
                <a16:creationId xmlns:a16="http://schemas.microsoft.com/office/drawing/2014/main" id="{86F1B386-6D9B-4CA4-E2A6-601434E5A92D}"/>
              </a:ext>
            </a:extLst>
          </p:cNvPr>
          <p:cNvSpPr txBox="1"/>
          <p:nvPr/>
        </p:nvSpPr>
        <p:spPr>
          <a:xfrm>
            <a:off x="3325837" y="2173395"/>
            <a:ext cx="14514691"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tablosundaki Final sınavlarına ait tüm puanların toplamını hesaplayınız.</a:t>
            </a:r>
          </a:p>
        </p:txBody>
      </p:sp>
      <p:pic>
        <p:nvPicPr>
          <p:cNvPr id="6" name="Resim 5" descr="metin, yazı tipi, yazılım, çizgi içeren bir resim&#10;&#10;Yapay zeka tarafından oluşturulmuş içerik yanlış olabilir.">
            <a:extLst>
              <a:ext uri="{FF2B5EF4-FFF2-40B4-BE49-F238E27FC236}">
                <a16:creationId xmlns:a16="http://schemas.microsoft.com/office/drawing/2014/main" id="{D6DF98CC-19DC-19B5-FB75-A78DB82C42FC}"/>
              </a:ext>
            </a:extLst>
          </p:cNvPr>
          <p:cNvPicPr>
            <a:picLocks noChangeAspect="1"/>
          </p:cNvPicPr>
          <p:nvPr/>
        </p:nvPicPr>
        <p:blipFill>
          <a:blip r:embed="rId5"/>
          <a:stretch>
            <a:fillRect/>
          </a:stretch>
        </p:blipFill>
        <p:spPr>
          <a:xfrm>
            <a:off x="3873144" y="4443049"/>
            <a:ext cx="13518941" cy="3670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70491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SUM (Toplama)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a:solidFill>
                  <a:srgbClr val="1C3A8F"/>
                </a:solidFill>
              </a:rPr>
              <a:t>20231004</a:t>
            </a:r>
            <a:r>
              <a:rPr lang="tr-TR" sz="3600" dirty="0">
                <a:solidFill>
                  <a:srgbClr val="1C3A8F"/>
                </a:solidFill>
              </a:rPr>
              <a:t> numaralı öğrencinin aldığı </a:t>
            </a:r>
            <a:r>
              <a:rPr lang="tr-TR" sz="3600" b="1" dirty="0">
                <a:solidFill>
                  <a:srgbClr val="1C3A8F"/>
                </a:solidFill>
              </a:rPr>
              <a:t>tüm notların toplamını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50276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SUM (Toplama)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a:solidFill>
                  <a:srgbClr val="1C3A8F"/>
                </a:solidFill>
              </a:rPr>
              <a:t>20231004</a:t>
            </a:r>
            <a:r>
              <a:rPr lang="tr-TR" sz="3600" dirty="0">
                <a:solidFill>
                  <a:srgbClr val="1C3A8F"/>
                </a:solidFill>
              </a:rPr>
              <a:t> numaralı öğrencinin aldığı </a:t>
            </a:r>
            <a:r>
              <a:rPr lang="tr-TR" sz="3600" b="1" dirty="0">
                <a:solidFill>
                  <a:srgbClr val="1C3A8F"/>
                </a:solidFill>
              </a:rPr>
              <a:t>tüm notların toplamını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çizgi, ekran görüntüsü içeren bir resim&#10;&#10;Yapay zeka tarafından oluşturulmuş içerik yanlış olabilir.">
            <a:extLst>
              <a:ext uri="{FF2B5EF4-FFF2-40B4-BE49-F238E27FC236}">
                <a16:creationId xmlns:a16="http://schemas.microsoft.com/office/drawing/2014/main" id="{7E4FB29D-5EB6-A355-93DF-84C97B199CFE}"/>
              </a:ext>
            </a:extLst>
          </p:cNvPr>
          <p:cNvPicPr>
            <a:picLocks noChangeAspect="1"/>
          </p:cNvPicPr>
          <p:nvPr/>
        </p:nvPicPr>
        <p:blipFill>
          <a:blip r:embed="rId8"/>
          <a:stretch>
            <a:fillRect/>
          </a:stretch>
        </p:blipFill>
        <p:spPr>
          <a:xfrm>
            <a:off x="3318947" y="4796971"/>
            <a:ext cx="13557520" cy="3702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6654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3989786"/>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Önceki Hafta Tekrarı</a:t>
            </a: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SUM (Toplama)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Puanı </a:t>
            </a:r>
            <a:r>
              <a:rPr lang="tr-TR" sz="3600" b="1" dirty="0">
                <a:solidFill>
                  <a:srgbClr val="1C3A8F"/>
                </a:solidFill>
              </a:rPr>
              <a:t>60 ile 80 arasında (dahil)</a:t>
            </a:r>
            <a:r>
              <a:rPr lang="tr-TR" sz="3600" dirty="0">
                <a:solidFill>
                  <a:srgbClr val="1C3A8F"/>
                </a:solidFill>
              </a:rPr>
              <a:t> olan notların </a:t>
            </a:r>
            <a:r>
              <a:rPr lang="tr-TR" sz="3600" b="1" dirty="0">
                <a:solidFill>
                  <a:srgbClr val="1C3A8F"/>
                </a:solidFill>
              </a:rPr>
              <a:t>toplam puanını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831303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SUM (Toplama)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Puanı </a:t>
            </a:r>
            <a:r>
              <a:rPr lang="tr-TR" sz="3600" b="1" dirty="0">
                <a:solidFill>
                  <a:srgbClr val="1C3A8F"/>
                </a:solidFill>
              </a:rPr>
              <a:t>60 ile 80 arasında (dahil)</a:t>
            </a:r>
            <a:r>
              <a:rPr lang="tr-TR" sz="3600" dirty="0">
                <a:solidFill>
                  <a:srgbClr val="1C3A8F"/>
                </a:solidFill>
              </a:rPr>
              <a:t> olan notların </a:t>
            </a:r>
            <a:r>
              <a:rPr lang="tr-TR" sz="3600" b="1" dirty="0">
                <a:solidFill>
                  <a:srgbClr val="1C3A8F"/>
                </a:solidFill>
              </a:rPr>
              <a:t>toplam puanını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yazılım, çizgi içeren bir resim&#10;&#10;Yapay zeka tarafından oluşturulmuş içerik yanlış olabilir.">
            <a:extLst>
              <a:ext uri="{FF2B5EF4-FFF2-40B4-BE49-F238E27FC236}">
                <a16:creationId xmlns:a16="http://schemas.microsoft.com/office/drawing/2014/main" id="{18377411-50B3-495C-EB23-2797B5B1AF21}"/>
              </a:ext>
            </a:extLst>
          </p:cNvPr>
          <p:cNvPicPr>
            <a:picLocks noChangeAspect="1"/>
          </p:cNvPicPr>
          <p:nvPr/>
        </p:nvPicPr>
        <p:blipFill>
          <a:blip r:embed="rId8"/>
          <a:stretch>
            <a:fillRect/>
          </a:stretch>
        </p:blipFill>
        <p:spPr>
          <a:xfrm>
            <a:off x="3562998" y="4676698"/>
            <a:ext cx="13017786" cy="3900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7287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SUM (Toplama)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err="1">
                <a:solidFill>
                  <a:srgbClr val="1C3A8F"/>
                </a:solidFill>
              </a:rPr>
              <a:t>DersId’si</a:t>
            </a:r>
            <a:r>
              <a:rPr lang="tr-TR" sz="3600" b="1" dirty="0">
                <a:solidFill>
                  <a:srgbClr val="1C3A8F"/>
                </a:solidFill>
              </a:rPr>
              <a:t> 1 </a:t>
            </a:r>
            <a:r>
              <a:rPr lang="tr-TR" sz="3600" dirty="0">
                <a:solidFill>
                  <a:srgbClr val="1C3A8F"/>
                </a:solidFill>
              </a:rPr>
              <a:t>olan dersin </a:t>
            </a:r>
            <a:r>
              <a:rPr lang="tr-TR" sz="3600" b="1" dirty="0">
                <a:solidFill>
                  <a:srgbClr val="1C3A8F"/>
                </a:solidFill>
              </a:rPr>
              <a:t>Vize -</a:t>
            </a:r>
            <a:r>
              <a:rPr lang="tr-TR" sz="3600" dirty="0">
                <a:solidFill>
                  <a:srgbClr val="1C3A8F"/>
                </a:solidFill>
              </a:rPr>
              <a:t> </a:t>
            </a:r>
            <a:r>
              <a:rPr lang="tr-TR" sz="3600" b="1" dirty="0">
                <a:solidFill>
                  <a:srgbClr val="1C3A8F"/>
                </a:solidFill>
              </a:rPr>
              <a:t>Ödev</a:t>
            </a:r>
            <a:r>
              <a:rPr lang="tr-TR" sz="3600" dirty="0">
                <a:solidFill>
                  <a:srgbClr val="1C3A8F"/>
                </a:solidFill>
              </a:rPr>
              <a:t> sınav türlerine ait </a:t>
            </a:r>
            <a:r>
              <a:rPr lang="tr-TR" sz="3600" b="1" dirty="0">
                <a:solidFill>
                  <a:srgbClr val="1C3A8F"/>
                </a:solidFill>
              </a:rPr>
              <a:t>tüm puanların toplamını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653849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SUM (Toplama)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err="1">
                <a:solidFill>
                  <a:srgbClr val="1C3A8F"/>
                </a:solidFill>
              </a:rPr>
              <a:t>DersId’si</a:t>
            </a:r>
            <a:r>
              <a:rPr lang="tr-TR" sz="3600" b="1" dirty="0">
                <a:solidFill>
                  <a:srgbClr val="1C3A8F"/>
                </a:solidFill>
              </a:rPr>
              <a:t> 1 </a:t>
            </a:r>
            <a:r>
              <a:rPr lang="tr-TR" sz="3600" dirty="0">
                <a:solidFill>
                  <a:srgbClr val="1C3A8F"/>
                </a:solidFill>
              </a:rPr>
              <a:t>olan dersin </a:t>
            </a:r>
            <a:r>
              <a:rPr lang="tr-TR" sz="3600" b="1" dirty="0">
                <a:solidFill>
                  <a:srgbClr val="1C3A8F"/>
                </a:solidFill>
              </a:rPr>
              <a:t>Vize -</a:t>
            </a:r>
            <a:r>
              <a:rPr lang="tr-TR" sz="3600" dirty="0">
                <a:solidFill>
                  <a:srgbClr val="1C3A8F"/>
                </a:solidFill>
              </a:rPr>
              <a:t> </a:t>
            </a:r>
            <a:r>
              <a:rPr lang="tr-TR" sz="3600" b="1" dirty="0">
                <a:solidFill>
                  <a:srgbClr val="1C3A8F"/>
                </a:solidFill>
              </a:rPr>
              <a:t>Ödev</a:t>
            </a:r>
            <a:r>
              <a:rPr lang="tr-TR" sz="3600" dirty="0">
                <a:solidFill>
                  <a:srgbClr val="1C3A8F"/>
                </a:solidFill>
              </a:rPr>
              <a:t> sınav türlerine ait </a:t>
            </a:r>
            <a:r>
              <a:rPr lang="tr-TR" sz="3600" b="1" dirty="0">
                <a:solidFill>
                  <a:srgbClr val="1C3A8F"/>
                </a:solidFill>
              </a:rPr>
              <a:t>tüm puanların toplamını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çizgi, yazılım içeren bir resim&#10;&#10;Yapay zeka tarafından oluşturulmuş içerik yanlış olabilir.">
            <a:extLst>
              <a:ext uri="{FF2B5EF4-FFF2-40B4-BE49-F238E27FC236}">
                <a16:creationId xmlns:a16="http://schemas.microsoft.com/office/drawing/2014/main" id="{BE2C3D2C-9581-092C-2561-990973F84F43}"/>
              </a:ext>
            </a:extLst>
          </p:cNvPr>
          <p:cNvPicPr>
            <a:picLocks noChangeAspect="1"/>
          </p:cNvPicPr>
          <p:nvPr/>
        </p:nvPicPr>
        <p:blipFill>
          <a:blip r:embed="rId8"/>
          <a:stretch>
            <a:fillRect/>
          </a:stretch>
        </p:blipFill>
        <p:spPr>
          <a:xfrm>
            <a:off x="3420778" y="4989755"/>
            <a:ext cx="13302225" cy="3316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1264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C716A932-3849-B1D6-1DB0-36B9E3B8E32D}"/>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F7FABE85-55D8-41A6-4564-2C48BA0489AB}"/>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AVG (Ortalama)</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Fonksiyonu</a:t>
            </a:r>
          </a:p>
        </p:txBody>
      </p:sp>
      <p:sp>
        <p:nvSpPr>
          <p:cNvPr id="184" name="Google Shape;184;p20">
            <a:extLst>
              <a:ext uri="{FF2B5EF4-FFF2-40B4-BE49-F238E27FC236}">
                <a16:creationId xmlns:a16="http://schemas.microsoft.com/office/drawing/2014/main" id="{69753245-939F-B942-FD13-8537226A593B}"/>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C3586B8A-73C2-82FE-0E11-51D8F32D906F}"/>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EC2893B9-39FF-9129-7194-E0FFDB4B93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63BCF4E0-0BD9-978C-CA1B-C736AE0CB0F1}"/>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677896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261247D-E01B-54F5-90BB-FB85C53666C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06AB6E5-F0BF-ECF7-69BA-068057DCA52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0531086-605E-1D87-AF7B-B848E6E49F5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4B4421C-E8C9-CEC9-0F92-094610898365}"/>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AVG (Ortalama)</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31DBB9B8-5BDD-9CE2-C909-950212F5BC06}"/>
              </a:ext>
            </a:extLst>
          </p:cNvPr>
          <p:cNvSpPr txBox="1"/>
          <p:nvPr/>
        </p:nvSpPr>
        <p:spPr>
          <a:xfrm>
            <a:off x="4011637" y="4174004"/>
            <a:ext cx="13392443" cy="193899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b="1" dirty="0">
                <a:solidFill>
                  <a:srgbClr val="FFCA04"/>
                </a:solidFill>
                <a:latin typeface="Lato"/>
                <a:ea typeface="Lato"/>
                <a:cs typeface="Lato"/>
                <a:sym typeface="Lato"/>
              </a:rPr>
              <a:t>AVG </a:t>
            </a:r>
            <a:r>
              <a:rPr lang="tr-TR" sz="3500" dirty="0">
                <a:solidFill>
                  <a:srgbClr val="FFFFFF"/>
                </a:solidFill>
                <a:latin typeface="Lato"/>
                <a:ea typeface="Lato"/>
                <a:cs typeface="Lato"/>
                <a:sym typeface="Lato"/>
              </a:rPr>
              <a:t>fonksiyonu, belirtilen bir sütundaki sayısal değerlerin aritmetik ortalamasını (toplam / adet) hesaplar ve tek bir sayısal sonuç döndürür.</a:t>
            </a:r>
          </a:p>
        </p:txBody>
      </p:sp>
    </p:spTree>
    <p:extLst>
      <p:ext uri="{BB962C8B-B14F-4D97-AF65-F5344CB8AC3E}">
        <p14:creationId xmlns:p14="http://schemas.microsoft.com/office/powerpoint/2010/main" val="33116642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AF9848D-80F8-71F1-BABB-0C3E75A9B1F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5B149F1C-DA61-3016-A31F-47204FBC3DD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B4A456EB-2BC6-A74F-A702-4484365B40B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D2F0E4E-D306-0E59-8B2F-68C36F3788E7}"/>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AVG (Ortalama)</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299DCB84-3035-FCC4-AE62-BC0162F197BF}"/>
              </a:ext>
            </a:extLst>
          </p:cNvPr>
          <p:cNvSpPr txBox="1"/>
          <p:nvPr/>
        </p:nvSpPr>
        <p:spPr>
          <a:xfrm>
            <a:off x="3440137" y="2926974"/>
            <a:ext cx="14390663" cy="7109639"/>
          </a:xfrm>
          <a:prstGeom prst="rect">
            <a:avLst/>
          </a:prstGeom>
          <a:noFill/>
          <a:ln>
            <a:noFill/>
          </a:ln>
        </p:spPr>
        <p:txBody>
          <a:bodyPr spcFirstLastPara="1" wrap="square" lIns="0" tIns="0" rIns="0" bIns="0" anchor="t" anchorCtr="0">
            <a:spAutoFit/>
          </a:bodyPr>
          <a:lstStyle/>
          <a:p>
            <a:pPr lvl="1" algn="just">
              <a:lnSpc>
                <a:spcPct val="120000"/>
              </a:lnSpc>
              <a:defRPr/>
            </a:pPr>
            <a:r>
              <a:rPr lang="da-DK" sz="3500" b="1" dirty="0">
                <a:solidFill>
                  <a:srgbClr val="FFCA04"/>
                </a:solidFill>
                <a:latin typeface="Lato"/>
                <a:ea typeface="Lato"/>
                <a:cs typeface="Lato"/>
                <a:sym typeface="Lato"/>
              </a:rPr>
              <a:t>Dikkat Edilmesi Gereken Hususlar</a:t>
            </a:r>
            <a:endParaRPr lang="tr-TR" sz="3500" b="1" dirty="0">
              <a:solidFill>
                <a:srgbClr val="FFCA04"/>
              </a:solidFill>
              <a:latin typeface="Lato"/>
              <a:ea typeface="Lato"/>
              <a:cs typeface="Lato"/>
              <a:sym typeface="Lato"/>
            </a:endParaRPr>
          </a:p>
          <a:p>
            <a:pPr lvl="1" algn="just">
              <a:lnSpc>
                <a:spcPct val="120000"/>
              </a:lnSpc>
              <a:defRPr/>
            </a:pPr>
            <a:endParaRPr lang="tr-TR" sz="3500" b="1" dirty="0">
              <a:solidFill>
                <a:srgbClr val="FFCA04"/>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Sayısal Zorunluluk: Yalnızca sayısal veri türlerine (INT, FLOAT, DECIMAL, vb.) uygulanabilir. Metin (</a:t>
            </a:r>
            <a:r>
              <a:rPr lang="tr-TR" sz="3500" dirty="0" err="1">
                <a:solidFill>
                  <a:srgbClr val="FFFFFF"/>
                </a:solidFill>
                <a:latin typeface="Lato"/>
                <a:ea typeface="Lato"/>
                <a:cs typeface="Lato"/>
                <a:sym typeface="Lato"/>
              </a:rPr>
              <a:t>string</a:t>
            </a:r>
            <a:r>
              <a:rPr lang="tr-TR" sz="3500" dirty="0">
                <a:solidFill>
                  <a:srgbClr val="FFFFFF"/>
                </a:solidFill>
                <a:latin typeface="Lato"/>
                <a:ea typeface="Lato"/>
                <a:cs typeface="Lato"/>
                <a:sym typeface="Lato"/>
              </a:rPr>
              <a:t>) veya tarih sütunlarında kullanılamaz.</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NULL Değerler: AVG fonksiyonu, hesaplama yaparken NULL (Boş) değerleri otomatik olarak yok sayar. Bu, bazen istenmeyen sonuçlara yol açabilir (10 kayıttan 2'si NULL ise, ortalama 8 kayıt üzerinden hesaplanır).</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DISTINCT Kullanımı: İsteğe bağlı olarak, yalnızca benzersiz değerlerin ortalamasını almak için AVG(DISTINCT </a:t>
            </a:r>
            <a:r>
              <a:rPr lang="tr-TR" sz="3500" dirty="0" err="1">
                <a:solidFill>
                  <a:srgbClr val="FFFFFF"/>
                </a:solidFill>
                <a:latin typeface="Lato"/>
                <a:ea typeface="Lato"/>
                <a:cs typeface="Lato"/>
                <a:sym typeface="Lato"/>
              </a:rPr>
              <a:t>SütunAdı</a:t>
            </a:r>
            <a:r>
              <a:rPr lang="tr-TR" sz="3500" dirty="0">
                <a:solidFill>
                  <a:srgbClr val="FFFFFF"/>
                </a:solidFill>
                <a:latin typeface="Lato"/>
                <a:ea typeface="Lato"/>
                <a:cs typeface="Lato"/>
                <a:sym typeface="Lato"/>
              </a:rPr>
              <a:t>) şeklinde kullanılabilir.</a:t>
            </a:r>
          </a:p>
        </p:txBody>
      </p:sp>
    </p:spTree>
    <p:extLst>
      <p:ext uri="{BB962C8B-B14F-4D97-AF65-F5344CB8AC3E}">
        <p14:creationId xmlns:p14="http://schemas.microsoft.com/office/powerpoint/2010/main" val="27403326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8BA6A64-1BFA-986E-1713-8939917EF7C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573FA78-94A5-76AB-87B2-7AE5F7FF347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1BE6EAC8-DEBC-1DEF-863C-E9E2648AE535}"/>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0593632-7FA6-3C43-21D9-0714E425EFAE}"/>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AVG (Ortalama) Fonksiyonu</a:t>
            </a:r>
          </a:p>
        </p:txBody>
      </p:sp>
      <p:sp>
        <p:nvSpPr>
          <p:cNvPr id="3" name="Google Shape;366;p29">
            <a:extLst>
              <a:ext uri="{FF2B5EF4-FFF2-40B4-BE49-F238E27FC236}">
                <a16:creationId xmlns:a16="http://schemas.microsoft.com/office/drawing/2014/main" id="{F9600235-EDDE-FD9D-69B7-80E21606E0D3}"/>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AVG</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20633957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6DC97E1-FC3A-82C9-AB2E-49435D549B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6967E7A-7658-BFF9-9DED-4A085E73A06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F8A395F-D6B9-7160-809D-A03B0B1E7E2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26D10DE-9370-DE76-BB2F-D1631DCB6C6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algn="ctr">
              <a:lnSpc>
                <a:spcPct val="119001"/>
              </a:lnSpc>
              <a:defRPr/>
            </a:pPr>
            <a:r>
              <a:rPr lang="tr-TR" sz="6600" dirty="0">
                <a:solidFill>
                  <a:srgbClr val="FFCA04"/>
                </a:solidFill>
                <a:latin typeface="Paytone One"/>
                <a:sym typeface="Paytone One"/>
              </a:rPr>
              <a:t>AVG (Ortalama) Fonksiyonu</a:t>
            </a:r>
          </a:p>
        </p:txBody>
      </p:sp>
      <p:sp>
        <p:nvSpPr>
          <p:cNvPr id="4" name="Google Shape;366;p29">
            <a:extLst>
              <a:ext uri="{FF2B5EF4-FFF2-40B4-BE49-F238E27FC236}">
                <a16:creationId xmlns:a16="http://schemas.microsoft.com/office/drawing/2014/main" id="{33E25EF9-0974-7056-42FA-26AC7E00A76F}"/>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tablosundaki tüm puanların genel ortalamasını hesaplayınız.</a:t>
            </a:r>
          </a:p>
        </p:txBody>
      </p:sp>
      <p:pic>
        <p:nvPicPr>
          <p:cNvPr id="3" name="Resim 2" descr="metin, yazı tipi, çizgi, yazılım içeren bir resim&#10;&#10;Yapay zeka tarafından oluşturulmuş içerik yanlış olabilir.">
            <a:extLst>
              <a:ext uri="{FF2B5EF4-FFF2-40B4-BE49-F238E27FC236}">
                <a16:creationId xmlns:a16="http://schemas.microsoft.com/office/drawing/2014/main" id="{1071ECC8-43D3-D3B0-CED4-12040AD646D0}"/>
              </a:ext>
            </a:extLst>
          </p:cNvPr>
          <p:cNvPicPr>
            <a:picLocks noChangeAspect="1"/>
          </p:cNvPicPr>
          <p:nvPr/>
        </p:nvPicPr>
        <p:blipFill>
          <a:blip r:embed="rId5"/>
          <a:stretch>
            <a:fillRect/>
          </a:stretch>
        </p:blipFill>
        <p:spPr>
          <a:xfrm>
            <a:off x="3822839" y="4028390"/>
            <a:ext cx="13328880" cy="3602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853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B23F2ED-3B76-D331-F3BD-E685A2ACC34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3610474-4286-42F3-8800-1CB56FF4C39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50A16B5F-4A87-5C7E-4B40-494045D47970}"/>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28A3460-3678-2120-6A2A-6E03DA1F7B9C}"/>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algn="ctr">
              <a:lnSpc>
                <a:spcPct val="119001"/>
              </a:lnSpc>
              <a:defRPr/>
            </a:pPr>
            <a:r>
              <a:rPr lang="tr-TR" sz="6600" dirty="0">
                <a:solidFill>
                  <a:srgbClr val="FFCA04"/>
                </a:solidFill>
                <a:latin typeface="Paytone One"/>
                <a:sym typeface="Paytone One"/>
              </a:rPr>
              <a:t>AVG (Ortalama) Fonksiyonu</a:t>
            </a:r>
          </a:p>
        </p:txBody>
      </p:sp>
      <p:sp>
        <p:nvSpPr>
          <p:cNvPr id="4" name="Google Shape;366;p29">
            <a:extLst>
              <a:ext uri="{FF2B5EF4-FFF2-40B4-BE49-F238E27FC236}">
                <a16:creationId xmlns:a16="http://schemas.microsoft.com/office/drawing/2014/main" id="{4E2DC218-5074-EE87-5655-18522FA5F42B}"/>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tablosundaki tüm puanların genel ortalamasını hesaplayınız.</a:t>
            </a:r>
          </a:p>
        </p:txBody>
      </p:sp>
      <p:pic>
        <p:nvPicPr>
          <p:cNvPr id="2" name="Resim 1" descr="metin, yazı tipi, çizgi, yazılım içeren bir resim&#10;&#10;Yapay zeka tarafından oluşturulmuş içerik yanlış olabilir.">
            <a:extLst>
              <a:ext uri="{FF2B5EF4-FFF2-40B4-BE49-F238E27FC236}">
                <a16:creationId xmlns:a16="http://schemas.microsoft.com/office/drawing/2014/main" id="{286E2DF7-CE90-4B37-09A8-BFE40DC807D7}"/>
              </a:ext>
            </a:extLst>
          </p:cNvPr>
          <p:cNvPicPr>
            <a:picLocks noChangeAspect="1"/>
          </p:cNvPicPr>
          <p:nvPr/>
        </p:nvPicPr>
        <p:blipFill>
          <a:blip r:embed="rId5"/>
          <a:stretch>
            <a:fillRect/>
          </a:stretch>
        </p:blipFill>
        <p:spPr>
          <a:xfrm>
            <a:off x="3325837" y="3463025"/>
            <a:ext cx="6474406" cy="1749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descr="metin, yazılım, yazı tipi, ekran görüntüsü içeren bir resim&#10;&#10;Yapay zeka tarafından oluşturulmuş içerik yanlış olabilir.">
            <a:extLst>
              <a:ext uri="{FF2B5EF4-FFF2-40B4-BE49-F238E27FC236}">
                <a16:creationId xmlns:a16="http://schemas.microsoft.com/office/drawing/2014/main" id="{02B685B1-2CF4-05AB-ACE6-04B8C3AB7056}"/>
              </a:ext>
            </a:extLst>
          </p:cNvPr>
          <p:cNvPicPr>
            <a:picLocks noChangeAspect="1"/>
          </p:cNvPicPr>
          <p:nvPr/>
        </p:nvPicPr>
        <p:blipFill>
          <a:blip r:embed="rId6"/>
          <a:stretch>
            <a:fillRect/>
          </a:stretch>
        </p:blipFill>
        <p:spPr>
          <a:xfrm>
            <a:off x="3325836" y="5931094"/>
            <a:ext cx="14434861" cy="2804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9811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A556E2F-CCAF-FF3C-0825-76D11AF4C77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71871C8C-2E03-B0E0-F53D-18E7B9C2FF7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69BD205-53B6-9D7D-883D-930FB0E09490}"/>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CDC4B62-053F-C91D-DB11-E3A59FF9AEFF}"/>
              </a:ext>
            </a:extLst>
          </p:cNvPr>
          <p:cNvSpPr txBox="1"/>
          <p:nvPr/>
        </p:nvSpPr>
        <p:spPr>
          <a:xfrm>
            <a:off x="3165231" y="328175"/>
            <a:ext cx="14215403"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err="1">
                <a:solidFill>
                  <a:srgbClr val="FFCA04"/>
                </a:solidFill>
                <a:latin typeface="Paytone One"/>
                <a:sym typeface="Paytone One"/>
              </a:rPr>
              <a:t>Like</a:t>
            </a:r>
            <a:r>
              <a:rPr lang="tr-TR" sz="6600" dirty="0">
                <a:solidFill>
                  <a:srgbClr val="FFCA04"/>
                </a:solidFill>
                <a:latin typeface="Paytone One"/>
                <a:sym typeface="Paytone One"/>
              </a:rPr>
              <a:t> Örnekleri</a:t>
            </a:r>
          </a:p>
        </p:txBody>
      </p:sp>
      <p:sp>
        <p:nvSpPr>
          <p:cNvPr id="4" name="Google Shape;366;p29">
            <a:extLst>
              <a:ext uri="{FF2B5EF4-FFF2-40B4-BE49-F238E27FC236}">
                <a16:creationId xmlns:a16="http://schemas.microsoft.com/office/drawing/2014/main" id="{F6AF6241-2ED4-EBE9-5AB1-DF37ECE5F3EA}"/>
              </a:ext>
            </a:extLst>
          </p:cNvPr>
          <p:cNvSpPr txBox="1"/>
          <p:nvPr/>
        </p:nvSpPr>
        <p:spPr>
          <a:xfrm>
            <a:off x="3760763" y="1629986"/>
            <a:ext cx="13822679" cy="7755969"/>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LIKE</a:t>
            </a:r>
            <a:r>
              <a:rPr lang="tr-TR" sz="3500" dirty="0">
                <a:solidFill>
                  <a:schemeClr val="bg1"/>
                </a:solidFill>
                <a:latin typeface="Lato"/>
                <a:ea typeface="Lato"/>
                <a:cs typeface="Lato"/>
                <a:sym typeface="Lato"/>
              </a:rPr>
              <a:t>  ‘</a:t>
            </a:r>
            <a:r>
              <a:rPr lang="tr-TR" sz="3500" dirty="0" err="1">
                <a:solidFill>
                  <a:schemeClr val="bg1"/>
                </a:solidFill>
                <a:latin typeface="Lato"/>
                <a:ea typeface="Lato"/>
                <a:cs typeface="Lato"/>
                <a:sym typeface="Lato"/>
              </a:rPr>
              <a:t>arama_kelimesi</a:t>
            </a:r>
            <a:r>
              <a:rPr lang="tr-TR" sz="3500" dirty="0">
                <a:solidFill>
                  <a:schemeClr val="bg1"/>
                </a:solidFill>
                <a:latin typeface="Lato"/>
                <a:ea typeface="Lato"/>
                <a:cs typeface="Lato"/>
                <a:sym typeface="Lato"/>
              </a:rPr>
              <a:t>’ ;</a:t>
            </a: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r>
              <a:rPr lang="tr-TR" sz="3500" b="1" dirty="0">
                <a:solidFill>
                  <a:schemeClr val="bg1"/>
                </a:solidFill>
                <a:latin typeface="Lato"/>
                <a:ea typeface="Lato"/>
                <a:cs typeface="Lato"/>
                <a:sym typeface="Lato"/>
              </a:rPr>
              <a:t>	LIKE ifadesi ile ilgili aramaya benzeyen sonuçlar listelenir.</a:t>
            </a:r>
            <a:endParaRPr lang="tr-TR" sz="3500" dirty="0">
              <a:solidFill>
                <a:schemeClr val="bg1"/>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B09E5055-E60A-7153-3E93-5EE1441E38E0}"/>
                  </a:ext>
                </a:extLst>
              </p:cNvPr>
              <p:cNvGraphicFramePr>
                <a:graphicFrameLocks noChangeAspect="1"/>
              </p:cNvGraphicFramePr>
              <p:nvPr/>
            </p:nvGraphicFramePr>
            <p:xfrm rot="20368717">
              <a:off x="3502684" y="7085094"/>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B09E5055-E60A-7153-3E93-5EE1441E38E0}"/>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3502684" y="7085094"/>
                <a:ext cx="1004095" cy="3091244"/>
              </a:xfrm>
              <a:prstGeom prst="rect">
                <a:avLst/>
              </a:prstGeom>
            </p:spPr>
          </p:pic>
        </mc:Fallback>
      </mc:AlternateContent>
    </p:spTree>
    <p:extLst>
      <p:ext uri="{BB962C8B-B14F-4D97-AF65-F5344CB8AC3E}">
        <p14:creationId xmlns:p14="http://schemas.microsoft.com/office/powerpoint/2010/main" val="4007560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A0A6D38-A3E1-1B01-146F-41C19A8B901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5364046-70B4-3ECE-7EFC-F70F5BB06AC1}"/>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3905B0BF-D760-C754-8113-F6FBC7AC727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9B8A04F-6457-AF43-C9B1-2C590F0C3687}"/>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algn="ctr">
              <a:lnSpc>
                <a:spcPct val="119001"/>
              </a:lnSpc>
              <a:defRPr/>
            </a:pPr>
            <a:r>
              <a:rPr lang="tr-TR" sz="6600" dirty="0">
                <a:solidFill>
                  <a:srgbClr val="FFCA04"/>
                </a:solidFill>
                <a:latin typeface="Paytone One"/>
                <a:sym typeface="Paytone One"/>
              </a:rPr>
              <a:t>AVG (Ortalama) Fonksiyonu</a:t>
            </a:r>
          </a:p>
        </p:txBody>
      </p:sp>
      <p:sp>
        <p:nvSpPr>
          <p:cNvPr id="4" name="Google Shape;366;p29">
            <a:extLst>
              <a:ext uri="{FF2B5EF4-FFF2-40B4-BE49-F238E27FC236}">
                <a16:creationId xmlns:a16="http://schemas.microsoft.com/office/drawing/2014/main" id="{86F1B386-6D9B-4CA4-E2A6-601434E5A92D}"/>
              </a:ext>
            </a:extLst>
          </p:cNvPr>
          <p:cNvSpPr txBox="1"/>
          <p:nvPr/>
        </p:nvSpPr>
        <p:spPr>
          <a:xfrm>
            <a:off x="3325837" y="2173395"/>
            <a:ext cx="14514691"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Final sınavlarına ait ortalama puanı hesaplayınız.</a:t>
            </a:r>
          </a:p>
        </p:txBody>
      </p:sp>
      <p:pic>
        <p:nvPicPr>
          <p:cNvPr id="3" name="Resim 2" descr="metin, yazı tipi, yazılım, çizgi içeren bir resim&#10;&#10;Yapay zeka tarafından oluşturulmuş içerik yanlış olabilir.">
            <a:extLst>
              <a:ext uri="{FF2B5EF4-FFF2-40B4-BE49-F238E27FC236}">
                <a16:creationId xmlns:a16="http://schemas.microsoft.com/office/drawing/2014/main" id="{E8DD42FD-904B-8491-A717-0CA3A9FA8468}"/>
              </a:ext>
            </a:extLst>
          </p:cNvPr>
          <p:cNvPicPr>
            <a:picLocks noChangeAspect="1"/>
          </p:cNvPicPr>
          <p:nvPr/>
        </p:nvPicPr>
        <p:blipFill>
          <a:blip r:embed="rId5"/>
          <a:stretch>
            <a:fillRect/>
          </a:stretch>
        </p:blipFill>
        <p:spPr>
          <a:xfrm>
            <a:off x="3325837" y="3382059"/>
            <a:ext cx="14123609" cy="4085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81193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AVG (Ortalama)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OgrenciNo’su</a:t>
            </a:r>
            <a:r>
              <a:rPr lang="tr-TR" sz="3600" b="1" dirty="0">
                <a:solidFill>
                  <a:srgbClr val="1C3A8F"/>
                </a:solidFill>
              </a:rPr>
              <a:t> 2003 ile başlayan </a:t>
            </a:r>
            <a:r>
              <a:rPr lang="tr-TR" sz="3600" dirty="0">
                <a:solidFill>
                  <a:srgbClr val="1C3A8F"/>
                </a:solidFill>
              </a:rPr>
              <a:t>öğrencilerin aldığı notların </a:t>
            </a:r>
            <a:r>
              <a:rPr lang="tr-TR" sz="3600" b="1" dirty="0">
                <a:solidFill>
                  <a:srgbClr val="1C3A8F"/>
                </a:solidFill>
              </a:rPr>
              <a:t>ortalama puanını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070497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AVG (Ortalama)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OgrenciNo’su</a:t>
            </a:r>
            <a:r>
              <a:rPr lang="tr-TR" sz="3600" b="1" dirty="0">
                <a:solidFill>
                  <a:srgbClr val="1C3A8F"/>
                </a:solidFill>
              </a:rPr>
              <a:t> 2003 ile başlayan </a:t>
            </a:r>
            <a:r>
              <a:rPr lang="tr-TR" sz="3600" dirty="0">
                <a:solidFill>
                  <a:srgbClr val="1C3A8F"/>
                </a:solidFill>
              </a:rPr>
              <a:t>öğrencilerin aldığı notların </a:t>
            </a:r>
            <a:r>
              <a:rPr lang="tr-TR" sz="3600" b="1" dirty="0">
                <a:solidFill>
                  <a:srgbClr val="1C3A8F"/>
                </a:solidFill>
              </a:rPr>
              <a:t>ortalama puanını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çizgi, yazılım içeren bir resim&#10;&#10;Yapay zeka tarafından oluşturulmuş içerik yanlış olabilir.">
            <a:extLst>
              <a:ext uri="{FF2B5EF4-FFF2-40B4-BE49-F238E27FC236}">
                <a16:creationId xmlns:a16="http://schemas.microsoft.com/office/drawing/2014/main" id="{1E8479CF-7C7C-6562-7973-617C9C652EF8}"/>
              </a:ext>
            </a:extLst>
          </p:cNvPr>
          <p:cNvPicPr>
            <a:picLocks noChangeAspect="1"/>
          </p:cNvPicPr>
          <p:nvPr/>
        </p:nvPicPr>
        <p:blipFill>
          <a:blip r:embed="rId8"/>
          <a:stretch>
            <a:fillRect/>
          </a:stretch>
        </p:blipFill>
        <p:spPr>
          <a:xfrm>
            <a:off x="3723685" y="4564361"/>
            <a:ext cx="13029196" cy="3122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1038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AVG (Ortalama)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Teknik Resim </a:t>
            </a:r>
            <a:r>
              <a:rPr lang="tr-TR" sz="3600" dirty="0">
                <a:solidFill>
                  <a:srgbClr val="1C3A8F"/>
                </a:solidFill>
              </a:rPr>
              <a:t>dersinin </a:t>
            </a:r>
            <a:r>
              <a:rPr lang="tr-TR" sz="3600" b="1" dirty="0">
                <a:solidFill>
                  <a:srgbClr val="1C3A8F"/>
                </a:solidFill>
              </a:rPr>
              <a:t>tüm notlarının ortalamasını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275783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AVG (Ortalama)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Teknik Resim </a:t>
            </a:r>
            <a:r>
              <a:rPr lang="tr-TR" sz="3600" dirty="0">
                <a:solidFill>
                  <a:srgbClr val="1C3A8F"/>
                </a:solidFill>
              </a:rPr>
              <a:t>dersinin </a:t>
            </a:r>
            <a:r>
              <a:rPr lang="tr-TR" sz="3600" b="1" dirty="0">
                <a:solidFill>
                  <a:srgbClr val="1C3A8F"/>
                </a:solidFill>
              </a:rPr>
              <a:t>tüm notlarının ortalamasını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8" name="Resim 7" descr="metin, ekran görüntüsü, yazı tipi, çizgi içeren bir resim&#10;&#10;Yapay zeka tarafından oluşturulmuş içerik yanlış olabilir.">
            <a:extLst>
              <a:ext uri="{FF2B5EF4-FFF2-40B4-BE49-F238E27FC236}">
                <a16:creationId xmlns:a16="http://schemas.microsoft.com/office/drawing/2014/main" id="{403B1EB6-120A-CDA5-BC2D-AC5AD37B6B85}"/>
              </a:ext>
            </a:extLst>
          </p:cNvPr>
          <p:cNvPicPr>
            <a:picLocks noChangeAspect="1"/>
          </p:cNvPicPr>
          <p:nvPr/>
        </p:nvPicPr>
        <p:blipFill>
          <a:blip r:embed="rId8"/>
          <a:stretch>
            <a:fillRect/>
          </a:stretch>
        </p:blipFill>
        <p:spPr>
          <a:xfrm>
            <a:off x="3233510" y="4179137"/>
            <a:ext cx="13803445" cy="4135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7302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AVG (Ortalama)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Veri Tabanı Yönetim sistemi dersinin Final</a:t>
            </a:r>
            <a:r>
              <a:rPr lang="tr-TR" sz="3600" dirty="0">
                <a:solidFill>
                  <a:srgbClr val="1C3A8F"/>
                </a:solidFill>
              </a:rPr>
              <a:t> notlarının </a:t>
            </a:r>
            <a:r>
              <a:rPr lang="tr-TR" sz="3600" b="1" dirty="0">
                <a:solidFill>
                  <a:srgbClr val="1C3A8F"/>
                </a:solidFill>
              </a:rPr>
              <a:t>ortalama puanını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14427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AVG (Ortalama)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Veri Tabanı Yönetim sistemi dersinin Final</a:t>
            </a:r>
            <a:r>
              <a:rPr lang="tr-TR" sz="3600" dirty="0">
                <a:solidFill>
                  <a:srgbClr val="1C3A8F"/>
                </a:solidFill>
              </a:rPr>
              <a:t> notlarının </a:t>
            </a:r>
            <a:r>
              <a:rPr lang="tr-TR" sz="3600" b="1" dirty="0">
                <a:solidFill>
                  <a:srgbClr val="1C3A8F"/>
                </a:solidFill>
              </a:rPr>
              <a:t>ortalama puanını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74214B35-7B55-9550-B5D0-285DCB86F860}"/>
              </a:ext>
            </a:extLst>
          </p:cNvPr>
          <p:cNvPicPr>
            <a:picLocks noChangeAspect="1"/>
          </p:cNvPicPr>
          <p:nvPr/>
        </p:nvPicPr>
        <p:blipFill>
          <a:blip r:embed="rId8"/>
          <a:stretch>
            <a:fillRect/>
          </a:stretch>
        </p:blipFill>
        <p:spPr>
          <a:xfrm>
            <a:off x="3235451" y="4610216"/>
            <a:ext cx="13652864" cy="3748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5989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C716A932-3849-B1D6-1DB0-36B9E3B8E32D}"/>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F7FABE85-55D8-41A6-4564-2C48BA0489AB}"/>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MAX (En Büyük) Fonksiyonu</a:t>
            </a:r>
          </a:p>
        </p:txBody>
      </p:sp>
      <p:sp>
        <p:nvSpPr>
          <p:cNvPr id="184" name="Google Shape;184;p20">
            <a:extLst>
              <a:ext uri="{FF2B5EF4-FFF2-40B4-BE49-F238E27FC236}">
                <a16:creationId xmlns:a16="http://schemas.microsoft.com/office/drawing/2014/main" id="{69753245-939F-B942-FD13-8537226A593B}"/>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C3586B8A-73C2-82FE-0E11-51D8F32D906F}"/>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EC2893B9-39FF-9129-7194-E0FFDB4B93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63BCF4E0-0BD9-978C-CA1B-C736AE0CB0F1}"/>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719186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261247D-E01B-54F5-90BB-FB85C53666C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06AB6E5-F0BF-ECF7-69BA-068057DCA52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0531086-605E-1D87-AF7B-B848E6E49F5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4B4421C-E8C9-CEC9-0F92-094610898365}"/>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MAX (En Büyük) </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31DBB9B8-5BDD-9CE2-C909-950212F5BC06}"/>
              </a:ext>
            </a:extLst>
          </p:cNvPr>
          <p:cNvSpPr txBox="1"/>
          <p:nvPr/>
        </p:nvSpPr>
        <p:spPr>
          <a:xfrm>
            <a:off x="4011637" y="4174004"/>
            <a:ext cx="13392443" cy="193899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b="1" dirty="0">
                <a:solidFill>
                  <a:srgbClr val="FFCA04"/>
                </a:solidFill>
                <a:latin typeface="Lato"/>
                <a:ea typeface="Lato"/>
                <a:cs typeface="Lato"/>
                <a:sym typeface="Lato"/>
              </a:rPr>
              <a:t>MAX </a:t>
            </a:r>
            <a:r>
              <a:rPr lang="tr-TR" sz="3500" dirty="0">
                <a:solidFill>
                  <a:srgbClr val="FFFFFF"/>
                </a:solidFill>
                <a:latin typeface="Lato"/>
                <a:ea typeface="Lato"/>
                <a:cs typeface="Lato"/>
                <a:sym typeface="Lato"/>
              </a:rPr>
              <a:t>fonksiyonu, belirtilen bir sütundaki değerler arasından en büyük olanı (en yüksek sayı, en sonraki tarih veya alfabetik olarak en sonda yer alan metin) bulur.</a:t>
            </a:r>
          </a:p>
        </p:txBody>
      </p:sp>
    </p:spTree>
    <p:extLst>
      <p:ext uri="{BB962C8B-B14F-4D97-AF65-F5344CB8AC3E}">
        <p14:creationId xmlns:p14="http://schemas.microsoft.com/office/powerpoint/2010/main" val="25612229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AF9848D-80F8-71F1-BABB-0C3E75A9B1F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5B149F1C-DA61-3016-A31F-47204FBC3DD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B4A456EB-2BC6-A74F-A702-4484365B40B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D2F0E4E-D306-0E59-8B2F-68C36F3788E7}"/>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MAX (En Büyük) </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299DCB84-3035-FCC4-AE62-BC0162F197BF}"/>
              </a:ext>
            </a:extLst>
          </p:cNvPr>
          <p:cNvSpPr txBox="1"/>
          <p:nvPr/>
        </p:nvSpPr>
        <p:spPr>
          <a:xfrm>
            <a:off x="3440137" y="2926974"/>
            <a:ext cx="14390663" cy="6463308"/>
          </a:xfrm>
          <a:prstGeom prst="rect">
            <a:avLst/>
          </a:prstGeom>
          <a:noFill/>
          <a:ln>
            <a:noFill/>
          </a:ln>
        </p:spPr>
        <p:txBody>
          <a:bodyPr spcFirstLastPara="1" wrap="square" lIns="0" tIns="0" rIns="0" bIns="0" anchor="t" anchorCtr="0">
            <a:spAutoFit/>
          </a:bodyPr>
          <a:lstStyle/>
          <a:p>
            <a:pPr lvl="1" algn="just">
              <a:lnSpc>
                <a:spcPct val="120000"/>
              </a:lnSpc>
              <a:defRPr/>
            </a:pPr>
            <a:r>
              <a:rPr lang="da-DK" sz="3500" b="1" dirty="0">
                <a:solidFill>
                  <a:srgbClr val="FFCA04"/>
                </a:solidFill>
                <a:latin typeface="Lato"/>
                <a:ea typeface="Lato"/>
                <a:cs typeface="Lato"/>
                <a:sym typeface="Lato"/>
              </a:rPr>
              <a:t>Dikkat Edilmesi Gereken Hususlar</a:t>
            </a:r>
            <a:endParaRPr lang="tr-TR" sz="3500" b="1" dirty="0">
              <a:solidFill>
                <a:srgbClr val="FFCA04"/>
              </a:solidFill>
              <a:latin typeface="Lato"/>
              <a:ea typeface="Lato"/>
              <a:cs typeface="Lato"/>
              <a:sym typeface="Lato"/>
            </a:endParaRPr>
          </a:p>
          <a:p>
            <a:pPr lvl="1" algn="just">
              <a:lnSpc>
                <a:spcPct val="120000"/>
              </a:lnSpc>
              <a:defRPr/>
            </a:pPr>
            <a:endParaRPr lang="tr-TR" sz="3500" b="1" dirty="0">
              <a:solidFill>
                <a:srgbClr val="FFCA04"/>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Tüm Veri Tipleri: Sayısal, metin (alfabetik sıralama için) ve tarih/saat veri türlerinde kullanılabilir.</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NULL Değerler: NULL değerler yok sayılır ve sonucun NULL olma olasılığı yalnızca tüm sütunun NULL olması durumunda gerçekleşir.</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DISTINCT Kullanımı: MAX fonksiyonunda DISTINCT kullanmak mantıksızdır, çünkü sonuç her zaman en büyük tekil değer olacaktır.</a:t>
            </a:r>
          </a:p>
        </p:txBody>
      </p:sp>
    </p:spTree>
    <p:extLst>
      <p:ext uri="{BB962C8B-B14F-4D97-AF65-F5344CB8AC3E}">
        <p14:creationId xmlns:p14="http://schemas.microsoft.com/office/powerpoint/2010/main" val="38795088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Like</a:t>
            </a:r>
            <a:r>
              <a:rPr lang="tr-TR" sz="4000" dirty="0">
                <a:solidFill>
                  <a:srgbClr val="FFCA04"/>
                </a:solidFill>
                <a:latin typeface="Paytone One"/>
                <a:sym typeface="Paytone One"/>
              </a:rPr>
              <a:t>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477328"/>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a:t>
            </a:r>
            <a:r>
              <a:rPr lang="tr-TR" sz="3200" b="1" dirty="0" err="1">
                <a:solidFill>
                  <a:srgbClr val="1C3A8F"/>
                </a:solidFill>
              </a:rPr>
              <a:t>Ogrenciler</a:t>
            </a:r>
            <a:r>
              <a:rPr lang="tr-TR" sz="3200" b="1" dirty="0">
                <a:solidFill>
                  <a:srgbClr val="1C3A8F"/>
                </a:solidFill>
              </a:rPr>
              <a:t>]</a:t>
            </a:r>
            <a:r>
              <a:rPr lang="tr-TR" sz="3200" dirty="0">
                <a:solidFill>
                  <a:srgbClr val="1C3A8F"/>
                </a:solidFill>
              </a:rPr>
              <a:t> tablosundan </a:t>
            </a:r>
            <a:r>
              <a:rPr lang="tr-TR" sz="3200" b="1" dirty="0">
                <a:solidFill>
                  <a:srgbClr val="1C3A8F"/>
                </a:solidFill>
              </a:rPr>
              <a:t>Ad, </a:t>
            </a:r>
            <a:r>
              <a:rPr lang="tr-TR" sz="3200" b="1" dirty="0" err="1">
                <a:solidFill>
                  <a:srgbClr val="1C3A8F"/>
                </a:solidFill>
              </a:rPr>
              <a:t>Soyad</a:t>
            </a:r>
            <a:r>
              <a:rPr lang="tr-TR" sz="3200" dirty="0">
                <a:solidFill>
                  <a:srgbClr val="1C3A8F"/>
                </a:solidFill>
              </a:rPr>
              <a:t> ve </a:t>
            </a:r>
            <a:r>
              <a:rPr lang="tr-TR" sz="3200" b="1" dirty="0" err="1">
                <a:solidFill>
                  <a:srgbClr val="1C3A8F"/>
                </a:solidFill>
              </a:rPr>
              <a:t>OgrenciNo</a:t>
            </a:r>
            <a:r>
              <a:rPr lang="tr-TR" sz="3200" dirty="0">
                <a:solidFill>
                  <a:srgbClr val="1C3A8F"/>
                </a:solidFill>
              </a:rPr>
              <a:t> kolonlarını seçiniz. </a:t>
            </a:r>
            <a:r>
              <a:rPr lang="tr-TR" sz="3200" b="1" dirty="0">
                <a:solidFill>
                  <a:srgbClr val="1C3A8F"/>
                </a:solidFill>
              </a:rPr>
              <a:t>Soyadında 'A' harfi geçen VEYA Adı 'M' harfi ile başlayan</a:t>
            </a:r>
            <a:r>
              <a:rPr lang="tr-TR" sz="3200" dirty="0">
                <a:solidFill>
                  <a:srgbClr val="1C3A8F"/>
                </a:solidFill>
              </a:rPr>
              <a:t> öğrencileri listeleyiniz. Sonuçları Soyada göre A-Z sıralayınız.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887045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8BA6A64-1BFA-986E-1713-8939917EF7C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573FA78-94A5-76AB-87B2-7AE5F7FF347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1BE6EAC8-DEBC-1DEF-863C-E9E2648AE535}"/>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0593632-7FA6-3C43-21D9-0714E425EFAE}"/>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MAX (En Büyük) Fonksiyonu</a:t>
            </a:r>
          </a:p>
        </p:txBody>
      </p:sp>
      <p:sp>
        <p:nvSpPr>
          <p:cNvPr id="3" name="Google Shape;366;p29">
            <a:extLst>
              <a:ext uri="{FF2B5EF4-FFF2-40B4-BE49-F238E27FC236}">
                <a16:creationId xmlns:a16="http://schemas.microsoft.com/office/drawing/2014/main" id="{F9600235-EDDE-FD9D-69B7-80E21606E0D3}"/>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MAX</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15008987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6DC97E1-FC3A-82C9-AB2E-49435D549B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6967E7A-7658-BFF9-9DED-4A085E73A06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F8A395F-D6B9-7160-809D-A03B0B1E7E2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26D10DE-9370-DE76-BB2F-D1631DCB6C6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MAX (En Büyük) Fonksiyonu</a:t>
            </a:r>
          </a:p>
        </p:txBody>
      </p:sp>
      <p:sp>
        <p:nvSpPr>
          <p:cNvPr id="4" name="Google Shape;366;p29">
            <a:extLst>
              <a:ext uri="{FF2B5EF4-FFF2-40B4-BE49-F238E27FC236}">
                <a16:creationId xmlns:a16="http://schemas.microsoft.com/office/drawing/2014/main" id="{33E25EF9-0974-7056-42FA-26AC7E00A76F}"/>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tablosundaki tüm notlar arasındaki en yüksek puanı bulunuz.</a:t>
            </a:r>
          </a:p>
        </p:txBody>
      </p:sp>
      <p:pic>
        <p:nvPicPr>
          <p:cNvPr id="5" name="Resim 4" descr="metin, ekran görüntüsü, yazılım, bilgisayar simgesi içeren bir resim&#10;&#10;Yapay zeka tarafından oluşturulmuş içerik yanlış olabilir.">
            <a:extLst>
              <a:ext uri="{FF2B5EF4-FFF2-40B4-BE49-F238E27FC236}">
                <a16:creationId xmlns:a16="http://schemas.microsoft.com/office/drawing/2014/main" id="{62434570-4D33-4174-A872-DBA75B19AA1C}"/>
              </a:ext>
            </a:extLst>
          </p:cNvPr>
          <p:cNvPicPr>
            <a:picLocks noChangeAspect="1"/>
          </p:cNvPicPr>
          <p:nvPr/>
        </p:nvPicPr>
        <p:blipFill>
          <a:blip r:embed="rId5"/>
          <a:stretch>
            <a:fillRect/>
          </a:stretch>
        </p:blipFill>
        <p:spPr>
          <a:xfrm>
            <a:off x="3325837" y="3216647"/>
            <a:ext cx="13782922" cy="5168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7612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F5FFA65-D305-0BF4-8C77-03451756819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6C6321F-D71E-B4D5-0F9E-DE0607DD075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34ECA84F-A54F-D9FC-8F04-B4A3C1A31F8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BB84A22-FFE7-B5D4-B058-1161748C9E65}"/>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MAX (En Büyük) Fonksiyonu</a:t>
            </a:r>
          </a:p>
        </p:txBody>
      </p:sp>
      <p:sp>
        <p:nvSpPr>
          <p:cNvPr id="4" name="Google Shape;366;p29">
            <a:extLst>
              <a:ext uri="{FF2B5EF4-FFF2-40B4-BE49-F238E27FC236}">
                <a16:creationId xmlns:a16="http://schemas.microsoft.com/office/drawing/2014/main" id="{A4C43B39-4AA4-EB97-86F3-ECC074074E9D}"/>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tablosundaki tüm notlar arasındaki en yüksek puanı bulunuz.</a:t>
            </a:r>
          </a:p>
        </p:txBody>
      </p:sp>
      <p:pic>
        <p:nvPicPr>
          <p:cNvPr id="5" name="Resim 4" descr="metin, ekran görüntüsü, yazılım, bilgisayar simgesi içeren bir resim&#10;&#10;Yapay zeka tarafından oluşturulmuş içerik yanlış olabilir.">
            <a:extLst>
              <a:ext uri="{FF2B5EF4-FFF2-40B4-BE49-F238E27FC236}">
                <a16:creationId xmlns:a16="http://schemas.microsoft.com/office/drawing/2014/main" id="{318EC76D-949B-14A4-3FDA-2228C2FA2519}"/>
              </a:ext>
            </a:extLst>
          </p:cNvPr>
          <p:cNvPicPr>
            <a:picLocks noChangeAspect="1"/>
          </p:cNvPicPr>
          <p:nvPr/>
        </p:nvPicPr>
        <p:blipFill>
          <a:blip r:embed="rId5"/>
          <a:stretch>
            <a:fillRect/>
          </a:stretch>
        </p:blipFill>
        <p:spPr>
          <a:xfrm>
            <a:off x="3325837" y="3216647"/>
            <a:ext cx="5818163" cy="2181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Resim 2" descr="metin, yazılım, çizgi, yazı tipi içeren bir resim&#10;&#10;Yapay zeka tarafından oluşturulmuş içerik yanlış olabilir.">
            <a:extLst>
              <a:ext uri="{FF2B5EF4-FFF2-40B4-BE49-F238E27FC236}">
                <a16:creationId xmlns:a16="http://schemas.microsoft.com/office/drawing/2014/main" id="{8FB48BF2-BAD1-979F-BAF5-CE16AC9BF546}"/>
              </a:ext>
            </a:extLst>
          </p:cNvPr>
          <p:cNvPicPr>
            <a:picLocks noChangeAspect="1"/>
          </p:cNvPicPr>
          <p:nvPr/>
        </p:nvPicPr>
        <p:blipFill>
          <a:blip r:embed="rId6"/>
          <a:stretch>
            <a:fillRect/>
          </a:stretch>
        </p:blipFill>
        <p:spPr>
          <a:xfrm>
            <a:off x="3243671" y="5644731"/>
            <a:ext cx="14311233" cy="4082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71782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A0A6D38-A3E1-1B01-146F-41C19A8B901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5364046-70B4-3ECE-7EFC-F70F5BB06AC1}"/>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3905B0BF-D760-C754-8113-F6FBC7AC727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9B8A04F-6457-AF43-C9B1-2C590F0C3687}"/>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MAX (En Büyük) Fonksiyonu</a:t>
            </a:r>
          </a:p>
        </p:txBody>
      </p:sp>
      <p:sp>
        <p:nvSpPr>
          <p:cNvPr id="4" name="Google Shape;366;p29">
            <a:extLst>
              <a:ext uri="{FF2B5EF4-FFF2-40B4-BE49-F238E27FC236}">
                <a16:creationId xmlns:a16="http://schemas.microsoft.com/office/drawing/2014/main" id="{86F1B386-6D9B-4CA4-E2A6-601434E5A92D}"/>
              </a:ext>
            </a:extLst>
          </p:cNvPr>
          <p:cNvSpPr txBox="1"/>
          <p:nvPr/>
        </p:nvSpPr>
        <p:spPr>
          <a:xfrm>
            <a:off x="3325837" y="2173395"/>
            <a:ext cx="14514691"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tablosundaki öğrencilerin en geç (en genç) doğum tarihini bulunuz.</a:t>
            </a:r>
          </a:p>
        </p:txBody>
      </p:sp>
      <p:pic>
        <p:nvPicPr>
          <p:cNvPr id="5" name="Resim 4" descr="metin, yazı tipi, çizgi, yazılım içeren bir resim&#10;&#10;Yapay zeka tarafından oluşturulmuş içerik yanlış olabilir.">
            <a:extLst>
              <a:ext uri="{FF2B5EF4-FFF2-40B4-BE49-F238E27FC236}">
                <a16:creationId xmlns:a16="http://schemas.microsoft.com/office/drawing/2014/main" id="{0534DC93-94B3-7596-843E-9A204323D7DE}"/>
              </a:ext>
            </a:extLst>
          </p:cNvPr>
          <p:cNvPicPr>
            <a:picLocks noChangeAspect="1"/>
          </p:cNvPicPr>
          <p:nvPr/>
        </p:nvPicPr>
        <p:blipFill>
          <a:blip r:embed="rId5"/>
          <a:stretch>
            <a:fillRect/>
          </a:stretch>
        </p:blipFill>
        <p:spPr>
          <a:xfrm>
            <a:off x="3472562" y="4058585"/>
            <a:ext cx="14516817" cy="3237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31496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MAX (En Büyük)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İşletme Yönetimi </a:t>
            </a:r>
            <a:r>
              <a:rPr lang="tr-TR" sz="3600" dirty="0">
                <a:solidFill>
                  <a:srgbClr val="1C3A8F"/>
                </a:solidFill>
              </a:rPr>
              <a:t>dersinin</a:t>
            </a:r>
            <a:r>
              <a:rPr lang="tr-TR" sz="3600" b="1" dirty="0">
                <a:solidFill>
                  <a:srgbClr val="1C3A8F"/>
                </a:solidFill>
              </a:rPr>
              <a:t> Vize’</a:t>
            </a:r>
            <a:r>
              <a:rPr lang="tr-TR" sz="3600" dirty="0">
                <a:solidFill>
                  <a:srgbClr val="1C3A8F"/>
                </a:solidFill>
              </a:rPr>
              <a:t>sinde</a:t>
            </a:r>
            <a:r>
              <a:rPr lang="tr-TR" sz="3600" b="1" dirty="0">
                <a:solidFill>
                  <a:srgbClr val="1C3A8F"/>
                </a:solidFill>
              </a:rPr>
              <a:t> </a:t>
            </a:r>
            <a:r>
              <a:rPr lang="tr-TR" sz="3600" dirty="0">
                <a:solidFill>
                  <a:srgbClr val="1C3A8F"/>
                </a:solidFill>
              </a:rPr>
              <a:t>alınan</a:t>
            </a:r>
            <a:r>
              <a:rPr lang="tr-TR" sz="3600" b="1" dirty="0">
                <a:solidFill>
                  <a:srgbClr val="1C3A8F"/>
                </a:solidFill>
              </a:rPr>
              <a:t> en yüksek puanı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645616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MAX (En Büyük)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İşletme Yönetimi </a:t>
            </a:r>
            <a:r>
              <a:rPr lang="tr-TR" sz="3600" dirty="0">
                <a:solidFill>
                  <a:srgbClr val="1C3A8F"/>
                </a:solidFill>
              </a:rPr>
              <a:t>dersinin</a:t>
            </a:r>
            <a:r>
              <a:rPr lang="tr-TR" sz="3600" b="1" dirty="0">
                <a:solidFill>
                  <a:srgbClr val="1C3A8F"/>
                </a:solidFill>
              </a:rPr>
              <a:t> Vize’</a:t>
            </a:r>
            <a:r>
              <a:rPr lang="tr-TR" sz="3600" dirty="0">
                <a:solidFill>
                  <a:srgbClr val="1C3A8F"/>
                </a:solidFill>
              </a:rPr>
              <a:t>sinde</a:t>
            </a:r>
            <a:r>
              <a:rPr lang="tr-TR" sz="3600" b="1" dirty="0">
                <a:solidFill>
                  <a:srgbClr val="1C3A8F"/>
                </a:solidFill>
              </a:rPr>
              <a:t> </a:t>
            </a:r>
            <a:r>
              <a:rPr lang="tr-TR" sz="3600" dirty="0">
                <a:solidFill>
                  <a:srgbClr val="1C3A8F"/>
                </a:solidFill>
              </a:rPr>
              <a:t>alınan</a:t>
            </a:r>
            <a:r>
              <a:rPr lang="tr-TR" sz="3600" b="1" dirty="0">
                <a:solidFill>
                  <a:srgbClr val="1C3A8F"/>
                </a:solidFill>
              </a:rPr>
              <a:t> en yüksek puanı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lım, yazı tipi, web sayfası içeren bir resim&#10;&#10;Yapay zeka tarafından oluşturulmuş içerik yanlış olabilir.">
            <a:extLst>
              <a:ext uri="{FF2B5EF4-FFF2-40B4-BE49-F238E27FC236}">
                <a16:creationId xmlns:a16="http://schemas.microsoft.com/office/drawing/2014/main" id="{4ADA086E-E81F-E87E-5D0E-7F7B0249D6B2}"/>
              </a:ext>
            </a:extLst>
          </p:cNvPr>
          <p:cNvPicPr>
            <a:picLocks noChangeAspect="1"/>
          </p:cNvPicPr>
          <p:nvPr/>
        </p:nvPicPr>
        <p:blipFill>
          <a:blip r:embed="rId8"/>
          <a:stretch>
            <a:fillRect/>
          </a:stretch>
        </p:blipFill>
        <p:spPr>
          <a:xfrm>
            <a:off x="3318947" y="4688609"/>
            <a:ext cx="13726022" cy="3591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4679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MAX (En Büyük)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Vize</a:t>
            </a:r>
            <a:r>
              <a:rPr lang="tr-TR" sz="3600" dirty="0">
                <a:solidFill>
                  <a:srgbClr val="1C3A8F"/>
                </a:solidFill>
              </a:rPr>
              <a:t> veya </a:t>
            </a:r>
            <a:r>
              <a:rPr lang="tr-TR" sz="3600" b="1" dirty="0">
                <a:solidFill>
                  <a:srgbClr val="1C3A8F"/>
                </a:solidFill>
              </a:rPr>
              <a:t>Final</a:t>
            </a:r>
            <a:r>
              <a:rPr lang="tr-TR" sz="3600" dirty="0">
                <a:solidFill>
                  <a:srgbClr val="1C3A8F"/>
                </a:solidFill>
              </a:rPr>
              <a:t> sınav türüne ait </a:t>
            </a:r>
            <a:r>
              <a:rPr lang="tr-TR" sz="3600" b="1" dirty="0">
                <a:solidFill>
                  <a:srgbClr val="1C3A8F"/>
                </a:solidFill>
              </a:rPr>
              <a:t>en yüksek puanı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678316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MAX (En Büyük)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Vize</a:t>
            </a:r>
            <a:r>
              <a:rPr lang="tr-TR" sz="3600" dirty="0">
                <a:solidFill>
                  <a:srgbClr val="1C3A8F"/>
                </a:solidFill>
              </a:rPr>
              <a:t> veya </a:t>
            </a:r>
            <a:r>
              <a:rPr lang="tr-TR" sz="3600" b="1" dirty="0">
                <a:solidFill>
                  <a:srgbClr val="1C3A8F"/>
                </a:solidFill>
              </a:rPr>
              <a:t>Final</a:t>
            </a:r>
            <a:r>
              <a:rPr lang="tr-TR" sz="3600" dirty="0">
                <a:solidFill>
                  <a:srgbClr val="1C3A8F"/>
                </a:solidFill>
              </a:rPr>
              <a:t> sınav türüne ait </a:t>
            </a:r>
            <a:r>
              <a:rPr lang="tr-TR" sz="3600" b="1" dirty="0">
                <a:solidFill>
                  <a:srgbClr val="1C3A8F"/>
                </a:solidFill>
              </a:rPr>
              <a:t>en yüksek puanı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7" name="Resim 6" descr="metin, yazı tipi, çizgi, ekran görüntüsü içeren bir resim&#10;&#10;Yapay zeka tarafından oluşturulmuş içerik yanlış olabilir.">
            <a:extLst>
              <a:ext uri="{FF2B5EF4-FFF2-40B4-BE49-F238E27FC236}">
                <a16:creationId xmlns:a16="http://schemas.microsoft.com/office/drawing/2014/main" id="{BA471DA0-58B2-96FD-A9DB-C005548B751B}"/>
              </a:ext>
            </a:extLst>
          </p:cNvPr>
          <p:cNvPicPr>
            <a:picLocks noChangeAspect="1"/>
          </p:cNvPicPr>
          <p:nvPr/>
        </p:nvPicPr>
        <p:blipFill>
          <a:blip r:embed="rId8"/>
          <a:stretch>
            <a:fillRect/>
          </a:stretch>
        </p:blipFill>
        <p:spPr>
          <a:xfrm>
            <a:off x="3393277" y="4765109"/>
            <a:ext cx="13357227" cy="3766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907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1905DF63-8386-DE7B-5B29-817071449684}"/>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7B977A72-B984-8B0C-779D-E6BCC3BBCCE9}"/>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MIN (En Küçük)</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Fonksiyonu</a:t>
            </a:r>
          </a:p>
        </p:txBody>
      </p:sp>
      <p:sp>
        <p:nvSpPr>
          <p:cNvPr id="184" name="Google Shape;184;p20">
            <a:extLst>
              <a:ext uri="{FF2B5EF4-FFF2-40B4-BE49-F238E27FC236}">
                <a16:creationId xmlns:a16="http://schemas.microsoft.com/office/drawing/2014/main" id="{7B0BAFA2-DCC1-4E80-80C6-DDBB3D62F71A}"/>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3485E7F4-A137-13D9-796E-D722CBA18A8A}"/>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97E9318B-DFFA-338E-9A82-5D0362F7E4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C8D02ECF-AE6A-D14F-7265-FD7F53E70BAE}"/>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07360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EEC2D85-1881-BF40-649C-092DFAF623B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5FA799F9-0469-EDC0-AD05-8ABE9A59DD5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427480C4-B398-69FB-FF1C-EA81439C214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ABB6949-6F71-7AF9-A42F-34081049CA3E}"/>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MIN (En Küçük)</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0924749F-388E-BFF6-59FA-DB7F3BF9F93E}"/>
              </a:ext>
            </a:extLst>
          </p:cNvPr>
          <p:cNvSpPr txBox="1"/>
          <p:nvPr/>
        </p:nvSpPr>
        <p:spPr>
          <a:xfrm>
            <a:off x="4011637" y="4174004"/>
            <a:ext cx="13392443" cy="193899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b="1" dirty="0">
                <a:solidFill>
                  <a:srgbClr val="FFCA04"/>
                </a:solidFill>
                <a:latin typeface="Lato"/>
                <a:ea typeface="Lato"/>
                <a:cs typeface="Lato"/>
                <a:sym typeface="Lato"/>
              </a:rPr>
              <a:t>MIN </a:t>
            </a:r>
            <a:r>
              <a:rPr lang="tr-TR" sz="3500" dirty="0">
                <a:solidFill>
                  <a:srgbClr val="FFFFFF"/>
                </a:solidFill>
                <a:latin typeface="Lato"/>
                <a:ea typeface="Lato"/>
                <a:cs typeface="Lato"/>
                <a:sym typeface="Lato"/>
              </a:rPr>
              <a:t>fonksiyonu, belirtilen bir sütundaki değerler arasından en küçük olanı (en düşük sayı, en önceki tarih veya alfabetik olarak en başta yer alan metin) bulur.</a:t>
            </a:r>
          </a:p>
        </p:txBody>
      </p:sp>
    </p:spTree>
    <p:extLst>
      <p:ext uri="{BB962C8B-B14F-4D97-AF65-F5344CB8AC3E}">
        <p14:creationId xmlns:p14="http://schemas.microsoft.com/office/powerpoint/2010/main" val="972534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Like</a:t>
            </a:r>
            <a:r>
              <a:rPr lang="tr-TR" sz="4000" dirty="0">
                <a:solidFill>
                  <a:srgbClr val="FFCA04"/>
                </a:solidFill>
                <a:latin typeface="Paytone One"/>
                <a:sym typeface="Paytone One"/>
              </a:rPr>
              <a:t>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477328"/>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a:t>
            </a:r>
            <a:r>
              <a:rPr lang="tr-TR" sz="3200" b="1" dirty="0" err="1">
                <a:solidFill>
                  <a:srgbClr val="1C3A8F"/>
                </a:solidFill>
              </a:rPr>
              <a:t>Ogrenciler</a:t>
            </a:r>
            <a:r>
              <a:rPr lang="tr-TR" sz="3200" b="1" dirty="0">
                <a:solidFill>
                  <a:srgbClr val="1C3A8F"/>
                </a:solidFill>
              </a:rPr>
              <a:t>]</a:t>
            </a:r>
            <a:r>
              <a:rPr lang="tr-TR" sz="3200" dirty="0">
                <a:solidFill>
                  <a:srgbClr val="1C3A8F"/>
                </a:solidFill>
              </a:rPr>
              <a:t> tablosundan </a:t>
            </a:r>
            <a:r>
              <a:rPr lang="tr-TR" sz="3200" b="1" dirty="0">
                <a:solidFill>
                  <a:srgbClr val="1C3A8F"/>
                </a:solidFill>
              </a:rPr>
              <a:t>Ad, </a:t>
            </a:r>
            <a:r>
              <a:rPr lang="tr-TR" sz="3200" b="1" dirty="0" err="1">
                <a:solidFill>
                  <a:srgbClr val="1C3A8F"/>
                </a:solidFill>
              </a:rPr>
              <a:t>Soyad</a:t>
            </a:r>
            <a:r>
              <a:rPr lang="tr-TR" sz="3200" dirty="0">
                <a:solidFill>
                  <a:srgbClr val="1C3A8F"/>
                </a:solidFill>
              </a:rPr>
              <a:t> ve </a:t>
            </a:r>
            <a:r>
              <a:rPr lang="tr-TR" sz="3200" b="1" dirty="0" err="1">
                <a:solidFill>
                  <a:srgbClr val="1C3A8F"/>
                </a:solidFill>
              </a:rPr>
              <a:t>OgrenciNo</a:t>
            </a:r>
            <a:r>
              <a:rPr lang="tr-TR" sz="3200" dirty="0">
                <a:solidFill>
                  <a:srgbClr val="1C3A8F"/>
                </a:solidFill>
              </a:rPr>
              <a:t> kolonlarını seçiniz. </a:t>
            </a:r>
            <a:r>
              <a:rPr lang="tr-TR" sz="3200" b="1" dirty="0">
                <a:solidFill>
                  <a:srgbClr val="1C3A8F"/>
                </a:solidFill>
              </a:rPr>
              <a:t>Soyadında 'A' harfi geçen VEYA Adı 'M' harfi ile başlayan</a:t>
            </a:r>
            <a:r>
              <a:rPr lang="tr-TR" sz="3200" dirty="0">
                <a:solidFill>
                  <a:srgbClr val="1C3A8F"/>
                </a:solidFill>
              </a:rPr>
              <a:t> öğrencileri listeleyiniz. Sonuçları Soyada göre A-Z sıralayınız.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10" name="Resim 9">
            <a:extLst>
              <a:ext uri="{FF2B5EF4-FFF2-40B4-BE49-F238E27FC236}">
                <a16:creationId xmlns:a16="http://schemas.microsoft.com/office/drawing/2014/main" id="{A7DF50E0-6E7B-6F7A-BACE-2CBA90D5A060}"/>
              </a:ext>
            </a:extLst>
          </p:cNvPr>
          <p:cNvPicPr>
            <a:picLocks noChangeAspect="1"/>
          </p:cNvPicPr>
          <p:nvPr/>
        </p:nvPicPr>
        <p:blipFill>
          <a:blip r:embed="rId8"/>
          <a:stretch>
            <a:fillRect/>
          </a:stretch>
        </p:blipFill>
        <p:spPr>
          <a:xfrm>
            <a:off x="5665995" y="4322128"/>
            <a:ext cx="9465488" cy="5025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1598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FDA9418-1353-E7D3-71CC-D6FCA6C95D5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4CD4DE0-2F72-CD39-6C39-100909D2D83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4B74AFC-D068-49E0-4990-6FC9627002B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77D0A9A-0200-C29D-87EA-C4C44EDE6D47}"/>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MIN (En Küçük)</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A2CFA831-4B81-8421-F029-D1D199DFE0F6}"/>
              </a:ext>
            </a:extLst>
          </p:cNvPr>
          <p:cNvSpPr txBox="1"/>
          <p:nvPr/>
        </p:nvSpPr>
        <p:spPr>
          <a:xfrm>
            <a:off x="3440137" y="2926974"/>
            <a:ext cx="14390663" cy="5816977"/>
          </a:xfrm>
          <a:prstGeom prst="rect">
            <a:avLst/>
          </a:prstGeom>
          <a:noFill/>
          <a:ln>
            <a:noFill/>
          </a:ln>
        </p:spPr>
        <p:txBody>
          <a:bodyPr spcFirstLastPara="1" wrap="square" lIns="0" tIns="0" rIns="0" bIns="0" anchor="t" anchorCtr="0">
            <a:spAutoFit/>
          </a:bodyPr>
          <a:lstStyle/>
          <a:p>
            <a:pPr lvl="1" algn="just">
              <a:lnSpc>
                <a:spcPct val="120000"/>
              </a:lnSpc>
              <a:defRPr/>
            </a:pPr>
            <a:r>
              <a:rPr lang="da-DK" sz="3500" b="1" dirty="0">
                <a:solidFill>
                  <a:srgbClr val="FFCA04"/>
                </a:solidFill>
                <a:latin typeface="Lato"/>
                <a:ea typeface="Lato"/>
                <a:cs typeface="Lato"/>
                <a:sym typeface="Lato"/>
              </a:rPr>
              <a:t>Dikkat Edilmesi Gereken Hususlar</a:t>
            </a:r>
            <a:endParaRPr lang="tr-TR" sz="3500" b="1" dirty="0">
              <a:solidFill>
                <a:srgbClr val="FFCA04"/>
              </a:solidFill>
              <a:latin typeface="Lato"/>
              <a:ea typeface="Lato"/>
              <a:cs typeface="Lato"/>
              <a:sym typeface="Lato"/>
            </a:endParaRPr>
          </a:p>
          <a:p>
            <a:pPr lvl="1" algn="just">
              <a:lnSpc>
                <a:spcPct val="120000"/>
              </a:lnSpc>
              <a:defRPr/>
            </a:pPr>
            <a:endParaRPr lang="tr-TR" sz="3500" b="1" dirty="0">
              <a:solidFill>
                <a:srgbClr val="FFCA04"/>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Tüm Veri Tipleri: Tıpkı MAX gibi, sayısal, metin ve tarih/saat veri türlerinde kullanılabilir.</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NULL Değerler: NULL değerler yok sayılır.</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DISTINCT Kullanımı: MIN fonksiyonunda da DISTINCT kullanmak mantıksızdır.</a:t>
            </a:r>
          </a:p>
        </p:txBody>
      </p:sp>
      <p:sp>
        <p:nvSpPr>
          <p:cNvPr id="2" name="Rectangle 1">
            <a:extLst>
              <a:ext uri="{FF2B5EF4-FFF2-40B4-BE49-F238E27FC236}">
                <a16:creationId xmlns:a16="http://schemas.microsoft.com/office/drawing/2014/main" id="{89BD8525-E803-7E16-EEC1-99E1043C7781}"/>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a:ln>
                  <a:noFill/>
                </a:ln>
                <a:solidFill>
                  <a:schemeClr val="tx1"/>
                </a:solidFill>
                <a:effectLst/>
                <a:latin typeface="Arial" panose="020B0604020202020204" pitchFamily="34" charset="0"/>
              </a:rPr>
              <a:t>Tüm Veri Tipleri:</a:t>
            </a:r>
            <a:r>
              <a:rPr kumimoji="0" lang="tr-TR" altLang="tr-TR" sz="1800" b="0" i="0" u="none" strike="noStrike" cap="none" normalizeH="0" baseline="0">
                <a:ln>
                  <a:noFill/>
                </a:ln>
                <a:solidFill>
                  <a:schemeClr val="tx1"/>
                </a:solidFill>
                <a:effectLst/>
                <a:latin typeface="Arial" panose="020B0604020202020204" pitchFamily="34" charset="0"/>
              </a:rPr>
              <a:t> Tıpkı MAX gibi, sayısal, metin ve tarih/saat veri türlerinde kullanılabilir.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a:ln>
                  <a:noFill/>
                </a:ln>
                <a:solidFill>
                  <a:schemeClr val="tx1"/>
                </a:solidFill>
                <a:effectLst/>
                <a:latin typeface="Arial" panose="020B0604020202020204" pitchFamily="34" charset="0"/>
              </a:rPr>
              <a:t>NULL Değerler:</a:t>
            </a:r>
            <a:r>
              <a:rPr kumimoji="0" lang="tr-TR" altLang="tr-TR" sz="1800" b="0" i="0" u="none" strike="noStrike" cap="none" normalizeH="0" baseline="0">
                <a:ln>
                  <a:noFill/>
                </a:ln>
                <a:solidFill>
                  <a:schemeClr val="tx1"/>
                </a:solidFill>
                <a:effectLst/>
                <a:latin typeface="Arial" panose="020B0604020202020204" pitchFamily="34" charset="0"/>
              </a:rPr>
              <a:t> NULL değerler yok sayılır.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a:ln>
                  <a:noFill/>
                </a:ln>
                <a:solidFill>
                  <a:schemeClr val="tx1"/>
                </a:solidFill>
                <a:effectLst/>
                <a:latin typeface="Arial" panose="020B0604020202020204" pitchFamily="34" charset="0"/>
              </a:rPr>
              <a:t>DISTINCT Kullanımı:</a:t>
            </a:r>
            <a:r>
              <a:rPr kumimoji="0" lang="tr-TR" altLang="tr-TR" sz="1800" b="0" i="0" u="none" strike="noStrike" cap="none" normalizeH="0" baseline="0">
                <a:ln>
                  <a:noFill/>
                </a:ln>
                <a:solidFill>
                  <a:schemeClr val="tx1"/>
                </a:solidFill>
                <a:effectLst/>
                <a:latin typeface="Arial" panose="020B0604020202020204" pitchFamily="34" charset="0"/>
              </a:rPr>
              <a:t> MIN fonksiyonunda da </a:t>
            </a:r>
            <a:r>
              <a:rPr kumimoji="0" lang="tr-TR" altLang="tr-TR" sz="1000" b="0" i="0" u="none" strike="noStrike" cap="none" normalizeH="0" baseline="0">
                <a:ln>
                  <a:noFill/>
                </a:ln>
                <a:solidFill>
                  <a:schemeClr val="tx1"/>
                </a:solidFill>
                <a:effectLst/>
                <a:latin typeface="Arial Unicode MS"/>
              </a:rPr>
              <a:t>DISTINCT</a:t>
            </a:r>
            <a:r>
              <a:rPr kumimoji="0" lang="tr-TR" altLang="tr-TR" sz="1200" b="0" i="0" u="none" strike="noStrike" cap="none" normalizeH="0" baseline="0">
                <a:ln>
                  <a:noFill/>
                </a:ln>
                <a:solidFill>
                  <a:schemeClr val="tx1"/>
                </a:solidFill>
                <a:effectLst/>
              </a:rPr>
              <a:t> kullanmak mantıksızdır.</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90732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EA1A508-4656-38B2-C991-1DE9838E9A0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AC81EFE-91E4-A063-5A5C-4C29DFA67EC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2F88425-5F60-70AE-7CF9-5B0122D1720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819CC3E-1D26-4EA0-6583-20597912314E}"/>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MIN (En Küçük) Fonksiyonu</a:t>
            </a:r>
          </a:p>
        </p:txBody>
      </p:sp>
      <p:sp>
        <p:nvSpPr>
          <p:cNvPr id="3" name="Google Shape;366;p29">
            <a:extLst>
              <a:ext uri="{FF2B5EF4-FFF2-40B4-BE49-F238E27FC236}">
                <a16:creationId xmlns:a16="http://schemas.microsoft.com/office/drawing/2014/main" id="{CF9E829F-D312-7FD5-9074-7D3F049BC5AB}"/>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MIN</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4981135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CED8659-6195-BE06-1831-8D3B3C6BEB6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69F65EA-3DD9-5C93-74E1-CF47BC3A603C}"/>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2F9F0C9-CCD1-1F51-CFCE-D85F5B90BA0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56EF9EB-5503-07C5-349C-BAB302DF53B9}"/>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MIN (En Küçük) Fonksiyonu</a:t>
            </a:r>
          </a:p>
        </p:txBody>
      </p:sp>
      <p:sp>
        <p:nvSpPr>
          <p:cNvPr id="4" name="Google Shape;366;p29">
            <a:extLst>
              <a:ext uri="{FF2B5EF4-FFF2-40B4-BE49-F238E27FC236}">
                <a16:creationId xmlns:a16="http://schemas.microsoft.com/office/drawing/2014/main" id="{ACC4BDC1-BC2F-7239-FE9E-8536D4377C67}"/>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tablosundaki tüm notlar arasındaki en düşük puanı bulunuz.</a:t>
            </a:r>
          </a:p>
        </p:txBody>
      </p:sp>
      <p:pic>
        <p:nvPicPr>
          <p:cNvPr id="3" name="Resim 2" descr="metin, yazılım, yazı tipi, bilgisayar simgesi içeren bir resim&#10;&#10;Yapay zeka tarafından oluşturulmuş içerik yanlış olabilir.">
            <a:extLst>
              <a:ext uri="{FF2B5EF4-FFF2-40B4-BE49-F238E27FC236}">
                <a16:creationId xmlns:a16="http://schemas.microsoft.com/office/drawing/2014/main" id="{D691AE7C-D6E5-B4A8-2F2F-61291BB14912}"/>
              </a:ext>
            </a:extLst>
          </p:cNvPr>
          <p:cNvPicPr>
            <a:picLocks noChangeAspect="1"/>
          </p:cNvPicPr>
          <p:nvPr/>
        </p:nvPicPr>
        <p:blipFill>
          <a:blip r:embed="rId5"/>
          <a:stretch>
            <a:fillRect/>
          </a:stretch>
        </p:blipFill>
        <p:spPr>
          <a:xfrm>
            <a:off x="3610432" y="3442549"/>
            <a:ext cx="13052454" cy="4671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93558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0890147-E902-38D7-3403-E5EBFBC33F00}"/>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22A41D1-EE76-503C-FDA5-55BA53EDE68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9E86D1D-CE5C-B0B8-05A4-838758A6DC1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49D5456-D3A3-30E1-4A49-5E4006873126}"/>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MIN (En Küçük) Fonksiyonu</a:t>
            </a:r>
          </a:p>
        </p:txBody>
      </p:sp>
      <p:sp>
        <p:nvSpPr>
          <p:cNvPr id="4" name="Google Shape;366;p29">
            <a:extLst>
              <a:ext uri="{FF2B5EF4-FFF2-40B4-BE49-F238E27FC236}">
                <a16:creationId xmlns:a16="http://schemas.microsoft.com/office/drawing/2014/main" id="{366D7A2E-2976-8C8C-9D81-A4D25CF5280A}"/>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Notlar tablosundaki tüm notlar arasındaki en düşük puanı bulunuz.</a:t>
            </a:r>
          </a:p>
        </p:txBody>
      </p:sp>
      <p:pic>
        <p:nvPicPr>
          <p:cNvPr id="3" name="Resim 2" descr="metin, yazılım, yazı tipi, bilgisayar simgesi içeren bir resim&#10;&#10;Yapay zeka tarafından oluşturulmuş içerik yanlış olabilir.">
            <a:extLst>
              <a:ext uri="{FF2B5EF4-FFF2-40B4-BE49-F238E27FC236}">
                <a16:creationId xmlns:a16="http://schemas.microsoft.com/office/drawing/2014/main" id="{41661D22-ABF5-D3AA-B3E9-DB0CA695F9C8}"/>
              </a:ext>
            </a:extLst>
          </p:cNvPr>
          <p:cNvPicPr>
            <a:picLocks noChangeAspect="1"/>
          </p:cNvPicPr>
          <p:nvPr/>
        </p:nvPicPr>
        <p:blipFill>
          <a:blip r:embed="rId5"/>
          <a:stretch>
            <a:fillRect/>
          </a:stretch>
        </p:blipFill>
        <p:spPr>
          <a:xfrm>
            <a:off x="3610431" y="3351568"/>
            <a:ext cx="5548093" cy="1985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descr="metin, yazılım, çizgi, ekran görüntüsü içeren bir resim&#10;&#10;Yapay zeka tarafından oluşturulmuş içerik yanlış olabilir.">
            <a:extLst>
              <a:ext uri="{FF2B5EF4-FFF2-40B4-BE49-F238E27FC236}">
                <a16:creationId xmlns:a16="http://schemas.microsoft.com/office/drawing/2014/main" id="{7270C189-E0A8-3359-8133-4EDB99DA4F8B}"/>
              </a:ext>
            </a:extLst>
          </p:cNvPr>
          <p:cNvPicPr>
            <a:picLocks noChangeAspect="1"/>
          </p:cNvPicPr>
          <p:nvPr/>
        </p:nvPicPr>
        <p:blipFill>
          <a:blip r:embed="rId6"/>
          <a:stretch>
            <a:fillRect/>
          </a:stretch>
        </p:blipFill>
        <p:spPr>
          <a:xfrm>
            <a:off x="3610431" y="5624242"/>
            <a:ext cx="13789949" cy="4132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781357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1ECFBC9-C6FC-2C57-783F-9BC589657F2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CDFB490-185C-4F2B-D294-B9B4604886E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5E85DAF8-D034-82B6-87AB-C42E47BEF57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169B460-7BA9-FCB2-1F6A-0985FA7ED038}"/>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MIN (En Küçük) Fonksiyonu</a:t>
            </a:r>
          </a:p>
        </p:txBody>
      </p:sp>
      <p:sp>
        <p:nvSpPr>
          <p:cNvPr id="4" name="Google Shape;366;p29">
            <a:extLst>
              <a:ext uri="{FF2B5EF4-FFF2-40B4-BE49-F238E27FC236}">
                <a16:creationId xmlns:a16="http://schemas.microsoft.com/office/drawing/2014/main" id="{F8C55E14-0A34-FEDA-1B5A-32CE1E97A8EF}"/>
              </a:ext>
            </a:extLst>
          </p:cNvPr>
          <p:cNvSpPr txBox="1"/>
          <p:nvPr/>
        </p:nvSpPr>
        <p:spPr>
          <a:xfrm>
            <a:off x="3325837" y="2173395"/>
            <a:ext cx="14656005"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tablosundaki öğrencilerin en erken (en yaşlı) doğum tarihini bulunuz.</a:t>
            </a:r>
          </a:p>
        </p:txBody>
      </p:sp>
      <p:pic>
        <p:nvPicPr>
          <p:cNvPr id="5" name="Resim 4" descr="metin, yazı tipi, çizgi, yazılım içeren bir resim&#10;&#10;Yapay zeka tarafından oluşturulmuş içerik yanlış olabilir.">
            <a:extLst>
              <a:ext uri="{FF2B5EF4-FFF2-40B4-BE49-F238E27FC236}">
                <a16:creationId xmlns:a16="http://schemas.microsoft.com/office/drawing/2014/main" id="{DF7CAAC9-6CE9-6ADA-B08E-121F51662B72}"/>
              </a:ext>
            </a:extLst>
          </p:cNvPr>
          <p:cNvPicPr>
            <a:picLocks noChangeAspect="1"/>
          </p:cNvPicPr>
          <p:nvPr/>
        </p:nvPicPr>
        <p:blipFill>
          <a:blip r:embed="rId5"/>
          <a:stretch>
            <a:fillRect/>
          </a:stretch>
        </p:blipFill>
        <p:spPr>
          <a:xfrm>
            <a:off x="3325837" y="4580077"/>
            <a:ext cx="14307620" cy="4481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39282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MIN (En Küçük)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Algoritma ve Programlama </a:t>
            </a:r>
            <a:r>
              <a:rPr lang="tr-TR" sz="3600" dirty="0">
                <a:solidFill>
                  <a:srgbClr val="1C3A8F"/>
                </a:solidFill>
              </a:rPr>
              <a:t>dersi için verilen </a:t>
            </a:r>
            <a:r>
              <a:rPr lang="tr-TR" sz="3600" b="1" dirty="0">
                <a:solidFill>
                  <a:srgbClr val="1C3A8F"/>
                </a:solidFill>
              </a:rPr>
              <a:t>en düşük puanı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036657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MIN (En Küçük)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Algoritma ve Programlama </a:t>
            </a:r>
            <a:r>
              <a:rPr lang="tr-TR" sz="3600" dirty="0">
                <a:solidFill>
                  <a:srgbClr val="1C3A8F"/>
                </a:solidFill>
              </a:rPr>
              <a:t>dersi için verilen </a:t>
            </a:r>
            <a:r>
              <a:rPr lang="tr-TR" sz="3600" b="1" dirty="0">
                <a:solidFill>
                  <a:srgbClr val="1C3A8F"/>
                </a:solidFill>
              </a:rPr>
              <a:t>en düşük puanı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çizgi, ekran görüntüsü içeren bir resim&#10;&#10;Yapay zeka tarafından oluşturulmuş içerik yanlış olabilir.">
            <a:extLst>
              <a:ext uri="{FF2B5EF4-FFF2-40B4-BE49-F238E27FC236}">
                <a16:creationId xmlns:a16="http://schemas.microsoft.com/office/drawing/2014/main" id="{49BD358B-00BA-52BF-1725-988B3C6AF212}"/>
              </a:ext>
            </a:extLst>
          </p:cNvPr>
          <p:cNvPicPr>
            <a:picLocks noChangeAspect="1"/>
          </p:cNvPicPr>
          <p:nvPr/>
        </p:nvPicPr>
        <p:blipFill>
          <a:blip r:embed="rId8"/>
          <a:stretch>
            <a:fillRect/>
          </a:stretch>
        </p:blipFill>
        <p:spPr>
          <a:xfrm>
            <a:off x="3568233" y="4644307"/>
            <a:ext cx="12889145" cy="4007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215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MIN (En Küçük)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1. Sınıf Kız</a:t>
            </a:r>
            <a:r>
              <a:rPr lang="tr-TR" sz="3600" dirty="0">
                <a:solidFill>
                  <a:srgbClr val="1C3A8F"/>
                </a:solidFill>
              </a:rPr>
              <a:t> öğrencileri arasındaki </a:t>
            </a:r>
            <a:r>
              <a:rPr lang="tr-TR" sz="3600" b="1" dirty="0">
                <a:solidFill>
                  <a:srgbClr val="1C3A8F"/>
                </a:solidFill>
              </a:rPr>
              <a:t>en erken (en yaşlı) doğum tarihini</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411612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MIN (En Küçük)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1. Sınıf Kız</a:t>
            </a:r>
            <a:r>
              <a:rPr lang="tr-TR" sz="3600" dirty="0">
                <a:solidFill>
                  <a:srgbClr val="1C3A8F"/>
                </a:solidFill>
              </a:rPr>
              <a:t> öğrencileri arasındaki </a:t>
            </a:r>
            <a:r>
              <a:rPr lang="tr-TR" sz="3600" b="1" dirty="0">
                <a:solidFill>
                  <a:srgbClr val="1C3A8F"/>
                </a:solidFill>
              </a:rPr>
              <a:t>en erken (en yaşlı) doğum tarihini</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7" name="Resim 6" descr="metin, yazılım, çizgi, yazı tipi içeren bir resim&#10;&#10;Yapay zeka tarafından oluşturulmuş içerik yanlış olabilir.">
            <a:extLst>
              <a:ext uri="{FF2B5EF4-FFF2-40B4-BE49-F238E27FC236}">
                <a16:creationId xmlns:a16="http://schemas.microsoft.com/office/drawing/2014/main" id="{844F9F27-7DC8-5A7D-2D82-5449AD390961}"/>
              </a:ext>
            </a:extLst>
          </p:cNvPr>
          <p:cNvPicPr>
            <a:picLocks noChangeAspect="1"/>
          </p:cNvPicPr>
          <p:nvPr/>
        </p:nvPicPr>
        <p:blipFill>
          <a:blip r:embed="rId8"/>
          <a:stretch>
            <a:fillRect/>
          </a:stretch>
        </p:blipFill>
        <p:spPr>
          <a:xfrm>
            <a:off x="3188616" y="4957542"/>
            <a:ext cx="14047824" cy="3381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4655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1905DF63-8386-DE7B-5B29-817071449684}"/>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7B977A72-B984-8B0C-779D-E6BCC3BBCCE9}"/>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COUNT (Sayı) Fonksiyonu</a:t>
            </a:r>
          </a:p>
        </p:txBody>
      </p:sp>
      <p:sp>
        <p:nvSpPr>
          <p:cNvPr id="184" name="Google Shape;184;p20">
            <a:extLst>
              <a:ext uri="{FF2B5EF4-FFF2-40B4-BE49-F238E27FC236}">
                <a16:creationId xmlns:a16="http://schemas.microsoft.com/office/drawing/2014/main" id="{7B0BAFA2-DCC1-4E80-80C6-DDBB3D62F71A}"/>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3485E7F4-A137-13D9-796E-D722CBA18A8A}"/>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97E9318B-DFFA-338E-9A82-5D0362F7E4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C8D02ECF-AE6A-D14F-7265-FD7F53E70BAE}"/>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26240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Like</a:t>
            </a:r>
            <a:r>
              <a:rPr lang="tr-TR" sz="4000" dirty="0">
                <a:solidFill>
                  <a:srgbClr val="FFCA04"/>
                </a:solidFill>
                <a:latin typeface="Paytone One"/>
                <a:sym typeface="Paytone One"/>
              </a:rPr>
              <a:t>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477328"/>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a:t>
            </a:r>
            <a:r>
              <a:rPr lang="tr-TR" sz="3200" b="1" dirty="0" err="1">
                <a:solidFill>
                  <a:srgbClr val="1C3A8F"/>
                </a:solidFill>
              </a:rPr>
              <a:t>Ogrenciler</a:t>
            </a:r>
            <a:r>
              <a:rPr lang="tr-TR" sz="3200" b="1" dirty="0">
                <a:solidFill>
                  <a:srgbClr val="1C3A8F"/>
                </a:solidFill>
              </a:rPr>
              <a:t>]</a:t>
            </a:r>
            <a:r>
              <a:rPr lang="tr-TR" sz="3200" dirty="0">
                <a:solidFill>
                  <a:srgbClr val="1C3A8F"/>
                </a:solidFill>
              </a:rPr>
              <a:t> tablosundan </a:t>
            </a:r>
            <a:r>
              <a:rPr lang="tr-TR" sz="3200" b="1" dirty="0" err="1">
                <a:solidFill>
                  <a:srgbClr val="1C3A8F"/>
                </a:solidFill>
              </a:rPr>
              <a:t>OgrenciNo</a:t>
            </a:r>
            <a:r>
              <a:rPr lang="tr-TR" sz="3200" dirty="0">
                <a:solidFill>
                  <a:srgbClr val="1C3A8F"/>
                </a:solidFill>
              </a:rPr>
              <a:t>, </a:t>
            </a:r>
            <a:r>
              <a:rPr lang="tr-TR" sz="3200" b="1" dirty="0">
                <a:solidFill>
                  <a:srgbClr val="1C3A8F"/>
                </a:solidFill>
              </a:rPr>
              <a:t>Ad</a:t>
            </a:r>
            <a:r>
              <a:rPr lang="tr-TR" sz="3200" dirty="0">
                <a:solidFill>
                  <a:srgbClr val="1C3A8F"/>
                </a:solidFill>
              </a:rPr>
              <a:t> ve </a:t>
            </a:r>
            <a:r>
              <a:rPr lang="tr-TR" sz="3200" b="1" dirty="0" err="1">
                <a:solidFill>
                  <a:srgbClr val="1C3A8F"/>
                </a:solidFill>
              </a:rPr>
              <a:t>AktifOgrencilik</a:t>
            </a:r>
            <a:r>
              <a:rPr lang="tr-TR" sz="3200" dirty="0">
                <a:solidFill>
                  <a:srgbClr val="1C3A8F"/>
                </a:solidFill>
              </a:rPr>
              <a:t> kolonlarını seçiniz. </a:t>
            </a:r>
            <a:r>
              <a:rPr lang="tr-TR" sz="3200" b="1" dirty="0">
                <a:solidFill>
                  <a:srgbClr val="1C3A8F"/>
                </a:solidFill>
              </a:rPr>
              <a:t>Öğrenci numarası '2023101' ile başlayıp</a:t>
            </a:r>
            <a:r>
              <a:rPr lang="tr-TR" sz="3200" dirty="0">
                <a:solidFill>
                  <a:srgbClr val="1C3A8F"/>
                </a:solidFill>
              </a:rPr>
              <a:t> </a:t>
            </a:r>
            <a:r>
              <a:rPr lang="tr-TR" sz="3200" b="1" dirty="0">
                <a:solidFill>
                  <a:srgbClr val="1C3A8F"/>
                </a:solidFill>
              </a:rPr>
              <a:t>VE</a:t>
            </a:r>
            <a:r>
              <a:rPr lang="tr-TR" sz="3200" dirty="0">
                <a:solidFill>
                  <a:srgbClr val="1C3A8F"/>
                </a:solidFill>
              </a:rPr>
              <a:t> </a:t>
            </a:r>
            <a:r>
              <a:rPr lang="tr-TR" sz="3200" b="1" dirty="0">
                <a:solidFill>
                  <a:srgbClr val="1C3A8F"/>
                </a:solidFill>
              </a:rPr>
              <a:t>aktif öğrencilik durumu 1 olan</a:t>
            </a:r>
            <a:r>
              <a:rPr lang="tr-TR" sz="3200" dirty="0">
                <a:solidFill>
                  <a:srgbClr val="1C3A8F"/>
                </a:solidFill>
              </a:rPr>
              <a:t> öğrencileri listeleyiniz.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455617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EEC2D85-1881-BF40-649C-092DFAF623B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5FA799F9-0469-EDC0-AD05-8ABE9A59DD5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427480C4-B398-69FB-FF1C-EA81439C214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ABB6949-6F71-7AF9-A42F-34081049CA3E}"/>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COUNT (Sayı) </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0924749F-388E-BFF6-59FA-DB7F3BF9F93E}"/>
              </a:ext>
            </a:extLst>
          </p:cNvPr>
          <p:cNvSpPr txBox="1"/>
          <p:nvPr/>
        </p:nvSpPr>
        <p:spPr>
          <a:xfrm>
            <a:off x="4011637" y="4174004"/>
            <a:ext cx="13392443" cy="1292662"/>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b="1" dirty="0">
                <a:solidFill>
                  <a:srgbClr val="FFCA04"/>
                </a:solidFill>
                <a:latin typeface="Lato"/>
                <a:ea typeface="Lato"/>
                <a:cs typeface="Lato"/>
                <a:sym typeface="Lato"/>
              </a:rPr>
              <a:t>COUNT </a:t>
            </a:r>
            <a:r>
              <a:rPr lang="tr-TR" sz="3500" dirty="0">
                <a:solidFill>
                  <a:srgbClr val="FFFFFF"/>
                </a:solidFill>
                <a:latin typeface="Lato"/>
                <a:ea typeface="Lato"/>
                <a:cs typeface="Lato"/>
                <a:sym typeface="Lato"/>
              </a:rPr>
              <a:t>fonksiyonu, belirli bir koşulu sağlayan satırların sayısını (adeti) döndürür.</a:t>
            </a:r>
          </a:p>
        </p:txBody>
      </p:sp>
    </p:spTree>
    <p:extLst>
      <p:ext uri="{BB962C8B-B14F-4D97-AF65-F5344CB8AC3E}">
        <p14:creationId xmlns:p14="http://schemas.microsoft.com/office/powerpoint/2010/main" val="29364772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FDA9418-1353-E7D3-71CC-D6FCA6C95D5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4CD4DE0-2F72-CD39-6C39-100909D2D83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4B74AFC-D068-49E0-4990-6FC9627002B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77D0A9A-0200-C29D-87EA-C4C44EDE6D47}"/>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COUNT (Sayı) </a:t>
            </a:r>
          </a:p>
          <a:p>
            <a:pPr lvl="0" algn="ctr">
              <a:lnSpc>
                <a:spcPct val="119001"/>
              </a:lnSpc>
              <a:defRPr/>
            </a:pPr>
            <a:r>
              <a:rPr lang="tr-TR" sz="6300" dirty="0">
                <a:solidFill>
                  <a:srgbClr val="FFCA04"/>
                </a:solidFill>
                <a:latin typeface="Paytone One"/>
                <a:sym typeface="Paytone One"/>
              </a:rPr>
              <a:t>Fonksiyonu</a:t>
            </a:r>
          </a:p>
        </p:txBody>
      </p:sp>
      <p:sp>
        <p:nvSpPr>
          <p:cNvPr id="4" name="Google Shape;366;p29">
            <a:extLst>
              <a:ext uri="{FF2B5EF4-FFF2-40B4-BE49-F238E27FC236}">
                <a16:creationId xmlns:a16="http://schemas.microsoft.com/office/drawing/2014/main" id="{A2CFA831-4B81-8421-F029-D1D199DFE0F6}"/>
              </a:ext>
            </a:extLst>
          </p:cNvPr>
          <p:cNvSpPr txBox="1"/>
          <p:nvPr/>
        </p:nvSpPr>
        <p:spPr>
          <a:xfrm>
            <a:off x="3440137" y="2926974"/>
            <a:ext cx="14390663" cy="7109639"/>
          </a:xfrm>
          <a:prstGeom prst="rect">
            <a:avLst/>
          </a:prstGeom>
          <a:noFill/>
          <a:ln>
            <a:noFill/>
          </a:ln>
        </p:spPr>
        <p:txBody>
          <a:bodyPr spcFirstLastPara="1" wrap="square" lIns="0" tIns="0" rIns="0" bIns="0" anchor="t" anchorCtr="0">
            <a:spAutoFit/>
          </a:bodyPr>
          <a:lstStyle/>
          <a:p>
            <a:pPr lvl="1" algn="just">
              <a:lnSpc>
                <a:spcPct val="120000"/>
              </a:lnSpc>
              <a:defRPr/>
            </a:pPr>
            <a:r>
              <a:rPr lang="da-DK" sz="3500" b="1" dirty="0">
                <a:solidFill>
                  <a:srgbClr val="FFCA04"/>
                </a:solidFill>
                <a:latin typeface="Lato"/>
                <a:ea typeface="Lato"/>
                <a:cs typeface="Lato"/>
                <a:sym typeface="Lato"/>
              </a:rPr>
              <a:t>Dikkat Edilmesi Gereken Hususlar</a:t>
            </a:r>
            <a:endParaRPr lang="tr-TR" sz="3500" b="1" dirty="0">
              <a:solidFill>
                <a:srgbClr val="FFCA04"/>
              </a:solidFill>
              <a:latin typeface="Lato"/>
              <a:ea typeface="Lato"/>
              <a:cs typeface="Lato"/>
              <a:sym typeface="Lato"/>
            </a:endParaRPr>
          </a:p>
          <a:p>
            <a:pPr lvl="1" algn="just">
              <a:lnSpc>
                <a:spcPct val="120000"/>
              </a:lnSpc>
              <a:defRPr/>
            </a:pPr>
            <a:endParaRPr lang="tr-TR" sz="3500" b="1" dirty="0">
              <a:solidFill>
                <a:srgbClr val="FFCA04"/>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COUNT(*) vs. COUNT(</a:t>
            </a:r>
            <a:r>
              <a:rPr lang="tr-TR" sz="3500" dirty="0" err="1">
                <a:solidFill>
                  <a:srgbClr val="FFFFFF"/>
                </a:solidFill>
                <a:latin typeface="Lato"/>
                <a:ea typeface="Lato"/>
                <a:cs typeface="Lato"/>
                <a:sym typeface="Lato"/>
              </a:rPr>
              <a:t>SütunAdı</a:t>
            </a:r>
            <a:r>
              <a:rPr lang="tr-TR" sz="3500" dirty="0">
                <a:solidFill>
                  <a:srgbClr val="FFFFFF"/>
                </a:solidFill>
                <a:latin typeface="Lato"/>
                <a:ea typeface="Lato"/>
                <a:cs typeface="Lato"/>
                <a:sym typeface="Lato"/>
              </a:rPr>
              <a:t>):</a:t>
            </a:r>
          </a:p>
          <a:p>
            <a:pPr lvl="1" algn="just">
              <a:lnSpc>
                <a:spcPct val="120000"/>
              </a:lnSpc>
              <a:defRPr/>
            </a:pPr>
            <a:r>
              <a:rPr lang="tr-TR" sz="3500" dirty="0">
                <a:solidFill>
                  <a:srgbClr val="FFFFFF"/>
                </a:solidFill>
                <a:latin typeface="Lato"/>
                <a:ea typeface="Lato"/>
                <a:cs typeface="Lato"/>
                <a:sym typeface="Lato"/>
              </a:rPr>
              <a:t>	COUNT(*): Tablodaki NULL veya NULL olmayan ayrımı yapmaksızın tüm satırları sayar. (En sık ve en hızlı kullanılan yöntemdir.)</a:t>
            </a:r>
          </a:p>
          <a:p>
            <a:pPr lvl="1" algn="just">
              <a:lnSpc>
                <a:spcPct val="120000"/>
              </a:lnSpc>
              <a:defRPr/>
            </a:pPr>
            <a:r>
              <a:rPr lang="tr-TR" sz="3500" dirty="0">
                <a:solidFill>
                  <a:srgbClr val="FFFFFF"/>
                </a:solidFill>
                <a:latin typeface="Lato"/>
                <a:ea typeface="Lato"/>
                <a:cs typeface="Lato"/>
                <a:sym typeface="Lato"/>
              </a:rPr>
              <a:t>	COUNT(</a:t>
            </a:r>
            <a:r>
              <a:rPr lang="tr-TR" sz="3500" dirty="0" err="1">
                <a:solidFill>
                  <a:srgbClr val="FFFFFF"/>
                </a:solidFill>
                <a:latin typeface="Lato"/>
                <a:ea typeface="Lato"/>
                <a:cs typeface="Lato"/>
                <a:sym typeface="Lato"/>
              </a:rPr>
              <a:t>SütunAdı</a:t>
            </a:r>
            <a:r>
              <a:rPr lang="tr-TR" sz="3500" dirty="0">
                <a:solidFill>
                  <a:srgbClr val="FFFFFF"/>
                </a:solidFill>
                <a:latin typeface="Lato"/>
                <a:ea typeface="Lato"/>
                <a:cs typeface="Lato"/>
                <a:sym typeface="Lato"/>
              </a:rPr>
              <a:t>): Yalnızca o sütunda NULL olmayan değerlerin bulunduğu satırları sayar.</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DISTINCT Kullanımı: COUNT(DISTINCT </a:t>
            </a:r>
            <a:r>
              <a:rPr lang="tr-TR" sz="3500" dirty="0" err="1">
                <a:solidFill>
                  <a:srgbClr val="FFFFFF"/>
                </a:solidFill>
                <a:latin typeface="Lato"/>
                <a:ea typeface="Lato"/>
                <a:cs typeface="Lato"/>
                <a:sym typeface="Lato"/>
              </a:rPr>
              <a:t>SütunAdı</a:t>
            </a:r>
            <a:r>
              <a:rPr lang="tr-TR" sz="3500" dirty="0">
                <a:solidFill>
                  <a:srgbClr val="FFFFFF"/>
                </a:solidFill>
                <a:latin typeface="Lato"/>
                <a:ea typeface="Lato"/>
                <a:cs typeface="Lato"/>
                <a:sym typeface="Lato"/>
              </a:rPr>
              <a:t>) şeklinde kullanıldığında, o sütundaki benzersiz (tekrar etmeyen) değerlerin sayısını verir.</a:t>
            </a:r>
          </a:p>
        </p:txBody>
      </p:sp>
      <p:sp>
        <p:nvSpPr>
          <p:cNvPr id="2" name="Rectangle 1">
            <a:extLst>
              <a:ext uri="{FF2B5EF4-FFF2-40B4-BE49-F238E27FC236}">
                <a16:creationId xmlns:a16="http://schemas.microsoft.com/office/drawing/2014/main" id="{89BD8525-E803-7E16-EEC1-99E1043C7781}"/>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a:ln>
                  <a:noFill/>
                </a:ln>
                <a:solidFill>
                  <a:schemeClr val="tx1"/>
                </a:solidFill>
                <a:effectLst/>
                <a:latin typeface="Arial" panose="020B0604020202020204" pitchFamily="34" charset="0"/>
              </a:rPr>
              <a:t>Tüm Veri Tipleri:</a:t>
            </a:r>
            <a:r>
              <a:rPr kumimoji="0" lang="tr-TR" altLang="tr-TR" sz="1800" b="0" i="0" u="none" strike="noStrike" cap="none" normalizeH="0" baseline="0">
                <a:ln>
                  <a:noFill/>
                </a:ln>
                <a:solidFill>
                  <a:schemeClr val="tx1"/>
                </a:solidFill>
                <a:effectLst/>
                <a:latin typeface="Arial" panose="020B0604020202020204" pitchFamily="34" charset="0"/>
              </a:rPr>
              <a:t> Tıpkı MAX gibi, sayısal, metin ve tarih/saat veri türlerinde kullanılabilir.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a:ln>
                  <a:noFill/>
                </a:ln>
                <a:solidFill>
                  <a:schemeClr val="tx1"/>
                </a:solidFill>
                <a:effectLst/>
                <a:latin typeface="Arial" panose="020B0604020202020204" pitchFamily="34" charset="0"/>
              </a:rPr>
              <a:t>NULL Değerler:</a:t>
            </a:r>
            <a:r>
              <a:rPr kumimoji="0" lang="tr-TR" altLang="tr-TR" sz="1800" b="0" i="0" u="none" strike="noStrike" cap="none" normalizeH="0" baseline="0">
                <a:ln>
                  <a:noFill/>
                </a:ln>
                <a:solidFill>
                  <a:schemeClr val="tx1"/>
                </a:solidFill>
                <a:effectLst/>
                <a:latin typeface="Arial" panose="020B0604020202020204" pitchFamily="34" charset="0"/>
              </a:rPr>
              <a:t> NULL değerler yok sayılır.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1" i="0" u="none" strike="noStrike" cap="none" normalizeH="0" baseline="0">
                <a:ln>
                  <a:noFill/>
                </a:ln>
                <a:solidFill>
                  <a:schemeClr val="tx1"/>
                </a:solidFill>
                <a:effectLst/>
                <a:latin typeface="Arial" panose="020B0604020202020204" pitchFamily="34" charset="0"/>
              </a:rPr>
              <a:t>DISTINCT Kullanımı:</a:t>
            </a:r>
            <a:r>
              <a:rPr kumimoji="0" lang="tr-TR" altLang="tr-TR" sz="1800" b="0" i="0" u="none" strike="noStrike" cap="none" normalizeH="0" baseline="0">
                <a:ln>
                  <a:noFill/>
                </a:ln>
                <a:solidFill>
                  <a:schemeClr val="tx1"/>
                </a:solidFill>
                <a:effectLst/>
                <a:latin typeface="Arial" panose="020B0604020202020204" pitchFamily="34" charset="0"/>
              </a:rPr>
              <a:t> MIN fonksiyonunda da </a:t>
            </a:r>
            <a:r>
              <a:rPr kumimoji="0" lang="tr-TR" altLang="tr-TR" sz="1000" b="0" i="0" u="none" strike="noStrike" cap="none" normalizeH="0" baseline="0">
                <a:ln>
                  <a:noFill/>
                </a:ln>
                <a:solidFill>
                  <a:schemeClr val="tx1"/>
                </a:solidFill>
                <a:effectLst/>
                <a:latin typeface="Arial Unicode MS"/>
              </a:rPr>
              <a:t>DISTINCT</a:t>
            </a:r>
            <a:r>
              <a:rPr kumimoji="0" lang="tr-TR" altLang="tr-TR" sz="1200" b="0" i="0" u="none" strike="noStrike" cap="none" normalizeH="0" baseline="0">
                <a:ln>
                  <a:noFill/>
                </a:ln>
                <a:solidFill>
                  <a:schemeClr val="tx1"/>
                </a:solidFill>
                <a:effectLst/>
              </a:rPr>
              <a:t> kullanmak mantıksızdır.</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18178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EA1A508-4656-38B2-C991-1DE9838E9A0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AC81EFE-91E4-A063-5A5C-4C29DFA67EC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2F88425-5F60-70AE-7CF9-5B0122D1720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819CC3E-1D26-4EA0-6583-20597912314E}"/>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COUNT (Sayı) Fonksiyonu</a:t>
            </a:r>
          </a:p>
        </p:txBody>
      </p:sp>
      <p:sp>
        <p:nvSpPr>
          <p:cNvPr id="3" name="Google Shape;366;p29">
            <a:extLst>
              <a:ext uri="{FF2B5EF4-FFF2-40B4-BE49-F238E27FC236}">
                <a16:creationId xmlns:a16="http://schemas.microsoft.com/office/drawing/2014/main" id="{CF9E829F-D312-7FD5-9074-7D3F049BC5AB}"/>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COUNT</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 | *)</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38612888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CED8659-6195-BE06-1831-8D3B3C6BEB6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69F65EA-3DD9-5C93-74E1-CF47BC3A603C}"/>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2F9F0C9-CCD1-1F51-CFCE-D85F5B90BA0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56EF9EB-5503-07C5-349C-BAB302DF53B9}"/>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COUNT (Sayı) Fonksiyonu</a:t>
            </a:r>
          </a:p>
        </p:txBody>
      </p:sp>
      <p:sp>
        <p:nvSpPr>
          <p:cNvPr id="4" name="Google Shape;366;p29">
            <a:extLst>
              <a:ext uri="{FF2B5EF4-FFF2-40B4-BE49-F238E27FC236}">
                <a16:creationId xmlns:a16="http://schemas.microsoft.com/office/drawing/2014/main" id="{ACC4BDC1-BC2F-7239-FE9E-8536D4377C67}"/>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Toplam kaç adet not kaydı olduğunu sayınız.</a:t>
            </a:r>
          </a:p>
        </p:txBody>
      </p:sp>
      <p:pic>
        <p:nvPicPr>
          <p:cNvPr id="5" name="Resim 4" descr="metin, yazılım, yazı tipi, çizgi içeren bir resim&#10;&#10;Yapay zeka tarafından oluşturulmuş içerik yanlış olabilir.">
            <a:extLst>
              <a:ext uri="{FF2B5EF4-FFF2-40B4-BE49-F238E27FC236}">
                <a16:creationId xmlns:a16="http://schemas.microsoft.com/office/drawing/2014/main" id="{6973D099-0AE6-D9BD-FAF2-D8730CBA3399}"/>
              </a:ext>
            </a:extLst>
          </p:cNvPr>
          <p:cNvPicPr>
            <a:picLocks noChangeAspect="1"/>
          </p:cNvPicPr>
          <p:nvPr/>
        </p:nvPicPr>
        <p:blipFill>
          <a:blip r:embed="rId5"/>
          <a:stretch>
            <a:fillRect/>
          </a:stretch>
        </p:blipFill>
        <p:spPr>
          <a:xfrm>
            <a:off x="3736586" y="3581507"/>
            <a:ext cx="13501386" cy="5192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83535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0595563-DF45-6A12-BCC0-9DD426AAD50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5DD9408-ECF9-A9AF-316D-04219E2BDB91}"/>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D72711BF-414A-E9A2-4B58-733F105FC89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BF93224A-63F6-235D-20B7-A581BE17BBE6}"/>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COUNT (Sayı) Fonksiyonu</a:t>
            </a:r>
          </a:p>
        </p:txBody>
      </p:sp>
      <p:sp>
        <p:nvSpPr>
          <p:cNvPr id="4" name="Google Shape;366;p29">
            <a:extLst>
              <a:ext uri="{FF2B5EF4-FFF2-40B4-BE49-F238E27FC236}">
                <a16:creationId xmlns:a16="http://schemas.microsoft.com/office/drawing/2014/main" id="{36EA8236-323B-3E8A-E634-A353E83DAF3F}"/>
              </a:ext>
            </a:extLst>
          </p:cNvPr>
          <p:cNvSpPr txBox="1"/>
          <p:nvPr/>
        </p:nvSpPr>
        <p:spPr>
          <a:xfrm>
            <a:off x="3325837" y="2173395"/>
            <a:ext cx="15593532"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Toplam kaç adet not kaydı olduğunu sayınız.</a:t>
            </a:r>
          </a:p>
        </p:txBody>
      </p:sp>
      <p:pic>
        <p:nvPicPr>
          <p:cNvPr id="5" name="Resim 4" descr="metin, yazılım, yazı tipi, çizgi içeren bir resim&#10;&#10;Yapay zeka tarafından oluşturulmuş içerik yanlış olabilir.">
            <a:extLst>
              <a:ext uri="{FF2B5EF4-FFF2-40B4-BE49-F238E27FC236}">
                <a16:creationId xmlns:a16="http://schemas.microsoft.com/office/drawing/2014/main" id="{2DDA4C30-1C04-3D49-3E06-675DCE418907}"/>
              </a:ext>
            </a:extLst>
          </p:cNvPr>
          <p:cNvPicPr>
            <a:picLocks noChangeAspect="1"/>
          </p:cNvPicPr>
          <p:nvPr/>
        </p:nvPicPr>
        <p:blipFill>
          <a:blip r:embed="rId5"/>
          <a:stretch>
            <a:fillRect/>
          </a:stretch>
        </p:blipFill>
        <p:spPr>
          <a:xfrm>
            <a:off x="3736586" y="3581507"/>
            <a:ext cx="4800969" cy="1846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descr="metin, çizgi, yazılım, yazı tipi içeren bir resim&#10;&#10;Yapay zeka tarafından oluşturulmuş içerik yanlış olabilir.">
            <a:extLst>
              <a:ext uri="{FF2B5EF4-FFF2-40B4-BE49-F238E27FC236}">
                <a16:creationId xmlns:a16="http://schemas.microsoft.com/office/drawing/2014/main" id="{ABED27AB-4BC6-9EAF-440B-64001FE29BC4}"/>
              </a:ext>
            </a:extLst>
          </p:cNvPr>
          <p:cNvPicPr>
            <a:picLocks noChangeAspect="1"/>
          </p:cNvPicPr>
          <p:nvPr/>
        </p:nvPicPr>
        <p:blipFill>
          <a:blip r:embed="rId6"/>
          <a:stretch>
            <a:fillRect/>
          </a:stretch>
        </p:blipFill>
        <p:spPr>
          <a:xfrm>
            <a:off x="3610432" y="5841565"/>
            <a:ext cx="13630304" cy="370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4817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1ECFBC9-C6FC-2C57-783F-9BC589657F2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CDFB490-185C-4F2B-D294-B9B4604886E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5E85DAF8-D034-82B6-87AB-C42E47BEF57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169B460-7BA9-FCB2-1F6A-0985FA7ED038}"/>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COUNT (Sayı) Fonksiyonu</a:t>
            </a:r>
          </a:p>
        </p:txBody>
      </p:sp>
      <p:sp>
        <p:nvSpPr>
          <p:cNvPr id="4" name="Google Shape;366;p29">
            <a:extLst>
              <a:ext uri="{FF2B5EF4-FFF2-40B4-BE49-F238E27FC236}">
                <a16:creationId xmlns:a16="http://schemas.microsoft.com/office/drawing/2014/main" id="{F8C55E14-0A34-FEDA-1B5A-32CE1E97A8EF}"/>
              </a:ext>
            </a:extLst>
          </p:cNvPr>
          <p:cNvSpPr txBox="1"/>
          <p:nvPr/>
        </p:nvSpPr>
        <p:spPr>
          <a:xfrm>
            <a:off x="3325837" y="2173395"/>
            <a:ext cx="14656005" cy="6463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Puanı 80'den büyük olan kaç adet not kaydı olduğunu sayınız.</a:t>
            </a:r>
          </a:p>
        </p:txBody>
      </p:sp>
      <p:pic>
        <p:nvPicPr>
          <p:cNvPr id="3" name="Resim 2" descr="metin, yazı tipi, yazılım, çizgi içeren bir resim&#10;&#10;Yapay zeka tarafından oluşturulmuş içerik yanlış olabilir.">
            <a:extLst>
              <a:ext uri="{FF2B5EF4-FFF2-40B4-BE49-F238E27FC236}">
                <a16:creationId xmlns:a16="http://schemas.microsoft.com/office/drawing/2014/main" id="{E321EA03-D02D-8E8C-FB72-767495EEA2C2}"/>
              </a:ext>
            </a:extLst>
          </p:cNvPr>
          <p:cNvPicPr>
            <a:picLocks noChangeAspect="1"/>
          </p:cNvPicPr>
          <p:nvPr/>
        </p:nvPicPr>
        <p:blipFill>
          <a:blip r:embed="rId5"/>
          <a:stretch>
            <a:fillRect/>
          </a:stretch>
        </p:blipFill>
        <p:spPr>
          <a:xfrm>
            <a:off x="3468732" y="3588667"/>
            <a:ext cx="13843837" cy="5205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78963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COUNT (Sayı)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1. Sınıf Erkek</a:t>
            </a:r>
            <a:r>
              <a:rPr lang="tr-TR" sz="3600" dirty="0">
                <a:solidFill>
                  <a:srgbClr val="1C3A8F"/>
                </a:solidFill>
              </a:rPr>
              <a:t> öğrenci sayısını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945230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COUNT (Sayı)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1. Sınıf Erkek</a:t>
            </a:r>
            <a:r>
              <a:rPr lang="tr-TR" sz="3600" dirty="0">
                <a:solidFill>
                  <a:srgbClr val="1C3A8F"/>
                </a:solidFill>
              </a:rPr>
              <a:t> öğrenci sayısını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lım, çizgi, ekran görüntüsü içeren bir resim&#10;&#10;Yapay zeka tarafından oluşturulmuş içerik yanlış olabilir.">
            <a:extLst>
              <a:ext uri="{FF2B5EF4-FFF2-40B4-BE49-F238E27FC236}">
                <a16:creationId xmlns:a16="http://schemas.microsoft.com/office/drawing/2014/main" id="{6BD52BAB-5639-4D34-49F8-F40B72BF99C3}"/>
              </a:ext>
            </a:extLst>
          </p:cNvPr>
          <p:cNvPicPr>
            <a:picLocks noChangeAspect="1"/>
          </p:cNvPicPr>
          <p:nvPr/>
        </p:nvPicPr>
        <p:blipFill>
          <a:blip r:embed="rId8"/>
          <a:stretch>
            <a:fillRect/>
          </a:stretch>
        </p:blipFill>
        <p:spPr>
          <a:xfrm>
            <a:off x="3318947" y="4251230"/>
            <a:ext cx="13364094" cy="3404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9121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COUNT (Sayı)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a:t>
            </a:r>
            <a:r>
              <a:rPr lang="tr-TR" sz="3600" b="1" dirty="0">
                <a:solidFill>
                  <a:srgbClr val="1C3A8F"/>
                </a:solidFill>
              </a:rPr>
              <a:t>kaç farklı kredi miktarı</a:t>
            </a:r>
            <a:r>
              <a:rPr lang="tr-TR" sz="3600" dirty="0">
                <a:solidFill>
                  <a:srgbClr val="1C3A8F"/>
                </a:solidFill>
              </a:rPr>
              <a:t> kullanıldığını sayınız.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03383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COUNT (Sayı)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a:t>
            </a:r>
            <a:r>
              <a:rPr lang="tr-TR" sz="3600" b="1" dirty="0">
                <a:solidFill>
                  <a:srgbClr val="1C3A8F"/>
                </a:solidFill>
              </a:rPr>
              <a:t>kaç farklı kredi miktarı</a:t>
            </a:r>
            <a:r>
              <a:rPr lang="tr-TR" sz="3600" dirty="0">
                <a:solidFill>
                  <a:srgbClr val="1C3A8F"/>
                </a:solidFill>
              </a:rPr>
              <a:t> kullanıldığını sayınız.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yazı tipi, çizgi içeren bir resim&#10;&#10;Yapay zeka tarafından oluşturulmuş içerik yanlış olabilir.">
            <a:extLst>
              <a:ext uri="{FF2B5EF4-FFF2-40B4-BE49-F238E27FC236}">
                <a16:creationId xmlns:a16="http://schemas.microsoft.com/office/drawing/2014/main" id="{74B86E2E-FF74-B126-8C28-46D0550A058B}"/>
              </a:ext>
            </a:extLst>
          </p:cNvPr>
          <p:cNvPicPr>
            <a:picLocks noChangeAspect="1"/>
          </p:cNvPicPr>
          <p:nvPr/>
        </p:nvPicPr>
        <p:blipFill>
          <a:blip r:embed="rId8"/>
          <a:stretch>
            <a:fillRect/>
          </a:stretch>
        </p:blipFill>
        <p:spPr>
          <a:xfrm>
            <a:off x="3724772" y="3859810"/>
            <a:ext cx="12943913" cy="4652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0313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err="1">
                <a:solidFill>
                  <a:srgbClr val="FFCA04"/>
                </a:solidFill>
                <a:latin typeface="Paytone One"/>
                <a:sym typeface="Paytone One"/>
              </a:rPr>
              <a:t>Like</a:t>
            </a:r>
            <a:r>
              <a:rPr lang="tr-TR" sz="4000" dirty="0">
                <a:solidFill>
                  <a:srgbClr val="FFCA04"/>
                </a:solidFill>
                <a:latin typeface="Paytone One"/>
                <a:sym typeface="Paytone One"/>
              </a:rPr>
              <a:t> Örnekleri</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477328"/>
          </a:xfrm>
          <a:prstGeom prst="rect">
            <a:avLst/>
          </a:prstGeom>
          <a:noFill/>
          <a:ln>
            <a:noFill/>
          </a:ln>
        </p:spPr>
        <p:txBody>
          <a:bodyPr spcFirstLastPara="1" wrap="square" lIns="0" tIns="0" rIns="0" bIns="0" anchor="t" anchorCtr="0">
            <a:spAutoFit/>
          </a:bodyPr>
          <a:lstStyle/>
          <a:p>
            <a:pPr algn="just">
              <a:buClr>
                <a:srgbClr val="1C3A8F"/>
              </a:buClr>
            </a:pPr>
            <a:r>
              <a:rPr lang="tr-TR" sz="3200" b="1" dirty="0">
                <a:solidFill>
                  <a:srgbClr val="1C3A8F"/>
                </a:solidFill>
              </a:rPr>
              <a:t>[</a:t>
            </a:r>
            <a:r>
              <a:rPr lang="tr-TR" sz="3200" b="1" dirty="0" err="1">
                <a:solidFill>
                  <a:srgbClr val="1C3A8F"/>
                </a:solidFill>
              </a:rPr>
              <a:t>Ogrenciler</a:t>
            </a:r>
            <a:r>
              <a:rPr lang="tr-TR" sz="3200" b="1" dirty="0">
                <a:solidFill>
                  <a:srgbClr val="1C3A8F"/>
                </a:solidFill>
              </a:rPr>
              <a:t>]</a:t>
            </a:r>
            <a:r>
              <a:rPr lang="tr-TR" sz="3200" dirty="0">
                <a:solidFill>
                  <a:srgbClr val="1C3A8F"/>
                </a:solidFill>
              </a:rPr>
              <a:t> tablosundan </a:t>
            </a:r>
            <a:r>
              <a:rPr lang="tr-TR" sz="3200" b="1" dirty="0" err="1">
                <a:solidFill>
                  <a:srgbClr val="1C3A8F"/>
                </a:solidFill>
              </a:rPr>
              <a:t>OgrenciNo</a:t>
            </a:r>
            <a:r>
              <a:rPr lang="tr-TR" sz="3200" dirty="0">
                <a:solidFill>
                  <a:srgbClr val="1C3A8F"/>
                </a:solidFill>
              </a:rPr>
              <a:t>, </a:t>
            </a:r>
            <a:r>
              <a:rPr lang="tr-TR" sz="3200" b="1" dirty="0">
                <a:solidFill>
                  <a:srgbClr val="1C3A8F"/>
                </a:solidFill>
              </a:rPr>
              <a:t>Ad</a:t>
            </a:r>
            <a:r>
              <a:rPr lang="tr-TR" sz="3200" dirty="0">
                <a:solidFill>
                  <a:srgbClr val="1C3A8F"/>
                </a:solidFill>
              </a:rPr>
              <a:t> ve </a:t>
            </a:r>
            <a:r>
              <a:rPr lang="tr-TR" sz="3200" b="1" dirty="0" err="1">
                <a:solidFill>
                  <a:srgbClr val="1C3A8F"/>
                </a:solidFill>
              </a:rPr>
              <a:t>AktifOgrencilik</a:t>
            </a:r>
            <a:r>
              <a:rPr lang="tr-TR" sz="3200" dirty="0">
                <a:solidFill>
                  <a:srgbClr val="1C3A8F"/>
                </a:solidFill>
              </a:rPr>
              <a:t> kolonlarını seçiniz. </a:t>
            </a:r>
            <a:r>
              <a:rPr lang="tr-TR" sz="3200" b="1" dirty="0">
                <a:solidFill>
                  <a:srgbClr val="1C3A8F"/>
                </a:solidFill>
              </a:rPr>
              <a:t>Öğrenci numarası '2023101' ile başlayıp</a:t>
            </a:r>
            <a:r>
              <a:rPr lang="tr-TR" sz="3200" dirty="0">
                <a:solidFill>
                  <a:srgbClr val="1C3A8F"/>
                </a:solidFill>
              </a:rPr>
              <a:t> </a:t>
            </a:r>
            <a:r>
              <a:rPr lang="tr-TR" sz="3200" b="1" dirty="0">
                <a:solidFill>
                  <a:srgbClr val="1C3A8F"/>
                </a:solidFill>
              </a:rPr>
              <a:t>VE</a:t>
            </a:r>
            <a:r>
              <a:rPr lang="tr-TR" sz="3200" dirty="0">
                <a:solidFill>
                  <a:srgbClr val="1C3A8F"/>
                </a:solidFill>
              </a:rPr>
              <a:t> </a:t>
            </a:r>
            <a:r>
              <a:rPr lang="tr-TR" sz="3200" b="1" dirty="0">
                <a:solidFill>
                  <a:srgbClr val="1C3A8F"/>
                </a:solidFill>
              </a:rPr>
              <a:t>aktif öğrencilik durumu 1 olan</a:t>
            </a:r>
            <a:r>
              <a:rPr lang="tr-TR" sz="3200" dirty="0">
                <a:solidFill>
                  <a:srgbClr val="1C3A8F"/>
                </a:solidFill>
              </a:rPr>
              <a:t> öğrencileri listeleyiniz.</a:t>
            </a:r>
            <a:endParaRPr lang="tr-TR" sz="32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69388C8-0912-E586-299D-64401C25C91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4" name="Resim 3">
            <a:extLst>
              <a:ext uri="{FF2B5EF4-FFF2-40B4-BE49-F238E27FC236}">
                <a16:creationId xmlns:a16="http://schemas.microsoft.com/office/drawing/2014/main" id="{9DE791DE-ABE6-57B9-F6CF-7C8832D93F38}"/>
              </a:ext>
            </a:extLst>
          </p:cNvPr>
          <p:cNvPicPr>
            <a:picLocks noChangeAspect="1"/>
          </p:cNvPicPr>
          <p:nvPr/>
        </p:nvPicPr>
        <p:blipFill>
          <a:blip r:embed="rId8"/>
          <a:stretch>
            <a:fillRect/>
          </a:stretch>
        </p:blipFill>
        <p:spPr>
          <a:xfrm>
            <a:off x="4828233" y="4585539"/>
            <a:ext cx="10627620" cy="4660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75567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b="0" i="0" u="none" strike="noStrike" kern="0" cap="none" spc="0" normalizeH="0" baseline="0" noProof="0" dirty="0">
              <a:ln>
                <a:noFill/>
              </a:ln>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70D0062-69DE-C896-3439-BD284AFF40D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EE82C18-7496-C4A1-6C67-ABFE5EFD8BC7}"/>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654EDF6-FE16-4E65-0E35-5455E4412C2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83E12C0-BEF0-6188-3929-1C83D22928C9}"/>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IN Örnekleri</a:t>
            </a:r>
          </a:p>
        </p:txBody>
      </p:sp>
      <p:sp>
        <p:nvSpPr>
          <p:cNvPr id="4" name="Google Shape;366;p29">
            <a:extLst>
              <a:ext uri="{FF2B5EF4-FFF2-40B4-BE49-F238E27FC236}">
                <a16:creationId xmlns:a16="http://schemas.microsoft.com/office/drawing/2014/main" id="{4D90BB47-DA8B-2A49-B447-FA962D11649C}"/>
              </a:ext>
            </a:extLst>
          </p:cNvPr>
          <p:cNvSpPr txBox="1"/>
          <p:nvPr/>
        </p:nvSpPr>
        <p:spPr>
          <a:xfrm>
            <a:off x="3760763" y="1629986"/>
            <a:ext cx="13822679" cy="9048631"/>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sutun_adi_1, sutun_adi_2, ...</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 </a:t>
            </a:r>
            <a:r>
              <a:rPr lang="tr-TR" sz="3500" b="1" dirty="0">
                <a:solidFill>
                  <a:srgbClr val="FFCA04"/>
                </a:solidFill>
                <a:latin typeface="Lato"/>
                <a:ea typeface="Lato"/>
                <a:cs typeface="Lato"/>
                <a:sym typeface="Lato"/>
              </a:rPr>
              <a:t>IN</a:t>
            </a:r>
            <a:r>
              <a:rPr lang="tr-TR" sz="3500" dirty="0">
                <a:solidFill>
                  <a:schemeClr val="bg1"/>
                </a:solidFill>
                <a:latin typeface="Lato"/>
                <a:ea typeface="Lato"/>
                <a:cs typeface="Lato"/>
                <a:sym typeface="Lato"/>
              </a:rPr>
              <a:t> (deger1, deger2, deger3);</a:t>
            </a: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endParaRPr lang="tr-TR" sz="3500" b="1" dirty="0">
              <a:solidFill>
                <a:schemeClr val="bg1"/>
              </a:solidFill>
              <a:latin typeface="Lato"/>
              <a:ea typeface="Lato"/>
              <a:cs typeface="Lato"/>
              <a:sym typeface="Lato"/>
            </a:endParaRPr>
          </a:p>
          <a:p>
            <a:pPr lvl="1" algn="just">
              <a:lnSpc>
                <a:spcPct val="120000"/>
              </a:lnSpc>
              <a:defRPr/>
            </a:pPr>
            <a:r>
              <a:rPr lang="tr-TR" sz="3500" b="1" dirty="0">
                <a:solidFill>
                  <a:schemeClr val="bg1"/>
                </a:solidFill>
                <a:latin typeface="Lato"/>
                <a:ea typeface="Lato"/>
                <a:cs typeface="Lato"/>
                <a:sym typeface="Lato"/>
              </a:rPr>
              <a:t>	Temel Kural : </a:t>
            </a:r>
            <a:r>
              <a:rPr lang="tr-TR" sz="3500" dirty="0">
                <a:solidFill>
                  <a:schemeClr val="bg1"/>
                </a:solidFill>
                <a:latin typeface="Lato"/>
                <a:ea typeface="Lato"/>
                <a:cs typeface="Lato"/>
                <a:sym typeface="Lato"/>
              </a:rPr>
              <a:t>Bir sütunun, liste içindeki herhangi bir değere sahip</a:t>
            </a:r>
            <a:br>
              <a:rPr lang="tr-TR" sz="3500" dirty="0">
                <a:solidFill>
                  <a:schemeClr val="bg1"/>
                </a:solidFill>
                <a:latin typeface="Lato"/>
                <a:ea typeface="Lato"/>
                <a:cs typeface="Lato"/>
                <a:sym typeface="Lato"/>
              </a:rPr>
            </a:br>
            <a:r>
              <a:rPr lang="tr-TR" sz="3500" dirty="0">
                <a:solidFill>
                  <a:schemeClr val="bg1"/>
                </a:solidFill>
                <a:latin typeface="Lato"/>
                <a:ea typeface="Lato"/>
                <a:cs typeface="Lato"/>
                <a:sym typeface="Lato"/>
              </a:rPr>
              <a:t>        olup olmadığını kontrol eder.</a:t>
            </a:r>
            <a:endParaRPr lang="tr-TR" sz="3500" dirty="0">
              <a:solidFill>
                <a:srgbClr val="FFCA04"/>
              </a:solidFill>
              <a:latin typeface="Lato"/>
              <a:ea typeface="Lato"/>
              <a:cs typeface="Lato"/>
              <a:sym typeface="Lato"/>
            </a:endParaRPr>
          </a:p>
          <a:p>
            <a:pPr lvl="1" algn="just">
              <a:lnSpc>
                <a:spcPct val="120000"/>
              </a:lnSpc>
              <a:defRPr/>
            </a:pPr>
            <a:r>
              <a:rPr lang="tr-TR" sz="3500" dirty="0">
                <a:solidFill>
                  <a:schemeClr val="bg1"/>
                </a:solidFill>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37ADFBF8-C323-7098-C1FA-632077C48074}"/>
                  </a:ext>
                </a:extLst>
              </p:cNvPr>
              <p:cNvGraphicFramePr>
                <a:graphicFrameLocks noChangeAspect="1"/>
              </p:cNvGraphicFramePr>
              <p:nvPr>
                <p:extLst>
                  <p:ext uri="{D42A27DB-BD31-4B8C-83A1-F6EECF244321}">
                    <p14:modId xmlns:p14="http://schemas.microsoft.com/office/powerpoint/2010/main" val="3211196293"/>
                  </p:ext>
                </p:extLst>
              </p:nvPr>
            </p:nvGraphicFramePr>
            <p:xfrm rot="20368717">
              <a:off x="3502684" y="7085094"/>
              <a:ext cx="1004095" cy="3091244"/>
            </p:xfrm>
            <a:graphic>
              <a:graphicData uri="http://schemas.microsoft.com/office/drawing/2017/model3d">
                <am3d:model3d r:embed="rId5">
                  <am3d:spPr>
                    <a:xfrm rot="20368717">
                      <a:off x="0" y="0"/>
                      <a:ext cx="1004095" cy="309124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34714" ay="270305" az="-10587"/>
                    <am3d:postTrans dx="0" dy="0" dz="0"/>
                  </am3d:trans>
                  <am3d:raster rName="Office3DRenderer" rVer="16.0.8326">
                    <am3d:blip r:embed="rId6"/>
                  </am3d:raster>
                  <am3d:objViewport viewportSz="3216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37ADFBF8-C323-7098-C1FA-632077C48074}"/>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3502684" y="7085094"/>
                <a:ext cx="1004095" cy="3091244"/>
              </a:xfrm>
              <a:prstGeom prst="rect">
                <a:avLst/>
              </a:prstGeom>
            </p:spPr>
          </p:pic>
        </mc:Fallback>
      </mc:AlternateContent>
    </p:spTree>
    <p:extLst>
      <p:ext uri="{BB962C8B-B14F-4D97-AF65-F5344CB8AC3E}">
        <p14:creationId xmlns:p14="http://schemas.microsoft.com/office/powerpoint/2010/main" val="2057629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3019</TotalTime>
  <Words>2270</Words>
  <Application>Microsoft Office PowerPoint</Application>
  <PresentationFormat>Özel</PresentationFormat>
  <Paragraphs>327</Paragraphs>
  <Slides>80</Slides>
  <Notes>80</Notes>
  <HiddenSlides>0</HiddenSlides>
  <MMClips>38</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80</vt:i4>
      </vt:variant>
    </vt:vector>
  </HeadingPairs>
  <TitlesOfParts>
    <vt:vector size="86" baseType="lpstr">
      <vt:lpstr>Lato</vt:lpstr>
      <vt:lpstr>Paytone One</vt:lpstr>
      <vt:lpstr>Calibri</vt:lpstr>
      <vt:lpstr>Arial Unicode MS</vt:lpstr>
      <vt:lpstr>Arial</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49</cp:revision>
  <dcterms:modified xsi:type="dcterms:W3CDTF">2025-12-10T11:08:39Z</dcterms:modified>
</cp:coreProperties>
</file>