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8" r:id="rId3"/>
    <p:sldId id="277" r:id="rId4"/>
    <p:sldId id="278" r:id="rId5"/>
    <p:sldId id="279" r:id="rId6"/>
    <p:sldId id="281" r:id="rId7"/>
    <p:sldId id="280" r:id="rId8"/>
    <p:sldId id="282" r:id="rId9"/>
    <p:sldId id="283" r:id="rId10"/>
    <p:sldId id="284" r:id="rId11"/>
    <p:sldId id="285" r:id="rId12"/>
    <p:sldId id="286" r:id="rId13"/>
    <p:sldId id="288" r:id="rId14"/>
    <p:sldId id="287" r:id="rId15"/>
    <p:sldId id="289" r:id="rId16"/>
    <p:sldId id="257" r:id="rId17"/>
    <p:sldId id="292" r:id="rId18"/>
    <p:sldId id="293" r:id="rId19"/>
    <p:sldId id="259" r:id="rId20"/>
    <p:sldId id="294" r:id="rId21"/>
    <p:sldId id="290" r:id="rId22"/>
    <p:sldId id="296" r:id="rId23"/>
    <p:sldId id="295" r:id="rId24"/>
    <p:sldId id="297" r:id="rId25"/>
    <p:sldId id="298" r:id="rId26"/>
    <p:sldId id="299" r:id="rId27"/>
    <p:sldId id="300" r:id="rId28"/>
    <p:sldId id="301" r:id="rId29"/>
    <p:sldId id="302" r:id="rId30"/>
    <p:sldId id="303" r:id="rId31"/>
    <p:sldId id="276" r:id="rId32"/>
  </p:sldIdLst>
  <p:sldSz cx="18288000" cy="10287000"/>
  <p:notesSz cx="6858000" cy="9144000"/>
  <p:embeddedFontLst>
    <p:embeddedFont>
      <p:font typeface="Lato" panose="020F0502020204030203" pitchFamily="34" charset="0"/>
      <p:regular r:id="rId34"/>
      <p:bold r:id="rId35"/>
      <p:italic r:id="rId36"/>
      <p:boldItalic r:id="rId37"/>
    </p:embeddedFont>
    <p:embeddedFont>
      <p:font typeface="Paytone One" panose="020B0604020202020204" charset="-94"/>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41" autoAdjust="0"/>
  </p:normalViewPr>
  <p:slideViewPr>
    <p:cSldViewPr snapToGrid="0">
      <p:cViewPr>
        <p:scale>
          <a:sx n="33" d="100"/>
          <a:sy n="33" d="100"/>
        </p:scale>
        <p:origin x="1733" y="686"/>
      </p:cViewPr>
      <p:guideLst>
        <p:guide orient="horz" pos="2160"/>
        <p:guide pos="2880"/>
      </p:guideLst>
    </p:cSldViewPr>
  </p:slideViewPr>
  <p:outlineViewPr>
    <p:cViewPr>
      <p:scale>
        <a:sx n="100" d="100"/>
        <a:sy n="100"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7F3BC61-20CE-820C-C3F2-B7B9C82F09A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530C4AD-5A32-2EDA-B6E0-8616B60591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D2B02CD-A190-FC0F-BDA1-400759BD5F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57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F210C73-0223-AAF5-F202-C8170D40CBD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7FA6D34-1489-B714-7510-EE73BC44BD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2737AC04-D3C9-DC3B-1CE6-571B6C9DD2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79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B3AB9A58-EBDB-2D80-287E-A20966B5A98E}"/>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C13CB947-2509-51AE-23CA-6404D1659A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C623D986-327F-35E6-70EF-57E28D8F01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850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885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88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3188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FD3A1161-0FD8-E362-A1C4-88604C7EE65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45BD5570-6CC3-725A-FFC9-FBE41F4479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EC10CCE2-ACD5-9D79-2D36-90F59AA225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92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3C83D067-CAC5-C00D-AB10-BA8337E7F92E}"/>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18A152A2-45E2-3022-E248-9B5FEC6C67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AE0F0212-B660-BA76-5D77-90AE124652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383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E750F47E-FEAB-6B03-5EE4-D920D06F061F}"/>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05CDE87E-CCF2-9EC2-E990-67E871C8B7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417E0845-E93E-37F4-F293-8DA66E5C98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650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6A5CD58-81DD-4590-50D6-17B97B82C4C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8573393-17E4-AF87-38BA-CF721E550C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199E0593-28E7-1F1A-1AA1-4607C70804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246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E5447AB1-0FAB-0DAB-F2E4-51827FE3E40E}"/>
            </a:ext>
          </a:extLst>
        </p:cNvPr>
        <p:cNvGrpSpPr/>
        <p:nvPr/>
      </p:nvGrpSpPr>
      <p:grpSpPr>
        <a:xfrm>
          <a:off x="0" y="0"/>
          <a:ext cx="0" cy="0"/>
          <a:chOff x="0" y="0"/>
          <a:chExt cx="0" cy="0"/>
        </a:xfrm>
      </p:grpSpPr>
      <p:sp>
        <p:nvSpPr>
          <p:cNvPr id="128" name="Google Shape;128;p5:notes">
            <a:extLst>
              <a:ext uri="{FF2B5EF4-FFF2-40B4-BE49-F238E27FC236}">
                <a16:creationId xmlns:a16="http://schemas.microsoft.com/office/drawing/2014/main" id="{EA088C8F-DB4F-D8C8-9289-EABB765C74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5:notes">
            <a:extLst>
              <a:ext uri="{FF2B5EF4-FFF2-40B4-BE49-F238E27FC236}">
                <a16:creationId xmlns:a16="http://schemas.microsoft.com/office/drawing/2014/main" id="{3310FF4A-20A2-B26E-E044-AACF864921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5958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2A790CE-0784-1C5D-DA4F-B1AACC6F642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9A31EF7-BF81-0ACC-D89B-838DC2422C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0CE0FD4C-EBA8-F96A-A310-D90459F1E1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969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EA2DDD3E-B9D4-5CCF-2982-58B531FE4173}"/>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0F878726-6150-3E3B-3F67-4516337E71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905607D0-0639-EF30-D058-D75EDAEB3F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9015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8F8D2BBB-ED2C-B5AE-014C-66FEC625B9E3}"/>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F7EFDA8D-D740-16A8-3E9C-BC6DAA8BAF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8F16505F-84B4-456B-360E-5F3BE04D9A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576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7F7F06B1-B385-940C-7740-2878D5290BE0}"/>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BA18948F-65E9-2DF8-20CB-B0B52F72AD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6186C90D-AED9-11C8-7D19-78436AFBB8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80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06F1CAB7-5A70-7239-27DE-5602B092C893}"/>
            </a:ext>
          </a:extLst>
        </p:cNvPr>
        <p:cNvGrpSpPr/>
        <p:nvPr/>
      </p:nvGrpSpPr>
      <p:grpSpPr>
        <a:xfrm>
          <a:off x="0" y="0"/>
          <a:ext cx="0" cy="0"/>
          <a:chOff x="0" y="0"/>
          <a:chExt cx="0" cy="0"/>
        </a:xfrm>
      </p:grpSpPr>
      <p:sp>
        <p:nvSpPr>
          <p:cNvPr id="263" name="Google Shape;263;p11:notes">
            <a:extLst>
              <a:ext uri="{FF2B5EF4-FFF2-40B4-BE49-F238E27FC236}">
                <a16:creationId xmlns:a16="http://schemas.microsoft.com/office/drawing/2014/main" id="{82F794BA-51AB-7E0B-8BD0-17BA343864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1:notes">
            <a:extLst>
              <a:ext uri="{FF2B5EF4-FFF2-40B4-BE49-F238E27FC236}">
                <a16:creationId xmlns:a16="http://schemas.microsoft.com/office/drawing/2014/main" id="{E827F421-0CBD-0F13-9DBB-15D926740F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696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B0FE3F0B-0773-0360-52B8-6CA33B289A57}"/>
            </a:ext>
          </a:extLst>
        </p:cNvPr>
        <p:cNvGrpSpPr/>
        <p:nvPr/>
      </p:nvGrpSpPr>
      <p:grpSpPr>
        <a:xfrm>
          <a:off x="0" y="0"/>
          <a:ext cx="0" cy="0"/>
          <a:chOff x="0" y="0"/>
          <a:chExt cx="0" cy="0"/>
        </a:xfrm>
      </p:grpSpPr>
      <p:sp>
        <p:nvSpPr>
          <p:cNvPr id="263" name="Google Shape;263;p11:notes">
            <a:extLst>
              <a:ext uri="{FF2B5EF4-FFF2-40B4-BE49-F238E27FC236}">
                <a16:creationId xmlns:a16="http://schemas.microsoft.com/office/drawing/2014/main" id="{9EBC5DE2-1F2A-2832-ED76-A635A37039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1:notes">
            <a:extLst>
              <a:ext uri="{FF2B5EF4-FFF2-40B4-BE49-F238E27FC236}">
                <a16:creationId xmlns:a16="http://schemas.microsoft.com/office/drawing/2014/main" id="{FEF7B836-3432-4E25-0B90-9CF794E9C5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622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DD56AED-49E7-2C62-3AF1-8F80F2FD953C}"/>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5C19F377-B158-1500-F2EF-2836BFA5AC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F626F3DF-9DFE-1885-EB5C-D9DB3392BE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75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0AF2D428-36E6-AC50-EEF5-FC6CD1FC00CE}"/>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BE634FF8-B053-C735-0E8A-E4AF523E30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a:extLst>
              <a:ext uri="{FF2B5EF4-FFF2-40B4-BE49-F238E27FC236}">
                <a16:creationId xmlns:a16="http://schemas.microsoft.com/office/drawing/2014/main" id="{DC770764-5876-8964-96E6-E7C32C4FC2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389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15450AC8-C001-A656-D2EB-DF1C245D8013}"/>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FE3357C2-8C87-8EC8-B353-8C6B1F0A05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679FC1B5-0353-1502-5D94-928037818A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475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4BBE3A84-5DB7-AF56-6B0D-D3EE7E469A32}"/>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A0AE1B4D-3A20-BCBB-EE42-1BBEF9AA72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04A1FB86-85F4-6999-A2C1-BF6C33F148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872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1E5300D7-0439-8A79-CB67-9A3F4879D40A}"/>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6B4775B3-3B86-6E45-EA8B-89E09806C0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A209081C-0925-BDB7-5A80-29F83A6BE5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3486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81D6C0BD-37B3-7B04-9ABF-70639ABF0C93}"/>
            </a:ext>
          </a:extLst>
        </p:cNvPr>
        <p:cNvGrpSpPr/>
        <p:nvPr/>
      </p:nvGrpSpPr>
      <p:grpSpPr>
        <a:xfrm>
          <a:off x="0" y="0"/>
          <a:ext cx="0" cy="0"/>
          <a:chOff x="0" y="0"/>
          <a:chExt cx="0" cy="0"/>
        </a:xfrm>
      </p:grpSpPr>
      <p:sp>
        <p:nvSpPr>
          <p:cNvPr id="237" name="Google Shape;237;p10:notes">
            <a:extLst>
              <a:ext uri="{FF2B5EF4-FFF2-40B4-BE49-F238E27FC236}">
                <a16:creationId xmlns:a16="http://schemas.microsoft.com/office/drawing/2014/main" id="{D119A71C-18B8-FC82-7706-09ADAFD003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a:extLst>
              <a:ext uri="{FF2B5EF4-FFF2-40B4-BE49-F238E27FC236}">
                <a16:creationId xmlns:a16="http://schemas.microsoft.com/office/drawing/2014/main" id="{655805A7-EE68-7D7C-6008-2EC11C28D4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189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FC4C31BB-99C2-3330-B094-9F1A2C6A4E6E}"/>
            </a:ext>
          </a:extLst>
        </p:cNvPr>
        <p:cNvGrpSpPr/>
        <p:nvPr/>
      </p:nvGrpSpPr>
      <p:grpSpPr>
        <a:xfrm>
          <a:off x="0" y="0"/>
          <a:ext cx="0" cy="0"/>
          <a:chOff x="0" y="0"/>
          <a:chExt cx="0" cy="0"/>
        </a:xfrm>
      </p:grpSpPr>
      <p:sp>
        <p:nvSpPr>
          <p:cNvPr id="159" name="Google Shape;159;p7:notes">
            <a:extLst>
              <a:ext uri="{FF2B5EF4-FFF2-40B4-BE49-F238E27FC236}">
                <a16:creationId xmlns:a16="http://schemas.microsoft.com/office/drawing/2014/main" id="{10FA53A9-BA47-FA93-3644-4381847E21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a:extLst>
              <a:ext uri="{FF2B5EF4-FFF2-40B4-BE49-F238E27FC236}">
                <a16:creationId xmlns:a16="http://schemas.microsoft.com/office/drawing/2014/main" id="{0215795F-E8C5-EEDC-5B33-56C8678AB6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47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039F825-BAC4-F8C7-72DB-3B8CF6DBF2C8}"/>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2297EEF0-1655-4B38-743C-8414A4E5A9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D1FB613-850E-A6A9-DD14-108FE05C28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61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FA1F4423-C2F5-4EC4-731E-7AFBA5BC76BF}"/>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AEAAEF36-0AD2-BD03-1C05-1C2342AC84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B0219B79-478D-F674-5BF9-2622AF7CEC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316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16011099" y="972734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8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15970155" y="9740995"/>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5" Type="http://schemas.openxmlformats.org/officeDocument/2006/relationships/image" Target="../media/image1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39619" y="-1051404"/>
            <a:ext cx="8439362" cy="6030308"/>
          </a:xfrm>
          <a:custGeom>
            <a:avLst/>
            <a:gdLst/>
            <a:ahLst/>
            <a:cxnLst/>
            <a:rect l="l" t="t" r="r" b="b"/>
            <a:pathLst>
              <a:path w="8439362" h="6030308" extrusionOk="0">
                <a:moveTo>
                  <a:pt x="0" y="0"/>
                </a:moveTo>
                <a:lnTo>
                  <a:pt x="8439362" y="0"/>
                </a:lnTo>
                <a:lnTo>
                  <a:pt x="8439362" y="6030308"/>
                </a:lnTo>
                <a:lnTo>
                  <a:pt x="0" y="6030308"/>
                </a:lnTo>
                <a:lnTo>
                  <a:pt x="0" y="0"/>
                </a:lnTo>
                <a:close/>
              </a:path>
            </a:pathLst>
          </a:custGeom>
          <a:blipFill rotWithShape="1">
            <a:blip r:embed="rId6">
              <a:alphaModFix/>
            </a:blip>
            <a:stretch>
              <a:fillRect/>
            </a:stretch>
          </a:blipFill>
          <a:ln>
            <a:noFill/>
          </a:ln>
        </p:spPr>
        <p:txBody>
          <a:bodyPr/>
          <a:lstStyle/>
          <a:p>
            <a:endParaRPr lang="tr-TR" dirty="0"/>
          </a:p>
        </p:txBody>
      </p:sp>
      <p:sp>
        <p:nvSpPr>
          <p:cNvPr id="88" name="Google Shape;88;p13"/>
          <p:cNvSpPr/>
          <p:nvPr/>
        </p:nvSpPr>
        <p:spPr>
          <a:xfrm rot="10800000" flipH="1">
            <a:off x="-3303437" y="7652673"/>
            <a:ext cx="8439362" cy="6030308"/>
          </a:xfrm>
          <a:custGeom>
            <a:avLst/>
            <a:gdLst/>
            <a:ahLst/>
            <a:cxnLst/>
            <a:rect l="l" t="t" r="r" b="b"/>
            <a:pathLst>
              <a:path w="8439362" h="6030308" extrusionOk="0">
                <a:moveTo>
                  <a:pt x="8439361" y="0"/>
                </a:moveTo>
                <a:lnTo>
                  <a:pt x="0" y="0"/>
                </a:lnTo>
                <a:lnTo>
                  <a:pt x="0" y="6030307"/>
                </a:lnTo>
                <a:lnTo>
                  <a:pt x="8439361" y="6030307"/>
                </a:lnTo>
                <a:lnTo>
                  <a:pt x="8439361" y="0"/>
                </a:lnTo>
                <a:close/>
              </a:path>
            </a:pathLst>
          </a:custGeom>
          <a:blipFill rotWithShape="1">
            <a:blip r:embed="rId6">
              <a:alphaModFix/>
            </a:blip>
            <a:stretch>
              <a:fillRect/>
            </a:stretch>
          </a:blipFill>
          <a:ln>
            <a:noFill/>
          </a:ln>
        </p:spPr>
        <p:txBody>
          <a:bodyPr/>
          <a:lstStyle/>
          <a:p>
            <a:endParaRPr lang="tr-TR"/>
          </a:p>
        </p:txBody>
      </p:sp>
      <p:sp>
        <p:nvSpPr>
          <p:cNvPr id="89" name="Google Shape;89;p13"/>
          <p:cNvSpPr/>
          <p:nvPr/>
        </p:nvSpPr>
        <p:spPr>
          <a:xfrm>
            <a:off x="13152076" y="7652673"/>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endParaRPr lang="tr-TR"/>
          </a:p>
        </p:txBody>
      </p:sp>
      <p:sp>
        <p:nvSpPr>
          <p:cNvPr id="90" name="Google Shape;90;p13"/>
          <p:cNvSpPr/>
          <p:nvPr/>
        </p:nvSpPr>
        <p:spPr>
          <a:xfrm>
            <a:off x="-3034699" y="-5461944"/>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endParaRPr lang="tr-TR"/>
          </a:p>
        </p:txBody>
      </p:sp>
      <p:sp>
        <p:nvSpPr>
          <p:cNvPr id="91" name="Google Shape;91;p13"/>
          <p:cNvSpPr txBox="1"/>
          <p:nvPr/>
        </p:nvSpPr>
        <p:spPr>
          <a:xfrm>
            <a:off x="2359199" y="2781820"/>
            <a:ext cx="13569600" cy="490191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tr-TR" sz="10618" b="0" i="0" u="none" strike="noStrike" cap="none" dirty="0">
                <a:solidFill>
                  <a:srgbClr val="FFCA04"/>
                </a:solidFill>
                <a:latin typeface="Paytone One"/>
                <a:ea typeface="Paytone One"/>
                <a:cs typeface="Paytone One"/>
                <a:sym typeface="Paytone One"/>
              </a:rPr>
              <a:t>Veri Tabanı Yönetim Sistemleri	</a:t>
            </a:r>
            <a:endParaRPr dirty="0"/>
          </a:p>
        </p:txBody>
      </p:sp>
      <p:sp>
        <p:nvSpPr>
          <p:cNvPr id="92" name="Google Shape;92;p13"/>
          <p:cNvSpPr txBox="1"/>
          <p:nvPr/>
        </p:nvSpPr>
        <p:spPr>
          <a:xfrm>
            <a:off x="4338844" y="6736002"/>
            <a:ext cx="9610311" cy="834652"/>
          </a:xfrm>
          <a:prstGeom prst="rect">
            <a:avLst/>
          </a:prstGeom>
          <a:noFill/>
          <a:ln>
            <a:noFill/>
          </a:ln>
        </p:spPr>
        <p:txBody>
          <a:bodyPr spcFirstLastPara="1" wrap="square" lIns="0" tIns="0" rIns="0" bIns="0" anchor="t" anchorCtr="0">
            <a:spAutoFit/>
          </a:bodyPr>
          <a:lstStyle/>
          <a:p>
            <a:pPr marL="0" marR="0" lvl="1" indent="0" algn="ctr" rtl="0">
              <a:lnSpc>
                <a:spcPct val="155015"/>
              </a:lnSpc>
              <a:spcBef>
                <a:spcPts val="0"/>
              </a:spcBef>
              <a:spcAft>
                <a:spcPts val="0"/>
              </a:spcAft>
              <a:buNone/>
            </a:pPr>
            <a:r>
              <a:rPr lang="tr-TR" sz="3499" dirty="0">
                <a:solidFill>
                  <a:srgbClr val="FFD7F3"/>
                </a:solidFill>
                <a:latin typeface="+mj-lt"/>
                <a:sym typeface="Lato"/>
              </a:rPr>
              <a:t>Öğr. Gör. Furkan DURMUŞ</a:t>
            </a:r>
            <a:endParaRPr dirty="0">
              <a:latin typeface="+mj-lt"/>
            </a:endParaRPr>
          </a:p>
        </p:txBody>
      </p:sp>
      <p:sp>
        <p:nvSpPr>
          <p:cNvPr id="6" name="Slayt Numarası Yer Tutucusu 5">
            <a:extLst>
              <a:ext uri="{FF2B5EF4-FFF2-40B4-BE49-F238E27FC236}">
                <a16:creationId xmlns:a16="http://schemas.microsoft.com/office/drawing/2014/main" id="{8F51A484-7890-D8AB-4218-A1E9E8A0C9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EF089FF-DC48-2D8B-18A7-876F7BAF6EF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56DB6D9-EC27-DEA8-DDB6-009BD7B0DDA2}"/>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349" name="Google Shape;349;p28">
            <a:extLst>
              <a:ext uri="{FF2B5EF4-FFF2-40B4-BE49-F238E27FC236}">
                <a16:creationId xmlns:a16="http://schemas.microsoft.com/office/drawing/2014/main" id="{2AABD7EE-D05E-0CAC-66C6-776857D306AE}"/>
              </a:ext>
            </a:extLst>
          </p:cNvPr>
          <p:cNvSpPr/>
          <p:nvPr/>
        </p:nvSpPr>
        <p:spPr>
          <a:xfrm>
            <a:off x="-2171731" y="538684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endParaRPr lang="tr-TR"/>
          </a:p>
        </p:txBody>
      </p:sp>
      <p:sp>
        <p:nvSpPr>
          <p:cNvPr id="4" name="Slayt Numarası Yer Tutucusu 3">
            <a:extLst>
              <a:ext uri="{FF2B5EF4-FFF2-40B4-BE49-F238E27FC236}">
                <a16:creationId xmlns:a16="http://schemas.microsoft.com/office/drawing/2014/main" id="{78DA650C-6F4B-BFCC-C8C8-5083D5EED3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7" name="Google Shape;350;p28">
            <a:extLst>
              <a:ext uri="{FF2B5EF4-FFF2-40B4-BE49-F238E27FC236}">
                <a16:creationId xmlns:a16="http://schemas.microsoft.com/office/drawing/2014/main" id="{8DF24BEB-615E-CAFF-53CC-E5924D820EA0}"/>
              </a:ext>
            </a:extLst>
          </p:cNvPr>
          <p:cNvSpPr txBox="1"/>
          <p:nvPr/>
        </p:nvSpPr>
        <p:spPr>
          <a:xfrm>
            <a:off x="9489170" y="816752"/>
            <a:ext cx="16205470" cy="2307427"/>
          </a:xfrm>
          <a:prstGeom prst="rect">
            <a:avLst/>
          </a:prstGeom>
          <a:noFill/>
          <a:ln>
            <a:noFill/>
          </a:ln>
        </p:spPr>
        <p:txBody>
          <a:bodyPr spcFirstLastPara="1" wrap="square" lIns="0" tIns="0" rIns="0" bIns="0" anchor="t" anchorCtr="0">
            <a:spAutoFit/>
          </a:bodyPr>
          <a:lstStyle/>
          <a:p>
            <a:pPr marL="0" marR="0" lvl="0" indent="0" algn="l" rtl="0">
              <a:lnSpc>
                <a:spcPct val="119006"/>
              </a:lnSpc>
              <a:spcBef>
                <a:spcPts val="0"/>
              </a:spcBef>
              <a:spcAft>
                <a:spcPts val="0"/>
              </a:spcAft>
              <a:buNone/>
            </a:pPr>
            <a:r>
              <a:rPr lang="tr-TR" sz="6300" b="0" i="0" u="none" strike="noStrike" cap="none" dirty="0">
                <a:solidFill>
                  <a:srgbClr val="FFCA04"/>
                </a:solidFill>
                <a:latin typeface="Paytone One"/>
                <a:ea typeface="Paytone One"/>
                <a:cs typeface="Paytone One"/>
                <a:sym typeface="Paytone One"/>
              </a:rPr>
              <a:t>Dosya Sistemlerinin </a:t>
            </a:r>
          </a:p>
          <a:p>
            <a:pPr marL="0" marR="0" lvl="0" indent="0" algn="l" rtl="0">
              <a:lnSpc>
                <a:spcPct val="119006"/>
              </a:lnSpc>
              <a:spcBef>
                <a:spcPts val="0"/>
              </a:spcBef>
              <a:spcAft>
                <a:spcPts val="0"/>
              </a:spcAft>
              <a:buNone/>
            </a:pPr>
            <a:r>
              <a:rPr lang="tr-TR" sz="6300" b="0" i="0" u="none" strike="noStrike" cap="none" dirty="0">
                <a:solidFill>
                  <a:srgbClr val="FFCA04"/>
                </a:solidFill>
                <a:latin typeface="Paytone One"/>
                <a:ea typeface="Paytone One"/>
                <a:cs typeface="Paytone One"/>
                <a:sym typeface="Paytone One"/>
              </a:rPr>
              <a:t>Sakıncaları</a:t>
            </a:r>
            <a:endParaRPr sz="6300" dirty="0"/>
          </a:p>
        </p:txBody>
      </p:sp>
      <p:sp>
        <p:nvSpPr>
          <p:cNvPr id="8" name="Google Shape;351;p28">
            <a:extLst>
              <a:ext uri="{FF2B5EF4-FFF2-40B4-BE49-F238E27FC236}">
                <a16:creationId xmlns:a16="http://schemas.microsoft.com/office/drawing/2014/main" id="{8A39D801-582D-3002-4C45-14A454C508E1}"/>
              </a:ext>
            </a:extLst>
          </p:cNvPr>
          <p:cNvSpPr txBox="1"/>
          <p:nvPr/>
        </p:nvSpPr>
        <p:spPr>
          <a:xfrm>
            <a:off x="9482837" y="3064674"/>
            <a:ext cx="2587243" cy="5854808"/>
          </a:xfrm>
          <a:prstGeom prst="rect">
            <a:avLst/>
          </a:prstGeom>
          <a:noFill/>
          <a:ln>
            <a:noFill/>
          </a:ln>
        </p:spPr>
        <p:txBody>
          <a:bodyPr spcFirstLastPara="1" wrap="square" lIns="0" tIns="0" rIns="0" bIns="0" anchor="t" anchorCtr="0">
            <a:spAutoFit/>
          </a:bodyPr>
          <a:lstStyle/>
          <a:p>
            <a:pPr marL="0" marR="0" lvl="0" indent="0" algn="l" rtl="0">
              <a:lnSpc>
                <a:spcPct val="119002"/>
              </a:lnSpc>
              <a:spcBef>
                <a:spcPts val="0"/>
              </a:spcBef>
              <a:spcAft>
                <a:spcPts val="0"/>
              </a:spcAft>
              <a:buNone/>
            </a:pPr>
            <a:r>
              <a:rPr lang="tr-TR" sz="6394" dirty="0">
                <a:solidFill>
                  <a:srgbClr val="ED7843"/>
                </a:solidFill>
                <a:latin typeface="Paytone One"/>
                <a:sym typeface="Paytone One"/>
              </a:rPr>
              <a:t>1	-</a:t>
            </a:r>
          </a:p>
          <a:p>
            <a:pPr marL="0" marR="0" lvl="0" indent="0" algn="l" rtl="0">
              <a:lnSpc>
                <a:spcPct val="119002"/>
              </a:lnSpc>
              <a:spcBef>
                <a:spcPts val="0"/>
              </a:spcBef>
              <a:spcAft>
                <a:spcPts val="0"/>
              </a:spcAft>
              <a:buNone/>
            </a:pPr>
            <a:r>
              <a:rPr lang="tr-TR" sz="6394" dirty="0">
                <a:solidFill>
                  <a:srgbClr val="ED7843"/>
                </a:solidFill>
                <a:latin typeface="Paytone One"/>
                <a:sym typeface="Paytone One"/>
              </a:rPr>
              <a:t>2	-</a:t>
            </a:r>
          </a:p>
          <a:p>
            <a:pPr marL="0" marR="0" lvl="0" indent="0" algn="l" rtl="0">
              <a:lnSpc>
                <a:spcPct val="119002"/>
              </a:lnSpc>
              <a:spcBef>
                <a:spcPts val="0"/>
              </a:spcBef>
              <a:spcAft>
                <a:spcPts val="0"/>
              </a:spcAft>
              <a:buNone/>
            </a:pPr>
            <a:r>
              <a:rPr lang="tr-TR" sz="6394" dirty="0">
                <a:solidFill>
                  <a:srgbClr val="ED7843"/>
                </a:solidFill>
                <a:latin typeface="Paytone One"/>
                <a:sym typeface="Paytone One"/>
              </a:rPr>
              <a:t>3 	-</a:t>
            </a:r>
          </a:p>
          <a:p>
            <a:pPr marL="0" marR="0" lvl="0" indent="0" algn="l" rtl="0">
              <a:lnSpc>
                <a:spcPct val="119002"/>
              </a:lnSpc>
              <a:spcBef>
                <a:spcPts val="0"/>
              </a:spcBef>
              <a:spcAft>
                <a:spcPts val="0"/>
              </a:spcAft>
              <a:buNone/>
            </a:pPr>
            <a:r>
              <a:rPr lang="tr-TR" sz="6394" dirty="0">
                <a:solidFill>
                  <a:srgbClr val="ED7843"/>
                </a:solidFill>
                <a:latin typeface="Paytone One"/>
                <a:sym typeface="Paytone One"/>
              </a:rPr>
              <a:t>4	- </a:t>
            </a:r>
          </a:p>
          <a:p>
            <a:pPr marL="0" marR="0" lvl="0" indent="0" algn="l" rtl="0">
              <a:lnSpc>
                <a:spcPct val="119002"/>
              </a:lnSpc>
              <a:spcBef>
                <a:spcPts val="0"/>
              </a:spcBef>
              <a:spcAft>
                <a:spcPts val="0"/>
              </a:spcAft>
              <a:buNone/>
            </a:pPr>
            <a:r>
              <a:rPr lang="tr-TR" sz="6394" dirty="0">
                <a:solidFill>
                  <a:srgbClr val="ED7843"/>
                </a:solidFill>
                <a:latin typeface="Paytone One"/>
                <a:sym typeface="Paytone One"/>
              </a:rPr>
              <a:t>5	-  </a:t>
            </a:r>
          </a:p>
        </p:txBody>
      </p:sp>
      <p:sp>
        <p:nvSpPr>
          <p:cNvPr id="9" name="Google Shape;355;p28">
            <a:extLst>
              <a:ext uri="{FF2B5EF4-FFF2-40B4-BE49-F238E27FC236}">
                <a16:creationId xmlns:a16="http://schemas.microsoft.com/office/drawing/2014/main" id="{61DB74A2-D758-F275-7A18-DE2C08EA5023}"/>
              </a:ext>
            </a:extLst>
          </p:cNvPr>
          <p:cNvSpPr txBox="1"/>
          <p:nvPr/>
        </p:nvSpPr>
        <p:spPr>
          <a:xfrm>
            <a:off x="11033928" y="3468722"/>
            <a:ext cx="6264600" cy="481991"/>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tr-TR" sz="2237" b="0" i="0" u="none" strike="noStrike" cap="none" dirty="0">
                <a:solidFill>
                  <a:srgbClr val="FFFFFF"/>
                </a:solidFill>
                <a:latin typeface="Lato"/>
                <a:ea typeface="Lato"/>
                <a:cs typeface="Lato"/>
                <a:sym typeface="Lato"/>
              </a:rPr>
              <a:t>Veri  Tekrarı ve veri tutarsızlığı</a:t>
            </a:r>
            <a:endParaRPr dirty="0"/>
          </a:p>
        </p:txBody>
      </p:sp>
      <p:sp>
        <p:nvSpPr>
          <p:cNvPr id="10" name="Google Shape;356;p28">
            <a:extLst>
              <a:ext uri="{FF2B5EF4-FFF2-40B4-BE49-F238E27FC236}">
                <a16:creationId xmlns:a16="http://schemas.microsoft.com/office/drawing/2014/main" id="{051EB7C1-88DD-BB6D-75E9-8B13B3F0B61C}"/>
              </a:ext>
            </a:extLst>
          </p:cNvPr>
          <p:cNvSpPr txBox="1"/>
          <p:nvPr/>
        </p:nvSpPr>
        <p:spPr>
          <a:xfrm>
            <a:off x="11033928" y="4606894"/>
            <a:ext cx="6264600" cy="481991"/>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tr-TR" sz="2237" b="0" i="0" u="none" strike="noStrike" cap="none" dirty="0">
                <a:solidFill>
                  <a:srgbClr val="FFFFFF"/>
                </a:solidFill>
                <a:latin typeface="Lato"/>
                <a:ea typeface="Lato"/>
                <a:cs typeface="Lato"/>
                <a:sym typeface="Lato"/>
              </a:rPr>
              <a:t>Verinin paylaşılamaması</a:t>
            </a:r>
            <a:endParaRPr dirty="0"/>
          </a:p>
        </p:txBody>
      </p:sp>
      <p:sp>
        <p:nvSpPr>
          <p:cNvPr id="11" name="Google Shape;357;p28">
            <a:extLst>
              <a:ext uri="{FF2B5EF4-FFF2-40B4-BE49-F238E27FC236}">
                <a16:creationId xmlns:a16="http://schemas.microsoft.com/office/drawing/2014/main" id="{26C39B2A-873B-A8C5-C192-922FC0C5DD90}"/>
              </a:ext>
            </a:extLst>
          </p:cNvPr>
          <p:cNvSpPr txBox="1"/>
          <p:nvPr/>
        </p:nvSpPr>
        <p:spPr>
          <a:xfrm>
            <a:off x="11033928" y="5494679"/>
            <a:ext cx="7298661" cy="963982"/>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en-US" sz="2237" b="0" i="0" u="none" strike="noStrike" cap="none" dirty="0" err="1">
                <a:solidFill>
                  <a:srgbClr val="FFFFFF"/>
                </a:solidFill>
                <a:latin typeface="Lato"/>
                <a:ea typeface="Lato"/>
                <a:cs typeface="Lato"/>
                <a:sym typeface="Lato"/>
              </a:rPr>
              <a:t>Uygulamalardaki</a:t>
            </a:r>
            <a:r>
              <a:rPr lang="en-US" sz="2237" b="0" i="0" u="none" strike="noStrike" cap="none" dirty="0">
                <a:solidFill>
                  <a:srgbClr val="FFFFFF"/>
                </a:solidFill>
                <a:latin typeface="Lato"/>
                <a:ea typeface="Lato"/>
                <a:cs typeface="Lato"/>
                <a:sym typeface="Lato"/>
              </a:rPr>
              <a:t> her yeni </a:t>
            </a:r>
            <a:r>
              <a:rPr lang="en-US" sz="2237" b="0" i="0" u="none" strike="noStrike" cap="none" dirty="0" err="1">
                <a:solidFill>
                  <a:srgbClr val="FFFFFF"/>
                </a:solidFill>
                <a:latin typeface="Lato"/>
                <a:ea typeface="Lato"/>
                <a:cs typeface="Lato"/>
                <a:sym typeface="Lato"/>
              </a:rPr>
              <a:t>gereksinimin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değişikliğin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yalnız</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uzman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kişiler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tarafından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karşılanabilmesi</a:t>
            </a:r>
            <a:endParaRPr lang="en-US" sz="2237" b="0" i="0" u="none" strike="noStrike" cap="none" dirty="0">
              <a:solidFill>
                <a:srgbClr val="FFFFFF"/>
              </a:solidFill>
              <a:latin typeface="Lato"/>
              <a:ea typeface="Lato"/>
              <a:cs typeface="Lato"/>
              <a:sym typeface="Lato"/>
            </a:endParaRPr>
          </a:p>
        </p:txBody>
      </p:sp>
      <p:sp>
        <p:nvSpPr>
          <p:cNvPr id="12" name="Google Shape;357;p28">
            <a:extLst>
              <a:ext uri="{FF2B5EF4-FFF2-40B4-BE49-F238E27FC236}">
                <a16:creationId xmlns:a16="http://schemas.microsoft.com/office/drawing/2014/main" id="{BFC51C3B-2C9E-C3E8-369D-4ED5C1D4E534}"/>
              </a:ext>
            </a:extLst>
          </p:cNvPr>
          <p:cNvSpPr txBox="1"/>
          <p:nvPr/>
        </p:nvSpPr>
        <p:spPr>
          <a:xfrm>
            <a:off x="11033928" y="6919006"/>
            <a:ext cx="6934262" cy="481991"/>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en-US" sz="2237" b="0" i="0" u="none" strike="noStrike" cap="none" dirty="0" err="1">
                <a:solidFill>
                  <a:srgbClr val="FFFFFF"/>
                </a:solidFill>
                <a:latin typeface="Lato"/>
                <a:ea typeface="Lato"/>
                <a:cs typeface="Lato"/>
                <a:sym typeface="Lato"/>
              </a:rPr>
              <a:t>Veriye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erişim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istenen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veriyi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elde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etme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güçlükleri</a:t>
            </a:r>
            <a:endParaRPr lang="en-US" sz="2237" b="0" i="0" u="none" strike="noStrike" cap="none" dirty="0">
              <a:solidFill>
                <a:srgbClr val="FFFFFF"/>
              </a:solidFill>
              <a:latin typeface="Lato"/>
              <a:ea typeface="Lato"/>
              <a:cs typeface="Lato"/>
              <a:sym typeface="Lato"/>
            </a:endParaRPr>
          </a:p>
        </p:txBody>
      </p:sp>
      <p:sp>
        <p:nvSpPr>
          <p:cNvPr id="13" name="Google Shape;357;p28">
            <a:extLst>
              <a:ext uri="{FF2B5EF4-FFF2-40B4-BE49-F238E27FC236}">
                <a16:creationId xmlns:a16="http://schemas.microsoft.com/office/drawing/2014/main" id="{34434483-AB75-8C4F-2C46-F143667DFC60}"/>
              </a:ext>
            </a:extLst>
          </p:cNvPr>
          <p:cNvSpPr txBox="1"/>
          <p:nvPr/>
        </p:nvSpPr>
        <p:spPr>
          <a:xfrm>
            <a:off x="11064408" y="7861343"/>
            <a:ext cx="6903782" cy="963982"/>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en-US" sz="2237" b="0" i="0" u="none" strike="noStrike" cap="none" dirty="0" err="1">
                <a:solidFill>
                  <a:srgbClr val="FFFFFF"/>
                </a:solidFill>
                <a:latin typeface="Lato"/>
                <a:ea typeface="Lato"/>
                <a:cs typeface="Lato"/>
                <a:sym typeface="Lato"/>
              </a:rPr>
              <a:t>Karmaşık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saklama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yapıları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erişim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yöntemlerini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bilme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zorunluluğu</a:t>
            </a:r>
            <a:endParaRPr lang="en-US" sz="2237" b="0" i="0" u="none" strike="noStrike" cap="none" dirty="0">
              <a:solidFill>
                <a:srgbClr val="FFFFFF"/>
              </a:solidFill>
              <a:latin typeface="Lato"/>
              <a:ea typeface="Lato"/>
              <a:cs typeface="Lato"/>
              <a:sym typeface="Lato"/>
            </a:endParaRPr>
          </a:p>
        </p:txBody>
      </p:sp>
    </p:spTree>
    <p:extLst>
      <p:ext uri="{BB962C8B-B14F-4D97-AF65-F5344CB8AC3E}">
        <p14:creationId xmlns:p14="http://schemas.microsoft.com/office/powerpoint/2010/main" val="6738530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ACE2A89-30B8-82BB-D527-44FC6C3E872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8A4A1CE-E14D-B49E-233B-8732C78A9176}"/>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7C291FB1-FD67-BD9D-FFB0-C5123451C4E0}"/>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endParaRPr lang="tr-TR"/>
          </a:p>
        </p:txBody>
      </p:sp>
      <p:sp>
        <p:nvSpPr>
          <p:cNvPr id="350" name="Google Shape;350;p28">
            <a:extLst>
              <a:ext uri="{FF2B5EF4-FFF2-40B4-BE49-F238E27FC236}">
                <a16:creationId xmlns:a16="http://schemas.microsoft.com/office/drawing/2014/main" id="{5B5FD9AD-33E6-96DE-8CEE-6EA7439D6757}"/>
              </a:ext>
            </a:extLst>
          </p:cNvPr>
          <p:cNvSpPr txBox="1"/>
          <p:nvPr/>
        </p:nvSpPr>
        <p:spPr>
          <a:xfrm>
            <a:off x="817610" y="618632"/>
            <a:ext cx="16205470" cy="2307427"/>
          </a:xfrm>
          <a:prstGeom prst="rect">
            <a:avLst/>
          </a:prstGeom>
          <a:noFill/>
          <a:ln>
            <a:noFill/>
          </a:ln>
        </p:spPr>
        <p:txBody>
          <a:bodyPr spcFirstLastPara="1" wrap="square" lIns="0" tIns="0" rIns="0" bIns="0" anchor="t" anchorCtr="0">
            <a:spAutoFit/>
          </a:bodyPr>
          <a:lstStyle/>
          <a:p>
            <a:pPr marL="0" marR="0" lvl="0" indent="0" algn="l" rtl="0">
              <a:lnSpc>
                <a:spcPct val="119006"/>
              </a:lnSpc>
              <a:spcBef>
                <a:spcPts val="0"/>
              </a:spcBef>
              <a:spcAft>
                <a:spcPts val="0"/>
              </a:spcAft>
              <a:buNone/>
            </a:pPr>
            <a:r>
              <a:rPr lang="tr-TR" sz="6300" b="0" i="0" u="none" strike="noStrike" cap="none" dirty="0">
                <a:solidFill>
                  <a:srgbClr val="FFCA04"/>
                </a:solidFill>
                <a:latin typeface="Paytone One"/>
                <a:ea typeface="Paytone One"/>
                <a:cs typeface="Paytone One"/>
                <a:sym typeface="Paytone One"/>
              </a:rPr>
              <a:t>Dosya Sistemlerinin </a:t>
            </a:r>
          </a:p>
          <a:p>
            <a:pPr marL="0" marR="0" lvl="0" indent="0" algn="l" rtl="0">
              <a:lnSpc>
                <a:spcPct val="119006"/>
              </a:lnSpc>
              <a:spcBef>
                <a:spcPts val="0"/>
              </a:spcBef>
              <a:spcAft>
                <a:spcPts val="0"/>
              </a:spcAft>
              <a:buNone/>
            </a:pPr>
            <a:r>
              <a:rPr lang="tr-TR" sz="6300" b="0" i="0" u="none" strike="noStrike" cap="none" dirty="0">
                <a:solidFill>
                  <a:srgbClr val="FFCA04"/>
                </a:solidFill>
                <a:latin typeface="Paytone One"/>
                <a:ea typeface="Paytone One"/>
                <a:cs typeface="Paytone One"/>
                <a:sym typeface="Paytone One"/>
              </a:rPr>
              <a:t>Sakıncaları</a:t>
            </a:r>
            <a:endParaRPr sz="6300" dirty="0"/>
          </a:p>
        </p:txBody>
      </p:sp>
      <p:sp>
        <p:nvSpPr>
          <p:cNvPr id="351" name="Google Shape;351;p28">
            <a:extLst>
              <a:ext uri="{FF2B5EF4-FFF2-40B4-BE49-F238E27FC236}">
                <a16:creationId xmlns:a16="http://schemas.microsoft.com/office/drawing/2014/main" id="{8D9E1B6C-5B26-B6EC-A15F-3C3D48BE10CE}"/>
              </a:ext>
            </a:extLst>
          </p:cNvPr>
          <p:cNvSpPr txBox="1"/>
          <p:nvPr/>
        </p:nvSpPr>
        <p:spPr>
          <a:xfrm>
            <a:off x="811277" y="2866554"/>
            <a:ext cx="2587243" cy="5854808"/>
          </a:xfrm>
          <a:prstGeom prst="rect">
            <a:avLst/>
          </a:prstGeom>
          <a:noFill/>
          <a:ln>
            <a:noFill/>
          </a:ln>
        </p:spPr>
        <p:txBody>
          <a:bodyPr spcFirstLastPara="1" wrap="square" lIns="0" tIns="0" rIns="0" bIns="0" anchor="t" anchorCtr="0">
            <a:spAutoFit/>
          </a:bodyPr>
          <a:lstStyle/>
          <a:p>
            <a:pPr marL="0" marR="0" lvl="0" indent="0" algn="l" rtl="0">
              <a:lnSpc>
                <a:spcPct val="119002"/>
              </a:lnSpc>
              <a:spcBef>
                <a:spcPts val="0"/>
              </a:spcBef>
              <a:spcAft>
                <a:spcPts val="0"/>
              </a:spcAft>
              <a:buNone/>
            </a:pPr>
            <a:r>
              <a:rPr lang="tr-TR" sz="6394" dirty="0">
                <a:solidFill>
                  <a:srgbClr val="ED7843"/>
                </a:solidFill>
                <a:latin typeface="Paytone One"/>
                <a:sym typeface="Paytone One"/>
              </a:rPr>
              <a:t>6	-</a:t>
            </a:r>
          </a:p>
          <a:p>
            <a:pPr marL="0" marR="0" lvl="0" indent="0" algn="l" rtl="0">
              <a:lnSpc>
                <a:spcPct val="119002"/>
              </a:lnSpc>
              <a:spcBef>
                <a:spcPts val="0"/>
              </a:spcBef>
              <a:spcAft>
                <a:spcPts val="0"/>
              </a:spcAft>
              <a:buNone/>
            </a:pPr>
            <a:r>
              <a:rPr lang="tr-TR" sz="6394" dirty="0">
                <a:solidFill>
                  <a:srgbClr val="ED7843"/>
                </a:solidFill>
                <a:latin typeface="Paytone One"/>
                <a:sym typeface="Paytone One"/>
              </a:rPr>
              <a:t>7	-</a:t>
            </a:r>
          </a:p>
          <a:p>
            <a:pPr marL="0" marR="0" lvl="0" indent="0" algn="l" rtl="0">
              <a:lnSpc>
                <a:spcPct val="119002"/>
              </a:lnSpc>
              <a:spcBef>
                <a:spcPts val="0"/>
              </a:spcBef>
              <a:spcAft>
                <a:spcPts val="0"/>
              </a:spcAft>
              <a:buNone/>
            </a:pPr>
            <a:r>
              <a:rPr lang="tr-TR" sz="6394" dirty="0">
                <a:solidFill>
                  <a:srgbClr val="ED7843"/>
                </a:solidFill>
                <a:latin typeface="Paytone One"/>
                <a:sym typeface="Paytone One"/>
              </a:rPr>
              <a:t>8 	-</a:t>
            </a:r>
          </a:p>
          <a:p>
            <a:pPr marL="0" marR="0" lvl="0" indent="0" algn="l" rtl="0">
              <a:lnSpc>
                <a:spcPct val="119002"/>
              </a:lnSpc>
              <a:spcBef>
                <a:spcPts val="0"/>
              </a:spcBef>
              <a:spcAft>
                <a:spcPts val="0"/>
              </a:spcAft>
              <a:buNone/>
            </a:pPr>
            <a:r>
              <a:rPr lang="tr-TR" sz="6394" dirty="0">
                <a:solidFill>
                  <a:srgbClr val="ED7843"/>
                </a:solidFill>
                <a:latin typeface="Paytone One"/>
                <a:sym typeface="Paytone One"/>
              </a:rPr>
              <a:t>9	- </a:t>
            </a:r>
          </a:p>
          <a:p>
            <a:pPr marL="0" marR="0" lvl="0" indent="0" algn="l" rtl="0">
              <a:lnSpc>
                <a:spcPct val="119002"/>
              </a:lnSpc>
              <a:spcBef>
                <a:spcPts val="0"/>
              </a:spcBef>
              <a:spcAft>
                <a:spcPts val="0"/>
              </a:spcAft>
              <a:buNone/>
            </a:pPr>
            <a:r>
              <a:rPr lang="tr-TR" sz="6394" dirty="0">
                <a:solidFill>
                  <a:srgbClr val="ED7843"/>
                </a:solidFill>
                <a:latin typeface="Paytone One"/>
                <a:sym typeface="Paytone One"/>
              </a:rPr>
              <a:t>  </a:t>
            </a:r>
          </a:p>
        </p:txBody>
      </p:sp>
      <p:sp>
        <p:nvSpPr>
          <p:cNvPr id="355" name="Google Shape;355;p28">
            <a:extLst>
              <a:ext uri="{FF2B5EF4-FFF2-40B4-BE49-F238E27FC236}">
                <a16:creationId xmlns:a16="http://schemas.microsoft.com/office/drawing/2014/main" id="{B61184BE-E4E4-20FB-7AED-D212A6BA2475}"/>
              </a:ext>
            </a:extLst>
          </p:cNvPr>
          <p:cNvSpPr txBox="1"/>
          <p:nvPr/>
        </p:nvSpPr>
        <p:spPr>
          <a:xfrm>
            <a:off x="2362368" y="3270602"/>
            <a:ext cx="6264600" cy="481991"/>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tr-TR" sz="2237" b="0" i="0" u="none" strike="noStrike" cap="none" dirty="0">
                <a:solidFill>
                  <a:srgbClr val="FFFFFF"/>
                </a:solidFill>
                <a:latin typeface="Lato"/>
                <a:ea typeface="Lato"/>
                <a:cs typeface="Lato"/>
                <a:sym typeface="Lato"/>
              </a:rPr>
              <a:t>Bütünlük (</a:t>
            </a:r>
            <a:r>
              <a:rPr lang="tr-TR" sz="2237" b="0" i="0" u="none" strike="noStrike" cap="none" dirty="0" err="1">
                <a:solidFill>
                  <a:srgbClr val="FFFFFF"/>
                </a:solidFill>
                <a:latin typeface="Lato"/>
                <a:ea typeface="Lato"/>
                <a:cs typeface="Lato"/>
                <a:sym typeface="Lato"/>
              </a:rPr>
              <a:t>integrity</a:t>
            </a:r>
            <a:r>
              <a:rPr lang="tr-TR" sz="2237" b="0" i="0" u="none" strike="noStrike" cap="none" dirty="0">
                <a:solidFill>
                  <a:srgbClr val="FFFFFF"/>
                </a:solidFill>
                <a:latin typeface="Lato"/>
                <a:ea typeface="Lato"/>
                <a:cs typeface="Lato"/>
                <a:sym typeface="Lato"/>
              </a:rPr>
              <a:t>) sorunları</a:t>
            </a:r>
          </a:p>
        </p:txBody>
      </p:sp>
      <p:sp>
        <p:nvSpPr>
          <p:cNvPr id="356" name="Google Shape;356;p28">
            <a:extLst>
              <a:ext uri="{FF2B5EF4-FFF2-40B4-BE49-F238E27FC236}">
                <a16:creationId xmlns:a16="http://schemas.microsoft.com/office/drawing/2014/main" id="{798A2357-75F9-9CA9-5712-06A664C21BBD}"/>
              </a:ext>
            </a:extLst>
          </p:cNvPr>
          <p:cNvSpPr txBox="1"/>
          <p:nvPr/>
        </p:nvSpPr>
        <p:spPr>
          <a:xfrm>
            <a:off x="2362368" y="4408774"/>
            <a:ext cx="6264600" cy="481991"/>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tr-TR" sz="2237" b="0" i="0" u="none" strike="noStrike" cap="none" dirty="0">
                <a:solidFill>
                  <a:srgbClr val="FFFFFF"/>
                </a:solidFill>
                <a:latin typeface="Lato"/>
                <a:ea typeface="Lato"/>
                <a:cs typeface="Lato"/>
                <a:sym typeface="Lato"/>
              </a:rPr>
              <a:t>Güvenlik, gizlilik sorunları</a:t>
            </a:r>
          </a:p>
        </p:txBody>
      </p:sp>
      <p:sp>
        <p:nvSpPr>
          <p:cNvPr id="357" name="Google Shape;357;p28">
            <a:extLst>
              <a:ext uri="{FF2B5EF4-FFF2-40B4-BE49-F238E27FC236}">
                <a16:creationId xmlns:a16="http://schemas.microsoft.com/office/drawing/2014/main" id="{4C61D177-BA26-1316-DEBB-33092D14B6D4}"/>
              </a:ext>
            </a:extLst>
          </p:cNvPr>
          <p:cNvSpPr txBox="1"/>
          <p:nvPr/>
        </p:nvSpPr>
        <p:spPr>
          <a:xfrm>
            <a:off x="2362368" y="5546946"/>
            <a:ext cx="7298661" cy="481991"/>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en-US" sz="2237" b="0" i="0" u="none" strike="noStrike" cap="none" dirty="0" err="1">
                <a:solidFill>
                  <a:srgbClr val="FFFFFF"/>
                </a:solidFill>
                <a:latin typeface="Lato"/>
                <a:ea typeface="Lato"/>
                <a:cs typeface="Lato"/>
                <a:sym typeface="Lato"/>
              </a:rPr>
              <a:t>Tasarım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farklılıkları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standart</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eksikliği</a:t>
            </a:r>
            <a:endParaRPr lang="en-US" sz="2237" b="0" i="0" u="none" strike="noStrike" cap="none" dirty="0">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6DA60803-7EDA-60AD-BC02-F959A40A41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3" name="Google Shape;357;p28">
            <a:extLst>
              <a:ext uri="{FF2B5EF4-FFF2-40B4-BE49-F238E27FC236}">
                <a16:creationId xmlns:a16="http://schemas.microsoft.com/office/drawing/2014/main" id="{5452B0C0-AD21-1A0D-F7A1-2CB67F2D4BF9}"/>
              </a:ext>
            </a:extLst>
          </p:cNvPr>
          <p:cNvSpPr txBox="1"/>
          <p:nvPr/>
        </p:nvSpPr>
        <p:spPr>
          <a:xfrm>
            <a:off x="2362368" y="6685118"/>
            <a:ext cx="6934262" cy="963982"/>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en-US" sz="2237" b="0" i="0" u="none" strike="noStrike" cap="none" dirty="0" err="1">
                <a:solidFill>
                  <a:srgbClr val="FFFFFF"/>
                </a:solidFill>
                <a:latin typeface="Lato"/>
                <a:ea typeface="Lato"/>
                <a:cs typeface="Lato"/>
                <a:sym typeface="Lato"/>
              </a:rPr>
              <a:t>Yedekleme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yeniden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başlatma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onarma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gibi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işletim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sorunları</a:t>
            </a:r>
            <a:endParaRPr lang="en-US" sz="2237" b="0" i="0" u="none" strike="noStrike" cap="none" dirty="0">
              <a:solidFill>
                <a:srgbClr val="FFFFFF"/>
              </a:solidFill>
              <a:latin typeface="Lato"/>
              <a:ea typeface="Lato"/>
              <a:cs typeface="Lato"/>
              <a:sym typeface="Lato"/>
            </a:endParaRPr>
          </a:p>
        </p:txBody>
      </p:sp>
    </p:spTree>
    <p:extLst>
      <p:ext uri="{BB962C8B-B14F-4D97-AF65-F5344CB8AC3E}">
        <p14:creationId xmlns:p14="http://schemas.microsoft.com/office/powerpoint/2010/main" val="1623960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C011C4CF-CDD1-3599-2437-75EC7F9AD37A}"/>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9CAFC076-0D65-A24B-5AD5-9CED0644C7BF}"/>
              </a:ext>
            </a:extLst>
          </p:cNvPr>
          <p:cNvSpPr txBox="1"/>
          <p:nvPr/>
        </p:nvSpPr>
        <p:spPr>
          <a:xfrm>
            <a:off x="8132691" y="4176762"/>
            <a:ext cx="10012008" cy="2307427"/>
          </a:xfrm>
          <a:prstGeom prst="rect">
            <a:avLst/>
          </a:prstGeom>
          <a:noFill/>
          <a:ln>
            <a:noFill/>
          </a:ln>
        </p:spPr>
        <p:txBody>
          <a:bodyPr spcFirstLastPara="1" wrap="square" lIns="0" tIns="0" rIns="0" bIns="0" anchor="t" anchorCtr="0">
            <a:spAutoFit/>
          </a:bodyPr>
          <a:lstStyle/>
          <a:p>
            <a:pPr marL="0" marR="0" lvl="0" indent="0" algn="ctr" rtl="0">
              <a:lnSpc>
                <a:spcPct val="119001"/>
              </a:lnSpc>
              <a:spcBef>
                <a:spcPts val="0"/>
              </a:spcBef>
              <a:spcAft>
                <a:spcPts val="0"/>
              </a:spcAft>
              <a:buNone/>
            </a:pPr>
            <a:r>
              <a:rPr lang="tr-TR" sz="6300" b="0" i="0" u="none" strike="noStrike" cap="none" dirty="0">
                <a:solidFill>
                  <a:srgbClr val="FFCA04"/>
                </a:solidFill>
                <a:latin typeface="Paytone One"/>
                <a:ea typeface="Paytone One"/>
                <a:cs typeface="Paytone One"/>
                <a:sym typeface="Paytone One"/>
              </a:rPr>
              <a:t>Veri Tabanı</a:t>
            </a:r>
          </a:p>
          <a:p>
            <a:pPr marL="0" marR="0" lvl="0" indent="0" algn="ctr" rtl="0">
              <a:lnSpc>
                <a:spcPct val="119001"/>
              </a:lnSpc>
              <a:spcBef>
                <a:spcPts val="0"/>
              </a:spcBef>
              <a:spcAft>
                <a:spcPts val="0"/>
              </a:spcAft>
              <a:buNone/>
            </a:pPr>
            <a:r>
              <a:rPr lang="tr-TR" sz="6300" dirty="0">
                <a:solidFill>
                  <a:srgbClr val="FFCA04"/>
                </a:solidFill>
                <a:latin typeface="Paytone One"/>
                <a:sym typeface="Paytone One"/>
              </a:rPr>
              <a:t>Yaklaşımı</a:t>
            </a:r>
            <a:endParaRPr sz="6300" dirty="0"/>
          </a:p>
        </p:txBody>
      </p:sp>
      <p:pic>
        <p:nvPicPr>
          <p:cNvPr id="183" name="Google Shape;183;p20">
            <a:extLst>
              <a:ext uri="{FF2B5EF4-FFF2-40B4-BE49-F238E27FC236}">
                <a16:creationId xmlns:a16="http://schemas.microsoft.com/office/drawing/2014/main" id="{9FE72656-A37A-0F5F-7044-294E33706306}"/>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C040B861-B548-6E99-1282-CB2E22CD94DD}"/>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endParaRPr lang="tr-TR"/>
          </a:p>
        </p:txBody>
      </p:sp>
      <p:sp>
        <p:nvSpPr>
          <p:cNvPr id="185" name="Google Shape;185;p20">
            <a:extLst>
              <a:ext uri="{FF2B5EF4-FFF2-40B4-BE49-F238E27FC236}">
                <a16:creationId xmlns:a16="http://schemas.microsoft.com/office/drawing/2014/main" id="{72A1013F-DB45-4222-8669-FF41AA899183}"/>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endParaRPr lang="tr-TR"/>
          </a:p>
        </p:txBody>
      </p:sp>
      <p:sp>
        <p:nvSpPr>
          <p:cNvPr id="4" name="Slayt Numarası Yer Tutucusu 3">
            <a:extLst>
              <a:ext uri="{FF2B5EF4-FFF2-40B4-BE49-F238E27FC236}">
                <a16:creationId xmlns:a16="http://schemas.microsoft.com/office/drawing/2014/main" id="{FB2F6267-4FF5-D96C-4001-154C4DE3A6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4098"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A5F658B9-3B37-DB0A-0E99-691F00653F1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8;p31">
            <a:extLst>
              <a:ext uri="{FF2B5EF4-FFF2-40B4-BE49-F238E27FC236}">
                <a16:creationId xmlns:a16="http://schemas.microsoft.com/office/drawing/2014/main" id="{4167BA9E-E437-D458-6A84-9878305CA85F}"/>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8">
              <a:alphaModFix/>
            </a:blip>
            <a:stretch>
              <a:fillRect/>
            </a:stretch>
          </a:blipFill>
          <a:ln>
            <a:noFill/>
          </a:ln>
        </p:spPr>
        <p:txBody>
          <a:bodyPr/>
          <a:lstStyle/>
          <a:p>
            <a:endParaRPr lang="tr-TR"/>
          </a:p>
        </p:txBody>
      </p:sp>
      <p:sp>
        <p:nvSpPr>
          <p:cNvPr id="6" name="Dikdörtgen: Köşeleri Yuvarlatılmış 5">
            <a:extLst>
              <a:ext uri="{FF2B5EF4-FFF2-40B4-BE49-F238E27FC236}">
                <a16:creationId xmlns:a16="http://schemas.microsoft.com/office/drawing/2014/main" id="{340C151A-B32C-E8E1-C140-60B48B55593E}"/>
              </a:ext>
            </a:extLst>
          </p:cNvPr>
          <p:cNvSpPr/>
          <p:nvPr/>
        </p:nvSpPr>
        <p:spPr>
          <a:xfrm>
            <a:off x="15744399"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315251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endParaRPr lang="tr-T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1410066"/>
          </a:xfrm>
          <a:prstGeom prst="rect">
            <a:avLst/>
          </a:prstGeom>
          <a:noFill/>
          <a:ln>
            <a:noFill/>
          </a:ln>
        </p:spPr>
        <p:txBody>
          <a:bodyPr spcFirstLastPara="1" wrap="square" lIns="0" tIns="0" rIns="0" bIns="0" anchor="t" anchorCtr="0">
            <a:spAutoFit/>
          </a:bodyPr>
          <a:lstStyle/>
          <a:p>
            <a:pPr lvl="0">
              <a:lnSpc>
                <a:spcPct val="119006"/>
              </a:lnSpc>
            </a:pPr>
            <a:r>
              <a:rPr lang="tr-TR" sz="7700" dirty="0" err="1">
                <a:solidFill>
                  <a:srgbClr val="FFCA04"/>
                </a:solidFill>
                <a:latin typeface="Paytone One"/>
                <a:sym typeface="Paytone One"/>
              </a:rPr>
              <a:t>Veritabanı</a:t>
            </a:r>
            <a:r>
              <a:rPr lang="tr-TR" sz="7700" dirty="0">
                <a:solidFill>
                  <a:srgbClr val="FFCA04"/>
                </a:solidFill>
                <a:latin typeface="Paytone One"/>
                <a:sym typeface="Paytone One"/>
              </a:rPr>
              <a:t> Yaklaşımı</a:t>
            </a:r>
            <a:endParaRPr lang="tr-TR" sz="7700" dirty="0"/>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5108199" y="4554996"/>
            <a:ext cx="11969700" cy="2492990"/>
          </a:xfrm>
          <a:prstGeom prst="rect">
            <a:avLst/>
          </a:prstGeom>
          <a:noFill/>
          <a:ln>
            <a:noFill/>
          </a:ln>
        </p:spPr>
        <p:txBody>
          <a:bodyPr spcFirstLastPara="1" wrap="square" lIns="0" tIns="0" rIns="0" bIns="0" anchor="t" anchorCtr="0">
            <a:spAutoFit/>
          </a:bodyPr>
          <a:lstStyle/>
          <a:p>
            <a:pPr lvl="1" algn="just">
              <a:lnSpc>
                <a:spcPct val="120000"/>
              </a:lnSpc>
            </a:pPr>
            <a:r>
              <a:rPr lang="en-US" sz="2700" dirty="0">
                <a:solidFill>
                  <a:srgbClr val="FFFFFF"/>
                </a:solidFill>
                <a:latin typeface="Lato"/>
                <a:ea typeface="Lato"/>
                <a:cs typeface="Lato"/>
                <a:sym typeface="Lato"/>
              </a:rPr>
              <a:t>Bu </a:t>
            </a:r>
            <a:r>
              <a:rPr lang="en-US" sz="2700" dirty="0" err="1">
                <a:solidFill>
                  <a:srgbClr val="FFFFFF"/>
                </a:solidFill>
                <a:latin typeface="Lato"/>
                <a:ea typeface="Lato"/>
                <a:cs typeface="Lato"/>
                <a:sym typeface="Lato"/>
              </a:rPr>
              <a:t>yaklaşımda</a:t>
            </a:r>
            <a:r>
              <a:rPr lang="en-US" sz="2700" dirty="0">
                <a:solidFill>
                  <a:srgbClr val="FFFFFF"/>
                </a:solidFill>
                <a:latin typeface="Lato"/>
                <a:ea typeface="Lato"/>
                <a:cs typeface="Lato"/>
                <a:sym typeface="Lato"/>
              </a:rPr>
              <a:t> her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uygulama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birleştirilmiş</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dosyalarını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kullanmaktadır</a:t>
            </a:r>
            <a:r>
              <a:rPr lang="en-US" sz="2700" dirty="0">
                <a:solidFill>
                  <a:srgbClr val="FFFFFF"/>
                </a:solidFill>
                <a:latin typeface="Lato"/>
                <a:ea typeface="Lato"/>
                <a:cs typeface="Lato"/>
                <a:sym typeface="Lato"/>
              </a:rPr>
              <a:t>. Yani </a:t>
            </a:r>
            <a:r>
              <a:rPr lang="en-US" sz="2700" dirty="0" err="1">
                <a:solidFill>
                  <a:srgbClr val="FFFFFF"/>
                </a:solidFill>
                <a:latin typeface="Lato"/>
                <a:ea typeface="Lato"/>
                <a:cs typeface="Lato"/>
                <a:sym typeface="Lato"/>
              </a:rPr>
              <a:t>veri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dosyaları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bütünleştirilmiştir</a:t>
            </a:r>
            <a:r>
              <a:rPr lang="en-US" sz="2700" dirty="0">
                <a:solidFill>
                  <a:srgbClr val="FFFFFF"/>
                </a:solidFill>
                <a:latin typeface="Lato"/>
                <a:ea typeface="Lato"/>
                <a:cs typeface="Lato"/>
                <a:sym typeface="Lato"/>
              </a:rPr>
              <a:t>. Bu </a:t>
            </a:r>
            <a:r>
              <a:rPr lang="en-US" sz="2700" dirty="0" err="1">
                <a:solidFill>
                  <a:srgbClr val="FFFFFF"/>
                </a:solidFill>
                <a:latin typeface="Lato"/>
                <a:ea typeface="Lato"/>
                <a:cs typeface="Lato"/>
                <a:sym typeface="Lato"/>
              </a:rPr>
              <a:t>yaklaşım</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verinin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birden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fazla</a:t>
            </a:r>
            <a:r>
              <a:rPr lang="en-US" sz="2700" dirty="0">
                <a:solidFill>
                  <a:srgbClr val="FFFFFF"/>
                </a:solidFill>
                <a:latin typeface="Lato"/>
                <a:ea typeface="Lato"/>
                <a:cs typeface="Lato"/>
                <a:sym typeface="Lato"/>
              </a:rPr>
              <a:t> program </a:t>
            </a:r>
            <a:r>
              <a:rPr lang="en-US" sz="2700" dirty="0" err="1">
                <a:solidFill>
                  <a:srgbClr val="FFFFFF"/>
                </a:solidFill>
                <a:latin typeface="Lato"/>
                <a:ea typeface="Lato"/>
                <a:cs typeface="Lato"/>
                <a:sym typeface="Lato"/>
              </a:rPr>
              <a:t>tarafından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kullanılmasına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izin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veren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yaklaşımdır</a:t>
            </a:r>
            <a:r>
              <a:rPr lang="en-US" sz="2700" dirty="0">
                <a:solidFill>
                  <a:srgbClr val="FFFFFF"/>
                </a:solidFill>
                <a:latin typeface="Lato"/>
                <a:ea typeface="Lato"/>
                <a:cs typeface="Lato"/>
                <a:sym typeface="Lato"/>
              </a:rPr>
              <a:t>. </a:t>
            </a:r>
            <a:endParaRPr lang="tr-TR" sz="2700" dirty="0">
              <a:solidFill>
                <a:srgbClr val="FFFFFF"/>
              </a:solidFill>
              <a:latin typeface="Lato"/>
              <a:ea typeface="Lato"/>
              <a:cs typeface="Lato"/>
              <a:sym typeface="Lato"/>
            </a:endParaRPr>
          </a:p>
          <a:p>
            <a:pPr lvl="1" algn="just">
              <a:lnSpc>
                <a:spcPct val="120000"/>
              </a:lnSpc>
            </a:pPr>
            <a:endParaRPr lang="tr-TR" sz="2700" dirty="0">
              <a:solidFill>
                <a:srgbClr val="FFFFFF"/>
              </a:solidFill>
              <a:latin typeface="Lato"/>
              <a:ea typeface="Lato"/>
              <a:cs typeface="Lato"/>
              <a:sym typeface="Lato"/>
            </a:endParaRPr>
          </a:p>
          <a:p>
            <a:pPr lvl="1" algn="just">
              <a:lnSpc>
                <a:spcPct val="120000"/>
              </a:lnSpc>
            </a:pPr>
            <a:endParaRPr lang="en-US" sz="2700" dirty="0" err="1">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BB3C3C85-9A1C-0422-C8C1-055B17DCA9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endParaRPr lang="tr-TR"/>
          </a:p>
        </p:txBody>
      </p:sp>
    </p:spTree>
    <p:extLst>
      <p:ext uri="{BB962C8B-B14F-4D97-AF65-F5344CB8AC3E}">
        <p14:creationId xmlns:p14="http://schemas.microsoft.com/office/powerpoint/2010/main" val="18114237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endParaRPr lang="tr-T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1410066"/>
          </a:xfrm>
          <a:prstGeom prst="rect">
            <a:avLst/>
          </a:prstGeom>
          <a:noFill/>
          <a:ln>
            <a:noFill/>
          </a:ln>
        </p:spPr>
        <p:txBody>
          <a:bodyPr spcFirstLastPara="1" wrap="square" lIns="0" tIns="0" rIns="0" bIns="0" anchor="t" anchorCtr="0">
            <a:spAutoFit/>
          </a:bodyPr>
          <a:lstStyle/>
          <a:p>
            <a:pPr lvl="0">
              <a:lnSpc>
                <a:spcPct val="119006"/>
              </a:lnSpc>
            </a:pPr>
            <a:r>
              <a:rPr lang="tr-TR" sz="7700" dirty="0" err="1">
                <a:solidFill>
                  <a:srgbClr val="FFCA04"/>
                </a:solidFill>
                <a:latin typeface="Paytone One"/>
                <a:sym typeface="Paytone One"/>
              </a:rPr>
              <a:t>Veritabanı</a:t>
            </a:r>
            <a:r>
              <a:rPr lang="tr-TR" sz="7700" dirty="0">
                <a:solidFill>
                  <a:srgbClr val="FFCA04"/>
                </a:solidFill>
                <a:latin typeface="Paytone One"/>
                <a:sym typeface="Paytone One"/>
              </a:rPr>
              <a:t> Yaklaşımı</a:t>
            </a:r>
            <a:endParaRPr lang="tr-TR" sz="7700" dirty="0"/>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5216549" y="2808030"/>
            <a:ext cx="11969700" cy="3988784"/>
          </a:xfrm>
          <a:prstGeom prst="rect">
            <a:avLst/>
          </a:prstGeom>
          <a:noFill/>
          <a:ln>
            <a:noFill/>
          </a:ln>
        </p:spPr>
        <p:txBody>
          <a:bodyPr spcFirstLastPara="1" wrap="square" lIns="0" tIns="0" rIns="0" bIns="0" anchor="t" anchorCtr="0">
            <a:spAutoFit/>
          </a:bodyPr>
          <a:lstStyle/>
          <a:p>
            <a:pPr lvl="1" algn="just">
              <a:lnSpc>
                <a:spcPct val="120000"/>
              </a:lnSpc>
            </a:pPr>
            <a:endParaRPr lang="tr-TR" sz="2700" dirty="0">
              <a:solidFill>
                <a:srgbClr val="FFFFFF"/>
              </a:solidFill>
              <a:latin typeface="Lato"/>
              <a:ea typeface="Lato"/>
              <a:cs typeface="Lato"/>
              <a:sym typeface="Lato"/>
            </a:endParaRPr>
          </a:p>
          <a:p>
            <a:pPr lvl="1" algn="just">
              <a:lnSpc>
                <a:spcPct val="120000"/>
              </a:lnSpc>
            </a:pPr>
            <a:r>
              <a:rPr lang="en-US" sz="2700" dirty="0">
                <a:solidFill>
                  <a:srgbClr val="FFFFFF"/>
                </a:solidFill>
                <a:latin typeface="Lato"/>
                <a:ea typeface="Lato"/>
                <a:cs typeface="Lato"/>
                <a:sym typeface="Lato"/>
              </a:rPr>
              <a:t>Veri </a:t>
            </a:r>
            <a:r>
              <a:rPr lang="en-US" sz="2700" dirty="0" err="1">
                <a:solidFill>
                  <a:srgbClr val="FFFFFF"/>
                </a:solidFill>
                <a:latin typeface="Lato"/>
                <a:ea typeface="Lato"/>
                <a:cs typeface="Lato"/>
                <a:sym typeface="Lato"/>
              </a:rPr>
              <a:t>yönetimine</a:t>
            </a:r>
            <a:r>
              <a:rPr lang="en-US" sz="2700" dirty="0">
                <a:solidFill>
                  <a:srgbClr val="FFFFFF"/>
                </a:solidFill>
                <a:latin typeface="Lato"/>
                <a:ea typeface="Lato"/>
                <a:cs typeface="Lato"/>
                <a:sym typeface="Lato"/>
              </a:rPr>
              <a:t> VT </a:t>
            </a:r>
            <a:r>
              <a:rPr lang="en-US" sz="2700" dirty="0" err="1">
                <a:solidFill>
                  <a:srgbClr val="FFFFFF"/>
                </a:solidFill>
                <a:latin typeface="Lato"/>
                <a:ea typeface="Lato"/>
                <a:cs typeface="Lato"/>
                <a:sym typeface="Lato"/>
              </a:rPr>
              <a:t>yaklaşımını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kullanmak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için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ilave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yazılım</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yani</a:t>
            </a:r>
            <a:r>
              <a:rPr lang="en-US" sz="2700" dirty="0">
                <a:solidFill>
                  <a:srgbClr val="FFFFFF"/>
                </a:solidFill>
                <a:latin typeface="Lato"/>
                <a:ea typeface="Lato"/>
                <a:cs typeface="Lato"/>
                <a:sym typeface="Lato"/>
              </a:rPr>
              <a:t> VTYS </a:t>
            </a:r>
            <a:r>
              <a:rPr lang="en-US" sz="2700" dirty="0" err="1">
                <a:solidFill>
                  <a:srgbClr val="FFFFFF"/>
                </a:solidFill>
                <a:latin typeface="Lato"/>
                <a:ea typeface="Lato"/>
                <a:cs typeface="Lato"/>
                <a:sym typeface="Lato"/>
              </a:rPr>
              <a:t>gerekmektedir</a:t>
            </a:r>
            <a:r>
              <a:rPr lang="en-US" sz="2700" dirty="0">
                <a:solidFill>
                  <a:srgbClr val="FFFFFF"/>
                </a:solidFill>
                <a:latin typeface="Lato"/>
                <a:ea typeface="Lato"/>
                <a:cs typeface="Lato"/>
                <a:sym typeface="Lato"/>
              </a:rPr>
              <a:t>. VTYS,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organizasyonun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veriyi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merkezileştirmesine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onları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etkin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şekilde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idare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etmesine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saklanmış</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veriye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uygulama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programlarınca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erişilmesine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imkân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sağlayan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yazılımı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tanımlamaktadır</a:t>
            </a:r>
            <a:r>
              <a:rPr lang="en-US" sz="2700" dirty="0">
                <a:solidFill>
                  <a:srgbClr val="FFFFFF"/>
                </a:solidFill>
                <a:latin typeface="Lato"/>
                <a:ea typeface="Lato"/>
                <a:cs typeface="Lato"/>
                <a:sym typeface="Lato"/>
              </a:rPr>
              <a:t>. Bir VTYS, </a:t>
            </a:r>
            <a:r>
              <a:rPr lang="en-US" sz="2700" dirty="0" err="1">
                <a:solidFill>
                  <a:srgbClr val="FFFFFF"/>
                </a:solidFill>
                <a:latin typeface="Lato"/>
                <a:ea typeface="Lato"/>
                <a:cs typeface="Lato"/>
                <a:sym typeface="Lato"/>
              </a:rPr>
              <a:t>uygulama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programlan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fiziksel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veritabanı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arasında</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arayüz</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olarak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görev</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yapmaktadır</a:t>
            </a:r>
            <a:r>
              <a:rPr lang="en-US" sz="2700" dirty="0">
                <a:solidFill>
                  <a:srgbClr val="FFFFFF"/>
                </a:solidFill>
                <a:latin typeface="Lato"/>
                <a:ea typeface="Lato"/>
                <a:cs typeface="Lato"/>
                <a:sym typeface="Lato"/>
              </a:rPr>
              <a:t>.</a:t>
            </a:r>
            <a:endParaRPr lang="tr-TR" sz="2700" dirty="0">
              <a:solidFill>
                <a:srgbClr val="FFFFFF"/>
              </a:solidFill>
              <a:latin typeface="Lato"/>
              <a:ea typeface="Lato"/>
              <a:cs typeface="Lato"/>
              <a:sym typeface="Lato"/>
            </a:endParaRPr>
          </a:p>
          <a:p>
            <a:pPr lvl="1" algn="just">
              <a:lnSpc>
                <a:spcPct val="120000"/>
              </a:lnSpc>
            </a:pPr>
            <a:endParaRPr lang="tr-TR" sz="2700" dirty="0">
              <a:solidFill>
                <a:srgbClr val="FFFFFF"/>
              </a:solidFill>
              <a:latin typeface="Lato"/>
              <a:ea typeface="Lato"/>
              <a:cs typeface="Lato"/>
              <a:sym typeface="Lato"/>
            </a:endParaRPr>
          </a:p>
          <a:p>
            <a:pPr lvl="1" algn="just">
              <a:lnSpc>
                <a:spcPct val="120000"/>
              </a:lnSpc>
            </a:pPr>
            <a:r>
              <a:rPr lang="en-US" sz="2700" dirty="0">
                <a:solidFill>
                  <a:srgbClr val="FFFFFF"/>
                </a:solidFill>
                <a:latin typeface="Lato"/>
                <a:ea typeface="Lato"/>
                <a:cs typeface="Lato"/>
                <a:sym typeface="Lato"/>
              </a:rPr>
              <a:t> </a:t>
            </a:r>
          </a:p>
        </p:txBody>
      </p:sp>
      <p:sp>
        <p:nvSpPr>
          <p:cNvPr id="4" name="Slayt Numarası Yer Tutucusu 3">
            <a:extLst>
              <a:ext uri="{FF2B5EF4-FFF2-40B4-BE49-F238E27FC236}">
                <a16:creationId xmlns:a16="http://schemas.microsoft.com/office/drawing/2014/main" id="{BB3C3C85-9A1C-0422-C8C1-055B17DCA9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endParaRPr lang="tr-TR"/>
          </a:p>
        </p:txBody>
      </p:sp>
      <p:pic>
        <p:nvPicPr>
          <p:cNvPr id="3" name="Resim 2">
            <a:extLst>
              <a:ext uri="{FF2B5EF4-FFF2-40B4-BE49-F238E27FC236}">
                <a16:creationId xmlns:a16="http://schemas.microsoft.com/office/drawing/2014/main" id="{4228F3BF-5478-FC3F-3B9D-4A848851F90C}"/>
              </a:ext>
            </a:extLst>
          </p:cNvPr>
          <p:cNvPicPr>
            <a:picLocks noChangeAspect="1"/>
          </p:cNvPicPr>
          <p:nvPr/>
        </p:nvPicPr>
        <p:blipFill>
          <a:blip r:embed="rId7"/>
          <a:stretch>
            <a:fillRect/>
          </a:stretch>
        </p:blipFill>
        <p:spPr>
          <a:xfrm>
            <a:off x="6232947" y="7264791"/>
            <a:ext cx="10094364" cy="1889665"/>
          </a:xfrm>
          <a:prstGeom prst="rect">
            <a:avLst/>
          </a:prstGeom>
        </p:spPr>
      </p:pic>
    </p:spTree>
    <p:extLst>
      <p:ext uri="{BB962C8B-B14F-4D97-AF65-F5344CB8AC3E}">
        <p14:creationId xmlns:p14="http://schemas.microsoft.com/office/powerpoint/2010/main" val="31167919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endParaRPr lang="tr-T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1410066"/>
          </a:xfrm>
          <a:prstGeom prst="rect">
            <a:avLst/>
          </a:prstGeom>
          <a:noFill/>
          <a:ln>
            <a:noFill/>
          </a:ln>
        </p:spPr>
        <p:txBody>
          <a:bodyPr spcFirstLastPara="1" wrap="square" lIns="0" tIns="0" rIns="0" bIns="0" anchor="t" anchorCtr="0">
            <a:spAutoFit/>
          </a:bodyPr>
          <a:lstStyle/>
          <a:p>
            <a:pPr lvl="0">
              <a:lnSpc>
                <a:spcPct val="119006"/>
              </a:lnSpc>
            </a:pPr>
            <a:r>
              <a:rPr lang="tr-TR" sz="7700" dirty="0" err="1">
                <a:solidFill>
                  <a:srgbClr val="FFCA04"/>
                </a:solidFill>
                <a:latin typeface="Paytone One"/>
                <a:sym typeface="Paytone One"/>
              </a:rPr>
              <a:t>Veritabanı</a:t>
            </a:r>
            <a:r>
              <a:rPr lang="tr-TR" sz="7700" dirty="0">
                <a:solidFill>
                  <a:srgbClr val="FFCA04"/>
                </a:solidFill>
                <a:latin typeface="Paytone One"/>
                <a:sym typeface="Paytone One"/>
              </a:rPr>
              <a:t> Yaklaşımı</a:t>
            </a:r>
            <a:endParaRPr lang="tr-TR" sz="7700" dirty="0"/>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5216549" y="2808030"/>
            <a:ext cx="11969700" cy="3988784"/>
          </a:xfrm>
          <a:prstGeom prst="rect">
            <a:avLst/>
          </a:prstGeom>
          <a:noFill/>
          <a:ln>
            <a:noFill/>
          </a:ln>
        </p:spPr>
        <p:txBody>
          <a:bodyPr spcFirstLastPara="1" wrap="square" lIns="0" tIns="0" rIns="0" bIns="0" anchor="t" anchorCtr="0">
            <a:spAutoFit/>
          </a:bodyPr>
          <a:lstStyle/>
          <a:p>
            <a:pPr lvl="1" algn="just">
              <a:lnSpc>
                <a:spcPct val="120000"/>
              </a:lnSpc>
            </a:pPr>
            <a:endParaRPr lang="tr-TR" sz="2700" dirty="0">
              <a:solidFill>
                <a:srgbClr val="FFFFFF"/>
              </a:solidFill>
              <a:latin typeface="Lato"/>
              <a:ea typeface="Lato"/>
              <a:cs typeface="Lato"/>
              <a:sym typeface="Lato"/>
            </a:endParaRPr>
          </a:p>
          <a:p>
            <a:pPr lvl="1" algn="just">
              <a:lnSpc>
                <a:spcPct val="120000"/>
              </a:lnSpc>
            </a:pPr>
            <a:r>
              <a:rPr lang="en-US" sz="2700" dirty="0">
                <a:solidFill>
                  <a:srgbClr val="FFFFFF"/>
                </a:solidFill>
                <a:latin typeface="Lato"/>
                <a:ea typeface="Lato"/>
                <a:cs typeface="Lato"/>
                <a:sym typeface="Lato"/>
              </a:rPr>
              <a:t> VTYS; </a:t>
            </a:r>
            <a:r>
              <a:rPr lang="en-US" sz="2700" dirty="0" err="1">
                <a:solidFill>
                  <a:srgbClr val="FFFFFF"/>
                </a:solidFill>
                <a:latin typeface="Lato"/>
                <a:ea typeface="Lato"/>
                <a:cs typeface="Lato"/>
                <a:sym typeface="Lato"/>
              </a:rPr>
              <a:t>bir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tabanını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oluşturmak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üzerinde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istenilen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bilgiyi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aramak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gerektiğinde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bilgi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eklemek-silmek-değiştirmek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tabanı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ile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ilgili</a:t>
            </a:r>
            <a:r>
              <a:rPr lang="en-US" sz="2700" dirty="0">
                <a:solidFill>
                  <a:srgbClr val="FFFFFF"/>
                </a:solidFill>
                <a:latin typeface="Lato"/>
                <a:ea typeface="Lato"/>
                <a:cs typeface="Lato"/>
                <a:sym typeface="Lato"/>
              </a:rPr>
              <a:t> her </a:t>
            </a:r>
            <a:r>
              <a:rPr lang="en-US" sz="2700" dirty="0" err="1">
                <a:solidFill>
                  <a:srgbClr val="FFFFFF"/>
                </a:solidFill>
                <a:latin typeface="Lato"/>
                <a:ea typeface="Lato"/>
                <a:cs typeface="Lato"/>
                <a:sym typeface="Lato"/>
              </a:rPr>
              <a:t>türlü</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işletim</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gereksinimleri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karşılamak</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için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kullanılan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geniş</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kapsamlı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yazılım</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sistemidir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Veritabanı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sistemleri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kümelerinin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düzenli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biçimde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tutulduğu</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bu</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verilerin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yazılımlar</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aracılığı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ile</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yönetildiği</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ortamlardır</a:t>
            </a:r>
            <a:r>
              <a:rPr lang="en-US" sz="2700" dirty="0">
                <a:solidFill>
                  <a:srgbClr val="FFFFFF"/>
                </a:solidFill>
                <a:latin typeface="Lato"/>
                <a:ea typeface="Lato"/>
                <a:cs typeface="Lato"/>
                <a:sym typeface="Lato"/>
              </a:rPr>
              <a:t>. Veri </a:t>
            </a:r>
            <a:r>
              <a:rPr lang="en-US" sz="2700" dirty="0" err="1">
                <a:solidFill>
                  <a:srgbClr val="FFFFFF"/>
                </a:solidFill>
                <a:latin typeface="Lato"/>
                <a:ea typeface="Lato"/>
                <a:cs typeface="Lato"/>
                <a:sym typeface="Lato"/>
              </a:rPr>
              <a:t>tabanı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yaklaşımı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geleneksel</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yaklaşımın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sahip</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olduğu</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dezavantajları</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ortadan</a:t>
            </a:r>
            <a:r>
              <a:rPr lang="en-US" sz="2700" dirty="0">
                <a:solidFill>
                  <a:srgbClr val="FFFFFF"/>
                </a:solidFill>
                <a:latin typeface="Lato"/>
                <a:ea typeface="Lato"/>
                <a:cs typeface="Lato"/>
                <a:sym typeface="Lato"/>
              </a:rPr>
              <a:t> </a:t>
            </a:r>
            <a:r>
              <a:rPr lang="en-US" sz="2700" dirty="0" err="1">
                <a:solidFill>
                  <a:srgbClr val="FFFFFF"/>
                </a:solidFill>
                <a:latin typeface="Lato"/>
                <a:ea typeface="Lato"/>
                <a:cs typeface="Lato"/>
                <a:sym typeface="Lato"/>
              </a:rPr>
              <a:t>kaldırmaktadır</a:t>
            </a:r>
            <a:r>
              <a:rPr lang="en-US" sz="2700" dirty="0">
                <a:solidFill>
                  <a:srgbClr val="FFFFFF"/>
                </a:solidFill>
                <a:latin typeface="Lato"/>
                <a:ea typeface="Lato"/>
                <a:cs typeface="Lato"/>
                <a:sym typeface="Lato"/>
              </a:rPr>
              <a:t>.</a:t>
            </a:r>
          </a:p>
          <a:p>
            <a:pPr lvl="1" algn="just">
              <a:lnSpc>
                <a:spcPct val="120000"/>
              </a:lnSpc>
            </a:pPr>
            <a:endParaRPr lang="en-US" sz="2700" dirty="0" err="1">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BB3C3C85-9A1C-0422-C8C1-055B17DCA9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endParaRPr lang="tr-TR"/>
          </a:p>
        </p:txBody>
      </p:sp>
    </p:spTree>
    <p:extLst>
      <p:ext uri="{BB962C8B-B14F-4D97-AF65-F5344CB8AC3E}">
        <p14:creationId xmlns:p14="http://schemas.microsoft.com/office/powerpoint/2010/main" val="17625145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p:cNvGrpSpPr/>
        <p:nvPr/>
      </p:nvGrpSpPr>
      <p:grpSpPr>
        <a:xfrm>
          <a:off x="0" y="0"/>
          <a:ext cx="0" cy="0"/>
          <a:chOff x="0" y="0"/>
          <a:chExt cx="0" cy="0"/>
        </a:xfrm>
      </p:grpSpPr>
      <p:sp>
        <p:nvSpPr>
          <p:cNvPr id="97" name="Google Shape;97;p14"/>
          <p:cNvSpPr/>
          <p:nvPr/>
        </p:nvSpPr>
        <p:spPr>
          <a:xfrm>
            <a:off x="12965681" y="6380086"/>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endParaRPr lang="tr-TR"/>
          </a:p>
        </p:txBody>
      </p:sp>
      <p:sp>
        <p:nvSpPr>
          <p:cNvPr id="98" name="Google Shape;98;p14"/>
          <p:cNvSpPr txBox="1"/>
          <p:nvPr/>
        </p:nvSpPr>
        <p:spPr>
          <a:xfrm>
            <a:off x="1028630" y="7873936"/>
            <a:ext cx="4306200" cy="1828193"/>
          </a:xfrm>
          <a:prstGeom prst="rect">
            <a:avLst/>
          </a:prstGeom>
          <a:noFill/>
          <a:ln>
            <a:noFill/>
          </a:ln>
        </p:spPr>
        <p:txBody>
          <a:bodyPr spcFirstLastPara="1" wrap="square" lIns="0" tIns="0" rIns="0" bIns="0" anchor="t" anchorCtr="0">
            <a:spAutoFit/>
          </a:bodyPr>
          <a:lstStyle/>
          <a:p>
            <a:pPr marL="0" marR="0" lvl="0" indent="0" algn="ctr" rtl="0">
              <a:lnSpc>
                <a:spcPct val="135000"/>
              </a:lnSpc>
              <a:spcBef>
                <a:spcPts val="0"/>
              </a:spcBef>
              <a:spcAft>
                <a:spcPts val="0"/>
              </a:spcAft>
              <a:buNone/>
            </a:pPr>
            <a:r>
              <a:rPr lang="en-US" sz="2200" b="0" i="0" u="none" strike="noStrike" cap="none" dirty="0">
                <a:solidFill>
                  <a:srgbClr val="FFFFFF"/>
                </a:solidFill>
                <a:latin typeface="Lato"/>
                <a:ea typeface="Lato"/>
                <a:cs typeface="Lato"/>
                <a:sym typeface="Lato"/>
              </a:rPr>
              <a:t>Veri </a:t>
            </a:r>
            <a:r>
              <a:rPr lang="en-US" sz="2200" b="0" i="0" u="none" strike="noStrike" cap="none" dirty="0" err="1">
                <a:solidFill>
                  <a:srgbClr val="FFFFFF"/>
                </a:solidFill>
                <a:latin typeface="Lato"/>
                <a:ea typeface="Lato"/>
                <a:cs typeface="Lato"/>
                <a:sym typeface="Lato"/>
              </a:rPr>
              <a:t>modeli</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ile</a:t>
            </a:r>
            <a:r>
              <a:rPr lang="en-US" sz="2200" b="0" i="0" u="none" strike="noStrike" cap="none" dirty="0">
                <a:solidFill>
                  <a:srgbClr val="FFFFFF"/>
                </a:solidFill>
                <a:latin typeface="Lato"/>
                <a:ea typeface="Lato"/>
                <a:cs typeface="Lato"/>
                <a:sym typeface="Lato"/>
              </a:rPr>
              <a:t> disk </a:t>
            </a:r>
            <a:r>
              <a:rPr lang="en-US" sz="2200" b="0" i="0" u="none" strike="noStrike" cap="none" dirty="0" err="1">
                <a:solidFill>
                  <a:srgbClr val="FFFFFF"/>
                </a:solidFill>
                <a:latin typeface="Lato"/>
                <a:ea typeface="Lato"/>
                <a:cs typeface="Lato"/>
                <a:sym typeface="Lato"/>
              </a:rPr>
              <a:t>üzerindeki</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depolama</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detayları</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gizlenerek</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kullanıcılara</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veritabanının</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kavramsal</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bir</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görünümünü</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sunar</a:t>
            </a:r>
            <a:r>
              <a:rPr lang="en-US" sz="2200" b="0" i="0" u="none" strike="noStrike" cap="none" dirty="0">
                <a:solidFill>
                  <a:srgbClr val="FFFFFF"/>
                </a:solidFill>
                <a:latin typeface="Lato"/>
                <a:ea typeface="Lato"/>
                <a:cs typeface="Lato"/>
                <a:sym typeface="Lato"/>
              </a:rPr>
              <a:t>.</a:t>
            </a:r>
          </a:p>
        </p:txBody>
      </p:sp>
      <p:sp>
        <p:nvSpPr>
          <p:cNvPr id="99" name="Google Shape;99;p14"/>
          <p:cNvSpPr txBox="1"/>
          <p:nvPr/>
        </p:nvSpPr>
        <p:spPr>
          <a:xfrm>
            <a:off x="1028630" y="4400312"/>
            <a:ext cx="4647900" cy="1827423"/>
          </a:xfrm>
          <a:prstGeom prst="rect">
            <a:avLst/>
          </a:prstGeom>
          <a:noFill/>
          <a:ln>
            <a:noFill/>
          </a:ln>
        </p:spPr>
        <p:txBody>
          <a:bodyPr spcFirstLastPara="1" wrap="square" lIns="0" tIns="0" rIns="0" bIns="0" anchor="t" anchorCtr="0">
            <a:spAutoFit/>
          </a:bodyPr>
          <a:lstStyle/>
          <a:p>
            <a:pPr marL="0" marR="0" lvl="0" indent="0" algn="ctr" rtl="0">
              <a:lnSpc>
                <a:spcPct val="135000"/>
              </a:lnSpc>
              <a:spcBef>
                <a:spcPts val="0"/>
              </a:spcBef>
              <a:spcAft>
                <a:spcPts val="0"/>
              </a:spcAft>
              <a:buNone/>
            </a:pPr>
            <a:r>
              <a:rPr lang="en-US" sz="2199" b="0" i="0" u="none" strike="noStrike" cap="none" dirty="0">
                <a:solidFill>
                  <a:srgbClr val="FFFFFF"/>
                </a:solidFill>
                <a:latin typeface="Lato"/>
                <a:ea typeface="Lato"/>
                <a:cs typeface="Lato"/>
                <a:sym typeface="Lato"/>
              </a:rPr>
              <a:t>VTYS </a:t>
            </a:r>
            <a:r>
              <a:rPr lang="en-US" sz="2199" b="0" i="0" u="none" strike="noStrike" cap="none" dirty="0" err="1">
                <a:solidFill>
                  <a:srgbClr val="FFFFFF"/>
                </a:solidFill>
                <a:latin typeface="Lato"/>
                <a:ea typeface="Lato"/>
                <a:cs typeface="Lato"/>
                <a:sym typeface="Lato"/>
              </a:rPr>
              <a:t>erişim</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programlarını</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değiştirmeden</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veri</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yapılarının</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ve</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bunlar</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üzerinde</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yapılan</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işlemlerin</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değiştirilebilmesi</a:t>
            </a:r>
            <a:r>
              <a:rPr lang="en-US" sz="2199" b="0" i="0" u="none" strike="noStrike" cap="none" dirty="0">
                <a:solidFill>
                  <a:srgbClr val="FFFFFF"/>
                </a:solidFill>
                <a:latin typeface="Lato"/>
                <a:ea typeface="Lato"/>
                <a:cs typeface="Lato"/>
                <a:sym typeface="Lato"/>
              </a:rPr>
              <a:t>.</a:t>
            </a:r>
          </a:p>
        </p:txBody>
      </p:sp>
      <p:sp>
        <p:nvSpPr>
          <p:cNvPr id="100" name="Google Shape;100;p14"/>
          <p:cNvSpPr txBox="1"/>
          <p:nvPr/>
        </p:nvSpPr>
        <p:spPr>
          <a:xfrm>
            <a:off x="311610" y="2493550"/>
            <a:ext cx="5677710" cy="1320361"/>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300" b="1" i="0" u="none" strike="noStrike" cap="none" dirty="0" err="1">
                <a:solidFill>
                  <a:srgbClr val="7797ED"/>
                </a:solidFill>
                <a:latin typeface="Paytone One"/>
                <a:ea typeface="Paytone One"/>
                <a:cs typeface="Paytone One"/>
                <a:sym typeface="Paytone One"/>
              </a:rPr>
              <a:t>Programlar</a:t>
            </a:r>
            <a:r>
              <a:rPr lang="en-US" sz="3300" b="1" i="0" u="none" strike="noStrike" cap="none" dirty="0">
                <a:solidFill>
                  <a:srgbClr val="7797ED"/>
                </a:solidFill>
                <a:latin typeface="Paytone One"/>
                <a:ea typeface="Paytone One"/>
                <a:cs typeface="Paytone One"/>
                <a:sym typeface="Paytone One"/>
              </a:rPr>
              <a:t> </a:t>
            </a:r>
            <a:r>
              <a:rPr lang="en-US" sz="3300" b="1" i="0" u="none" strike="noStrike" cap="none" dirty="0" err="1">
                <a:solidFill>
                  <a:srgbClr val="7797ED"/>
                </a:solidFill>
                <a:latin typeface="Paytone One"/>
                <a:ea typeface="Paytone One"/>
                <a:cs typeface="Paytone One"/>
                <a:sym typeface="Paytone One"/>
              </a:rPr>
              <a:t>ve</a:t>
            </a:r>
            <a:r>
              <a:rPr lang="en-US" sz="3300" b="1" i="0" u="none" strike="noStrike" cap="none" dirty="0">
                <a:solidFill>
                  <a:srgbClr val="7797ED"/>
                </a:solidFill>
                <a:latin typeface="Paytone One"/>
                <a:ea typeface="Paytone One"/>
                <a:cs typeface="Paytone One"/>
                <a:sym typeface="Paytone One"/>
              </a:rPr>
              <a:t> </a:t>
            </a:r>
            <a:r>
              <a:rPr lang="en-US" sz="3300" b="1" i="0" u="none" strike="noStrike" cap="none" dirty="0" err="1">
                <a:solidFill>
                  <a:srgbClr val="7797ED"/>
                </a:solidFill>
                <a:latin typeface="Paytone One"/>
                <a:ea typeface="Paytone One"/>
                <a:cs typeface="Paytone One"/>
                <a:sym typeface="Paytone One"/>
              </a:rPr>
              <a:t>Verinin</a:t>
            </a:r>
            <a:r>
              <a:rPr lang="en-US" sz="3300" b="1" i="0" u="none" strike="noStrike" cap="none" dirty="0">
                <a:solidFill>
                  <a:srgbClr val="7797ED"/>
                </a:solidFill>
                <a:latin typeface="Paytone One"/>
                <a:ea typeface="Paytone One"/>
                <a:cs typeface="Paytone One"/>
                <a:sym typeface="Paytone One"/>
              </a:rPr>
              <a:t> </a:t>
            </a:r>
            <a:r>
              <a:rPr lang="en-US" sz="3300" b="1" i="0" u="none" strike="noStrike" cap="none" dirty="0" err="1">
                <a:solidFill>
                  <a:srgbClr val="7797ED"/>
                </a:solidFill>
                <a:latin typeface="Paytone One"/>
                <a:ea typeface="Paytone One"/>
                <a:cs typeface="Paytone One"/>
                <a:sym typeface="Paytone One"/>
              </a:rPr>
              <a:t>Bağımsızlığı</a:t>
            </a:r>
            <a:endParaRPr dirty="0"/>
          </a:p>
        </p:txBody>
      </p:sp>
      <p:sp>
        <p:nvSpPr>
          <p:cNvPr id="101" name="Google Shape;101;p14"/>
          <p:cNvSpPr txBox="1"/>
          <p:nvPr/>
        </p:nvSpPr>
        <p:spPr>
          <a:xfrm>
            <a:off x="579814" y="6720745"/>
            <a:ext cx="5141301" cy="660181"/>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300" b="1" i="0" u="none" strike="noStrike" cap="none" dirty="0" err="1">
                <a:solidFill>
                  <a:srgbClr val="7797ED"/>
                </a:solidFill>
                <a:latin typeface="Paytone One"/>
                <a:ea typeface="Paytone One"/>
                <a:cs typeface="Paytone One"/>
                <a:sym typeface="Paytone One"/>
              </a:rPr>
              <a:t>Verinin</a:t>
            </a:r>
            <a:r>
              <a:rPr lang="en-US" sz="3300" b="1" i="0" u="none" strike="noStrike" cap="none" dirty="0">
                <a:solidFill>
                  <a:srgbClr val="7797ED"/>
                </a:solidFill>
                <a:latin typeface="Paytone One"/>
                <a:ea typeface="Paytone One"/>
                <a:cs typeface="Paytone One"/>
                <a:sym typeface="Paytone One"/>
              </a:rPr>
              <a:t> </a:t>
            </a:r>
            <a:r>
              <a:rPr lang="en-US" sz="3300" b="1" i="0" u="none" strike="noStrike" cap="none" dirty="0" err="1">
                <a:solidFill>
                  <a:srgbClr val="7797ED"/>
                </a:solidFill>
                <a:latin typeface="Paytone One"/>
                <a:ea typeface="Paytone One"/>
                <a:cs typeface="Paytone One"/>
                <a:sym typeface="Paytone One"/>
              </a:rPr>
              <a:t>Soyutlanması</a:t>
            </a:r>
            <a:endParaRPr dirty="0"/>
          </a:p>
        </p:txBody>
      </p:sp>
      <p:sp>
        <p:nvSpPr>
          <p:cNvPr id="102" name="Google Shape;102;p14"/>
          <p:cNvSpPr txBox="1"/>
          <p:nvPr/>
        </p:nvSpPr>
        <p:spPr>
          <a:xfrm>
            <a:off x="7380551" y="4359417"/>
            <a:ext cx="4046700" cy="3656386"/>
          </a:xfrm>
          <a:prstGeom prst="rect">
            <a:avLst/>
          </a:prstGeom>
          <a:noFill/>
          <a:ln>
            <a:noFill/>
          </a:ln>
        </p:spPr>
        <p:txBody>
          <a:bodyPr spcFirstLastPara="1" wrap="square" lIns="0" tIns="0" rIns="0" bIns="0" anchor="t" anchorCtr="0">
            <a:spAutoFit/>
          </a:bodyPr>
          <a:lstStyle/>
          <a:p>
            <a:pPr marL="0" marR="0" lvl="0" indent="0" algn="ctr" rtl="0">
              <a:lnSpc>
                <a:spcPct val="135000"/>
              </a:lnSpc>
              <a:spcBef>
                <a:spcPts val="0"/>
              </a:spcBef>
              <a:spcAft>
                <a:spcPts val="0"/>
              </a:spcAft>
              <a:buNone/>
            </a:pPr>
            <a:r>
              <a:rPr lang="en-US" sz="2200" b="0" i="0" u="none" strike="noStrike" cap="none" dirty="0" err="1">
                <a:solidFill>
                  <a:srgbClr val="FFFFFF"/>
                </a:solidFill>
                <a:latin typeface="Lato"/>
                <a:ea typeface="Lato"/>
                <a:cs typeface="Lato"/>
                <a:sym typeface="Lato"/>
              </a:rPr>
              <a:t>Kullanıcıların</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veritabanında</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eş</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zamanlı</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olarak</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sorgulama</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ve</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güncelleme</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yapabilmesi</a:t>
            </a:r>
            <a:r>
              <a:rPr lang="en-US" sz="2200" b="0" i="0" u="none" strike="noStrike" cap="none" dirty="0">
                <a:solidFill>
                  <a:srgbClr val="FFFFFF"/>
                </a:solidFill>
                <a:latin typeface="Lato"/>
                <a:ea typeface="Lato"/>
                <a:cs typeface="Lato"/>
                <a:sym typeface="Lato"/>
              </a:rPr>
              <a:t>. VTYS </a:t>
            </a:r>
            <a:r>
              <a:rPr lang="en-US" sz="2200" b="0" i="0" u="none" strike="noStrike" cap="none" dirty="0" err="1">
                <a:solidFill>
                  <a:srgbClr val="FFFFFF"/>
                </a:solidFill>
                <a:latin typeface="Lato"/>
                <a:ea typeface="Lato"/>
                <a:cs typeface="Lato"/>
                <a:sym typeface="Lato"/>
              </a:rPr>
              <a:t>yazılımlarındaki</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eş</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zamanlı</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erişim</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kontrolü</a:t>
            </a:r>
            <a:r>
              <a:rPr lang="en-US" sz="2200" b="0" i="0" u="none" strike="noStrike" cap="none" dirty="0">
                <a:solidFill>
                  <a:srgbClr val="FFFFFF"/>
                </a:solidFill>
                <a:latin typeface="Lato"/>
                <a:ea typeface="Lato"/>
                <a:cs typeface="Lato"/>
                <a:sym typeface="Lato"/>
              </a:rPr>
              <a:t>, her </a:t>
            </a:r>
            <a:r>
              <a:rPr lang="en-US" sz="2200" b="0" i="0" u="none" strike="noStrike" cap="none" dirty="0" err="1">
                <a:solidFill>
                  <a:srgbClr val="FFFFFF"/>
                </a:solidFill>
                <a:latin typeface="Lato"/>
                <a:ea typeface="Lato"/>
                <a:cs typeface="Lato"/>
                <a:sym typeface="Lato"/>
              </a:rPr>
              <a:t>işlemin</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doğru</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olarak</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tamamlanmasını</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veya</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tamamen</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iptal</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edilmesini</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garanti</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altına</a:t>
            </a:r>
            <a:r>
              <a:rPr lang="en-US" sz="2200" b="0" i="0" u="none" strike="noStrike" cap="none" dirty="0">
                <a:solidFill>
                  <a:srgbClr val="FFFFFF"/>
                </a:solidFill>
                <a:latin typeface="Lato"/>
                <a:ea typeface="Lato"/>
                <a:cs typeface="Lato"/>
                <a:sym typeface="Lato"/>
              </a:rPr>
              <a:t> </a:t>
            </a:r>
            <a:r>
              <a:rPr lang="en-US" sz="2200" b="0" i="0" u="none" strike="noStrike" cap="none" dirty="0" err="1">
                <a:solidFill>
                  <a:srgbClr val="FFFFFF"/>
                </a:solidFill>
                <a:latin typeface="Lato"/>
                <a:ea typeface="Lato"/>
                <a:cs typeface="Lato"/>
                <a:sym typeface="Lato"/>
              </a:rPr>
              <a:t>alır</a:t>
            </a:r>
            <a:r>
              <a:rPr lang="en-US" sz="2200" b="0" i="0" u="none" strike="noStrike" cap="none" dirty="0">
                <a:solidFill>
                  <a:srgbClr val="FFFFFF"/>
                </a:solidFill>
                <a:latin typeface="Lato"/>
                <a:ea typeface="Lato"/>
                <a:cs typeface="Lato"/>
                <a:sym typeface="Lato"/>
              </a:rPr>
              <a:t>.</a:t>
            </a:r>
            <a:endParaRPr dirty="0"/>
          </a:p>
        </p:txBody>
      </p:sp>
      <p:sp>
        <p:nvSpPr>
          <p:cNvPr id="103" name="Google Shape;103;p14"/>
          <p:cNvSpPr txBox="1"/>
          <p:nvPr/>
        </p:nvSpPr>
        <p:spPr>
          <a:xfrm>
            <a:off x="6904575" y="2487740"/>
            <a:ext cx="4998653" cy="1320361"/>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300" b="1" i="0" u="none" strike="noStrike" cap="none" dirty="0" err="1">
                <a:solidFill>
                  <a:srgbClr val="7797ED"/>
                </a:solidFill>
                <a:latin typeface="Paytone One"/>
                <a:ea typeface="Paytone One"/>
                <a:cs typeface="Paytone One"/>
                <a:sym typeface="Paytone One"/>
              </a:rPr>
              <a:t>Verinin</a:t>
            </a:r>
            <a:r>
              <a:rPr lang="en-US" sz="3300" b="1" i="0" u="none" strike="noStrike" cap="none" dirty="0">
                <a:solidFill>
                  <a:srgbClr val="7797ED"/>
                </a:solidFill>
                <a:latin typeface="Paytone One"/>
                <a:ea typeface="Paytone One"/>
                <a:cs typeface="Paytone One"/>
                <a:sym typeface="Paytone One"/>
              </a:rPr>
              <a:t> </a:t>
            </a:r>
            <a:r>
              <a:rPr lang="en-US" sz="3300" b="1" i="0" u="none" strike="noStrike" cap="none" dirty="0" err="1">
                <a:solidFill>
                  <a:srgbClr val="7797ED"/>
                </a:solidFill>
                <a:latin typeface="Paytone One"/>
                <a:ea typeface="Paytone One"/>
                <a:cs typeface="Paytone One"/>
                <a:sym typeface="Paytone One"/>
              </a:rPr>
              <a:t>Paylaşılması</a:t>
            </a:r>
            <a:r>
              <a:rPr lang="en-US" sz="3300" b="1" i="0" u="none" strike="noStrike" cap="none" dirty="0">
                <a:solidFill>
                  <a:srgbClr val="7797ED"/>
                </a:solidFill>
                <a:latin typeface="Paytone One"/>
                <a:ea typeface="Paytone One"/>
                <a:cs typeface="Paytone One"/>
                <a:sym typeface="Paytone One"/>
              </a:rPr>
              <a:t> </a:t>
            </a:r>
            <a:r>
              <a:rPr lang="en-US" sz="3300" b="1" i="0" u="none" strike="noStrike" cap="none" dirty="0" err="1">
                <a:solidFill>
                  <a:srgbClr val="7797ED"/>
                </a:solidFill>
                <a:latin typeface="Paytone One"/>
                <a:ea typeface="Paytone One"/>
                <a:cs typeface="Paytone One"/>
                <a:sym typeface="Paytone One"/>
              </a:rPr>
              <a:t>ve</a:t>
            </a:r>
            <a:r>
              <a:rPr lang="en-US" sz="3300" b="1" i="0" u="none" strike="noStrike" cap="none" dirty="0">
                <a:solidFill>
                  <a:srgbClr val="7797ED"/>
                </a:solidFill>
                <a:latin typeface="Paytone One"/>
                <a:ea typeface="Paytone One"/>
                <a:cs typeface="Paytone One"/>
                <a:sym typeface="Paytone One"/>
              </a:rPr>
              <a:t> </a:t>
            </a:r>
            <a:r>
              <a:rPr lang="en-US" sz="3300" b="1" i="0" u="none" strike="noStrike" cap="none" dirty="0" err="1">
                <a:solidFill>
                  <a:srgbClr val="7797ED"/>
                </a:solidFill>
                <a:latin typeface="Paytone One"/>
                <a:ea typeface="Paytone One"/>
                <a:cs typeface="Paytone One"/>
                <a:sym typeface="Paytone One"/>
              </a:rPr>
              <a:t>Çok</a:t>
            </a:r>
            <a:r>
              <a:rPr lang="en-US" sz="3300" b="1" i="0" u="none" strike="noStrike" cap="none" dirty="0">
                <a:solidFill>
                  <a:srgbClr val="7797ED"/>
                </a:solidFill>
                <a:latin typeface="Paytone One"/>
                <a:ea typeface="Paytone One"/>
                <a:cs typeface="Paytone One"/>
                <a:sym typeface="Paytone One"/>
              </a:rPr>
              <a:t> </a:t>
            </a:r>
            <a:r>
              <a:rPr lang="en-US" sz="3300" b="1" i="0" u="none" strike="noStrike" cap="none" dirty="0" err="1">
                <a:solidFill>
                  <a:srgbClr val="7797ED"/>
                </a:solidFill>
                <a:latin typeface="Paytone One"/>
                <a:ea typeface="Paytone One"/>
                <a:cs typeface="Paytone One"/>
                <a:sym typeface="Paytone One"/>
              </a:rPr>
              <a:t>Kullanıcılı</a:t>
            </a:r>
            <a:r>
              <a:rPr lang="en-US" sz="3300" b="1" i="0" u="none" strike="noStrike" cap="none" dirty="0">
                <a:solidFill>
                  <a:srgbClr val="7797ED"/>
                </a:solidFill>
                <a:latin typeface="Paytone One"/>
                <a:ea typeface="Paytone One"/>
                <a:cs typeface="Paytone One"/>
                <a:sym typeface="Paytone One"/>
              </a:rPr>
              <a:t> </a:t>
            </a:r>
            <a:r>
              <a:rPr lang="en-US" sz="3300" b="1" i="0" u="none" strike="noStrike" cap="none" dirty="0" err="1">
                <a:solidFill>
                  <a:srgbClr val="7797ED"/>
                </a:solidFill>
                <a:latin typeface="Paytone One"/>
                <a:ea typeface="Paytone One"/>
                <a:cs typeface="Paytone One"/>
                <a:sym typeface="Paytone One"/>
              </a:rPr>
              <a:t>İşlemler</a:t>
            </a:r>
            <a:endParaRPr dirty="0"/>
          </a:p>
        </p:txBody>
      </p:sp>
      <p:sp>
        <p:nvSpPr>
          <p:cNvPr id="104" name="Google Shape;104;p14"/>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tr-TR" sz="5500" b="0" i="0" u="none" strike="noStrike" cap="none" dirty="0">
                <a:solidFill>
                  <a:srgbClr val="FFCA04"/>
                </a:solidFill>
                <a:latin typeface="Paytone One"/>
                <a:ea typeface="Paytone One"/>
                <a:cs typeface="Paytone One"/>
                <a:sym typeface="Paytone One"/>
              </a:rPr>
              <a:t>Veri Tabanı Yaklaşımının Temel Özellikleri</a:t>
            </a:r>
            <a:endParaRPr lang="tr-TR" sz="5500" dirty="0"/>
          </a:p>
        </p:txBody>
      </p:sp>
      <p:sp>
        <p:nvSpPr>
          <p:cNvPr id="4" name="Slayt Numarası Yer Tutucusu 3">
            <a:extLst>
              <a:ext uri="{FF2B5EF4-FFF2-40B4-BE49-F238E27FC236}">
                <a16:creationId xmlns:a16="http://schemas.microsoft.com/office/drawing/2014/main" id="{3E79546B-C341-0012-8122-8290E6F559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7" name="Google Shape;99;p14">
            <a:extLst>
              <a:ext uri="{FF2B5EF4-FFF2-40B4-BE49-F238E27FC236}">
                <a16:creationId xmlns:a16="http://schemas.microsoft.com/office/drawing/2014/main" id="{343661D3-88F6-2FD2-6E62-2C22B246101F}"/>
              </a:ext>
            </a:extLst>
          </p:cNvPr>
          <p:cNvSpPr txBox="1"/>
          <p:nvPr/>
        </p:nvSpPr>
        <p:spPr>
          <a:xfrm>
            <a:off x="13406987" y="4428306"/>
            <a:ext cx="4647900" cy="1370568"/>
          </a:xfrm>
          <a:prstGeom prst="rect">
            <a:avLst/>
          </a:prstGeom>
          <a:noFill/>
          <a:ln>
            <a:noFill/>
          </a:ln>
        </p:spPr>
        <p:txBody>
          <a:bodyPr spcFirstLastPara="1" wrap="square" lIns="0" tIns="0" rIns="0" bIns="0" anchor="t" anchorCtr="0">
            <a:spAutoFit/>
          </a:bodyPr>
          <a:lstStyle/>
          <a:p>
            <a:pPr marL="0" marR="0" lvl="0" indent="0" algn="ctr" rtl="0">
              <a:lnSpc>
                <a:spcPct val="135000"/>
              </a:lnSpc>
              <a:spcBef>
                <a:spcPts val="0"/>
              </a:spcBef>
              <a:spcAft>
                <a:spcPts val="0"/>
              </a:spcAft>
              <a:buNone/>
            </a:pPr>
            <a:r>
              <a:rPr lang="en-US" sz="2199" b="0" i="0" u="none" strike="noStrike" cap="none" dirty="0" err="1">
                <a:solidFill>
                  <a:srgbClr val="FFFFFF"/>
                </a:solidFill>
                <a:latin typeface="Lato"/>
                <a:ea typeface="Lato"/>
                <a:cs typeface="Lato"/>
                <a:sym typeface="Lato"/>
              </a:rPr>
              <a:t>Kullanıcılara</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veritabanının</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sadece</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kendilerini</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ilgilendiren</a:t>
            </a:r>
            <a:r>
              <a:rPr lang="en-US" sz="2199" b="0" i="0" u="none" strike="noStrike" cap="none" dirty="0">
                <a:solidFill>
                  <a:srgbClr val="FFFFFF"/>
                </a:solidFill>
                <a:latin typeface="Lato"/>
                <a:ea typeface="Lato"/>
                <a:cs typeface="Lato"/>
                <a:sym typeface="Lato"/>
              </a:rPr>
              <a:t> belli </a:t>
            </a:r>
            <a:r>
              <a:rPr lang="en-US" sz="2199" b="0" i="0" u="none" strike="noStrike" cap="none" dirty="0" err="1">
                <a:solidFill>
                  <a:srgbClr val="FFFFFF"/>
                </a:solidFill>
                <a:latin typeface="Lato"/>
                <a:ea typeface="Lato"/>
                <a:cs typeface="Lato"/>
                <a:sym typeface="Lato"/>
              </a:rPr>
              <a:t>bir</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görünümünün</a:t>
            </a:r>
            <a:r>
              <a:rPr lang="en-US" sz="2199" b="0" i="0" u="none" strike="noStrike" cap="none" dirty="0">
                <a:solidFill>
                  <a:srgbClr val="FFFFFF"/>
                </a:solidFill>
                <a:latin typeface="Lato"/>
                <a:ea typeface="Lato"/>
                <a:cs typeface="Lato"/>
                <a:sym typeface="Lato"/>
              </a:rPr>
              <a:t> </a:t>
            </a:r>
            <a:r>
              <a:rPr lang="en-US" sz="2199" b="0" i="0" u="none" strike="noStrike" cap="none" dirty="0" err="1">
                <a:solidFill>
                  <a:srgbClr val="FFFFFF"/>
                </a:solidFill>
                <a:latin typeface="Lato"/>
                <a:ea typeface="Lato"/>
                <a:cs typeface="Lato"/>
                <a:sym typeface="Lato"/>
              </a:rPr>
              <a:t>sunulması</a:t>
            </a:r>
            <a:r>
              <a:rPr lang="en-US" sz="2199" b="0" i="0" u="none" strike="noStrike" cap="none" dirty="0">
                <a:solidFill>
                  <a:srgbClr val="FFFFFF"/>
                </a:solidFill>
                <a:latin typeface="Lato"/>
                <a:ea typeface="Lato"/>
                <a:cs typeface="Lato"/>
                <a:sym typeface="Lato"/>
              </a:rPr>
              <a:t>.</a:t>
            </a:r>
          </a:p>
        </p:txBody>
      </p:sp>
      <p:sp>
        <p:nvSpPr>
          <p:cNvPr id="8" name="Google Shape;100;p14">
            <a:extLst>
              <a:ext uri="{FF2B5EF4-FFF2-40B4-BE49-F238E27FC236}">
                <a16:creationId xmlns:a16="http://schemas.microsoft.com/office/drawing/2014/main" id="{D00B9F9F-8957-6625-2675-BF618EC4CF54}"/>
              </a:ext>
            </a:extLst>
          </p:cNvPr>
          <p:cNvSpPr txBox="1"/>
          <p:nvPr/>
        </p:nvSpPr>
        <p:spPr>
          <a:xfrm>
            <a:off x="12818483" y="2574751"/>
            <a:ext cx="5677710" cy="1320361"/>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300" b="1" i="0" u="none" strike="noStrike" cap="none" dirty="0" err="1">
                <a:solidFill>
                  <a:srgbClr val="7797ED"/>
                </a:solidFill>
                <a:latin typeface="Paytone One"/>
                <a:ea typeface="Paytone One"/>
                <a:cs typeface="Paytone One"/>
                <a:sym typeface="Paytone One"/>
              </a:rPr>
              <a:t>Verinin</a:t>
            </a:r>
            <a:r>
              <a:rPr lang="en-US" sz="3300" b="1" i="0" u="none" strike="noStrike" cap="none" dirty="0">
                <a:solidFill>
                  <a:srgbClr val="7797ED"/>
                </a:solidFill>
                <a:latin typeface="Paytone One"/>
                <a:ea typeface="Paytone One"/>
                <a:cs typeface="Paytone One"/>
                <a:sym typeface="Paytone One"/>
              </a:rPr>
              <a:t> </a:t>
            </a:r>
            <a:r>
              <a:rPr lang="en-US" sz="3300" b="1" i="0" u="none" strike="noStrike" cap="none" dirty="0" err="1">
                <a:solidFill>
                  <a:srgbClr val="7797ED"/>
                </a:solidFill>
                <a:latin typeface="Paytone One"/>
                <a:ea typeface="Paytone One"/>
                <a:cs typeface="Paytone One"/>
                <a:sym typeface="Paytone One"/>
              </a:rPr>
              <a:t>Değişik</a:t>
            </a:r>
            <a:r>
              <a:rPr lang="en-US" sz="3300" b="1" i="0" u="none" strike="noStrike" cap="none" dirty="0">
                <a:solidFill>
                  <a:srgbClr val="7797ED"/>
                </a:solidFill>
                <a:latin typeface="Paytone One"/>
                <a:ea typeface="Paytone One"/>
                <a:cs typeface="Paytone One"/>
                <a:sym typeface="Paytone One"/>
              </a:rPr>
              <a:t> </a:t>
            </a:r>
            <a:r>
              <a:rPr lang="en-US" sz="3300" b="1" i="0" u="none" strike="noStrike" cap="none" dirty="0" err="1">
                <a:solidFill>
                  <a:srgbClr val="7797ED"/>
                </a:solidFill>
                <a:latin typeface="Paytone One"/>
                <a:ea typeface="Paytone One"/>
                <a:cs typeface="Paytone One"/>
                <a:sym typeface="Paytone One"/>
              </a:rPr>
              <a:t>Görünümleri</a:t>
            </a:r>
            <a:endParaRPr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A716D2E8-2149-28BE-B0D4-50755E70C4FA}"/>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D38DB48A-452E-AC6A-C29C-FAD893833BA1}"/>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9F2EFB83-7F07-5890-6147-437D43B8DE4A}"/>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endParaRPr lang="tr-TR"/>
          </a:p>
        </p:txBody>
      </p:sp>
      <p:sp>
        <p:nvSpPr>
          <p:cNvPr id="364" name="Google Shape;364;p29">
            <a:extLst>
              <a:ext uri="{FF2B5EF4-FFF2-40B4-BE49-F238E27FC236}">
                <a16:creationId xmlns:a16="http://schemas.microsoft.com/office/drawing/2014/main" id="{54068C2D-31E4-FA51-7F13-D4EF11B971A8}"/>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endParaRPr lang="tr-TR"/>
          </a:p>
        </p:txBody>
      </p:sp>
      <p:sp>
        <p:nvSpPr>
          <p:cNvPr id="365" name="Google Shape;365;p29">
            <a:extLst>
              <a:ext uri="{FF2B5EF4-FFF2-40B4-BE49-F238E27FC236}">
                <a16:creationId xmlns:a16="http://schemas.microsoft.com/office/drawing/2014/main" id="{5CCEA370-1D12-2380-80FC-2027466F3871}"/>
              </a:ext>
            </a:extLst>
          </p:cNvPr>
          <p:cNvSpPr txBox="1"/>
          <p:nvPr/>
        </p:nvSpPr>
        <p:spPr>
          <a:xfrm>
            <a:off x="5807540" y="929987"/>
            <a:ext cx="9874419" cy="2014398"/>
          </a:xfrm>
          <a:prstGeom prst="rect">
            <a:avLst/>
          </a:prstGeom>
          <a:noFill/>
          <a:ln>
            <a:noFill/>
          </a:ln>
        </p:spPr>
        <p:txBody>
          <a:bodyPr spcFirstLastPara="1" wrap="square" lIns="0" tIns="0" rIns="0" bIns="0" anchor="t" anchorCtr="0">
            <a:spAutoFit/>
          </a:bodyPr>
          <a:lstStyle/>
          <a:p>
            <a:pPr lvl="0" algn="ctr">
              <a:lnSpc>
                <a:spcPct val="119000"/>
              </a:lnSpc>
            </a:pPr>
            <a:r>
              <a:rPr lang="en-US" sz="5500" dirty="0" err="1">
                <a:solidFill>
                  <a:srgbClr val="FFCA04"/>
                </a:solidFill>
                <a:latin typeface="Paytone One"/>
                <a:ea typeface="Paytone One"/>
                <a:cs typeface="Paytone One"/>
                <a:sym typeface="Paytone One"/>
              </a:rPr>
              <a:t>Veritabanı</a:t>
            </a:r>
            <a:r>
              <a:rPr lang="en-US" sz="5500" dirty="0">
                <a:solidFill>
                  <a:srgbClr val="FFCA04"/>
                </a:solidFill>
                <a:latin typeface="Paytone One"/>
                <a:ea typeface="Paytone One"/>
                <a:cs typeface="Paytone One"/>
                <a:sym typeface="Paytone One"/>
              </a:rPr>
              <a:t> </a:t>
            </a:r>
            <a:r>
              <a:rPr lang="en-US" sz="5500" dirty="0" err="1">
                <a:solidFill>
                  <a:srgbClr val="FFCA04"/>
                </a:solidFill>
                <a:latin typeface="Paytone One"/>
                <a:ea typeface="Paytone One"/>
                <a:cs typeface="Paytone One"/>
                <a:sym typeface="Paytone One"/>
              </a:rPr>
              <a:t>Kullanım</a:t>
            </a:r>
            <a:r>
              <a:rPr lang="en-US" sz="5500" dirty="0">
                <a:solidFill>
                  <a:srgbClr val="FFCA04"/>
                </a:solidFill>
                <a:latin typeface="Paytone One"/>
                <a:ea typeface="Paytone One"/>
                <a:cs typeface="Paytone One"/>
                <a:sym typeface="Paytone One"/>
              </a:rPr>
              <a:t> </a:t>
            </a:r>
            <a:r>
              <a:rPr lang="en-US" sz="5500" dirty="0" err="1">
                <a:solidFill>
                  <a:srgbClr val="FFCA04"/>
                </a:solidFill>
                <a:latin typeface="Paytone One"/>
                <a:ea typeface="Paytone One"/>
                <a:cs typeface="Paytone One"/>
                <a:sym typeface="Paytone One"/>
              </a:rPr>
              <a:t>Nedenleri</a:t>
            </a:r>
            <a:endParaRPr lang="en-US" sz="5500" dirty="0"/>
          </a:p>
        </p:txBody>
      </p:sp>
      <p:sp>
        <p:nvSpPr>
          <p:cNvPr id="366" name="Google Shape;366;p29">
            <a:extLst>
              <a:ext uri="{FF2B5EF4-FFF2-40B4-BE49-F238E27FC236}">
                <a16:creationId xmlns:a16="http://schemas.microsoft.com/office/drawing/2014/main" id="{53D4D211-225D-7B53-515D-A6A58D9FB7CD}"/>
              </a:ext>
            </a:extLst>
          </p:cNvPr>
          <p:cNvSpPr txBox="1"/>
          <p:nvPr/>
        </p:nvSpPr>
        <p:spPr>
          <a:xfrm>
            <a:off x="5517981" y="2820260"/>
            <a:ext cx="11969700" cy="7478970"/>
          </a:xfrm>
          <a:prstGeom prst="rect">
            <a:avLst/>
          </a:prstGeom>
          <a:noFill/>
          <a:ln>
            <a:noFill/>
          </a:ln>
        </p:spPr>
        <p:txBody>
          <a:bodyPr spcFirstLastPara="1" wrap="square" lIns="0" tIns="0" rIns="0" bIns="0" anchor="t" anchorCtr="0">
            <a:spAutoFit/>
          </a:bodyPr>
          <a:lstStyle/>
          <a:p>
            <a:pPr marL="0" marR="0" lvl="1" indent="0" algn="just" rtl="0">
              <a:lnSpc>
                <a:spcPct val="120000"/>
              </a:lnSpc>
              <a:spcBef>
                <a:spcPts val="0"/>
              </a:spcBef>
              <a:spcAft>
                <a:spcPts val="0"/>
              </a:spcAft>
              <a:buNone/>
            </a:pPr>
            <a:endParaRPr lang="tr-TR"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r>
              <a:rPr lang="en-US" sz="2700" b="0" i="0" u="none" strike="noStrike" cap="none" dirty="0" err="1">
                <a:solidFill>
                  <a:srgbClr val="FFFFFF"/>
                </a:solidFill>
                <a:latin typeface="Lato"/>
                <a:ea typeface="Lato"/>
                <a:cs typeface="Lato"/>
                <a:sym typeface="Lato"/>
              </a:rPr>
              <a:t>Öncelikle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veritabanları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verinin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sadece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kez</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girilmesini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sağlar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Çünkü</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tabanında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sadece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kez</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girildiği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taktirde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verilerde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tutarsızlık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meydana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gelmez</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bellekten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tasarruf</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sağlanır</a:t>
            </a:r>
            <a:r>
              <a:rPr lang="en-US" sz="2700" b="0" i="0" u="none" strike="noStrike" cap="none" dirty="0">
                <a:solidFill>
                  <a:srgbClr val="FFFFFF"/>
                </a:solidFill>
                <a:latin typeface="Lato"/>
                <a:ea typeface="Lato"/>
                <a:cs typeface="Lato"/>
                <a:sym typeface="Lato"/>
              </a:rPr>
              <a:t>. </a:t>
            </a:r>
            <a:endParaRPr lang="tr-TR"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endParaRPr lang="tr-TR"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r>
              <a:rPr lang="en-US" sz="2700" b="0" i="0" u="none" strike="noStrike" cap="none" dirty="0" err="1">
                <a:solidFill>
                  <a:srgbClr val="FFFFFF"/>
                </a:solidFill>
                <a:latin typeface="Lato"/>
                <a:ea typeface="Lato"/>
                <a:cs typeface="Lato"/>
                <a:sym typeface="Lato"/>
              </a:rPr>
              <a:t>Veritabanının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başka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kullanım</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nedeni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verilerin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paylaşımıdır</a:t>
            </a:r>
            <a:r>
              <a:rPr lang="en-US" sz="2700" b="0" i="0" u="none" strike="noStrike" cap="none" dirty="0">
                <a:solidFill>
                  <a:srgbClr val="FFFFFF"/>
                </a:solidFill>
                <a:latin typeface="Lato"/>
                <a:ea typeface="Lato"/>
                <a:cs typeface="Lato"/>
                <a:sym typeface="Lato"/>
              </a:rPr>
              <a:t>. VTYS </a:t>
            </a:r>
            <a:r>
              <a:rPr lang="en-US" sz="2700" b="0" i="0" u="none" strike="noStrike" cap="none" dirty="0" err="1">
                <a:solidFill>
                  <a:srgbClr val="FFFFFF"/>
                </a:solidFill>
                <a:latin typeface="Lato"/>
                <a:ea typeface="Lato"/>
                <a:cs typeface="Lato"/>
                <a:sym typeface="Lato"/>
              </a:rPr>
              <a:t>veri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tabanındaki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verilere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aynı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anda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farklı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kullanıcıların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erişmesine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imkânı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sağlar</a:t>
            </a:r>
            <a:r>
              <a:rPr lang="en-US" sz="2700" b="0" i="0" u="none" strike="noStrike" cap="none" dirty="0">
                <a:solidFill>
                  <a:srgbClr val="FFFFFF"/>
                </a:solidFill>
                <a:latin typeface="Lato"/>
                <a:ea typeface="Lato"/>
                <a:cs typeface="Lato"/>
                <a:sym typeface="Lato"/>
              </a:rPr>
              <a:t>.</a:t>
            </a:r>
            <a:endParaRPr lang="tr-TR"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endParaRPr lang="tr-TR" sz="2700"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r>
              <a:rPr lang="en-US" sz="2700" b="0" i="0" u="none" strike="noStrike" cap="none" dirty="0" err="1">
                <a:solidFill>
                  <a:srgbClr val="FFFFFF"/>
                </a:solidFill>
                <a:latin typeface="Lato"/>
                <a:ea typeface="Lato"/>
                <a:cs typeface="Lato"/>
                <a:sym typeface="Lato"/>
              </a:rPr>
              <a:t>Verilerin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güvenliği</a:t>
            </a:r>
            <a:r>
              <a:rPr lang="en-US" sz="2700" b="0" i="0" u="none" strike="noStrike" cap="none" dirty="0">
                <a:solidFill>
                  <a:srgbClr val="FFFFFF"/>
                </a:solidFill>
                <a:latin typeface="Lato"/>
                <a:ea typeface="Lato"/>
                <a:cs typeface="Lato"/>
                <a:sym typeface="Lato"/>
              </a:rPr>
              <a:t> de </a:t>
            </a:r>
            <a:r>
              <a:rPr lang="en-US" sz="2700" b="0" i="0" u="none" strike="noStrike" cap="none" dirty="0" err="1">
                <a:solidFill>
                  <a:srgbClr val="FFFFFF"/>
                </a:solidFill>
                <a:latin typeface="Lato"/>
                <a:ea typeface="Lato"/>
                <a:cs typeface="Lato"/>
                <a:sym typeface="Lato"/>
              </a:rPr>
              <a:t>veritabanı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kullanımı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için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sebeplerden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biridir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Kullanıcı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hakları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kimlik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denetimleri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güvenliği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sağlayıcı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mekanizmalardır</a:t>
            </a:r>
            <a:r>
              <a:rPr lang="en-US" sz="2700" b="0" i="0" u="none" strike="noStrike" cap="none" dirty="0">
                <a:solidFill>
                  <a:srgbClr val="FFFFFF"/>
                </a:solidFill>
                <a:latin typeface="Lato"/>
                <a:ea typeface="Lato"/>
                <a:cs typeface="Lato"/>
                <a:sym typeface="Lato"/>
              </a:rPr>
              <a:t>. </a:t>
            </a:r>
            <a:endParaRPr lang="tr-TR"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endParaRPr lang="tr-TR" sz="2700"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r>
              <a:rPr lang="en-US" sz="2700" b="0" i="0" u="none" strike="noStrike" cap="none" dirty="0" err="1">
                <a:solidFill>
                  <a:srgbClr val="FFFFFF"/>
                </a:solidFill>
                <a:latin typeface="Lato"/>
                <a:ea typeface="Lato"/>
                <a:cs typeface="Lato"/>
                <a:sym typeface="Lato"/>
              </a:rPr>
              <a:t>Sorgu</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dili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imkânları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ile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tabanlarında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bulunan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verilere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hemen</a:t>
            </a:r>
            <a:r>
              <a:rPr lang="en-US" sz="2700" b="0" i="0" u="none" strike="noStrike" cap="none" dirty="0">
                <a:solidFill>
                  <a:srgbClr val="FFFFFF"/>
                </a:solidFill>
                <a:latin typeface="Lato"/>
                <a:ea typeface="Lato"/>
                <a:cs typeface="Lato"/>
                <a:sym typeface="Lato"/>
              </a:rPr>
              <a:t> her </a:t>
            </a:r>
            <a:r>
              <a:rPr lang="en-US" sz="2700" b="0" i="0" u="none" strike="noStrike" cap="none" dirty="0" err="1">
                <a:solidFill>
                  <a:srgbClr val="FFFFFF"/>
                </a:solidFill>
                <a:latin typeface="Lato"/>
                <a:ea typeface="Lato"/>
                <a:cs typeface="Lato"/>
                <a:sym typeface="Lato"/>
              </a:rPr>
              <a:t>ortamdan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erişmek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mümkündür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Dosyalarla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sağlanamayacak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derecede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karmaşık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ilişkiler</a:t>
            </a:r>
            <a:r>
              <a:rPr lang="en-US" sz="2700" b="0" i="0" u="none" strike="noStrike" cap="none" dirty="0">
                <a:solidFill>
                  <a:srgbClr val="FFFFFF"/>
                </a:solidFill>
                <a:latin typeface="Lato"/>
                <a:ea typeface="Lato"/>
                <a:cs typeface="Lato"/>
                <a:sym typeface="Lato"/>
              </a:rPr>
              <a:t> VTYS </a:t>
            </a:r>
            <a:r>
              <a:rPr lang="en-US" sz="2700" b="0" i="0" u="none" strike="noStrike" cap="none" dirty="0" err="1">
                <a:solidFill>
                  <a:srgbClr val="FFFFFF"/>
                </a:solidFill>
                <a:latin typeface="Lato"/>
                <a:ea typeface="Lato"/>
                <a:cs typeface="Lato"/>
                <a:sym typeface="Lato"/>
              </a:rPr>
              <a:t>ile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sağlanabilmektedir</a:t>
            </a:r>
            <a:r>
              <a:rPr lang="en-US" sz="2700" b="0" i="0" u="none" strike="noStrike" cap="none" dirty="0">
                <a:solidFill>
                  <a:srgbClr val="FFFFFF"/>
                </a:solidFill>
                <a:latin typeface="Lato"/>
                <a:ea typeface="Lato"/>
                <a:cs typeface="Lato"/>
                <a:sym typeface="Lato"/>
              </a:rPr>
              <a:t>. </a:t>
            </a:r>
            <a:endParaRPr lang="tr-TR"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endParaRPr lang="tr-TR" sz="2700" dirty="0">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B0B6BF20-69D5-E11F-BCE5-E17EB0D1F5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23422719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31447F92-849A-391D-86DD-A0087B6A020C}"/>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0E07E29B-A2C1-3274-98BD-65FB45C3556E}"/>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CC288683-D7A2-B28F-81E4-C63A2BBC7508}"/>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endParaRPr lang="tr-TR"/>
          </a:p>
        </p:txBody>
      </p:sp>
      <p:sp>
        <p:nvSpPr>
          <p:cNvPr id="364" name="Google Shape;364;p29">
            <a:extLst>
              <a:ext uri="{FF2B5EF4-FFF2-40B4-BE49-F238E27FC236}">
                <a16:creationId xmlns:a16="http://schemas.microsoft.com/office/drawing/2014/main" id="{4AE83606-7847-F52D-9ABE-CCEBAA6279D2}"/>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endParaRPr lang="tr-TR"/>
          </a:p>
        </p:txBody>
      </p:sp>
      <p:sp>
        <p:nvSpPr>
          <p:cNvPr id="365" name="Google Shape;365;p29">
            <a:extLst>
              <a:ext uri="{FF2B5EF4-FFF2-40B4-BE49-F238E27FC236}">
                <a16:creationId xmlns:a16="http://schemas.microsoft.com/office/drawing/2014/main" id="{01A7BA69-29FF-EDDD-6D32-5482F6FC0900}"/>
              </a:ext>
            </a:extLst>
          </p:cNvPr>
          <p:cNvSpPr txBox="1"/>
          <p:nvPr/>
        </p:nvSpPr>
        <p:spPr>
          <a:xfrm>
            <a:off x="5807540" y="929987"/>
            <a:ext cx="9874419" cy="2014398"/>
          </a:xfrm>
          <a:prstGeom prst="rect">
            <a:avLst/>
          </a:prstGeom>
          <a:noFill/>
          <a:ln>
            <a:noFill/>
          </a:ln>
        </p:spPr>
        <p:txBody>
          <a:bodyPr spcFirstLastPara="1" wrap="square" lIns="0" tIns="0" rIns="0" bIns="0" anchor="t" anchorCtr="0">
            <a:spAutoFit/>
          </a:bodyPr>
          <a:lstStyle/>
          <a:p>
            <a:pPr lvl="0" algn="ctr">
              <a:lnSpc>
                <a:spcPct val="119000"/>
              </a:lnSpc>
            </a:pPr>
            <a:r>
              <a:rPr lang="en-US" sz="5500" dirty="0" err="1">
                <a:solidFill>
                  <a:srgbClr val="FFCA04"/>
                </a:solidFill>
                <a:latin typeface="Paytone One"/>
                <a:ea typeface="Paytone One"/>
                <a:cs typeface="Paytone One"/>
                <a:sym typeface="Paytone One"/>
              </a:rPr>
              <a:t>Veritabanı</a:t>
            </a:r>
            <a:r>
              <a:rPr lang="en-US" sz="5500" dirty="0">
                <a:solidFill>
                  <a:srgbClr val="FFCA04"/>
                </a:solidFill>
                <a:latin typeface="Paytone One"/>
                <a:ea typeface="Paytone One"/>
                <a:cs typeface="Paytone One"/>
                <a:sym typeface="Paytone One"/>
              </a:rPr>
              <a:t> </a:t>
            </a:r>
            <a:r>
              <a:rPr lang="en-US" sz="5500" dirty="0" err="1">
                <a:solidFill>
                  <a:srgbClr val="FFCA04"/>
                </a:solidFill>
                <a:latin typeface="Paytone One"/>
                <a:ea typeface="Paytone One"/>
                <a:cs typeface="Paytone One"/>
                <a:sym typeface="Paytone One"/>
              </a:rPr>
              <a:t>Kullanım</a:t>
            </a:r>
            <a:r>
              <a:rPr lang="en-US" sz="5500" dirty="0">
                <a:solidFill>
                  <a:srgbClr val="FFCA04"/>
                </a:solidFill>
                <a:latin typeface="Paytone One"/>
                <a:ea typeface="Paytone One"/>
                <a:cs typeface="Paytone One"/>
                <a:sym typeface="Paytone One"/>
              </a:rPr>
              <a:t> </a:t>
            </a:r>
            <a:r>
              <a:rPr lang="en-US" sz="5500" dirty="0" err="1">
                <a:solidFill>
                  <a:srgbClr val="FFCA04"/>
                </a:solidFill>
                <a:latin typeface="Paytone One"/>
                <a:ea typeface="Paytone One"/>
                <a:cs typeface="Paytone One"/>
                <a:sym typeface="Paytone One"/>
              </a:rPr>
              <a:t>Nedenleri</a:t>
            </a:r>
            <a:endParaRPr lang="en-US" sz="5500" dirty="0"/>
          </a:p>
        </p:txBody>
      </p:sp>
      <p:sp>
        <p:nvSpPr>
          <p:cNvPr id="366" name="Google Shape;366;p29">
            <a:extLst>
              <a:ext uri="{FF2B5EF4-FFF2-40B4-BE49-F238E27FC236}">
                <a16:creationId xmlns:a16="http://schemas.microsoft.com/office/drawing/2014/main" id="{C90E87D8-663C-D2B2-A147-23524F8D31ED}"/>
              </a:ext>
            </a:extLst>
          </p:cNvPr>
          <p:cNvSpPr txBox="1"/>
          <p:nvPr/>
        </p:nvSpPr>
        <p:spPr>
          <a:xfrm>
            <a:off x="5517981" y="2820260"/>
            <a:ext cx="11969700" cy="3490186"/>
          </a:xfrm>
          <a:prstGeom prst="rect">
            <a:avLst/>
          </a:prstGeom>
          <a:noFill/>
          <a:ln>
            <a:noFill/>
          </a:ln>
        </p:spPr>
        <p:txBody>
          <a:bodyPr spcFirstLastPara="1" wrap="square" lIns="0" tIns="0" rIns="0" bIns="0" anchor="t" anchorCtr="0">
            <a:spAutoFit/>
          </a:bodyPr>
          <a:lstStyle/>
          <a:p>
            <a:pPr marL="0" marR="0" lvl="1" indent="0" algn="just" rtl="0">
              <a:lnSpc>
                <a:spcPct val="120000"/>
              </a:lnSpc>
              <a:spcBef>
                <a:spcPts val="0"/>
              </a:spcBef>
              <a:spcAft>
                <a:spcPts val="0"/>
              </a:spcAft>
              <a:buNone/>
            </a:pPr>
            <a:endParaRPr lang="tr-TR" sz="2700"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r>
              <a:rPr lang="en-US" sz="2700" b="0" i="0" u="none" strike="noStrike" cap="none" dirty="0">
                <a:solidFill>
                  <a:srgbClr val="FFFFFF"/>
                </a:solidFill>
                <a:latin typeface="Lato"/>
                <a:ea typeface="Lato"/>
                <a:cs typeface="Lato"/>
                <a:sym typeface="Lato"/>
              </a:rPr>
              <a:t>Veri </a:t>
            </a:r>
            <a:r>
              <a:rPr lang="en-US" sz="2700" b="0" i="0" u="none" strike="noStrike" cap="none" dirty="0" err="1">
                <a:solidFill>
                  <a:srgbClr val="FFFFFF"/>
                </a:solidFill>
                <a:latin typeface="Lato"/>
                <a:ea typeface="Lato"/>
                <a:cs typeface="Lato"/>
                <a:sym typeface="Lato"/>
              </a:rPr>
              <a:t>tabanına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doğruluk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kıstasları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konularak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hatalı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girişi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engellenebilmektedir</a:t>
            </a:r>
            <a:r>
              <a:rPr lang="en-US" sz="2700" b="0" i="0" u="none" strike="noStrike" cap="none" dirty="0">
                <a:solidFill>
                  <a:srgbClr val="FFFFFF"/>
                </a:solidFill>
                <a:latin typeface="Lato"/>
                <a:ea typeface="Lato"/>
                <a:cs typeface="Lato"/>
                <a:sym typeface="Lato"/>
              </a:rPr>
              <a:t>. Bu </a:t>
            </a:r>
            <a:r>
              <a:rPr lang="en-US" sz="2700" b="0" i="0" u="none" strike="noStrike" cap="none" dirty="0" err="1">
                <a:solidFill>
                  <a:srgbClr val="FFFFFF"/>
                </a:solidFill>
                <a:latin typeface="Lato"/>
                <a:ea typeface="Lato"/>
                <a:cs typeface="Lato"/>
                <a:sym typeface="Lato"/>
              </a:rPr>
              <a:t>kıstaslar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iki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şekilde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kullanılabilir</a:t>
            </a:r>
            <a:r>
              <a:rPr lang="en-US" sz="2700" b="0" i="0" u="none" strike="noStrike" cap="none" dirty="0">
                <a:solidFill>
                  <a:srgbClr val="FFFFFF"/>
                </a:solidFill>
                <a:latin typeface="Lato"/>
                <a:ea typeface="Lato"/>
                <a:cs typeface="Lato"/>
                <a:sym typeface="Lato"/>
              </a:rPr>
              <a:t>. Birinci tip </a:t>
            </a:r>
            <a:r>
              <a:rPr lang="en-US" sz="2700" b="0" i="0" u="none" strike="noStrike" cap="none" dirty="0" err="1">
                <a:solidFill>
                  <a:srgbClr val="FFFFFF"/>
                </a:solidFill>
                <a:latin typeface="Lato"/>
                <a:ea typeface="Lato"/>
                <a:cs typeface="Lato"/>
                <a:sym typeface="Lato"/>
              </a:rPr>
              <a:t>kıstas</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ile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sayısal</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girilecek</a:t>
            </a:r>
            <a:r>
              <a:rPr lang="en-US" sz="2700" b="0" i="0" u="none" strike="noStrike" cap="none" dirty="0">
                <a:solidFill>
                  <a:srgbClr val="FFFFFF"/>
                </a:solidFill>
                <a:latin typeface="Lato"/>
                <a:ea typeface="Lato"/>
                <a:cs typeface="Lato"/>
                <a:sym typeface="Lato"/>
              </a:rPr>
              <a:t> yere </a:t>
            </a:r>
            <a:r>
              <a:rPr lang="en-US" sz="2700" b="0" i="0" u="none" strike="noStrike" cap="none" dirty="0" err="1">
                <a:solidFill>
                  <a:srgbClr val="FFFFFF"/>
                </a:solidFill>
                <a:latin typeface="Lato"/>
                <a:ea typeface="Lato"/>
                <a:cs typeface="Lato"/>
                <a:sym typeface="Lato"/>
              </a:rPr>
              <a:t>sayısal</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veriden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başkası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kabul</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edilmeyebilir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İkinci</a:t>
            </a:r>
            <a:r>
              <a:rPr lang="en-US" sz="2700" b="0" i="0" u="none" strike="noStrike" cap="none" dirty="0">
                <a:solidFill>
                  <a:srgbClr val="FFFFFF"/>
                </a:solidFill>
                <a:latin typeface="Lato"/>
                <a:ea typeface="Lato"/>
                <a:cs typeface="Lato"/>
                <a:sym typeface="Lato"/>
              </a:rPr>
              <a:t> tip </a:t>
            </a:r>
            <a:r>
              <a:rPr lang="en-US" sz="2700" b="0" i="0" u="none" strike="noStrike" cap="none" dirty="0" err="1">
                <a:solidFill>
                  <a:srgbClr val="FFFFFF"/>
                </a:solidFill>
                <a:latin typeface="Lato"/>
                <a:ea typeface="Lato"/>
                <a:cs typeface="Lato"/>
                <a:sym typeface="Lato"/>
              </a:rPr>
              <a:t>kıstas</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için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örnek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ise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olmayan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üyeye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ödünç</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kitap</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verilmemesi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olabilir</a:t>
            </a:r>
            <a:r>
              <a:rPr lang="en-US" sz="2700" b="0" i="0" u="none" strike="noStrike" cap="none" dirty="0">
                <a:solidFill>
                  <a:srgbClr val="FFFFFF"/>
                </a:solidFill>
                <a:latin typeface="Lato"/>
                <a:ea typeface="Lato"/>
                <a:cs typeface="Lato"/>
                <a:sym typeface="Lato"/>
              </a:rPr>
              <a:t>. </a:t>
            </a:r>
            <a:endParaRPr lang="tr-TR"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endParaRPr lang="tr-TR" sz="2700"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r>
              <a:rPr lang="en-US" sz="2700" b="0" i="0" u="none" strike="noStrike" cap="none" dirty="0">
                <a:solidFill>
                  <a:srgbClr val="FFFFFF"/>
                </a:solidFill>
                <a:latin typeface="Lato"/>
                <a:ea typeface="Lato"/>
                <a:cs typeface="Lato"/>
                <a:sym typeface="Lato"/>
              </a:rPr>
              <a:t>VTYS </a:t>
            </a:r>
            <a:r>
              <a:rPr lang="en-US" sz="2700" b="0" i="0" u="none" strike="noStrike" cap="none" dirty="0" err="1">
                <a:solidFill>
                  <a:srgbClr val="FFFFFF"/>
                </a:solidFill>
                <a:latin typeface="Lato"/>
                <a:ea typeface="Lato"/>
                <a:cs typeface="Lato"/>
                <a:sym typeface="Lato"/>
              </a:rPr>
              <a:t>aynı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zamanda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yedekleme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konusunda</a:t>
            </a:r>
            <a:r>
              <a:rPr lang="en-US" sz="2700" b="0" i="0" u="none" strike="noStrike" cap="none" dirty="0">
                <a:solidFill>
                  <a:srgbClr val="FFFFFF"/>
                </a:solidFill>
                <a:latin typeface="Lato"/>
                <a:ea typeface="Lato"/>
                <a:cs typeface="Lato"/>
                <a:sym typeface="Lato"/>
              </a:rPr>
              <a:t> da </a:t>
            </a:r>
            <a:r>
              <a:rPr lang="en-US" sz="2700" b="0" i="0" u="none" strike="noStrike" cap="none" dirty="0" err="1">
                <a:solidFill>
                  <a:srgbClr val="FFFFFF"/>
                </a:solidFill>
                <a:latin typeface="Lato"/>
                <a:ea typeface="Lato"/>
                <a:cs typeface="Lato"/>
                <a:sym typeface="Lato"/>
              </a:rPr>
              <a:t>çözümler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sunmaktadır</a:t>
            </a:r>
            <a:r>
              <a:rPr lang="en-US" sz="2700" b="0" i="0" u="none" strike="noStrike" cap="none" dirty="0">
                <a:solidFill>
                  <a:srgbClr val="FFFFFF"/>
                </a:solidFill>
                <a:latin typeface="Lato"/>
                <a:ea typeface="Lato"/>
                <a:cs typeface="Lato"/>
                <a:sym typeface="Lato"/>
              </a:rPr>
              <a:t>. </a:t>
            </a:r>
          </a:p>
        </p:txBody>
      </p:sp>
      <p:sp>
        <p:nvSpPr>
          <p:cNvPr id="4" name="Slayt Numarası Yer Tutucusu 3">
            <a:extLst>
              <a:ext uri="{FF2B5EF4-FFF2-40B4-BE49-F238E27FC236}">
                <a16:creationId xmlns:a16="http://schemas.microsoft.com/office/drawing/2014/main" id="{FB8861F9-A2A6-F2F1-2375-C6828CC145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7077152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20"/>
        <p:cNvGrpSpPr/>
        <p:nvPr/>
      </p:nvGrpSpPr>
      <p:grpSpPr>
        <a:xfrm>
          <a:off x="0" y="0"/>
          <a:ext cx="0" cy="0"/>
          <a:chOff x="0" y="0"/>
          <a:chExt cx="0" cy="0"/>
        </a:xfrm>
      </p:grpSpPr>
      <p:pic>
        <p:nvPicPr>
          <p:cNvPr id="121" name="Google Shape;121;p16"/>
          <p:cNvPicPr preferRelativeResize="0"/>
          <p:nvPr/>
        </p:nvPicPr>
        <p:blipFill rotWithShape="1">
          <a:blip r:embed="rId3">
            <a:alphaModFix amt="60000"/>
          </a:blip>
          <a:srcRect l="22855" r="6737"/>
          <a:stretch/>
        </p:blipFill>
        <p:spPr>
          <a:xfrm>
            <a:off x="7355423" y="0"/>
            <a:ext cx="10932577" cy="10287000"/>
          </a:xfrm>
          <a:prstGeom prst="rect">
            <a:avLst/>
          </a:prstGeom>
          <a:noFill/>
          <a:ln>
            <a:noFill/>
          </a:ln>
        </p:spPr>
      </p:pic>
      <p:sp>
        <p:nvSpPr>
          <p:cNvPr id="122" name="Google Shape;122;p16"/>
          <p:cNvSpPr/>
          <p:nvPr/>
        </p:nvSpPr>
        <p:spPr>
          <a:xfrm>
            <a:off x="7502654" y="1817842"/>
            <a:ext cx="9962386" cy="10038878"/>
          </a:xfrm>
          <a:custGeom>
            <a:avLst/>
            <a:gdLst/>
            <a:ahLst/>
            <a:cxnLst/>
            <a:rect l="l" t="t" r="r" b="b"/>
            <a:pathLst>
              <a:path w="7691953" h="7230436" extrusionOk="0">
                <a:moveTo>
                  <a:pt x="0" y="0"/>
                </a:moveTo>
                <a:lnTo>
                  <a:pt x="7691953" y="0"/>
                </a:lnTo>
                <a:lnTo>
                  <a:pt x="7691953" y="7230436"/>
                </a:lnTo>
                <a:lnTo>
                  <a:pt x="0" y="7230436"/>
                </a:lnTo>
                <a:lnTo>
                  <a:pt x="0" y="0"/>
                </a:lnTo>
                <a:close/>
              </a:path>
            </a:pathLst>
          </a:custGeom>
          <a:blipFill rotWithShape="1">
            <a:blip r:embed="rId4">
              <a:alphaModFix/>
            </a:blip>
            <a:stretch>
              <a:fillRect/>
            </a:stretch>
          </a:blipFill>
          <a:ln>
            <a:noFill/>
          </a:ln>
        </p:spPr>
        <p:txBody>
          <a:bodyPr/>
          <a:lstStyle/>
          <a:p>
            <a:endParaRPr lang="tr-TR" dirty="0"/>
          </a:p>
        </p:txBody>
      </p:sp>
      <p:sp>
        <p:nvSpPr>
          <p:cNvPr id="123" name="Google Shape;123;p16"/>
          <p:cNvSpPr/>
          <p:nvPr/>
        </p:nvSpPr>
        <p:spPr>
          <a:xfrm>
            <a:off x="-886843" y="6858669"/>
            <a:ext cx="8242267" cy="8242267"/>
          </a:xfrm>
          <a:custGeom>
            <a:avLst/>
            <a:gdLst/>
            <a:ahLst/>
            <a:cxnLst/>
            <a:rect l="l" t="t" r="r" b="b"/>
            <a:pathLst>
              <a:path w="8242267" h="8242267" extrusionOk="0">
                <a:moveTo>
                  <a:pt x="0" y="0"/>
                </a:moveTo>
                <a:lnTo>
                  <a:pt x="8242266" y="0"/>
                </a:lnTo>
                <a:lnTo>
                  <a:pt x="8242266" y="8242267"/>
                </a:lnTo>
                <a:lnTo>
                  <a:pt x="0" y="8242267"/>
                </a:lnTo>
                <a:lnTo>
                  <a:pt x="0" y="0"/>
                </a:lnTo>
                <a:close/>
              </a:path>
            </a:pathLst>
          </a:custGeom>
          <a:blipFill rotWithShape="1">
            <a:blip r:embed="rId5">
              <a:alphaModFix/>
            </a:blip>
            <a:stretch>
              <a:fillRect/>
            </a:stretch>
          </a:blipFill>
          <a:ln>
            <a:noFill/>
          </a:ln>
        </p:spPr>
        <p:txBody>
          <a:bodyPr/>
          <a:lstStyle/>
          <a:p>
            <a:endParaRPr lang="tr-TR"/>
          </a:p>
        </p:txBody>
      </p:sp>
      <p:sp>
        <p:nvSpPr>
          <p:cNvPr id="124" name="Google Shape;124;p16"/>
          <p:cNvSpPr/>
          <p:nvPr/>
        </p:nvSpPr>
        <p:spPr>
          <a:xfrm>
            <a:off x="-886843" y="-4499873"/>
            <a:ext cx="8242267" cy="8242267"/>
          </a:xfrm>
          <a:custGeom>
            <a:avLst/>
            <a:gdLst/>
            <a:ahLst/>
            <a:cxnLst/>
            <a:rect l="l" t="t" r="r" b="b"/>
            <a:pathLst>
              <a:path w="8242267" h="8242267" extrusionOk="0">
                <a:moveTo>
                  <a:pt x="0" y="0"/>
                </a:moveTo>
                <a:lnTo>
                  <a:pt x="8242266" y="0"/>
                </a:lnTo>
                <a:lnTo>
                  <a:pt x="8242266" y="8242266"/>
                </a:lnTo>
                <a:lnTo>
                  <a:pt x="0" y="8242266"/>
                </a:lnTo>
                <a:lnTo>
                  <a:pt x="0" y="0"/>
                </a:lnTo>
                <a:close/>
              </a:path>
            </a:pathLst>
          </a:custGeom>
          <a:blipFill rotWithShape="1">
            <a:blip r:embed="rId5">
              <a:alphaModFix/>
            </a:blip>
            <a:stretch>
              <a:fillRect/>
            </a:stretch>
          </a:blipFill>
          <a:ln>
            <a:noFill/>
          </a:ln>
        </p:spPr>
        <p:txBody>
          <a:bodyPr/>
          <a:lstStyle/>
          <a:p>
            <a:endParaRPr lang="tr-TR"/>
          </a:p>
        </p:txBody>
      </p:sp>
      <p:sp>
        <p:nvSpPr>
          <p:cNvPr id="125" name="Google Shape;125;p16"/>
          <p:cNvSpPr txBox="1"/>
          <p:nvPr/>
        </p:nvSpPr>
        <p:spPr>
          <a:xfrm>
            <a:off x="177804" y="4541706"/>
            <a:ext cx="7177617" cy="2014398"/>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tr-TR" sz="5500" b="0" i="0" u="none" strike="noStrike" cap="none" dirty="0">
                <a:solidFill>
                  <a:srgbClr val="FFCA04"/>
                </a:solidFill>
                <a:latin typeface="Paytone One"/>
                <a:ea typeface="Paytone One"/>
                <a:cs typeface="Paytone One"/>
                <a:sym typeface="Paytone One"/>
              </a:rPr>
              <a:t>Veri Tabanı Yönetim Sistemleri</a:t>
            </a:r>
            <a:endParaRPr sz="5500" dirty="0"/>
          </a:p>
        </p:txBody>
      </p:sp>
      <p:sp>
        <p:nvSpPr>
          <p:cNvPr id="4" name="Slayt Numarası Yer Tutucusu 3">
            <a:extLst>
              <a:ext uri="{FF2B5EF4-FFF2-40B4-BE49-F238E27FC236}">
                <a16:creationId xmlns:a16="http://schemas.microsoft.com/office/drawing/2014/main" id="{D637009E-14F5-DCB4-4108-0D9F1E19D7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5" name="Google Shape;126;p16">
            <a:extLst>
              <a:ext uri="{FF2B5EF4-FFF2-40B4-BE49-F238E27FC236}">
                <a16:creationId xmlns:a16="http://schemas.microsoft.com/office/drawing/2014/main" id="{8601F32D-2FBB-2305-A405-2A550EF6D98A}"/>
              </a:ext>
            </a:extLst>
          </p:cNvPr>
          <p:cNvSpPr txBox="1"/>
          <p:nvPr/>
        </p:nvSpPr>
        <p:spPr>
          <a:xfrm>
            <a:off x="10311338" y="1981965"/>
            <a:ext cx="6659881" cy="5601533"/>
          </a:xfrm>
          <a:prstGeom prst="rect">
            <a:avLst/>
          </a:prstGeom>
          <a:noFill/>
          <a:ln>
            <a:noFill/>
          </a:ln>
        </p:spPr>
        <p:txBody>
          <a:bodyPr spcFirstLastPara="1" wrap="square" lIns="0" tIns="0" rIns="0" bIns="0" anchor="t" anchorCtr="0">
            <a:spAutoFit/>
          </a:bodyPr>
          <a:lstStyle/>
          <a:p>
            <a:pPr marL="0" indent="0" algn="just">
              <a:buNone/>
            </a:pPr>
            <a:r>
              <a:rPr lang="tr-TR" sz="2800" dirty="0">
                <a:latin typeface="TimesNewRomanPSMT"/>
              </a:rPr>
              <a:t>Veri tabanı yönetim sistemi (VTYS), yeni bir veri tabanı oluşturmak, veri tabanını düzenlemek, geliştirmek ve bakımını yapmak gibi çeşitli karmaşık işlemlerin gerçekleştirildiği birden fazla programdan oluşmuş yazılım sistemidir. Veri tabanı yönetim sistemi, kullanıcı ile veri tabanı arasında bir arabirim oluşturmaktadır. Veri tabanı yönetim sistemi, veri tabanına her türlü erişimi sağlar. Veri tabanı yönetim sistemi, veri tabanı tanımlama, veri tabanı oluşturma ve üzerinde işlem yapma yeteneği olan bir yazılım sistemidir.</a:t>
            </a:r>
          </a:p>
        </p:txBody>
      </p:sp>
      <p:sp>
        <p:nvSpPr>
          <p:cNvPr id="7" name="Dikdörtgen: Köşeleri Yuvarlatılmış 6">
            <a:extLst>
              <a:ext uri="{FF2B5EF4-FFF2-40B4-BE49-F238E27FC236}">
                <a16:creationId xmlns:a16="http://schemas.microsoft.com/office/drawing/2014/main" id="{638D97BB-1E6E-E5F4-7C63-9460B9208C15}"/>
              </a:ext>
            </a:extLst>
          </p:cNvPr>
          <p:cNvSpPr/>
          <p:nvPr/>
        </p:nvSpPr>
        <p:spPr>
          <a:xfrm>
            <a:off x="15744399"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t="7812" b="7811"/>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endParaRPr lang="tr-TR"/>
          </a:p>
        </p:txBody>
      </p:sp>
      <p:pic>
        <p:nvPicPr>
          <p:cNvPr id="111" name="Google Shape;111;p15"/>
          <p:cNvPicPr preferRelativeResize="0"/>
          <p:nvPr/>
        </p:nvPicPr>
        <p:blipFill>
          <a:blip r:embed="rId5">
            <a:alphaModFix/>
          </a:blip>
          <a:stretch>
            <a:fillRect/>
          </a:stretch>
        </p:blipFill>
        <p:spPr>
          <a:xfrm>
            <a:off x="3881421" y="1373399"/>
            <a:ext cx="10775187" cy="7884901"/>
          </a:xfrm>
          <a:prstGeom prst="rect">
            <a:avLst/>
          </a:prstGeom>
          <a:noFill/>
          <a:ln>
            <a:noFill/>
          </a:ln>
        </p:spPr>
      </p:pic>
      <p:sp>
        <p:nvSpPr>
          <p:cNvPr id="112" name="Google Shape;112;p15"/>
          <p:cNvSpPr/>
          <p:nvPr/>
        </p:nvSpPr>
        <p:spPr>
          <a:xfrm>
            <a:off x="14124615" y="-60815"/>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endParaRPr lang="tr-TR"/>
          </a:p>
        </p:txBody>
      </p:sp>
      <p:sp>
        <p:nvSpPr>
          <p:cNvPr id="113" name="Google Shape;113;p15"/>
          <p:cNvSpPr txBox="1"/>
          <p:nvPr/>
        </p:nvSpPr>
        <p:spPr>
          <a:xfrm>
            <a:off x="6904703" y="3911757"/>
            <a:ext cx="7219912" cy="4781822"/>
          </a:xfrm>
          <a:prstGeom prst="rect">
            <a:avLst/>
          </a:prstGeom>
          <a:noFill/>
          <a:ln>
            <a:noFill/>
          </a:ln>
        </p:spPr>
        <p:txBody>
          <a:bodyPr spcFirstLastPara="1" wrap="square" lIns="0" tIns="0" rIns="0" bIns="0" anchor="t" anchorCtr="0">
            <a:spAutoFit/>
          </a:bodyPr>
          <a:lstStyle/>
          <a:p>
            <a:pPr marL="0" marR="0" lvl="1" indent="0" algn="l" rtl="0">
              <a:lnSpc>
                <a:spcPct val="200000"/>
              </a:lnSpc>
              <a:spcBef>
                <a:spcPts val="0"/>
              </a:spcBef>
              <a:spcAft>
                <a:spcPts val="0"/>
              </a:spcAft>
              <a:buNone/>
            </a:pPr>
            <a:r>
              <a:rPr lang="tr-TR" sz="3884" dirty="0">
                <a:latin typeface="Lato"/>
                <a:ea typeface="Lato"/>
                <a:cs typeface="Lato"/>
                <a:sym typeface="Lato"/>
              </a:rPr>
              <a:t>Veri ve Veri Tabanı Nedir</a:t>
            </a:r>
            <a:endParaRPr dirty="0"/>
          </a:p>
          <a:p>
            <a:pPr marL="0" marR="0" lvl="1" indent="0" algn="l" rtl="0">
              <a:lnSpc>
                <a:spcPct val="200000"/>
              </a:lnSpc>
              <a:spcBef>
                <a:spcPts val="0"/>
              </a:spcBef>
              <a:spcAft>
                <a:spcPts val="0"/>
              </a:spcAft>
              <a:buNone/>
            </a:pPr>
            <a:r>
              <a:rPr lang="tr-TR" sz="3884" b="0" i="0" u="none" strike="noStrike" cap="none" dirty="0">
                <a:solidFill>
                  <a:srgbClr val="000000"/>
                </a:solidFill>
                <a:latin typeface="Lato"/>
                <a:ea typeface="Lato"/>
                <a:cs typeface="Lato"/>
                <a:sym typeface="Lato"/>
              </a:rPr>
              <a:t>Veri Yönetim Yaklaşımları</a:t>
            </a:r>
            <a:endParaRPr dirty="0"/>
          </a:p>
          <a:p>
            <a:pPr marL="0" marR="0" lvl="1" indent="0" algn="l" rtl="0">
              <a:lnSpc>
                <a:spcPct val="200000"/>
              </a:lnSpc>
              <a:spcBef>
                <a:spcPts val="0"/>
              </a:spcBef>
              <a:spcAft>
                <a:spcPts val="0"/>
              </a:spcAft>
              <a:buNone/>
            </a:pPr>
            <a:r>
              <a:rPr lang="tr-TR" sz="3884" b="0" i="0" u="none" strike="noStrike" cap="none" dirty="0">
                <a:solidFill>
                  <a:srgbClr val="000000"/>
                </a:solidFill>
                <a:latin typeface="Lato"/>
                <a:ea typeface="Lato"/>
                <a:cs typeface="Lato"/>
                <a:sym typeface="Lato"/>
              </a:rPr>
              <a:t>Veri Tabanı Yönetim Sistemleri</a:t>
            </a:r>
            <a:endParaRPr dirty="0"/>
          </a:p>
          <a:p>
            <a:pPr marL="0" marR="0" lvl="1" indent="0" algn="l" rtl="0">
              <a:lnSpc>
                <a:spcPct val="200000"/>
              </a:lnSpc>
              <a:spcBef>
                <a:spcPts val="0"/>
              </a:spcBef>
              <a:spcAft>
                <a:spcPts val="0"/>
              </a:spcAft>
              <a:buNone/>
            </a:pPr>
            <a:r>
              <a:rPr lang="tr-TR" sz="3884" b="0" i="0" u="none" strike="noStrike" cap="none" dirty="0">
                <a:solidFill>
                  <a:srgbClr val="000000"/>
                </a:solidFill>
                <a:latin typeface="Lato"/>
                <a:ea typeface="Lato"/>
                <a:cs typeface="Lato"/>
                <a:sym typeface="Lato"/>
              </a:rPr>
              <a:t>Veri Tabanı Tasarımı</a:t>
            </a:r>
            <a:endParaRPr dirty="0"/>
          </a:p>
        </p:txBody>
      </p:sp>
      <p:sp>
        <p:nvSpPr>
          <p:cNvPr id="114" name="Google Shape;114;p15"/>
          <p:cNvSpPr txBox="1"/>
          <p:nvPr/>
        </p:nvSpPr>
        <p:spPr>
          <a:xfrm>
            <a:off x="4796112" y="2563171"/>
            <a:ext cx="8709900" cy="1719573"/>
          </a:xfrm>
          <a:prstGeom prst="rect">
            <a:avLst/>
          </a:prstGeom>
          <a:noFill/>
          <a:ln>
            <a:noFill/>
          </a:ln>
        </p:spPr>
        <p:txBody>
          <a:bodyPr spcFirstLastPara="1" wrap="square" lIns="0" tIns="0" rIns="0" bIns="0" anchor="t" anchorCtr="0">
            <a:spAutoFit/>
          </a:bodyPr>
          <a:lstStyle/>
          <a:p>
            <a:pPr marL="0" marR="0" lvl="0" indent="0" algn="ctr" rtl="0">
              <a:lnSpc>
                <a:spcPct val="118998"/>
              </a:lnSpc>
              <a:spcBef>
                <a:spcPts val="0"/>
              </a:spcBef>
              <a:spcAft>
                <a:spcPts val="0"/>
              </a:spcAft>
              <a:buNone/>
            </a:pPr>
            <a:r>
              <a:rPr lang="tr-TR" sz="9390" b="0" i="0" u="none" strike="noStrike" cap="none" dirty="0">
                <a:solidFill>
                  <a:srgbClr val="182F70"/>
                </a:solidFill>
                <a:latin typeface="Paytone One"/>
                <a:ea typeface="Paytone One"/>
                <a:cs typeface="Paytone One"/>
                <a:sym typeface="Paytone One"/>
              </a:rPr>
              <a:t>Kazanımlar</a:t>
            </a:r>
            <a:endParaRPr dirty="0"/>
          </a:p>
        </p:txBody>
      </p:sp>
      <p:sp>
        <p:nvSpPr>
          <p:cNvPr id="115" name="Google Shape;115;p15"/>
          <p:cNvSpPr/>
          <p:nvPr/>
        </p:nvSpPr>
        <p:spPr>
          <a:xfrm>
            <a:off x="13246016" y="5111919"/>
            <a:ext cx="1138596" cy="1815153"/>
          </a:xfrm>
          <a:custGeom>
            <a:avLst/>
            <a:gdLst/>
            <a:ahLst/>
            <a:cxnLst/>
            <a:rect l="l" t="t" r="r" b="b"/>
            <a:pathLst>
              <a:path w="1138596" h="1815153" extrusionOk="0">
                <a:moveTo>
                  <a:pt x="0" y="0"/>
                </a:moveTo>
                <a:lnTo>
                  <a:pt x="1138597" y="0"/>
                </a:lnTo>
                <a:lnTo>
                  <a:pt x="1138597" y="1815154"/>
                </a:lnTo>
                <a:lnTo>
                  <a:pt x="0" y="1815154"/>
                </a:lnTo>
                <a:lnTo>
                  <a:pt x="0" y="0"/>
                </a:lnTo>
                <a:close/>
              </a:path>
            </a:pathLst>
          </a:custGeom>
          <a:blipFill rotWithShape="1">
            <a:blip r:embed="rId6">
              <a:alphaModFix/>
            </a:blip>
            <a:stretch>
              <a:fillRect/>
            </a:stretch>
          </a:blipFill>
          <a:ln>
            <a:noFill/>
          </a:ln>
        </p:spPr>
        <p:txBody>
          <a:bodyPr/>
          <a:lstStyle/>
          <a:p>
            <a:endParaRPr lang="tr-TR"/>
          </a:p>
        </p:txBody>
      </p:sp>
      <p:sp>
        <p:nvSpPr>
          <p:cNvPr id="116" name="Google Shape;116;p15"/>
          <p:cNvSpPr txBox="1"/>
          <p:nvPr/>
        </p:nvSpPr>
        <p:spPr>
          <a:xfrm>
            <a:off x="5262362" y="4036882"/>
            <a:ext cx="1738800" cy="4601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499" b="0" i="0" u="none" strike="noStrike" cap="none">
                <a:solidFill>
                  <a:srgbClr val="7797ED"/>
                </a:solidFill>
                <a:latin typeface="Paytone One"/>
                <a:ea typeface="Paytone One"/>
                <a:cs typeface="Paytone One"/>
                <a:sym typeface="Paytone One"/>
              </a:rPr>
              <a:t>01</a:t>
            </a:r>
            <a:endParaRPr/>
          </a:p>
          <a:p>
            <a:pPr marL="0" marR="0" lvl="0" indent="0" algn="ctr" rtl="0">
              <a:lnSpc>
                <a:spcPct val="120000"/>
              </a:lnSpc>
              <a:spcBef>
                <a:spcPts val="0"/>
              </a:spcBef>
              <a:spcAft>
                <a:spcPts val="0"/>
              </a:spcAft>
              <a:buNone/>
            </a:pPr>
            <a:r>
              <a:rPr lang="en-US" sz="6499" b="0" i="0" u="none" strike="noStrike" cap="none">
                <a:solidFill>
                  <a:srgbClr val="7797ED"/>
                </a:solidFill>
                <a:latin typeface="Paytone One"/>
                <a:ea typeface="Paytone One"/>
                <a:cs typeface="Paytone One"/>
                <a:sym typeface="Paytone One"/>
              </a:rPr>
              <a:t>02</a:t>
            </a:r>
            <a:endParaRPr/>
          </a:p>
          <a:p>
            <a:pPr marL="0" marR="0" lvl="0" indent="0" algn="ctr" rtl="0">
              <a:lnSpc>
                <a:spcPct val="120000"/>
              </a:lnSpc>
              <a:spcBef>
                <a:spcPts val="0"/>
              </a:spcBef>
              <a:spcAft>
                <a:spcPts val="0"/>
              </a:spcAft>
              <a:buNone/>
            </a:pPr>
            <a:r>
              <a:rPr lang="en-US" sz="6499" b="0" i="0" u="none" strike="noStrike" cap="none">
                <a:solidFill>
                  <a:srgbClr val="7797ED"/>
                </a:solidFill>
                <a:latin typeface="Paytone One"/>
                <a:ea typeface="Paytone One"/>
                <a:cs typeface="Paytone One"/>
                <a:sym typeface="Paytone One"/>
              </a:rPr>
              <a:t>03</a:t>
            </a:r>
            <a:endParaRPr/>
          </a:p>
          <a:p>
            <a:pPr marL="0" marR="0" lvl="0" indent="0" algn="ctr" rtl="0">
              <a:lnSpc>
                <a:spcPct val="120000"/>
              </a:lnSpc>
              <a:spcBef>
                <a:spcPts val="0"/>
              </a:spcBef>
              <a:spcAft>
                <a:spcPts val="0"/>
              </a:spcAft>
              <a:buNone/>
            </a:pPr>
            <a:r>
              <a:rPr lang="en-US" sz="6499" b="0" i="0" u="none" strike="noStrike" cap="none">
                <a:solidFill>
                  <a:srgbClr val="7797ED"/>
                </a:solidFill>
                <a:latin typeface="Paytone One"/>
                <a:ea typeface="Paytone One"/>
                <a:cs typeface="Paytone One"/>
                <a:sym typeface="Paytone One"/>
              </a:rPr>
              <a:t>04</a:t>
            </a:r>
            <a:endParaRPr/>
          </a:p>
        </p:txBody>
      </p:sp>
      <p:sp>
        <p:nvSpPr>
          <p:cNvPr id="5" name="Slayt Numarası Yer Tutucusu 4">
            <a:extLst>
              <a:ext uri="{FF2B5EF4-FFF2-40B4-BE49-F238E27FC236}">
                <a16:creationId xmlns:a16="http://schemas.microsoft.com/office/drawing/2014/main" id="{DE6E3D2A-38DA-7365-F09C-3574F480B8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53A8AB09-CFE9-2A95-D81F-7B1DE75110CD}"/>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5FBFA3FD-BB98-F18D-3129-7FE6165C4579}"/>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a:extLst>
              <a:ext uri="{FF2B5EF4-FFF2-40B4-BE49-F238E27FC236}">
                <a16:creationId xmlns:a16="http://schemas.microsoft.com/office/drawing/2014/main" id="{911748A5-23F5-BCDC-B540-E59610B885E3}"/>
              </a:ext>
            </a:extLst>
          </p:cNvPr>
          <p:cNvPicPr preferRelativeResize="0"/>
          <p:nvPr/>
        </p:nvPicPr>
        <p:blipFill>
          <a:blip r:embed="rId4">
            <a:alphaModFix/>
          </a:blip>
          <a:stretch>
            <a:fillRect/>
          </a:stretch>
        </p:blipFill>
        <p:spPr>
          <a:xfrm>
            <a:off x="1247532" y="2679750"/>
            <a:ext cx="15792937" cy="10287001"/>
          </a:xfrm>
          <a:prstGeom prst="rect">
            <a:avLst/>
          </a:prstGeom>
          <a:noFill/>
          <a:ln>
            <a:noFill/>
          </a:ln>
        </p:spPr>
      </p:pic>
      <p:cxnSp>
        <p:nvCxnSpPr>
          <p:cNvPr id="328" name="Google Shape;328;p26">
            <a:extLst>
              <a:ext uri="{FF2B5EF4-FFF2-40B4-BE49-F238E27FC236}">
                <a16:creationId xmlns:a16="http://schemas.microsoft.com/office/drawing/2014/main" id="{5B9D55FD-751E-8B18-13E4-2DBDF45E7344}"/>
              </a:ext>
            </a:extLst>
          </p:cNvPr>
          <p:cNvCxnSpPr/>
          <p:nvPr/>
        </p:nvCxnSpPr>
        <p:spPr>
          <a:xfrm>
            <a:off x="1866010" y="7823250"/>
            <a:ext cx="14746186" cy="0"/>
          </a:xfrm>
          <a:prstGeom prst="straightConnector1">
            <a:avLst/>
          </a:prstGeom>
          <a:noFill/>
          <a:ln w="38100" cap="flat" cmpd="sng">
            <a:solidFill>
              <a:srgbClr val="000000"/>
            </a:solidFill>
            <a:prstDash val="solid"/>
            <a:round/>
            <a:headEnd type="none" w="sm" len="sm"/>
            <a:tailEnd type="none" w="sm" len="sm"/>
          </a:ln>
        </p:spPr>
      </p:cxnSp>
      <p:sp>
        <p:nvSpPr>
          <p:cNvPr id="329" name="Google Shape;329;p26">
            <a:extLst>
              <a:ext uri="{FF2B5EF4-FFF2-40B4-BE49-F238E27FC236}">
                <a16:creationId xmlns:a16="http://schemas.microsoft.com/office/drawing/2014/main" id="{04898B77-59A6-4066-ACB0-649F885EDE86}"/>
              </a:ext>
            </a:extLst>
          </p:cNvPr>
          <p:cNvSpPr txBox="1"/>
          <p:nvPr/>
        </p:nvSpPr>
        <p:spPr>
          <a:xfrm>
            <a:off x="4810571" y="535223"/>
            <a:ext cx="8666857" cy="1593193"/>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tr-TR" sz="8700" b="0" i="0" u="none" strike="noStrike" cap="none" dirty="0">
                <a:solidFill>
                  <a:srgbClr val="FFCA04"/>
                </a:solidFill>
                <a:latin typeface="Paytone One"/>
                <a:ea typeface="Paytone One"/>
                <a:cs typeface="Paytone One"/>
                <a:sym typeface="Paytone One"/>
              </a:rPr>
              <a:t>VTYS</a:t>
            </a:r>
            <a:endParaRPr dirty="0"/>
          </a:p>
        </p:txBody>
      </p:sp>
      <p:sp>
        <p:nvSpPr>
          <p:cNvPr id="332" name="Google Shape;332;p26">
            <a:extLst>
              <a:ext uri="{FF2B5EF4-FFF2-40B4-BE49-F238E27FC236}">
                <a16:creationId xmlns:a16="http://schemas.microsoft.com/office/drawing/2014/main" id="{68A8087D-84E2-1672-52F3-9AE471A62413}"/>
              </a:ext>
            </a:extLst>
          </p:cNvPr>
          <p:cNvSpPr txBox="1"/>
          <p:nvPr/>
        </p:nvSpPr>
        <p:spPr>
          <a:xfrm>
            <a:off x="1866010" y="4451839"/>
            <a:ext cx="15174458" cy="3432863"/>
          </a:xfrm>
          <a:prstGeom prst="rect">
            <a:avLst/>
          </a:prstGeom>
          <a:noFill/>
          <a:ln>
            <a:noFill/>
          </a:ln>
        </p:spPr>
        <p:txBody>
          <a:bodyPr spcFirstLastPara="1" wrap="square" lIns="0" tIns="0" rIns="0" bIns="0" anchor="t" anchorCtr="0">
            <a:spAutoFit/>
          </a:bodyPr>
          <a:lstStyle/>
          <a:p>
            <a:pPr marL="0" marR="0" lvl="1" indent="0" algn="ctr" rtl="0">
              <a:lnSpc>
                <a:spcPct val="143004"/>
              </a:lnSpc>
              <a:spcBef>
                <a:spcPts val="0"/>
              </a:spcBef>
              <a:spcAft>
                <a:spcPts val="0"/>
              </a:spcAft>
              <a:buNone/>
            </a:pPr>
            <a:r>
              <a:rPr lang="en-US" sz="2600" b="0" i="0" u="none" strike="noStrike" cap="none" dirty="0">
                <a:solidFill>
                  <a:srgbClr val="000000"/>
                </a:solidFill>
                <a:latin typeface="Lato"/>
                <a:ea typeface="Lato"/>
                <a:cs typeface="Lato"/>
                <a:sym typeface="Lato"/>
              </a:rPr>
              <a:t>Bir </a:t>
            </a:r>
            <a:r>
              <a:rPr lang="en-US" sz="2600" b="0" i="0" u="none" strike="noStrike" cap="none" dirty="0" err="1">
                <a:solidFill>
                  <a:srgbClr val="000000"/>
                </a:solidFill>
                <a:latin typeface="Lato"/>
                <a:ea typeface="Lato"/>
                <a:cs typeface="Lato"/>
                <a:sym typeface="Lato"/>
              </a:rPr>
              <a:t>veri</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tabanı</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yönetim</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sistemi</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yazılımı</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karışık</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ve</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kapsamlı</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bir</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yazılımdır</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Kısaca</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şu</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işleri</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gerçekleştirir</a:t>
            </a:r>
            <a:r>
              <a:rPr lang="en-US" sz="2600" b="0" i="0" u="none" strike="noStrike" cap="none" dirty="0">
                <a:solidFill>
                  <a:srgbClr val="000000"/>
                </a:solidFill>
                <a:latin typeface="Lato"/>
                <a:ea typeface="Lato"/>
                <a:cs typeface="Lato"/>
                <a:sym typeface="Lato"/>
              </a:rPr>
              <a:t>:</a:t>
            </a:r>
            <a:endParaRPr lang="tr-TR" sz="2600" b="0" i="0" u="none" strike="noStrike" cap="none" dirty="0">
              <a:solidFill>
                <a:srgbClr val="000000"/>
              </a:solidFill>
              <a:latin typeface="Lato"/>
              <a:ea typeface="Lato"/>
              <a:cs typeface="Lato"/>
              <a:sym typeface="Lato"/>
            </a:endParaRPr>
          </a:p>
          <a:p>
            <a:pPr marL="0" marR="0" lvl="1" indent="0" rtl="0">
              <a:lnSpc>
                <a:spcPct val="143004"/>
              </a:lnSpc>
              <a:spcBef>
                <a:spcPts val="0"/>
              </a:spcBef>
              <a:spcAft>
                <a:spcPts val="0"/>
              </a:spcAft>
              <a:buNone/>
            </a:pPr>
            <a:r>
              <a:rPr lang="tr-TR" sz="2600" dirty="0">
                <a:latin typeface="Lato"/>
                <a:ea typeface="Lato"/>
                <a:cs typeface="Lato"/>
                <a:sym typeface="Lato"/>
              </a:rPr>
              <a:t>− Veri tabanını oluşturmak ve yönetmek,</a:t>
            </a:r>
          </a:p>
          <a:p>
            <a:pPr marL="0" marR="0" lvl="1" indent="0" rtl="0">
              <a:lnSpc>
                <a:spcPct val="143004"/>
              </a:lnSpc>
              <a:spcBef>
                <a:spcPts val="0"/>
              </a:spcBef>
              <a:spcAft>
                <a:spcPts val="0"/>
              </a:spcAft>
              <a:buNone/>
            </a:pPr>
            <a:r>
              <a:rPr lang="tr-TR" sz="2600" dirty="0">
                <a:latin typeface="Lato"/>
                <a:ea typeface="Lato"/>
                <a:cs typeface="Lato"/>
                <a:sym typeface="Lato"/>
              </a:rPr>
              <a:t>− Veri tabanına erişim yetkisi olan kullanıcılara erişim izni vermek,</a:t>
            </a:r>
          </a:p>
          <a:p>
            <a:pPr marL="0" marR="0" lvl="1" indent="0" rtl="0">
              <a:lnSpc>
                <a:spcPct val="143004"/>
              </a:lnSpc>
              <a:spcBef>
                <a:spcPts val="0"/>
              </a:spcBef>
              <a:spcAft>
                <a:spcPts val="0"/>
              </a:spcAft>
              <a:buNone/>
            </a:pPr>
            <a:r>
              <a:rPr lang="tr-TR" sz="2600" dirty="0">
                <a:latin typeface="Lato"/>
                <a:ea typeface="Lato"/>
                <a:cs typeface="Lato"/>
                <a:sym typeface="Lato"/>
              </a:rPr>
              <a:t>− Kullanıcı isteklerine uygun olarak veriye erişimi sağlamak,</a:t>
            </a:r>
          </a:p>
          <a:p>
            <a:pPr marL="0" marR="0" lvl="1" indent="0" rtl="0">
              <a:lnSpc>
                <a:spcPct val="143004"/>
              </a:lnSpc>
              <a:spcBef>
                <a:spcPts val="0"/>
              </a:spcBef>
              <a:spcAft>
                <a:spcPts val="0"/>
              </a:spcAft>
              <a:buNone/>
            </a:pPr>
            <a:r>
              <a:rPr lang="tr-TR" sz="2600" dirty="0">
                <a:latin typeface="Lato"/>
                <a:ea typeface="Lato"/>
                <a:cs typeface="Lato"/>
                <a:sym typeface="Lato"/>
              </a:rPr>
              <a:t>− Veri tabanında güncellemeler yapmak.</a:t>
            </a:r>
          </a:p>
          <a:p>
            <a:pPr marL="0" marR="0" lvl="1" indent="0" algn="ctr" rtl="0">
              <a:lnSpc>
                <a:spcPct val="143004"/>
              </a:lnSpc>
              <a:spcBef>
                <a:spcPts val="0"/>
              </a:spcBef>
              <a:spcAft>
                <a:spcPts val="0"/>
              </a:spcAft>
              <a:buNone/>
            </a:pPr>
            <a:endParaRPr lang="tr-TR" sz="2600" dirty="0">
              <a:latin typeface="Lato"/>
              <a:ea typeface="Lato"/>
              <a:cs typeface="Lato"/>
              <a:sym typeface="Lato"/>
            </a:endParaRPr>
          </a:p>
        </p:txBody>
      </p:sp>
      <p:sp>
        <p:nvSpPr>
          <p:cNvPr id="333" name="Google Shape;333;p26">
            <a:extLst>
              <a:ext uri="{FF2B5EF4-FFF2-40B4-BE49-F238E27FC236}">
                <a16:creationId xmlns:a16="http://schemas.microsoft.com/office/drawing/2014/main" id="{86A97B8E-BEC0-4D94-8641-AD0BDD6AADAC}"/>
              </a:ext>
            </a:extLst>
          </p:cNvPr>
          <p:cNvSpPr txBox="1"/>
          <p:nvPr/>
        </p:nvSpPr>
        <p:spPr>
          <a:xfrm>
            <a:off x="1866010" y="8193477"/>
            <a:ext cx="14746186" cy="1716432"/>
          </a:xfrm>
          <a:prstGeom prst="rect">
            <a:avLst/>
          </a:prstGeom>
          <a:noFill/>
          <a:ln>
            <a:noFill/>
          </a:ln>
        </p:spPr>
        <p:txBody>
          <a:bodyPr spcFirstLastPara="1" wrap="square" lIns="0" tIns="0" rIns="0" bIns="0" anchor="t" anchorCtr="0">
            <a:spAutoFit/>
          </a:bodyPr>
          <a:lstStyle/>
          <a:p>
            <a:pPr marL="0" marR="0" lvl="1" indent="0" algn="just" rtl="0">
              <a:lnSpc>
                <a:spcPct val="143004"/>
              </a:lnSpc>
              <a:spcBef>
                <a:spcPts val="0"/>
              </a:spcBef>
              <a:spcAft>
                <a:spcPts val="0"/>
              </a:spcAft>
              <a:buNone/>
            </a:pPr>
            <a:r>
              <a:rPr lang="en-US" sz="2600" b="0" i="0" u="none" strike="noStrike" cap="none" dirty="0" err="1">
                <a:solidFill>
                  <a:srgbClr val="000000"/>
                </a:solidFill>
                <a:latin typeface="Lato"/>
                <a:ea typeface="Lato"/>
                <a:cs typeface="Lato"/>
                <a:sym typeface="Lato"/>
              </a:rPr>
              <a:t>Veritabanı</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Yönetim</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sistemleri</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en</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basit</a:t>
            </a:r>
            <a:r>
              <a:rPr lang="en-US" sz="2600" b="0" i="0" u="none" strike="noStrike" cap="none" dirty="0">
                <a:solidFill>
                  <a:srgbClr val="000000"/>
                </a:solidFill>
                <a:latin typeface="Lato"/>
                <a:ea typeface="Lato"/>
                <a:cs typeface="Lato"/>
                <a:sym typeface="Lato"/>
              </a:rPr>
              <a:t> Web </a:t>
            </a:r>
            <a:r>
              <a:rPr lang="en-US" sz="2600" b="0" i="0" u="none" strike="noStrike" cap="none" dirty="0" err="1">
                <a:solidFill>
                  <a:srgbClr val="000000"/>
                </a:solidFill>
                <a:latin typeface="Lato"/>
                <a:ea typeface="Lato"/>
                <a:cs typeface="Lato"/>
                <a:sym typeface="Lato"/>
              </a:rPr>
              <a:t>Sitesinden</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en</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karışık</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bilgilere</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sahip</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şirketlere</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kadar</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veri</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yönetmek</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isteyen</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herkese</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hizmet</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vermek</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üzere</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geliştirilmiş</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programlardır</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Başlıcaları</a:t>
            </a:r>
            <a:r>
              <a:rPr lang="en-US" sz="2600" b="0" i="0" u="none" strike="noStrike" cap="none" dirty="0">
                <a:solidFill>
                  <a:srgbClr val="000000"/>
                </a:solidFill>
                <a:latin typeface="Lato"/>
                <a:ea typeface="Lato"/>
                <a:cs typeface="Lato"/>
                <a:sym typeface="Lato"/>
              </a:rPr>
              <a:t> DB2, Oracle, MS SQL Server, Sybase, Informix, MySQL, </a:t>
            </a:r>
            <a:r>
              <a:rPr lang="en-US" sz="2600" b="0" i="0" u="none" strike="noStrike" cap="none" dirty="0" err="1">
                <a:solidFill>
                  <a:srgbClr val="000000"/>
                </a:solidFill>
                <a:latin typeface="Lato"/>
                <a:ea typeface="Lato"/>
                <a:cs typeface="Lato"/>
                <a:sym typeface="Lato"/>
              </a:rPr>
              <a:t>Postrage</a:t>
            </a:r>
            <a:r>
              <a:rPr lang="en-US" sz="2600" b="0" i="0" u="none" strike="noStrike" cap="none" dirty="0">
                <a:solidFill>
                  <a:srgbClr val="000000"/>
                </a:solidFill>
                <a:latin typeface="Lato"/>
                <a:ea typeface="Lato"/>
                <a:cs typeface="Lato"/>
                <a:sym typeface="Lato"/>
              </a:rPr>
              <a:t>, Access, Tamino, </a:t>
            </a:r>
            <a:r>
              <a:rPr lang="en-US" sz="2600" b="0" i="0" u="none" strike="noStrike" cap="none" dirty="0" err="1">
                <a:solidFill>
                  <a:srgbClr val="000000"/>
                </a:solidFill>
                <a:latin typeface="Lato"/>
                <a:ea typeface="Lato"/>
                <a:cs typeface="Lato"/>
                <a:sym typeface="Lato"/>
              </a:rPr>
              <a:t>BerkeleyDB</a:t>
            </a:r>
            <a:r>
              <a:rPr lang="en-US" sz="2600" b="0" i="0" u="none" strike="noStrike" cap="none" dirty="0">
                <a:solidFill>
                  <a:srgbClr val="000000"/>
                </a:solidFill>
                <a:latin typeface="Lato"/>
                <a:ea typeface="Lato"/>
                <a:cs typeface="Lato"/>
                <a:sym typeface="Lato"/>
              </a:rPr>
              <a:t> vb. </a:t>
            </a:r>
            <a:r>
              <a:rPr lang="en-US" sz="2600" b="0" i="0" u="none" strike="noStrike" cap="none" dirty="0" err="1">
                <a:solidFill>
                  <a:srgbClr val="000000"/>
                </a:solidFill>
                <a:latin typeface="Lato"/>
                <a:ea typeface="Lato"/>
                <a:cs typeface="Lato"/>
                <a:sym typeface="Lato"/>
              </a:rPr>
              <a:t>gibi</a:t>
            </a:r>
            <a:r>
              <a:rPr lang="en-US" sz="2600" b="0" i="0" u="none" strike="noStrike" cap="none" dirty="0">
                <a:solidFill>
                  <a:srgbClr val="000000"/>
                </a:solidFill>
                <a:latin typeface="Lato"/>
                <a:ea typeface="Lato"/>
                <a:cs typeface="Lato"/>
                <a:sym typeface="Lato"/>
              </a:rPr>
              <a:t> </a:t>
            </a:r>
            <a:r>
              <a:rPr lang="en-US" sz="2600" b="0" i="0" u="none" strike="noStrike" cap="none" dirty="0" err="1">
                <a:solidFill>
                  <a:srgbClr val="000000"/>
                </a:solidFill>
                <a:latin typeface="Lato"/>
                <a:ea typeface="Lato"/>
                <a:cs typeface="Lato"/>
                <a:sym typeface="Lato"/>
              </a:rPr>
              <a:t>sıralanabilir</a:t>
            </a:r>
            <a:r>
              <a:rPr lang="en-US" sz="2600" b="0" i="0" u="none" strike="noStrike" cap="none" dirty="0">
                <a:solidFill>
                  <a:srgbClr val="000000"/>
                </a:solidFill>
                <a:latin typeface="Lato"/>
                <a:ea typeface="Lato"/>
                <a:cs typeface="Lato"/>
                <a:sym typeface="Lato"/>
              </a:rPr>
              <a:t>.</a:t>
            </a:r>
          </a:p>
        </p:txBody>
      </p:sp>
      <p:sp>
        <p:nvSpPr>
          <p:cNvPr id="4" name="Slayt Numarası Yer Tutucusu 3">
            <a:extLst>
              <a:ext uri="{FF2B5EF4-FFF2-40B4-BE49-F238E27FC236}">
                <a16:creationId xmlns:a16="http://schemas.microsoft.com/office/drawing/2014/main" id="{7A8727DB-6BED-1485-3024-5E96DA83EA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2" name="Dikdörtgen: Köşeleri Yuvarlatılmış 1">
            <a:extLst>
              <a:ext uri="{FF2B5EF4-FFF2-40B4-BE49-F238E27FC236}">
                <a16:creationId xmlns:a16="http://schemas.microsoft.com/office/drawing/2014/main" id="{5176B43A-33A7-42E1-C501-82B1CF23AEC2}"/>
              </a:ext>
            </a:extLst>
          </p:cNvPr>
          <p:cNvSpPr/>
          <p:nvPr/>
        </p:nvSpPr>
        <p:spPr>
          <a:xfrm>
            <a:off x="12748483" y="3230513"/>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solidFill>
                  <a:srgbClr val="1C3A8F"/>
                </a:solidFill>
              </a:rPr>
              <a:t>Öğr. Gör. Furkan DURMUŞ</a:t>
            </a:r>
          </a:p>
        </p:txBody>
      </p:sp>
      <p:sp>
        <p:nvSpPr>
          <p:cNvPr id="3" name="Dikdörtgen: Köşeleri Yuvarlatılmış 2">
            <a:extLst>
              <a:ext uri="{FF2B5EF4-FFF2-40B4-BE49-F238E27FC236}">
                <a16:creationId xmlns:a16="http://schemas.microsoft.com/office/drawing/2014/main" id="{3036193E-2C77-2135-3515-BD5AFC2DE1D5}"/>
              </a:ext>
            </a:extLst>
          </p:cNvPr>
          <p:cNvSpPr/>
          <p:nvPr/>
        </p:nvSpPr>
        <p:spPr>
          <a:xfrm>
            <a:off x="2589704" y="3230512"/>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solidFill>
                  <a:srgbClr val="1C3A8F"/>
                </a:solidFill>
              </a:rPr>
              <a:t>VTYS 1. Hafta </a:t>
            </a:r>
          </a:p>
        </p:txBody>
      </p:sp>
    </p:spTree>
    <p:extLst>
      <p:ext uri="{BB962C8B-B14F-4D97-AF65-F5344CB8AC3E}">
        <p14:creationId xmlns:p14="http://schemas.microsoft.com/office/powerpoint/2010/main" val="33371466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3FA0B0D9-5FE6-648D-0A7C-2C6639DBB4C7}"/>
            </a:ext>
          </a:extLst>
        </p:cNvPr>
        <p:cNvGrpSpPr/>
        <p:nvPr/>
      </p:nvGrpSpPr>
      <p:grpSpPr>
        <a:xfrm>
          <a:off x="0" y="0"/>
          <a:ext cx="0" cy="0"/>
          <a:chOff x="0" y="0"/>
          <a:chExt cx="0" cy="0"/>
        </a:xfrm>
      </p:grpSpPr>
      <p:sp>
        <p:nvSpPr>
          <p:cNvPr id="99" name="Google Shape;99;p14">
            <a:extLst>
              <a:ext uri="{FF2B5EF4-FFF2-40B4-BE49-F238E27FC236}">
                <a16:creationId xmlns:a16="http://schemas.microsoft.com/office/drawing/2014/main" id="{91E00294-3BE4-3CB4-1149-EA86CC14B0C1}"/>
              </a:ext>
            </a:extLst>
          </p:cNvPr>
          <p:cNvSpPr txBox="1"/>
          <p:nvPr/>
        </p:nvSpPr>
        <p:spPr>
          <a:xfrm>
            <a:off x="2095650" y="3539524"/>
            <a:ext cx="9258150" cy="4985980"/>
          </a:xfrm>
          <a:prstGeom prst="rect">
            <a:avLst/>
          </a:prstGeom>
          <a:noFill/>
          <a:ln>
            <a:noFill/>
          </a:ln>
        </p:spPr>
        <p:txBody>
          <a:bodyPr spcFirstLastPara="1" wrap="square" lIns="0" tIns="0" rIns="0" bIns="0" anchor="t" anchorCtr="0">
            <a:spAutoFit/>
          </a:bodyPr>
          <a:lstStyle/>
          <a:p>
            <a:pPr marL="342900" marR="0" lvl="0" indent="-342900" rtl="0">
              <a:lnSpc>
                <a:spcPct val="135000"/>
              </a:lnSpc>
              <a:spcBef>
                <a:spcPts val="0"/>
              </a:spcBef>
              <a:spcAft>
                <a:spcPts val="0"/>
              </a:spcAft>
              <a:buFont typeface="Arial" panose="020B0604020202020204" pitchFamily="34" charset="0"/>
              <a:buChar char="•"/>
            </a:pPr>
            <a:r>
              <a:rPr lang="en-US" sz="3000" b="0" i="0" u="none" strike="noStrike" cap="none" dirty="0">
                <a:solidFill>
                  <a:srgbClr val="FFFFFF"/>
                </a:solidFill>
                <a:latin typeface="Lato"/>
                <a:ea typeface="Lato"/>
                <a:cs typeface="Lato"/>
                <a:sym typeface="Lato"/>
              </a:rPr>
              <a:t>Veri </a:t>
            </a:r>
            <a:r>
              <a:rPr lang="en-US" sz="3000" b="0" i="0" u="none" strike="noStrike" cap="none" dirty="0" err="1">
                <a:solidFill>
                  <a:srgbClr val="FFFFFF"/>
                </a:solidFill>
                <a:latin typeface="Lato"/>
                <a:ea typeface="Lato"/>
                <a:cs typeface="Lato"/>
                <a:sym typeface="Lato"/>
              </a:rPr>
              <a:t>Tekrarı</a:t>
            </a:r>
            <a:r>
              <a:rPr lang="en-US" sz="3000" b="0" i="0" u="none" strike="noStrike" cap="none" dirty="0">
                <a:solidFill>
                  <a:srgbClr val="FFFFFF"/>
                </a:solidFill>
                <a:latin typeface="Lato"/>
                <a:ea typeface="Lato"/>
                <a:cs typeface="Lato"/>
                <a:sym typeface="Lato"/>
              </a:rPr>
              <a:t> </a:t>
            </a:r>
            <a:r>
              <a:rPr lang="en-US" sz="3000" b="0" i="0" u="none" strike="noStrike" cap="none" dirty="0" err="1">
                <a:solidFill>
                  <a:srgbClr val="FFFFFF"/>
                </a:solidFill>
                <a:latin typeface="Lato"/>
                <a:ea typeface="Lato"/>
                <a:cs typeface="Lato"/>
                <a:sym typeface="Lato"/>
              </a:rPr>
              <a:t>Azaltılır</a:t>
            </a:r>
            <a:r>
              <a:rPr lang="en-US" sz="3000" b="0" i="0" u="none" strike="noStrike" cap="none" dirty="0">
                <a:solidFill>
                  <a:srgbClr val="FFFFFF"/>
                </a:solidFill>
                <a:latin typeface="Lato"/>
                <a:ea typeface="Lato"/>
                <a:cs typeface="Lato"/>
                <a:sym typeface="Lato"/>
              </a:rPr>
              <a:t> </a:t>
            </a:r>
          </a:p>
          <a:p>
            <a:pPr marL="342900" marR="0" lvl="0" indent="-342900" rtl="0">
              <a:lnSpc>
                <a:spcPct val="135000"/>
              </a:lnSpc>
              <a:spcBef>
                <a:spcPts val="0"/>
              </a:spcBef>
              <a:spcAft>
                <a:spcPts val="0"/>
              </a:spcAft>
              <a:buFont typeface="Arial" panose="020B0604020202020204" pitchFamily="34" charset="0"/>
              <a:buChar char="•"/>
            </a:pPr>
            <a:r>
              <a:rPr lang="en-US" sz="3000" b="0" i="0" u="none" strike="noStrike" cap="none" dirty="0">
                <a:solidFill>
                  <a:srgbClr val="FFFFFF"/>
                </a:solidFill>
                <a:latin typeface="Lato"/>
                <a:ea typeface="Lato"/>
                <a:cs typeface="Lato"/>
                <a:sym typeface="Lato"/>
              </a:rPr>
              <a:t>Veri </a:t>
            </a:r>
            <a:r>
              <a:rPr lang="en-US" sz="3000" b="0" i="0" u="none" strike="noStrike" cap="none" dirty="0" err="1">
                <a:solidFill>
                  <a:srgbClr val="FFFFFF"/>
                </a:solidFill>
                <a:latin typeface="Lato"/>
                <a:ea typeface="Lato"/>
                <a:cs typeface="Lato"/>
                <a:sym typeface="Lato"/>
              </a:rPr>
              <a:t>Tutarlılığı</a:t>
            </a:r>
            <a:r>
              <a:rPr lang="en-US" sz="3000" b="0" i="0" u="none" strike="noStrike" cap="none" dirty="0">
                <a:solidFill>
                  <a:srgbClr val="FFFFFF"/>
                </a:solidFill>
                <a:latin typeface="Lato"/>
                <a:ea typeface="Lato"/>
                <a:cs typeface="Lato"/>
                <a:sym typeface="Lato"/>
              </a:rPr>
              <a:t> </a:t>
            </a:r>
          </a:p>
          <a:p>
            <a:pPr marL="342900" marR="0" lvl="0" indent="-342900" rtl="0">
              <a:lnSpc>
                <a:spcPct val="135000"/>
              </a:lnSpc>
              <a:spcBef>
                <a:spcPts val="0"/>
              </a:spcBef>
              <a:spcAft>
                <a:spcPts val="0"/>
              </a:spcAft>
              <a:buFont typeface="Arial" panose="020B0604020202020204" pitchFamily="34" charset="0"/>
              <a:buChar char="•"/>
            </a:pPr>
            <a:r>
              <a:rPr lang="en-US" sz="3000" b="0" i="0" u="none" strike="noStrike" cap="none" dirty="0" err="1">
                <a:solidFill>
                  <a:srgbClr val="FFFFFF"/>
                </a:solidFill>
                <a:latin typeface="Lato"/>
                <a:ea typeface="Lato"/>
                <a:cs typeface="Lato"/>
                <a:sym typeface="Lato"/>
              </a:rPr>
              <a:t>Verinin</a:t>
            </a:r>
            <a:r>
              <a:rPr lang="en-US" sz="3000" b="0" i="0" u="none" strike="noStrike" cap="none" dirty="0">
                <a:solidFill>
                  <a:srgbClr val="FFFFFF"/>
                </a:solidFill>
                <a:latin typeface="Lato"/>
                <a:ea typeface="Lato"/>
                <a:cs typeface="Lato"/>
                <a:sym typeface="Lato"/>
              </a:rPr>
              <a:t> </a:t>
            </a:r>
            <a:r>
              <a:rPr lang="en-US" sz="3000" b="0" i="0" u="none" strike="noStrike" cap="none" dirty="0" err="1">
                <a:solidFill>
                  <a:srgbClr val="FFFFFF"/>
                </a:solidFill>
                <a:latin typeface="Lato"/>
                <a:ea typeface="Lato"/>
                <a:cs typeface="Lato"/>
                <a:sym typeface="Lato"/>
              </a:rPr>
              <a:t>Paylaşımı</a:t>
            </a:r>
            <a:r>
              <a:rPr lang="en-US" sz="3000" b="0" i="0" u="none" strike="noStrike" cap="none" dirty="0">
                <a:solidFill>
                  <a:srgbClr val="FFFFFF"/>
                </a:solidFill>
                <a:latin typeface="Lato"/>
                <a:ea typeface="Lato"/>
                <a:cs typeface="Lato"/>
                <a:sym typeface="Lato"/>
              </a:rPr>
              <a:t> </a:t>
            </a:r>
            <a:r>
              <a:rPr lang="en-US" sz="3000" b="0" i="0" u="none" strike="noStrike" cap="none" dirty="0" err="1">
                <a:solidFill>
                  <a:srgbClr val="FFFFFF"/>
                </a:solidFill>
                <a:latin typeface="Lato"/>
                <a:ea typeface="Lato"/>
                <a:cs typeface="Lato"/>
                <a:sym typeface="Lato"/>
              </a:rPr>
              <a:t>Sağlanır</a:t>
            </a:r>
            <a:r>
              <a:rPr lang="en-US" sz="3000" b="0" i="0" u="none" strike="noStrike" cap="none" dirty="0">
                <a:solidFill>
                  <a:srgbClr val="FFFFFF"/>
                </a:solidFill>
                <a:latin typeface="Lato"/>
                <a:ea typeface="Lato"/>
                <a:cs typeface="Lato"/>
                <a:sym typeface="Lato"/>
              </a:rPr>
              <a:t> / </a:t>
            </a:r>
            <a:r>
              <a:rPr lang="en-US" sz="3000" b="0" i="0" u="none" strike="noStrike" cap="none" dirty="0" err="1">
                <a:solidFill>
                  <a:srgbClr val="FFFFFF"/>
                </a:solidFill>
                <a:latin typeface="Lato"/>
                <a:ea typeface="Lato"/>
                <a:cs typeface="Lato"/>
                <a:sym typeface="Lato"/>
              </a:rPr>
              <a:t>Eşzamanlılık</a:t>
            </a:r>
            <a:endParaRPr lang="en-US" sz="3000" b="0" i="0" u="none" strike="noStrike" cap="none" dirty="0">
              <a:solidFill>
                <a:srgbClr val="FFFFFF"/>
              </a:solidFill>
              <a:latin typeface="Lato"/>
              <a:ea typeface="Lato"/>
              <a:cs typeface="Lato"/>
              <a:sym typeface="Lato"/>
            </a:endParaRPr>
          </a:p>
          <a:p>
            <a:pPr marL="342900" marR="0" lvl="0" indent="-342900" rtl="0">
              <a:lnSpc>
                <a:spcPct val="135000"/>
              </a:lnSpc>
              <a:spcBef>
                <a:spcPts val="0"/>
              </a:spcBef>
              <a:spcAft>
                <a:spcPts val="0"/>
              </a:spcAft>
              <a:buFont typeface="Arial" panose="020B0604020202020204" pitchFamily="34" charset="0"/>
              <a:buChar char="•"/>
            </a:pPr>
            <a:r>
              <a:rPr lang="en-US" sz="3000" b="0" i="0" u="none" strike="noStrike" cap="none" dirty="0">
                <a:solidFill>
                  <a:srgbClr val="FFFFFF"/>
                </a:solidFill>
                <a:latin typeface="Lato"/>
                <a:ea typeface="Lato"/>
                <a:cs typeface="Lato"/>
                <a:sym typeface="Lato"/>
              </a:rPr>
              <a:t>Veri </a:t>
            </a:r>
            <a:r>
              <a:rPr lang="en-US" sz="3000" b="0" i="0" u="none" strike="noStrike" cap="none" dirty="0" err="1">
                <a:solidFill>
                  <a:srgbClr val="FFFFFF"/>
                </a:solidFill>
                <a:latin typeface="Lato"/>
                <a:ea typeface="Lato"/>
                <a:cs typeface="Lato"/>
                <a:sym typeface="Lato"/>
              </a:rPr>
              <a:t>Bütünlüğü</a:t>
            </a:r>
            <a:endParaRPr lang="en-US" sz="3000" b="0" i="0" u="none" strike="noStrike" cap="none" dirty="0">
              <a:solidFill>
                <a:srgbClr val="FFFFFF"/>
              </a:solidFill>
              <a:latin typeface="Lato"/>
              <a:ea typeface="Lato"/>
              <a:cs typeface="Lato"/>
              <a:sym typeface="Lato"/>
            </a:endParaRPr>
          </a:p>
          <a:p>
            <a:pPr marL="342900" marR="0" lvl="0" indent="-342900" rtl="0">
              <a:lnSpc>
                <a:spcPct val="135000"/>
              </a:lnSpc>
              <a:spcBef>
                <a:spcPts val="0"/>
              </a:spcBef>
              <a:spcAft>
                <a:spcPts val="0"/>
              </a:spcAft>
              <a:buFont typeface="Arial" panose="020B0604020202020204" pitchFamily="34" charset="0"/>
              <a:buChar char="•"/>
            </a:pPr>
            <a:r>
              <a:rPr lang="en-US" sz="3000" b="0" i="0" u="none" strike="noStrike" cap="none" dirty="0">
                <a:solidFill>
                  <a:srgbClr val="FFFFFF"/>
                </a:solidFill>
                <a:latin typeface="Lato"/>
                <a:ea typeface="Lato"/>
                <a:cs typeface="Lato"/>
                <a:sym typeface="Lato"/>
              </a:rPr>
              <a:t>Veri </a:t>
            </a:r>
            <a:r>
              <a:rPr lang="en-US" sz="3000" b="0" i="0" u="none" strike="noStrike" cap="none" dirty="0" err="1">
                <a:solidFill>
                  <a:srgbClr val="FFFFFF"/>
                </a:solidFill>
                <a:latin typeface="Lato"/>
                <a:ea typeface="Lato"/>
                <a:cs typeface="Lato"/>
                <a:sym typeface="Lato"/>
              </a:rPr>
              <a:t>Bağımsızlığı</a:t>
            </a:r>
            <a:endParaRPr lang="en-US" sz="3000" b="0" i="0" u="none" strike="noStrike" cap="none" dirty="0">
              <a:solidFill>
                <a:srgbClr val="FFFFFF"/>
              </a:solidFill>
              <a:latin typeface="Lato"/>
              <a:ea typeface="Lato"/>
              <a:cs typeface="Lato"/>
              <a:sym typeface="Lato"/>
            </a:endParaRPr>
          </a:p>
          <a:p>
            <a:pPr marL="342900" marR="0" lvl="0" indent="-342900" rtl="0">
              <a:lnSpc>
                <a:spcPct val="135000"/>
              </a:lnSpc>
              <a:spcBef>
                <a:spcPts val="0"/>
              </a:spcBef>
              <a:spcAft>
                <a:spcPts val="0"/>
              </a:spcAft>
              <a:buFont typeface="Arial" panose="020B0604020202020204" pitchFamily="34" charset="0"/>
              <a:buChar char="•"/>
            </a:pPr>
            <a:r>
              <a:rPr lang="en-US" sz="3000" b="0" i="0" u="none" strike="noStrike" cap="none" dirty="0" err="1">
                <a:solidFill>
                  <a:srgbClr val="FFFFFF"/>
                </a:solidFill>
                <a:latin typeface="Lato"/>
                <a:ea typeface="Lato"/>
                <a:cs typeface="Lato"/>
                <a:sym typeface="Lato"/>
              </a:rPr>
              <a:t>Verilerin</a:t>
            </a:r>
            <a:r>
              <a:rPr lang="en-US" sz="3000" b="0" i="0" u="none" strike="noStrike" cap="none" dirty="0">
                <a:solidFill>
                  <a:srgbClr val="FFFFFF"/>
                </a:solidFill>
                <a:latin typeface="Lato"/>
                <a:ea typeface="Lato"/>
                <a:cs typeface="Lato"/>
                <a:sym typeface="Lato"/>
              </a:rPr>
              <a:t> </a:t>
            </a:r>
            <a:r>
              <a:rPr lang="en-US" sz="3000" b="0" i="0" u="none" strike="noStrike" cap="none" dirty="0" err="1">
                <a:solidFill>
                  <a:srgbClr val="FFFFFF"/>
                </a:solidFill>
                <a:latin typeface="Lato"/>
                <a:ea typeface="Lato"/>
                <a:cs typeface="Lato"/>
                <a:sym typeface="Lato"/>
              </a:rPr>
              <a:t>Güvenliğini</a:t>
            </a:r>
            <a:r>
              <a:rPr lang="en-US" sz="3000" b="0" i="0" u="none" strike="noStrike" cap="none" dirty="0">
                <a:solidFill>
                  <a:srgbClr val="FFFFFF"/>
                </a:solidFill>
                <a:latin typeface="Lato"/>
                <a:ea typeface="Lato"/>
                <a:cs typeface="Lato"/>
                <a:sym typeface="Lato"/>
              </a:rPr>
              <a:t> </a:t>
            </a:r>
            <a:r>
              <a:rPr lang="en-US" sz="3000" b="0" i="0" u="none" strike="noStrike" cap="none" dirty="0" err="1">
                <a:solidFill>
                  <a:srgbClr val="FFFFFF"/>
                </a:solidFill>
                <a:latin typeface="Lato"/>
                <a:ea typeface="Lato"/>
                <a:cs typeface="Lato"/>
                <a:sym typeface="Lato"/>
              </a:rPr>
              <a:t>Sağlar</a:t>
            </a:r>
            <a:r>
              <a:rPr lang="en-US" sz="3000" b="0" i="0" u="none" strike="noStrike" cap="none" dirty="0">
                <a:solidFill>
                  <a:srgbClr val="FFFFFF"/>
                </a:solidFill>
                <a:latin typeface="Lato"/>
                <a:ea typeface="Lato"/>
                <a:cs typeface="Lato"/>
                <a:sym typeface="Lato"/>
              </a:rPr>
              <a:t> </a:t>
            </a:r>
          </a:p>
          <a:p>
            <a:pPr marL="342900" marR="0" lvl="0" indent="-342900" rtl="0">
              <a:lnSpc>
                <a:spcPct val="135000"/>
              </a:lnSpc>
              <a:spcBef>
                <a:spcPts val="0"/>
              </a:spcBef>
              <a:spcAft>
                <a:spcPts val="0"/>
              </a:spcAft>
              <a:buFont typeface="Arial" panose="020B0604020202020204" pitchFamily="34" charset="0"/>
              <a:buChar char="•"/>
            </a:pPr>
            <a:r>
              <a:rPr lang="en-US" sz="3000" b="0" i="0" u="none" strike="noStrike" cap="none" dirty="0">
                <a:solidFill>
                  <a:srgbClr val="FFFFFF"/>
                </a:solidFill>
                <a:latin typeface="Lato"/>
                <a:ea typeface="Lato"/>
                <a:cs typeface="Lato"/>
                <a:sym typeface="Lato"/>
              </a:rPr>
              <a:t>“</a:t>
            </a:r>
            <a:r>
              <a:rPr lang="en-US" sz="3000" b="0" i="0" u="none" strike="noStrike" cap="none" dirty="0" err="1">
                <a:solidFill>
                  <a:srgbClr val="FFFFFF"/>
                </a:solidFill>
                <a:latin typeface="Lato"/>
                <a:ea typeface="Lato"/>
                <a:cs typeface="Lato"/>
                <a:sym typeface="Lato"/>
              </a:rPr>
              <a:t>Çoklu</a:t>
            </a:r>
            <a:r>
              <a:rPr lang="en-US" sz="3000" b="0" i="0" u="none" strike="noStrike" cap="none" dirty="0">
                <a:solidFill>
                  <a:srgbClr val="FFFFFF"/>
                </a:solidFill>
                <a:latin typeface="Lato"/>
                <a:ea typeface="Lato"/>
                <a:cs typeface="Lato"/>
                <a:sym typeface="Lato"/>
              </a:rPr>
              <a:t> </a:t>
            </a:r>
            <a:r>
              <a:rPr lang="en-US" sz="3000" b="0" i="0" u="none" strike="noStrike" cap="none" dirty="0" err="1">
                <a:solidFill>
                  <a:srgbClr val="FFFFFF"/>
                </a:solidFill>
                <a:latin typeface="Lato"/>
                <a:ea typeface="Lato"/>
                <a:cs typeface="Lato"/>
                <a:sym typeface="Lato"/>
              </a:rPr>
              <a:t>Güncelleme</a:t>
            </a:r>
            <a:r>
              <a:rPr lang="en-US" sz="3000" b="0" i="0" u="none" strike="noStrike" cap="none" dirty="0">
                <a:solidFill>
                  <a:srgbClr val="FFFFFF"/>
                </a:solidFill>
                <a:latin typeface="Lato"/>
                <a:ea typeface="Lato"/>
                <a:cs typeface="Lato"/>
                <a:sym typeface="Lato"/>
              </a:rPr>
              <a:t>” </a:t>
            </a:r>
            <a:r>
              <a:rPr lang="en-US" sz="3000" b="0" i="0" u="none" strike="noStrike" cap="none" dirty="0" err="1">
                <a:solidFill>
                  <a:srgbClr val="FFFFFF"/>
                </a:solidFill>
                <a:latin typeface="Lato"/>
                <a:ea typeface="Lato"/>
                <a:cs typeface="Lato"/>
                <a:sym typeface="Lato"/>
              </a:rPr>
              <a:t>Yapılabilir</a:t>
            </a:r>
            <a:endParaRPr lang="en-US" sz="3000" b="0" i="0" u="none" strike="noStrike" cap="none" dirty="0">
              <a:solidFill>
                <a:srgbClr val="FFFFFF"/>
              </a:solidFill>
              <a:latin typeface="Lato"/>
              <a:ea typeface="Lato"/>
              <a:cs typeface="Lato"/>
              <a:sym typeface="Lato"/>
            </a:endParaRPr>
          </a:p>
          <a:p>
            <a:pPr marL="342900" marR="0" lvl="0" indent="-342900" rtl="0">
              <a:lnSpc>
                <a:spcPct val="135000"/>
              </a:lnSpc>
              <a:spcBef>
                <a:spcPts val="0"/>
              </a:spcBef>
              <a:spcAft>
                <a:spcPts val="0"/>
              </a:spcAft>
              <a:buFont typeface="Arial" panose="020B0604020202020204" pitchFamily="34" charset="0"/>
              <a:buChar char="•"/>
            </a:pPr>
            <a:r>
              <a:rPr lang="en-US" sz="3000" b="0" i="0" u="none" strike="noStrike" cap="none" dirty="0">
                <a:solidFill>
                  <a:srgbClr val="FFFFFF"/>
                </a:solidFill>
                <a:latin typeface="Lato"/>
                <a:ea typeface="Lato"/>
                <a:cs typeface="Lato"/>
                <a:sym typeface="Lato"/>
              </a:rPr>
              <a:t>“</a:t>
            </a:r>
            <a:r>
              <a:rPr lang="en-US" sz="3000" b="0" i="0" u="none" strike="noStrike" cap="none" dirty="0" err="1">
                <a:solidFill>
                  <a:srgbClr val="FFFFFF"/>
                </a:solidFill>
                <a:latin typeface="Lato"/>
                <a:ea typeface="Lato"/>
                <a:cs typeface="Lato"/>
                <a:sym typeface="Lato"/>
              </a:rPr>
              <a:t>Gereksiz</a:t>
            </a:r>
            <a:r>
              <a:rPr lang="en-US" sz="3000" b="0" i="0" u="none" strike="noStrike" cap="none" dirty="0">
                <a:solidFill>
                  <a:srgbClr val="FFFFFF"/>
                </a:solidFill>
                <a:latin typeface="Lato"/>
                <a:ea typeface="Lato"/>
                <a:cs typeface="Lato"/>
                <a:sym typeface="Lato"/>
              </a:rPr>
              <a:t> </a:t>
            </a:r>
            <a:r>
              <a:rPr lang="en-US" sz="3000" b="0" i="0" u="none" strike="noStrike" cap="none" dirty="0" err="1">
                <a:solidFill>
                  <a:srgbClr val="FFFFFF"/>
                </a:solidFill>
                <a:latin typeface="Lato"/>
                <a:ea typeface="Lato"/>
                <a:cs typeface="Lato"/>
                <a:sym typeface="Lato"/>
              </a:rPr>
              <a:t>Bellek</a:t>
            </a:r>
            <a:r>
              <a:rPr lang="en-US" sz="3000" b="0" i="0" u="none" strike="noStrike" cap="none" dirty="0">
                <a:solidFill>
                  <a:srgbClr val="FFFFFF"/>
                </a:solidFill>
                <a:latin typeface="Lato"/>
                <a:ea typeface="Lato"/>
                <a:cs typeface="Lato"/>
                <a:sym typeface="Lato"/>
              </a:rPr>
              <a:t> </a:t>
            </a:r>
            <a:r>
              <a:rPr lang="en-US" sz="3000" b="0" i="0" u="none" strike="noStrike" cap="none" dirty="0" err="1">
                <a:solidFill>
                  <a:srgbClr val="FFFFFF"/>
                </a:solidFill>
                <a:latin typeface="Lato"/>
                <a:ea typeface="Lato"/>
                <a:cs typeface="Lato"/>
                <a:sym typeface="Lato"/>
              </a:rPr>
              <a:t>Kullanımı</a:t>
            </a:r>
            <a:r>
              <a:rPr lang="en-US" sz="3000" b="0" i="0" u="none" strike="noStrike" cap="none" dirty="0">
                <a:solidFill>
                  <a:srgbClr val="FFFFFF"/>
                </a:solidFill>
                <a:latin typeface="Lato"/>
                <a:ea typeface="Lato"/>
                <a:cs typeface="Lato"/>
                <a:sym typeface="Lato"/>
              </a:rPr>
              <a:t>” </a:t>
            </a:r>
            <a:r>
              <a:rPr lang="en-US" sz="3000" b="0" i="0" u="none" strike="noStrike" cap="none" dirty="0" err="1">
                <a:solidFill>
                  <a:srgbClr val="FFFFFF"/>
                </a:solidFill>
                <a:latin typeface="Lato"/>
                <a:ea typeface="Lato"/>
                <a:cs typeface="Lato"/>
                <a:sym typeface="Lato"/>
              </a:rPr>
              <a:t>Engellenir</a:t>
            </a:r>
            <a:endParaRPr lang="en-US" sz="3000" b="0" i="0" u="none" strike="noStrike" cap="none" dirty="0">
              <a:solidFill>
                <a:srgbClr val="FFFFFF"/>
              </a:solidFill>
              <a:latin typeface="Lato"/>
              <a:ea typeface="Lato"/>
              <a:cs typeface="Lato"/>
              <a:sym typeface="Lato"/>
            </a:endParaRPr>
          </a:p>
        </p:txBody>
      </p:sp>
      <p:sp>
        <p:nvSpPr>
          <p:cNvPr id="104" name="Google Shape;104;p14">
            <a:extLst>
              <a:ext uri="{FF2B5EF4-FFF2-40B4-BE49-F238E27FC236}">
                <a16:creationId xmlns:a16="http://schemas.microsoft.com/office/drawing/2014/main" id="{481D4CAF-69FF-B8F0-F38B-ADC8538C79A6}"/>
              </a:ext>
            </a:extLst>
          </p:cNvPr>
          <p:cNvSpPr txBox="1"/>
          <p:nvPr/>
        </p:nvSpPr>
        <p:spPr>
          <a:xfrm>
            <a:off x="506786" y="969350"/>
            <a:ext cx="17274429" cy="1373453"/>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tr-TR" sz="7500" b="0" i="0" u="none" strike="noStrike" cap="none" dirty="0" err="1">
                <a:solidFill>
                  <a:srgbClr val="FFCA04"/>
                </a:solidFill>
                <a:latin typeface="Paytone One"/>
                <a:ea typeface="Paytone One"/>
                <a:cs typeface="Paytone One"/>
                <a:sym typeface="Paytone One"/>
              </a:rPr>
              <a:t>VTYS’nin</a:t>
            </a:r>
            <a:r>
              <a:rPr lang="tr-TR" sz="7500" b="0" i="0" u="none" strike="noStrike" cap="none" dirty="0">
                <a:solidFill>
                  <a:srgbClr val="FFCA04"/>
                </a:solidFill>
                <a:latin typeface="Paytone One"/>
                <a:ea typeface="Paytone One"/>
                <a:cs typeface="Paytone One"/>
                <a:sym typeface="Paytone One"/>
              </a:rPr>
              <a:t> Sağladığı Yararlar</a:t>
            </a:r>
            <a:endParaRPr dirty="0"/>
          </a:p>
        </p:txBody>
      </p:sp>
      <p:sp>
        <p:nvSpPr>
          <p:cNvPr id="4" name="Slayt Numarası Yer Tutucusu 3">
            <a:extLst>
              <a:ext uri="{FF2B5EF4-FFF2-40B4-BE49-F238E27FC236}">
                <a16:creationId xmlns:a16="http://schemas.microsoft.com/office/drawing/2014/main" id="{0F1F1532-85C4-E434-6F48-F1DBE2A735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2" name="Google Shape;389;p31">
            <a:extLst>
              <a:ext uri="{FF2B5EF4-FFF2-40B4-BE49-F238E27FC236}">
                <a16:creationId xmlns:a16="http://schemas.microsoft.com/office/drawing/2014/main" id="{97F7EAB9-E26F-B8B8-6054-394E1BBD0B86}"/>
              </a:ext>
            </a:extLst>
          </p:cNvPr>
          <p:cNvSpPr/>
          <p:nvPr/>
        </p:nvSpPr>
        <p:spPr>
          <a:xfrm>
            <a:off x="15029943" y="6032514"/>
            <a:ext cx="2546701" cy="4059958"/>
          </a:xfrm>
          <a:custGeom>
            <a:avLst/>
            <a:gdLst/>
            <a:ahLst/>
            <a:cxnLst/>
            <a:rect l="l" t="t" r="r" b="b"/>
            <a:pathLst>
              <a:path w="896946" h="1429914" extrusionOk="0">
                <a:moveTo>
                  <a:pt x="0" y="0"/>
                </a:moveTo>
                <a:lnTo>
                  <a:pt x="896946" y="0"/>
                </a:lnTo>
                <a:lnTo>
                  <a:pt x="896946" y="1429914"/>
                </a:lnTo>
                <a:lnTo>
                  <a:pt x="0" y="1429914"/>
                </a:lnTo>
                <a:lnTo>
                  <a:pt x="0" y="0"/>
                </a:lnTo>
                <a:close/>
              </a:path>
            </a:pathLst>
          </a:custGeom>
          <a:blipFill rotWithShape="1">
            <a:blip r:embed="rId3">
              <a:alphaModFix/>
            </a:blip>
            <a:stretch>
              <a:fillRect/>
            </a:stretch>
          </a:blipFill>
          <a:ln>
            <a:noFill/>
          </a:ln>
        </p:spPr>
        <p:txBody>
          <a:bodyPr/>
          <a:lstStyle/>
          <a:p>
            <a:endParaRPr lang="tr-TR"/>
          </a:p>
        </p:txBody>
      </p:sp>
    </p:spTree>
    <p:extLst>
      <p:ext uri="{BB962C8B-B14F-4D97-AF65-F5344CB8AC3E}">
        <p14:creationId xmlns:p14="http://schemas.microsoft.com/office/powerpoint/2010/main" val="21756356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30">
          <a:extLst>
            <a:ext uri="{FF2B5EF4-FFF2-40B4-BE49-F238E27FC236}">
              <a16:creationId xmlns:a16="http://schemas.microsoft.com/office/drawing/2014/main" id="{DA3E13FD-5F40-2112-B81C-7AB2472B8DFC}"/>
            </a:ext>
          </a:extLst>
        </p:cNvPr>
        <p:cNvGrpSpPr/>
        <p:nvPr/>
      </p:nvGrpSpPr>
      <p:grpSpPr>
        <a:xfrm>
          <a:off x="0" y="0"/>
          <a:ext cx="0" cy="0"/>
          <a:chOff x="0" y="0"/>
          <a:chExt cx="0" cy="0"/>
        </a:xfrm>
      </p:grpSpPr>
      <p:sp>
        <p:nvSpPr>
          <p:cNvPr id="137" name="Google Shape;137;p17">
            <a:extLst>
              <a:ext uri="{FF2B5EF4-FFF2-40B4-BE49-F238E27FC236}">
                <a16:creationId xmlns:a16="http://schemas.microsoft.com/office/drawing/2014/main" id="{9EA10860-1AAB-61F4-D847-F90391E1D895}"/>
              </a:ext>
            </a:extLst>
          </p:cNvPr>
          <p:cNvSpPr/>
          <p:nvPr/>
        </p:nvSpPr>
        <p:spPr>
          <a:xfrm>
            <a:off x="6918842" y="3010080"/>
            <a:ext cx="4741470" cy="4741470"/>
          </a:xfrm>
          <a:custGeom>
            <a:avLst/>
            <a:gdLst/>
            <a:ahLst/>
            <a:cxnLst/>
            <a:rect l="l" t="t" r="r" b="b"/>
            <a:pathLst>
              <a:path w="4741470" h="4741470" extrusionOk="0">
                <a:moveTo>
                  <a:pt x="0" y="0"/>
                </a:moveTo>
                <a:lnTo>
                  <a:pt x="4741470" y="0"/>
                </a:lnTo>
                <a:lnTo>
                  <a:pt x="4741470" y="4741469"/>
                </a:lnTo>
                <a:lnTo>
                  <a:pt x="0" y="4741469"/>
                </a:lnTo>
                <a:lnTo>
                  <a:pt x="0" y="0"/>
                </a:lnTo>
                <a:close/>
              </a:path>
            </a:pathLst>
          </a:custGeom>
          <a:blipFill rotWithShape="1">
            <a:blip r:embed="rId3">
              <a:alphaModFix/>
            </a:blip>
            <a:stretch>
              <a:fillRect/>
            </a:stretch>
          </a:blipFill>
          <a:ln>
            <a:noFill/>
          </a:ln>
        </p:spPr>
        <p:txBody>
          <a:bodyPr/>
          <a:lstStyle/>
          <a:p>
            <a:endParaRPr lang="tr-TR"/>
          </a:p>
        </p:txBody>
      </p:sp>
      <p:sp>
        <p:nvSpPr>
          <p:cNvPr id="138" name="Google Shape;138;p17">
            <a:extLst>
              <a:ext uri="{FF2B5EF4-FFF2-40B4-BE49-F238E27FC236}">
                <a16:creationId xmlns:a16="http://schemas.microsoft.com/office/drawing/2014/main" id="{13B02069-0D74-0B3C-350D-9AE7FFE26C69}"/>
              </a:ext>
            </a:extLst>
          </p:cNvPr>
          <p:cNvSpPr txBox="1"/>
          <p:nvPr/>
        </p:nvSpPr>
        <p:spPr>
          <a:xfrm>
            <a:off x="2598377" y="685091"/>
            <a:ext cx="14655861" cy="1593193"/>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en-US" sz="8700" b="0" i="0" u="none" strike="noStrike" cap="none" dirty="0">
                <a:solidFill>
                  <a:srgbClr val="FFCA04"/>
                </a:solidFill>
                <a:latin typeface="Paytone One"/>
                <a:ea typeface="Paytone One"/>
                <a:cs typeface="Paytone One"/>
                <a:sym typeface="Paytone One"/>
              </a:rPr>
              <a:t>Veri </a:t>
            </a:r>
            <a:r>
              <a:rPr lang="en-US" sz="8700" b="0" i="0" u="none" strike="noStrike" cap="none" dirty="0" err="1">
                <a:solidFill>
                  <a:srgbClr val="FFCA04"/>
                </a:solidFill>
                <a:latin typeface="Paytone One"/>
                <a:ea typeface="Paytone One"/>
                <a:cs typeface="Paytone One"/>
                <a:sym typeface="Paytone One"/>
              </a:rPr>
              <a:t>Saklama</a:t>
            </a:r>
            <a:r>
              <a:rPr lang="en-US" sz="8700" b="0" i="0" u="none" strike="noStrike" cap="none" dirty="0">
                <a:solidFill>
                  <a:srgbClr val="FFCA04"/>
                </a:solidFill>
                <a:latin typeface="Paytone One"/>
                <a:ea typeface="Paytone One"/>
                <a:cs typeface="Paytone One"/>
                <a:sym typeface="Paytone One"/>
              </a:rPr>
              <a:t> </a:t>
            </a:r>
            <a:r>
              <a:rPr lang="en-US" sz="8700" b="0" i="0" u="none" strike="noStrike" cap="none" dirty="0" err="1">
                <a:solidFill>
                  <a:srgbClr val="FFCA04"/>
                </a:solidFill>
                <a:latin typeface="Paytone One"/>
                <a:ea typeface="Paytone One"/>
                <a:cs typeface="Paytone One"/>
                <a:sym typeface="Paytone One"/>
              </a:rPr>
              <a:t>Modelleri</a:t>
            </a:r>
            <a:endParaRPr dirty="0"/>
          </a:p>
        </p:txBody>
      </p:sp>
      <p:sp>
        <p:nvSpPr>
          <p:cNvPr id="139" name="Google Shape;139;p17">
            <a:extLst>
              <a:ext uri="{FF2B5EF4-FFF2-40B4-BE49-F238E27FC236}">
                <a16:creationId xmlns:a16="http://schemas.microsoft.com/office/drawing/2014/main" id="{9BCEE2E5-6F8C-1F62-E0D9-EAE1B0057977}"/>
              </a:ext>
            </a:extLst>
          </p:cNvPr>
          <p:cNvSpPr txBox="1"/>
          <p:nvPr/>
        </p:nvSpPr>
        <p:spPr>
          <a:xfrm>
            <a:off x="449812" y="5035510"/>
            <a:ext cx="6380600" cy="4131259"/>
          </a:xfrm>
          <a:prstGeom prst="rect">
            <a:avLst/>
          </a:prstGeom>
          <a:noFill/>
          <a:ln>
            <a:noFill/>
          </a:ln>
        </p:spPr>
        <p:txBody>
          <a:bodyPr spcFirstLastPara="1" wrap="square" lIns="0" tIns="0" rIns="0" bIns="0" anchor="t" anchorCtr="0">
            <a:spAutoFit/>
          </a:bodyPr>
          <a:lstStyle/>
          <a:p>
            <a:pPr marL="0" marR="0" lvl="1" indent="0" algn="just" rtl="0">
              <a:lnSpc>
                <a:spcPct val="120000"/>
              </a:lnSpc>
              <a:spcBef>
                <a:spcPts val="0"/>
              </a:spcBef>
              <a:spcAft>
                <a:spcPts val="0"/>
              </a:spcAft>
              <a:buNone/>
            </a:pPr>
            <a:r>
              <a:rPr lang="en-US" sz="2237" b="0" i="0" u="none" strike="noStrike" cap="none" dirty="0">
                <a:solidFill>
                  <a:srgbClr val="FFFFFF"/>
                </a:solidFill>
                <a:latin typeface="Lato"/>
                <a:ea typeface="Lato"/>
                <a:cs typeface="Lato"/>
                <a:sym typeface="Lato"/>
              </a:rPr>
              <a:t>Bir </a:t>
            </a:r>
            <a:r>
              <a:rPr lang="en-US" sz="2237" b="0" i="0" u="none" strike="noStrike" cap="none" dirty="0" err="1">
                <a:solidFill>
                  <a:srgbClr val="FFFFFF"/>
                </a:solidFill>
                <a:latin typeface="Lato"/>
                <a:ea typeface="Lato"/>
                <a:cs typeface="Lato"/>
                <a:sym typeface="Lato"/>
              </a:rPr>
              <a:t>kuruluşun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günlük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işlemlerinin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yönetildiği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çoğunlukla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ilişkisel</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tabanı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üzerine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kurulu</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sistemlerdir</a:t>
            </a:r>
            <a:r>
              <a:rPr lang="en-US" sz="2237" b="0" i="0" u="none" strike="noStrike" cap="none" dirty="0">
                <a:solidFill>
                  <a:srgbClr val="FFFFFF"/>
                </a:solidFill>
                <a:latin typeface="Lato"/>
                <a:ea typeface="Lato"/>
                <a:cs typeface="Lato"/>
                <a:sym typeface="Lato"/>
              </a:rPr>
              <a:t>. Veri </a:t>
            </a:r>
            <a:r>
              <a:rPr lang="en-US" sz="2237" b="0" i="0" u="none" strike="noStrike" cap="none" dirty="0" err="1">
                <a:solidFill>
                  <a:srgbClr val="FFFFFF"/>
                </a:solidFill>
                <a:latin typeface="Lato"/>
                <a:ea typeface="Lato"/>
                <a:cs typeface="Lato"/>
                <a:sym typeface="Lato"/>
              </a:rPr>
              <a:t>tabanı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üzerinde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okuma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ekleme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güncelleme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silme</a:t>
            </a:r>
            <a:r>
              <a:rPr lang="en-US" sz="2237" b="0" i="0" u="none" strike="noStrike" cap="none" dirty="0">
                <a:solidFill>
                  <a:srgbClr val="FFFFFF"/>
                </a:solidFill>
                <a:latin typeface="Lato"/>
                <a:ea typeface="Lato"/>
                <a:cs typeface="Lato"/>
                <a:sym typeface="Lato"/>
              </a:rPr>
              <a:t>(DML) </a:t>
            </a:r>
            <a:r>
              <a:rPr lang="en-US" sz="2237" b="0" i="0" u="none" strike="noStrike" cap="none" dirty="0" err="1">
                <a:solidFill>
                  <a:srgbClr val="FFFFFF"/>
                </a:solidFill>
                <a:latin typeface="Lato"/>
                <a:ea typeface="Lato"/>
                <a:cs typeface="Lato"/>
                <a:sym typeface="Lato"/>
              </a:rPr>
              <a:t>gibi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sorgularla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gerçek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zamanlı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olarak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kısa</a:t>
            </a:r>
            <a:r>
              <a:rPr lang="en-US" sz="2237" b="0" i="0" u="none" strike="noStrike" cap="none" dirty="0">
                <a:solidFill>
                  <a:srgbClr val="FFFFFF"/>
                </a:solidFill>
                <a:latin typeface="Lato"/>
                <a:ea typeface="Lato"/>
                <a:cs typeface="Lato"/>
                <a:sym typeface="Lato"/>
              </a:rPr>
              <a:t> da </a:t>
            </a:r>
            <a:r>
              <a:rPr lang="en-US" sz="2237" b="0" i="0" u="none" strike="noStrike" cap="none" dirty="0" err="1">
                <a:solidFill>
                  <a:srgbClr val="FFFFFF"/>
                </a:solidFill>
                <a:latin typeface="Lato"/>
                <a:ea typeface="Lato"/>
                <a:cs typeface="Lato"/>
                <a:sym typeface="Lato"/>
              </a:rPr>
              <a:t>olsa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çok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sayıda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çevrimiçi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işlemi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gerçekleştirmektir</a:t>
            </a:r>
            <a:r>
              <a:rPr lang="en-US" sz="2237" b="0" i="0" u="none" strike="noStrike" cap="none" dirty="0">
                <a:solidFill>
                  <a:srgbClr val="FFFFFF"/>
                </a:solidFill>
                <a:latin typeface="Lato"/>
                <a:ea typeface="Lato"/>
                <a:cs typeface="Lato"/>
                <a:sym typeface="Lato"/>
              </a:rPr>
              <a:t>. OLTP </a:t>
            </a:r>
            <a:r>
              <a:rPr lang="en-US" sz="2237" b="0" i="0" u="none" strike="noStrike" cap="none" dirty="0" err="1">
                <a:solidFill>
                  <a:srgbClr val="FFFFFF"/>
                </a:solidFill>
                <a:latin typeface="Lato"/>
                <a:ea typeface="Lato"/>
                <a:cs typeface="Lato"/>
                <a:sym typeface="Lato"/>
              </a:rPr>
              <a:t>sistemlerinin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temel</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amacı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veriyi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işlemektir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analiz</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etmek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değildir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Günlük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hayatta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kullanılan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depolama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sistemlerinin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çoğu</a:t>
            </a:r>
            <a:r>
              <a:rPr lang="en-US" sz="2237" b="0" i="0" u="none" strike="noStrike" cap="none" dirty="0">
                <a:solidFill>
                  <a:srgbClr val="FFFFFF"/>
                </a:solidFill>
                <a:latin typeface="Lato"/>
                <a:ea typeface="Lato"/>
                <a:cs typeface="Lato"/>
                <a:sym typeface="Lato"/>
              </a:rPr>
              <a:t> OLTP </a:t>
            </a:r>
            <a:r>
              <a:rPr lang="en-US" sz="2237" b="0" i="0" u="none" strike="noStrike" cap="none" dirty="0" err="1">
                <a:solidFill>
                  <a:srgbClr val="FFFFFF"/>
                </a:solidFill>
                <a:latin typeface="Lato"/>
                <a:ea typeface="Lato"/>
                <a:cs typeface="Lato"/>
                <a:sym typeface="Lato"/>
              </a:rPr>
              <a:t>sistemleridir</a:t>
            </a:r>
            <a:r>
              <a:rPr lang="en-US" sz="2237" b="0" i="0" u="none" strike="noStrike" cap="none" dirty="0">
                <a:solidFill>
                  <a:srgbClr val="FFFFFF"/>
                </a:solidFill>
                <a:latin typeface="Lato"/>
                <a:ea typeface="Lato"/>
                <a:cs typeface="Lato"/>
                <a:sym typeface="Lato"/>
              </a:rPr>
              <a:t>. Örnek </a:t>
            </a:r>
            <a:r>
              <a:rPr lang="en-US" sz="2237" b="0" i="0" u="none" strike="noStrike" cap="none" dirty="0" err="1">
                <a:solidFill>
                  <a:srgbClr val="FFFFFF"/>
                </a:solidFill>
                <a:latin typeface="Lato"/>
                <a:ea typeface="Lato"/>
                <a:cs typeface="Lato"/>
                <a:sym typeface="Lato"/>
              </a:rPr>
              <a:t>olarak</a:t>
            </a:r>
            <a:r>
              <a:rPr lang="en-US" sz="2237" b="0" i="0" u="none" strike="noStrike" cap="none" dirty="0">
                <a:solidFill>
                  <a:srgbClr val="FFFFFF"/>
                </a:solidFill>
                <a:latin typeface="Lato"/>
                <a:ea typeface="Lato"/>
                <a:cs typeface="Lato"/>
                <a:sym typeface="Lato"/>
              </a:rPr>
              <a:t> ATM, </a:t>
            </a:r>
            <a:r>
              <a:rPr lang="en-US" sz="2237" b="0" i="0" u="none" strike="noStrike" cap="none" dirty="0" err="1">
                <a:solidFill>
                  <a:srgbClr val="FFFFFF"/>
                </a:solidFill>
                <a:latin typeface="Lato"/>
                <a:ea typeface="Lato"/>
                <a:cs typeface="Lato"/>
                <a:sym typeface="Lato"/>
              </a:rPr>
              <a:t>çevrimiçi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bankacılık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verilebilir</a:t>
            </a:r>
            <a:r>
              <a:rPr lang="en-US" sz="2237" b="0" i="0" u="none" strike="noStrike" cap="none" dirty="0">
                <a:solidFill>
                  <a:srgbClr val="FFFFFF"/>
                </a:solidFill>
                <a:latin typeface="Lato"/>
                <a:ea typeface="Lato"/>
                <a:cs typeface="Lato"/>
                <a:sym typeface="Lato"/>
              </a:rPr>
              <a:t>.</a:t>
            </a:r>
          </a:p>
        </p:txBody>
      </p:sp>
      <p:sp>
        <p:nvSpPr>
          <p:cNvPr id="140" name="Google Shape;140;p17">
            <a:extLst>
              <a:ext uri="{FF2B5EF4-FFF2-40B4-BE49-F238E27FC236}">
                <a16:creationId xmlns:a16="http://schemas.microsoft.com/office/drawing/2014/main" id="{241CE87B-5E63-4954-F0AB-DB8759F40C2F}"/>
              </a:ext>
            </a:extLst>
          </p:cNvPr>
          <p:cNvSpPr txBox="1"/>
          <p:nvPr/>
        </p:nvSpPr>
        <p:spPr>
          <a:xfrm>
            <a:off x="11748742" y="5035510"/>
            <a:ext cx="6178043" cy="4957511"/>
          </a:xfrm>
          <a:prstGeom prst="rect">
            <a:avLst/>
          </a:prstGeom>
          <a:noFill/>
          <a:ln>
            <a:noFill/>
          </a:ln>
        </p:spPr>
        <p:txBody>
          <a:bodyPr spcFirstLastPara="1" wrap="square" lIns="0" tIns="0" rIns="0" bIns="0" anchor="t" anchorCtr="0">
            <a:spAutoFit/>
          </a:bodyPr>
          <a:lstStyle/>
          <a:p>
            <a:pPr marL="0" marR="0" lvl="1" indent="0" algn="just" rtl="0">
              <a:lnSpc>
                <a:spcPct val="120000"/>
              </a:lnSpc>
              <a:spcBef>
                <a:spcPts val="0"/>
              </a:spcBef>
              <a:spcAft>
                <a:spcPts val="0"/>
              </a:spcAft>
              <a:buNone/>
            </a:pPr>
            <a:r>
              <a:rPr lang="en-US" sz="2237" b="0" i="0" u="none" strike="noStrike" cap="none" dirty="0">
                <a:solidFill>
                  <a:srgbClr val="FFFFFF"/>
                </a:solidFill>
                <a:latin typeface="Lato"/>
                <a:ea typeface="Lato"/>
                <a:cs typeface="Lato"/>
                <a:sym typeface="Lato"/>
              </a:rPr>
              <a:t>Karar </a:t>
            </a:r>
            <a:r>
              <a:rPr lang="en-US" sz="2237" b="0" i="0" u="none" strike="noStrike" cap="none" dirty="0" err="1">
                <a:solidFill>
                  <a:srgbClr val="FFFFFF"/>
                </a:solidFill>
                <a:latin typeface="Lato"/>
                <a:ea typeface="Lato"/>
                <a:cs typeface="Lato"/>
                <a:sym typeface="Lato"/>
              </a:rPr>
              <a:t>destek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sistemleri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raporlama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için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analizi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sağlayan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sitemlerdir</a:t>
            </a:r>
            <a:r>
              <a:rPr lang="en-US" sz="2237" b="0" i="0" u="none" strike="noStrike" cap="none" dirty="0">
                <a:solidFill>
                  <a:srgbClr val="FFFFFF"/>
                </a:solidFill>
                <a:latin typeface="Lato"/>
                <a:ea typeface="Lato"/>
                <a:cs typeface="Lato"/>
                <a:sym typeface="Lato"/>
              </a:rPr>
              <a:t>. Bu </a:t>
            </a:r>
            <a:r>
              <a:rPr lang="en-US" sz="2237" b="0" i="0" u="none" strike="noStrike" cap="none" dirty="0" err="1">
                <a:solidFill>
                  <a:srgbClr val="FFFFFF"/>
                </a:solidFill>
                <a:latin typeface="Lato"/>
                <a:ea typeface="Lato"/>
                <a:cs typeface="Lato"/>
                <a:sym typeface="Lato"/>
              </a:rPr>
              <a:t>sistemlerdeki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asıl</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amaç</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ise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veriyi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işlemek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değil</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analiz</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etmektir</a:t>
            </a:r>
            <a:r>
              <a:rPr lang="en-US" sz="2237" b="0" i="0" u="none" strike="noStrike" cap="none" dirty="0">
                <a:solidFill>
                  <a:srgbClr val="FFFFFF"/>
                </a:solidFill>
                <a:latin typeface="Lato"/>
                <a:ea typeface="Lato"/>
                <a:cs typeface="Lato"/>
                <a:sym typeface="Lato"/>
              </a:rPr>
              <a:t>. OLTP </a:t>
            </a:r>
            <a:r>
              <a:rPr lang="en-US" sz="2237" b="0" i="0" u="none" strike="noStrike" cap="none" dirty="0" err="1">
                <a:solidFill>
                  <a:srgbClr val="FFFFFF"/>
                </a:solidFill>
                <a:latin typeface="Lato"/>
                <a:ea typeface="Lato"/>
                <a:cs typeface="Lato"/>
                <a:sym typeface="Lato"/>
              </a:rPr>
              <a:t>sistemlerine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göre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analiz</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raporlamaları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çok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daha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performanslı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yapmasından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dolayı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tercih</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edilmektedir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İşlemleri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bu</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kadar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hızlı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yapabilmesinin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sebebi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ise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raporlama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analiz</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için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gerekli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olan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hesaplamaların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daha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önceden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yapılmış</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olmasıdır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Bütün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ambarı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sistemleri</a:t>
            </a:r>
            <a:r>
              <a:rPr lang="en-US" sz="2237" b="0" i="0" u="none" strike="noStrike" cap="none" dirty="0">
                <a:solidFill>
                  <a:srgbClr val="FFFFFF"/>
                </a:solidFill>
                <a:latin typeface="Lato"/>
                <a:ea typeface="Lato"/>
                <a:cs typeface="Lato"/>
                <a:sym typeface="Lato"/>
              </a:rPr>
              <a:t> OLAP </a:t>
            </a:r>
            <a:r>
              <a:rPr lang="en-US" sz="2237" b="0" i="0" u="none" strike="noStrike" cap="none" dirty="0" err="1">
                <a:solidFill>
                  <a:srgbClr val="FFFFFF"/>
                </a:solidFill>
                <a:latin typeface="Lato"/>
                <a:ea typeface="Lato"/>
                <a:cs typeface="Lato"/>
                <a:sym typeface="Lato"/>
              </a:rPr>
              <a:t>sistemidir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Örneğin</a:t>
            </a:r>
            <a:r>
              <a:rPr lang="en-US" sz="2237" b="0" i="0" u="none" strike="noStrike" cap="none" dirty="0">
                <a:solidFill>
                  <a:srgbClr val="FFFFFF"/>
                </a:solidFill>
                <a:latin typeface="Lato"/>
                <a:ea typeface="Lato"/>
                <a:cs typeface="Lato"/>
                <a:sym typeface="Lato"/>
              </a:rPr>
              <a:t> Netflix film </a:t>
            </a:r>
            <a:r>
              <a:rPr lang="en-US" sz="2237" b="0" i="0" u="none" strike="noStrike" cap="none" dirty="0" err="1">
                <a:solidFill>
                  <a:srgbClr val="FFFFFF"/>
                </a:solidFill>
                <a:latin typeface="Lato"/>
                <a:ea typeface="Lato"/>
                <a:cs typeface="Lato"/>
                <a:sym typeface="Lato"/>
              </a:rPr>
              <a:t>öneri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sistemi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veya</a:t>
            </a:r>
            <a:r>
              <a:rPr lang="en-US" sz="2237" b="0" i="0" u="none" strike="noStrike" cap="none" dirty="0">
                <a:solidFill>
                  <a:srgbClr val="FFFFFF"/>
                </a:solidFill>
                <a:latin typeface="Lato"/>
                <a:ea typeface="Lato"/>
                <a:cs typeface="Lato"/>
                <a:sym typeface="Lato"/>
              </a:rPr>
              <a:t> Amazon </a:t>
            </a:r>
            <a:r>
              <a:rPr lang="en-US" sz="2237" b="0" i="0" u="none" strike="noStrike" cap="none" dirty="0" err="1">
                <a:solidFill>
                  <a:srgbClr val="FFFFFF"/>
                </a:solidFill>
                <a:latin typeface="Lato"/>
                <a:ea typeface="Lato"/>
                <a:cs typeface="Lato"/>
                <a:sym typeface="Lato"/>
              </a:rPr>
              <a:t>ürün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öneri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sistemi</a:t>
            </a:r>
            <a:r>
              <a:rPr lang="en-US" sz="2237" b="0" i="0" u="none" strike="noStrike" cap="none" dirty="0">
                <a:solidFill>
                  <a:srgbClr val="FFFFFF"/>
                </a:solidFill>
                <a:latin typeface="Lato"/>
                <a:ea typeface="Lato"/>
                <a:cs typeface="Lato"/>
                <a:sym typeface="Lato"/>
              </a:rPr>
              <a:t> OLAP </a:t>
            </a:r>
            <a:r>
              <a:rPr lang="en-US" sz="2237" b="0" i="0" u="none" strike="noStrike" cap="none" dirty="0" err="1">
                <a:solidFill>
                  <a:srgbClr val="FFFFFF"/>
                </a:solidFill>
                <a:latin typeface="Lato"/>
                <a:ea typeface="Lato"/>
                <a:cs typeface="Lato"/>
                <a:sym typeface="Lato"/>
              </a:rPr>
              <a:t>sistemi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üzerinde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çalışmaktadır</a:t>
            </a:r>
            <a:r>
              <a:rPr lang="en-US" sz="2237" b="0" i="0" u="none" strike="noStrike" cap="none" dirty="0">
                <a:solidFill>
                  <a:srgbClr val="FFFFFF"/>
                </a:solidFill>
                <a:latin typeface="Lato"/>
                <a:ea typeface="Lato"/>
                <a:cs typeface="Lato"/>
                <a:sym typeface="Lato"/>
              </a:rPr>
              <a:t>.</a:t>
            </a:r>
          </a:p>
        </p:txBody>
      </p:sp>
      <p:sp>
        <p:nvSpPr>
          <p:cNvPr id="141" name="Google Shape;141;p17">
            <a:extLst>
              <a:ext uri="{FF2B5EF4-FFF2-40B4-BE49-F238E27FC236}">
                <a16:creationId xmlns:a16="http://schemas.microsoft.com/office/drawing/2014/main" id="{B855A31A-F00D-CFB8-2E9A-C8B81BC03C01}"/>
              </a:ext>
            </a:extLst>
          </p:cNvPr>
          <p:cNvSpPr txBox="1"/>
          <p:nvPr/>
        </p:nvSpPr>
        <p:spPr>
          <a:xfrm>
            <a:off x="361214" y="2337573"/>
            <a:ext cx="6725386" cy="2003625"/>
          </a:xfrm>
          <a:prstGeom prst="rect">
            <a:avLst/>
          </a:prstGeom>
          <a:noFill/>
          <a:ln>
            <a:noFill/>
          </a:ln>
        </p:spPr>
        <p:txBody>
          <a:bodyPr spcFirstLastPara="1" wrap="square" lIns="0" tIns="0" rIns="0" bIns="0" anchor="t" anchorCtr="0">
            <a:spAutoFit/>
          </a:bodyPr>
          <a:lstStyle/>
          <a:p>
            <a:pPr marL="0" marR="0" lvl="1" indent="0" algn="ctr" rtl="0">
              <a:lnSpc>
                <a:spcPct val="155000"/>
              </a:lnSpc>
              <a:spcBef>
                <a:spcPts val="0"/>
              </a:spcBef>
              <a:spcAft>
                <a:spcPts val="0"/>
              </a:spcAft>
              <a:buNone/>
            </a:pPr>
            <a:r>
              <a:rPr lang="en-US" sz="2800" b="1" i="0" u="none" strike="noStrike" cap="none" dirty="0">
                <a:solidFill>
                  <a:srgbClr val="FFFFFF"/>
                </a:solidFill>
                <a:latin typeface="Lato"/>
                <a:ea typeface="Lato"/>
                <a:cs typeface="Lato"/>
                <a:sym typeface="Lato"/>
              </a:rPr>
              <a:t>OLTP (Online Transaction Processing) </a:t>
            </a:r>
            <a:r>
              <a:rPr lang="en-US" sz="2800" b="1" i="0" u="none" strike="noStrike" cap="none" dirty="0" err="1">
                <a:solidFill>
                  <a:srgbClr val="FFFFFF"/>
                </a:solidFill>
                <a:latin typeface="Lato"/>
                <a:ea typeface="Lato"/>
                <a:cs typeface="Lato"/>
                <a:sym typeface="Lato"/>
              </a:rPr>
              <a:t>Sistemler</a:t>
            </a:r>
            <a:r>
              <a:rPr lang="en-US" sz="2800" b="1" i="0" u="none" strike="noStrike" cap="none" dirty="0">
                <a:solidFill>
                  <a:srgbClr val="FFFFFF"/>
                </a:solidFill>
                <a:latin typeface="Lato"/>
                <a:ea typeface="Lato"/>
                <a:cs typeface="Lato"/>
                <a:sym typeface="Lato"/>
              </a:rPr>
              <a:t> (</a:t>
            </a:r>
            <a:r>
              <a:rPr lang="en-US" sz="2800" b="1" i="0" u="none" strike="noStrike" cap="none" dirty="0" err="1">
                <a:solidFill>
                  <a:srgbClr val="FFFFFF"/>
                </a:solidFill>
                <a:latin typeface="Lato"/>
                <a:ea typeface="Lato"/>
                <a:cs typeface="Lato"/>
                <a:sym typeface="Lato"/>
              </a:rPr>
              <a:t>Çevrimiçi</a:t>
            </a:r>
            <a:r>
              <a:rPr lang="en-US" sz="2800" b="1" i="0" u="none" strike="noStrike" cap="none" dirty="0">
                <a:solidFill>
                  <a:srgbClr val="FFFFFF"/>
                </a:solidFill>
                <a:latin typeface="Lato"/>
                <a:ea typeface="Lato"/>
                <a:cs typeface="Lato"/>
                <a:sym typeface="Lato"/>
              </a:rPr>
              <a:t> </a:t>
            </a:r>
            <a:r>
              <a:rPr lang="en-US" sz="2800" b="1" i="0" u="none" strike="noStrike" cap="none" dirty="0" err="1">
                <a:solidFill>
                  <a:srgbClr val="FFFFFF"/>
                </a:solidFill>
                <a:latin typeface="Lato"/>
                <a:ea typeface="Lato"/>
                <a:cs typeface="Lato"/>
                <a:sym typeface="Lato"/>
              </a:rPr>
              <a:t>Hareket</a:t>
            </a:r>
            <a:r>
              <a:rPr lang="en-US" sz="2800" b="1" i="0" u="none" strike="noStrike" cap="none" dirty="0">
                <a:solidFill>
                  <a:srgbClr val="FFFFFF"/>
                </a:solidFill>
                <a:latin typeface="Lato"/>
                <a:ea typeface="Lato"/>
                <a:cs typeface="Lato"/>
                <a:sym typeface="Lato"/>
              </a:rPr>
              <a:t> </a:t>
            </a:r>
            <a:r>
              <a:rPr lang="en-US" sz="2800" b="1" i="0" u="none" strike="noStrike" cap="none" dirty="0" err="1">
                <a:solidFill>
                  <a:srgbClr val="FFFFFF"/>
                </a:solidFill>
                <a:latin typeface="Lato"/>
                <a:ea typeface="Lato"/>
                <a:cs typeface="Lato"/>
                <a:sym typeface="Lato"/>
              </a:rPr>
              <a:t>İşleme</a:t>
            </a:r>
            <a:r>
              <a:rPr lang="en-US" sz="2800" b="1" i="0" u="none" strike="noStrike" cap="none" dirty="0">
                <a:solidFill>
                  <a:srgbClr val="FFFFFF"/>
                </a:solidFill>
                <a:latin typeface="Lato"/>
                <a:ea typeface="Lato"/>
                <a:cs typeface="Lato"/>
                <a:sym typeface="Lato"/>
              </a:rPr>
              <a:t> (ÇİHİ) </a:t>
            </a:r>
            <a:r>
              <a:rPr lang="en-US" sz="2800" b="1" i="0" u="none" strike="noStrike" cap="none" dirty="0" err="1">
                <a:solidFill>
                  <a:srgbClr val="FFFFFF"/>
                </a:solidFill>
                <a:latin typeface="Lato"/>
                <a:ea typeface="Lato"/>
                <a:cs typeface="Lato"/>
                <a:sym typeface="Lato"/>
              </a:rPr>
              <a:t>Sistemleri</a:t>
            </a:r>
            <a:endParaRPr lang="en-US" sz="2800" b="1" i="0" u="none" strike="noStrike" cap="none" dirty="0">
              <a:solidFill>
                <a:srgbClr val="FFFFFF"/>
              </a:solidFill>
              <a:latin typeface="Lato"/>
              <a:ea typeface="Lato"/>
              <a:cs typeface="Lato"/>
              <a:sym typeface="Lato"/>
            </a:endParaRPr>
          </a:p>
        </p:txBody>
      </p:sp>
      <p:sp>
        <p:nvSpPr>
          <p:cNvPr id="142" name="Google Shape;142;p17">
            <a:extLst>
              <a:ext uri="{FF2B5EF4-FFF2-40B4-BE49-F238E27FC236}">
                <a16:creationId xmlns:a16="http://schemas.microsoft.com/office/drawing/2014/main" id="{7420AD69-FD21-05A0-F45E-FACCB98B7BE2}"/>
              </a:ext>
            </a:extLst>
          </p:cNvPr>
          <p:cNvSpPr txBox="1"/>
          <p:nvPr/>
        </p:nvSpPr>
        <p:spPr>
          <a:xfrm>
            <a:off x="10820400" y="2486840"/>
            <a:ext cx="7106385" cy="1335750"/>
          </a:xfrm>
          <a:prstGeom prst="rect">
            <a:avLst/>
          </a:prstGeom>
          <a:noFill/>
          <a:ln>
            <a:noFill/>
          </a:ln>
        </p:spPr>
        <p:txBody>
          <a:bodyPr spcFirstLastPara="1" wrap="square" lIns="0" tIns="0" rIns="0" bIns="0" anchor="t" anchorCtr="0">
            <a:spAutoFit/>
          </a:bodyPr>
          <a:lstStyle/>
          <a:p>
            <a:pPr marL="0" marR="0" lvl="1" indent="0" algn="ctr" rtl="0">
              <a:lnSpc>
                <a:spcPct val="155000"/>
              </a:lnSpc>
              <a:spcBef>
                <a:spcPts val="0"/>
              </a:spcBef>
              <a:spcAft>
                <a:spcPts val="0"/>
              </a:spcAft>
              <a:buNone/>
            </a:pPr>
            <a:r>
              <a:rPr lang="en-US" sz="2800" b="1" i="0" u="none" strike="noStrike" cap="none" dirty="0">
                <a:solidFill>
                  <a:srgbClr val="FFFFFF"/>
                </a:solidFill>
                <a:latin typeface="Lato"/>
                <a:ea typeface="Lato"/>
                <a:cs typeface="Lato"/>
                <a:sym typeface="Lato"/>
              </a:rPr>
              <a:t>OLAP (Online </a:t>
            </a:r>
            <a:r>
              <a:rPr lang="en-US" sz="2800" b="1" i="0" u="none" strike="noStrike" cap="none" dirty="0" err="1">
                <a:solidFill>
                  <a:srgbClr val="FFFFFF"/>
                </a:solidFill>
                <a:latin typeface="Lato"/>
                <a:ea typeface="Lato"/>
                <a:cs typeface="Lato"/>
                <a:sym typeface="Lato"/>
              </a:rPr>
              <a:t>Analiytical</a:t>
            </a:r>
            <a:r>
              <a:rPr lang="en-US" sz="2800" b="1" i="0" u="none" strike="noStrike" cap="none" dirty="0">
                <a:solidFill>
                  <a:srgbClr val="FFFFFF"/>
                </a:solidFill>
                <a:latin typeface="Lato"/>
                <a:ea typeface="Lato"/>
                <a:cs typeface="Lato"/>
                <a:sym typeface="Lato"/>
              </a:rPr>
              <a:t> Processing) OLAP- </a:t>
            </a:r>
            <a:r>
              <a:rPr lang="en-US" sz="2800" b="1" i="0" u="none" strike="noStrike" cap="none" dirty="0" err="1">
                <a:solidFill>
                  <a:srgbClr val="FFFFFF"/>
                </a:solidFill>
                <a:latin typeface="Lato"/>
                <a:ea typeface="Lato"/>
                <a:cs typeface="Lato"/>
                <a:sym typeface="Lato"/>
              </a:rPr>
              <a:t>Eş</a:t>
            </a:r>
            <a:r>
              <a:rPr lang="en-US" sz="2800" b="1" i="0" u="none" strike="noStrike" cap="none" dirty="0">
                <a:solidFill>
                  <a:srgbClr val="FFFFFF"/>
                </a:solidFill>
                <a:latin typeface="Lato"/>
                <a:ea typeface="Lato"/>
                <a:cs typeface="Lato"/>
                <a:sym typeface="Lato"/>
              </a:rPr>
              <a:t> </a:t>
            </a:r>
            <a:r>
              <a:rPr lang="en-US" sz="2800" b="1" i="0" u="none" strike="noStrike" cap="none" dirty="0" err="1">
                <a:solidFill>
                  <a:srgbClr val="FFFFFF"/>
                </a:solidFill>
                <a:latin typeface="Lato"/>
                <a:ea typeface="Lato"/>
                <a:cs typeface="Lato"/>
                <a:sym typeface="Lato"/>
              </a:rPr>
              <a:t>Zamanlı</a:t>
            </a:r>
            <a:r>
              <a:rPr lang="en-US" sz="2800" b="1" i="0" u="none" strike="noStrike" cap="none" dirty="0">
                <a:solidFill>
                  <a:srgbClr val="FFFFFF"/>
                </a:solidFill>
                <a:latin typeface="Lato"/>
                <a:ea typeface="Lato"/>
                <a:cs typeface="Lato"/>
                <a:sym typeface="Lato"/>
              </a:rPr>
              <a:t> </a:t>
            </a:r>
            <a:r>
              <a:rPr lang="en-US" sz="2800" b="1" i="0" u="none" strike="noStrike" cap="none" dirty="0" err="1">
                <a:solidFill>
                  <a:srgbClr val="FFFFFF"/>
                </a:solidFill>
                <a:latin typeface="Lato"/>
                <a:ea typeface="Lato"/>
                <a:cs typeface="Lato"/>
                <a:sym typeface="Lato"/>
              </a:rPr>
              <a:t>Analitik</a:t>
            </a:r>
            <a:r>
              <a:rPr lang="en-US" sz="2800" b="1" i="0" u="none" strike="noStrike" cap="none" dirty="0">
                <a:solidFill>
                  <a:srgbClr val="FFFFFF"/>
                </a:solidFill>
                <a:latin typeface="Lato"/>
                <a:ea typeface="Lato"/>
                <a:cs typeface="Lato"/>
                <a:sym typeface="Lato"/>
              </a:rPr>
              <a:t> Veri </a:t>
            </a:r>
            <a:r>
              <a:rPr lang="en-US" sz="2800" b="1" i="0" u="none" strike="noStrike" cap="none" dirty="0" err="1">
                <a:solidFill>
                  <a:srgbClr val="FFFFFF"/>
                </a:solidFill>
                <a:latin typeface="Lato"/>
                <a:ea typeface="Lato"/>
                <a:cs typeface="Lato"/>
                <a:sym typeface="Lato"/>
              </a:rPr>
              <a:t>İşleme</a:t>
            </a:r>
            <a:endParaRPr lang="en-US" sz="2800" b="1" i="0" u="none" strike="noStrike" cap="none" dirty="0">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60315B87-CA76-316C-4704-F486B28D2F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4582982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0DC6D247-EA3C-D91A-5DB1-5788F3D4C103}"/>
            </a:ext>
          </a:extLst>
        </p:cNvPr>
        <p:cNvGrpSpPr/>
        <p:nvPr/>
      </p:nvGrpSpPr>
      <p:grpSpPr>
        <a:xfrm>
          <a:off x="0" y="0"/>
          <a:ext cx="0" cy="0"/>
          <a:chOff x="0" y="0"/>
          <a:chExt cx="0" cy="0"/>
        </a:xfrm>
      </p:grpSpPr>
      <p:sp>
        <p:nvSpPr>
          <p:cNvPr id="2" name="Google Shape;391;p31">
            <a:extLst>
              <a:ext uri="{FF2B5EF4-FFF2-40B4-BE49-F238E27FC236}">
                <a16:creationId xmlns:a16="http://schemas.microsoft.com/office/drawing/2014/main" id="{4EBAD416-7C25-4106-091D-3838E332B506}"/>
              </a:ext>
            </a:extLst>
          </p:cNvPr>
          <p:cNvSpPr/>
          <p:nvPr/>
        </p:nvSpPr>
        <p:spPr>
          <a:xfrm>
            <a:off x="14482274" y="6330231"/>
            <a:ext cx="6597881" cy="4078689"/>
          </a:xfrm>
          <a:custGeom>
            <a:avLst/>
            <a:gdLst/>
            <a:ahLst/>
            <a:cxnLst/>
            <a:rect l="l" t="t" r="r" b="b"/>
            <a:pathLst>
              <a:path w="3134776" h="1937861" extrusionOk="0">
                <a:moveTo>
                  <a:pt x="0" y="0"/>
                </a:moveTo>
                <a:lnTo>
                  <a:pt x="3134776" y="0"/>
                </a:lnTo>
                <a:lnTo>
                  <a:pt x="3134776" y="1937861"/>
                </a:lnTo>
                <a:lnTo>
                  <a:pt x="0" y="1937861"/>
                </a:lnTo>
                <a:lnTo>
                  <a:pt x="0" y="0"/>
                </a:lnTo>
                <a:close/>
              </a:path>
            </a:pathLst>
          </a:custGeom>
          <a:blipFill rotWithShape="1">
            <a:blip r:embed="rId3">
              <a:alphaModFix/>
            </a:blip>
            <a:stretch>
              <a:fillRect/>
            </a:stretch>
          </a:blipFill>
          <a:ln>
            <a:noFill/>
          </a:ln>
        </p:spPr>
        <p:txBody>
          <a:bodyPr/>
          <a:lstStyle/>
          <a:p>
            <a:endParaRPr lang="tr-TR"/>
          </a:p>
        </p:txBody>
      </p:sp>
      <p:sp>
        <p:nvSpPr>
          <p:cNvPr id="4" name="Slayt Numarası Yer Tutucusu 3">
            <a:extLst>
              <a:ext uri="{FF2B5EF4-FFF2-40B4-BE49-F238E27FC236}">
                <a16:creationId xmlns:a16="http://schemas.microsoft.com/office/drawing/2014/main" id="{DD10EBC1-1737-3E1D-CABA-F1DFC8D042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3" name="Google Shape;104;p14">
            <a:extLst>
              <a:ext uri="{FF2B5EF4-FFF2-40B4-BE49-F238E27FC236}">
                <a16:creationId xmlns:a16="http://schemas.microsoft.com/office/drawing/2014/main" id="{402AB040-C3A5-CF6D-B4DE-1731AF6BEB7F}"/>
              </a:ext>
            </a:extLst>
          </p:cNvPr>
          <p:cNvSpPr txBox="1"/>
          <p:nvPr/>
        </p:nvSpPr>
        <p:spPr>
          <a:xfrm>
            <a:off x="506786" y="969350"/>
            <a:ext cx="17274429" cy="1465016"/>
          </a:xfrm>
          <a:prstGeom prst="rect">
            <a:avLst/>
          </a:prstGeom>
          <a:noFill/>
          <a:ln>
            <a:noFill/>
          </a:ln>
        </p:spPr>
        <p:txBody>
          <a:bodyPr spcFirstLastPara="1" wrap="square" lIns="0" tIns="0" rIns="0" bIns="0" anchor="t" anchorCtr="0">
            <a:spAutoFit/>
          </a:bodyPr>
          <a:lstStyle/>
          <a:p>
            <a:pPr lvl="0" algn="ctr">
              <a:lnSpc>
                <a:spcPct val="119000"/>
              </a:lnSpc>
            </a:pPr>
            <a:r>
              <a:rPr lang="en-US" sz="8000" dirty="0">
                <a:solidFill>
                  <a:srgbClr val="FFCA04"/>
                </a:solidFill>
                <a:latin typeface="Paytone One"/>
                <a:ea typeface="Paytone One"/>
                <a:cs typeface="Paytone One"/>
                <a:sym typeface="Paytone One"/>
              </a:rPr>
              <a:t>Veri </a:t>
            </a:r>
            <a:r>
              <a:rPr lang="en-US" sz="8000" dirty="0" err="1">
                <a:solidFill>
                  <a:srgbClr val="FFCA04"/>
                </a:solidFill>
                <a:latin typeface="Paytone One"/>
                <a:ea typeface="Paytone One"/>
                <a:cs typeface="Paytone One"/>
                <a:sym typeface="Paytone One"/>
              </a:rPr>
              <a:t>Saklama</a:t>
            </a:r>
            <a:r>
              <a:rPr lang="en-US" sz="8000" dirty="0">
                <a:solidFill>
                  <a:srgbClr val="FFCA04"/>
                </a:solidFill>
                <a:latin typeface="Paytone One"/>
                <a:ea typeface="Paytone One"/>
                <a:cs typeface="Paytone One"/>
                <a:sym typeface="Paytone One"/>
              </a:rPr>
              <a:t> </a:t>
            </a:r>
            <a:r>
              <a:rPr lang="en-US" sz="8000" dirty="0" err="1">
                <a:solidFill>
                  <a:srgbClr val="FFCA04"/>
                </a:solidFill>
                <a:latin typeface="Paytone One"/>
                <a:ea typeface="Paytone One"/>
                <a:cs typeface="Paytone One"/>
                <a:sym typeface="Paytone One"/>
              </a:rPr>
              <a:t>Modelleri</a:t>
            </a:r>
            <a:endParaRPr lang="en-US" sz="8000" dirty="0"/>
          </a:p>
        </p:txBody>
      </p:sp>
      <p:pic>
        <p:nvPicPr>
          <p:cNvPr id="5" name="Picture 2" descr="metin, ekran görüntüsü, yazı tipi, doküman, belge içeren bir resim&#10;&#10;Yapay zeka tarafından oluşturulmuş içerik yanlış olabilir.">
            <a:extLst>
              <a:ext uri="{FF2B5EF4-FFF2-40B4-BE49-F238E27FC236}">
                <a16:creationId xmlns:a16="http://schemas.microsoft.com/office/drawing/2014/main" id="{CEC9B6C5-1D32-0CEB-DE41-BA2D5DEBA604}"/>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03641" y="2739480"/>
            <a:ext cx="8153279" cy="611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303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0EA936DC-83E5-F36D-4B2E-F079E7524D68}"/>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1A9FE50E-8505-C5D5-7280-3E78D286CDE6}"/>
              </a:ext>
            </a:extLst>
          </p:cNvPr>
          <p:cNvSpPr txBox="1"/>
          <p:nvPr/>
        </p:nvSpPr>
        <p:spPr>
          <a:xfrm>
            <a:off x="8132691" y="3295864"/>
            <a:ext cx="10012008" cy="4138312"/>
          </a:xfrm>
          <a:prstGeom prst="rect">
            <a:avLst/>
          </a:prstGeom>
          <a:noFill/>
          <a:ln>
            <a:noFill/>
          </a:ln>
        </p:spPr>
        <p:txBody>
          <a:bodyPr spcFirstLastPara="1" wrap="square" lIns="0" tIns="0" rIns="0" bIns="0" anchor="t" anchorCtr="0">
            <a:spAutoFit/>
          </a:bodyPr>
          <a:lstStyle/>
          <a:p>
            <a:pPr marL="0" marR="0" lvl="0" indent="0" algn="ctr" rtl="0">
              <a:lnSpc>
                <a:spcPct val="119001"/>
              </a:lnSpc>
              <a:spcBef>
                <a:spcPts val="0"/>
              </a:spcBef>
              <a:spcAft>
                <a:spcPts val="0"/>
              </a:spcAft>
              <a:buNone/>
            </a:pPr>
            <a:r>
              <a:rPr lang="en-US" sz="11299" b="0" i="0" u="none" strike="noStrike" cap="none" dirty="0">
                <a:solidFill>
                  <a:srgbClr val="FFCA04"/>
                </a:solidFill>
                <a:latin typeface="Paytone One"/>
                <a:ea typeface="Paytone One"/>
                <a:cs typeface="Paytone One"/>
                <a:sym typeface="Paytone One"/>
              </a:rPr>
              <a:t>VERİTABANI TASARIMI</a:t>
            </a:r>
            <a:endParaRPr dirty="0"/>
          </a:p>
        </p:txBody>
      </p:sp>
      <p:pic>
        <p:nvPicPr>
          <p:cNvPr id="183" name="Google Shape;183;p20">
            <a:extLst>
              <a:ext uri="{FF2B5EF4-FFF2-40B4-BE49-F238E27FC236}">
                <a16:creationId xmlns:a16="http://schemas.microsoft.com/office/drawing/2014/main" id="{7D006772-D1D6-34BB-27E5-9DE8EEC96207}"/>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D56E5EFA-8B92-EB64-CA15-7A2F2BBEB0F6}"/>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endParaRPr lang="tr-TR"/>
          </a:p>
        </p:txBody>
      </p:sp>
      <p:sp>
        <p:nvSpPr>
          <p:cNvPr id="185" name="Google Shape;185;p20">
            <a:extLst>
              <a:ext uri="{FF2B5EF4-FFF2-40B4-BE49-F238E27FC236}">
                <a16:creationId xmlns:a16="http://schemas.microsoft.com/office/drawing/2014/main" id="{69622C0F-BF77-7ECD-08E9-6C156B853A3A}"/>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endParaRPr lang="tr-TR"/>
          </a:p>
        </p:txBody>
      </p:sp>
      <p:sp>
        <p:nvSpPr>
          <p:cNvPr id="186" name="Google Shape;186;p20">
            <a:extLst>
              <a:ext uri="{FF2B5EF4-FFF2-40B4-BE49-F238E27FC236}">
                <a16:creationId xmlns:a16="http://schemas.microsoft.com/office/drawing/2014/main" id="{BD20F343-7E07-547A-8582-556254967B00}"/>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endParaRPr lang="tr-TR"/>
          </a:p>
        </p:txBody>
      </p:sp>
      <p:sp>
        <p:nvSpPr>
          <p:cNvPr id="4" name="Slayt Numarası Yer Tutucusu 3">
            <a:extLst>
              <a:ext uri="{FF2B5EF4-FFF2-40B4-BE49-F238E27FC236}">
                <a16:creationId xmlns:a16="http://schemas.microsoft.com/office/drawing/2014/main" id="{3BF46D80-2CD3-750F-F2A0-84DE9D107F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40550603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A79ADDA0-BE96-7FFA-A47B-2703C3AF6B5B}"/>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31280E37-749D-D0C8-38A8-8BA03096175C}"/>
              </a:ext>
            </a:extLst>
          </p:cNvPr>
          <p:cNvSpPr/>
          <p:nvPr/>
        </p:nvSpPr>
        <p:spPr>
          <a:xfrm>
            <a:off x="12616241" y="-1545762"/>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endParaRPr lang="tr-TR"/>
          </a:p>
        </p:txBody>
      </p:sp>
      <p:pic>
        <p:nvPicPr>
          <p:cNvPr id="341" name="Google Shape;341;p27">
            <a:extLst>
              <a:ext uri="{FF2B5EF4-FFF2-40B4-BE49-F238E27FC236}">
                <a16:creationId xmlns:a16="http://schemas.microsoft.com/office/drawing/2014/main" id="{3FCD37D2-D9C9-187E-8697-231C8F870747}"/>
              </a:ext>
            </a:extLst>
          </p:cNvPr>
          <p:cNvPicPr preferRelativeResize="0"/>
          <p:nvPr/>
        </p:nvPicPr>
        <p:blipFill rotWithShape="1">
          <a:blip r:embed="rId4">
            <a:alphaModFix amt="47000"/>
          </a:blip>
          <a:srcRect t="40613" b="40613"/>
          <a:stretch/>
        </p:blipFill>
        <p:spPr>
          <a:xfrm>
            <a:off x="0" y="6310986"/>
            <a:ext cx="18288000" cy="5143500"/>
          </a:xfrm>
          <a:prstGeom prst="rect">
            <a:avLst/>
          </a:prstGeom>
          <a:noFill/>
          <a:ln>
            <a:noFill/>
          </a:ln>
        </p:spPr>
      </p:pic>
      <p:sp>
        <p:nvSpPr>
          <p:cNvPr id="342" name="Google Shape;342;p27">
            <a:extLst>
              <a:ext uri="{FF2B5EF4-FFF2-40B4-BE49-F238E27FC236}">
                <a16:creationId xmlns:a16="http://schemas.microsoft.com/office/drawing/2014/main" id="{BEF64AB2-D314-EF05-1275-E3DB2EFC1732}"/>
              </a:ext>
            </a:extLst>
          </p:cNvPr>
          <p:cNvSpPr txBox="1"/>
          <p:nvPr/>
        </p:nvSpPr>
        <p:spPr>
          <a:xfrm>
            <a:off x="817610" y="747459"/>
            <a:ext cx="9454150" cy="1007199"/>
          </a:xfrm>
          <a:prstGeom prst="rect">
            <a:avLst/>
          </a:prstGeom>
          <a:noFill/>
          <a:ln>
            <a:noFill/>
          </a:ln>
        </p:spPr>
        <p:txBody>
          <a:bodyPr spcFirstLastPara="1" wrap="square" lIns="0" tIns="0" rIns="0" bIns="0" anchor="t" anchorCtr="0">
            <a:spAutoFit/>
          </a:bodyPr>
          <a:lstStyle/>
          <a:p>
            <a:pPr marL="0" marR="0" lvl="0" indent="0" algn="l" rtl="0">
              <a:lnSpc>
                <a:spcPct val="119006"/>
              </a:lnSpc>
              <a:spcBef>
                <a:spcPts val="0"/>
              </a:spcBef>
              <a:spcAft>
                <a:spcPts val="0"/>
              </a:spcAft>
              <a:buNone/>
            </a:pPr>
            <a:r>
              <a:rPr lang="en-US" sz="5500" b="0" i="0" u="none" strike="noStrike" cap="none" dirty="0">
                <a:solidFill>
                  <a:srgbClr val="FFCA04"/>
                </a:solidFill>
                <a:latin typeface="Paytone One"/>
                <a:ea typeface="Paytone One"/>
                <a:cs typeface="Paytone One"/>
                <a:sym typeface="Paytone One"/>
              </a:rPr>
              <a:t>VERİTABANI TASARIMI</a:t>
            </a:r>
          </a:p>
        </p:txBody>
      </p:sp>
      <p:sp>
        <p:nvSpPr>
          <p:cNvPr id="343" name="Google Shape;343;p27">
            <a:extLst>
              <a:ext uri="{FF2B5EF4-FFF2-40B4-BE49-F238E27FC236}">
                <a16:creationId xmlns:a16="http://schemas.microsoft.com/office/drawing/2014/main" id="{365CCE5C-18C4-B2E3-A3EE-03F7F6271484}"/>
              </a:ext>
            </a:extLst>
          </p:cNvPr>
          <p:cNvSpPr txBox="1"/>
          <p:nvPr/>
        </p:nvSpPr>
        <p:spPr>
          <a:xfrm>
            <a:off x="528050" y="1989803"/>
            <a:ext cx="11798631" cy="4321183"/>
          </a:xfrm>
          <a:prstGeom prst="rect">
            <a:avLst/>
          </a:prstGeom>
          <a:noFill/>
          <a:ln>
            <a:noFill/>
          </a:ln>
        </p:spPr>
        <p:txBody>
          <a:bodyPr spcFirstLastPara="1" wrap="square" lIns="0" tIns="0" rIns="0" bIns="0" anchor="t" anchorCtr="0">
            <a:spAutoFit/>
          </a:bodyPr>
          <a:lstStyle/>
          <a:p>
            <a:pPr marL="0" marR="0" lvl="1" indent="0" algn="just" rtl="0">
              <a:lnSpc>
                <a:spcPct val="120000"/>
              </a:lnSpc>
              <a:spcBef>
                <a:spcPts val="0"/>
              </a:spcBef>
              <a:spcAft>
                <a:spcPts val="0"/>
              </a:spcAft>
              <a:buNone/>
            </a:pPr>
            <a:r>
              <a:rPr lang="en-US" sz="2600" b="0" i="0" u="none" strike="noStrike" cap="none" dirty="0">
                <a:solidFill>
                  <a:srgbClr val="FFFFFF"/>
                </a:solidFill>
                <a:latin typeface="Lato"/>
                <a:ea typeface="Lato"/>
                <a:cs typeface="Lato"/>
                <a:sym typeface="Lato"/>
              </a:rPr>
              <a:t>Bir </a:t>
            </a:r>
            <a:r>
              <a:rPr lang="en-US" sz="2600" b="0" i="0" u="none" strike="noStrike" cap="none" dirty="0" err="1">
                <a:solidFill>
                  <a:srgbClr val="FFFFFF"/>
                </a:solidFill>
                <a:latin typeface="Lato"/>
                <a:ea typeface="Lato"/>
                <a:cs typeface="Lato"/>
                <a:sym typeface="Lato"/>
              </a:rPr>
              <a:t>veritabanı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üzerinde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çalışmaya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başlanılmadan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önce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yapılacak</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işe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uygun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bir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veri</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tabanı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tasarımı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yapılmalıdır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Tasarım</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veri</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tabanı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oluşturma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işinin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en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önemli</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aşamasıdır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Başlangıçta</a:t>
            </a:r>
            <a:r>
              <a:rPr lang="en-US" sz="2600" b="0" i="0" u="none" strike="noStrike" cap="none" dirty="0">
                <a:solidFill>
                  <a:srgbClr val="FFFFFF"/>
                </a:solidFill>
                <a:latin typeface="Lato"/>
                <a:ea typeface="Lato"/>
                <a:cs typeface="Lato"/>
                <a:sym typeface="Lato"/>
              </a:rPr>
              <a:t> iyi </a:t>
            </a:r>
            <a:r>
              <a:rPr lang="en-US" sz="2600" b="0" i="0" u="none" strike="noStrike" cap="none" dirty="0" err="1">
                <a:solidFill>
                  <a:srgbClr val="FFFFFF"/>
                </a:solidFill>
                <a:latin typeface="Lato"/>
                <a:ea typeface="Lato"/>
                <a:cs typeface="Lato"/>
                <a:sym typeface="Lato"/>
              </a:rPr>
              <a:t>tasarlanamayan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bir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veritabanı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ileride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geriye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dönüşü</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olmayan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verimsiz</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bir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bilgi</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yığınına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dönüşebilir</a:t>
            </a:r>
            <a:r>
              <a:rPr lang="en-US" sz="2600" b="0" i="0" u="none" strike="noStrike" cap="none" dirty="0">
                <a:solidFill>
                  <a:srgbClr val="FFFFFF"/>
                </a:solidFill>
                <a:latin typeface="Lato"/>
                <a:ea typeface="Lato"/>
                <a:cs typeface="Lato"/>
                <a:sym typeface="Lato"/>
              </a:rPr>
              <a:t>. En </a:t>
            </a:r>
            <a:r>
              <a:rPr lang="en-US" sz="2600" b="0" i="0" u="none" strike="noStrike" cap="none" dirty="0" err="1">
                <a:solidFill>
                  <a:srgbClr val="FFFFFF"/>
                </a:solidFill>
                <a:latin typeface="Lato"/>
                <a:ea typeface="Lato"/>
                <a:cs typeface="Lato"/>
                <a:sym typeface="Lato"/>
              </a:rPr>
              <a:t>basit</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hali</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ile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veritabanı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tasarımında</a:t>
            </a:r>
            <a:r>
              <a:rPr lang="en-US" sz="2600" b="0" i="0" u="none" strike="noStrike" cap="none" dirty="0">
                <a:solidFill>
                  <a:srgbClr val="FFFFFF"/>
                </a:solidFill>
                <a:latin typeface="Lato"/>
                <a:ea typeface="Lato"/>
                <a:cs typeface="Lato"/>
                <a:sym typeface="Lato"/>
              </a:rPr>
              <a:t>; hangi </a:t>
            </a:r>
            <a:r>
              <a:rPr lang="en-US" sz="2600" b="0" i="0" u="none" strike="noStrike" cap="none" dirty="0" err="1">
                <a:solidFill>
                  <a:srgbClr val="FFFFFF"/>
                </a:solidFill>
                <a:latin typeface="Lato"/>
                <a:ea typeface="Lato"/>
                <a:cs typeface="Lato"/>
                <a:sym typeface="Lato"/>
              </a:rPr>
              <a:t>tabloların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olacağı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bu</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tablolarda</a:t>
            </a:r>
            <a:r>
              <a:rPr lang="en-US" sz="2600" b="0" i="0" u="none" strike="noStrike" cap="none" dirty="0">
                <a:solidFill>
                  <a:srgbClr val="FFFFFF"/>
                </a:solidFill>
                <a:latin typeface="Lato"/>
                <a:ea typeface="Lato"/>
                <a:cs typeface="Lato"/>
                <a:sym typeface="Lato"/>
              </a:rPr>
              <a:t> hangi </a:t>
            </a:r>
            <a:r>
              <a:rPr lang="en-US" sz="2600" b="0" i="0" u="none" strike="noStrike" cap="none" dirty="0" err="1">
                <a:solidFill>
                  <a:srgbClr val="FFFFFF"/>
                </a:solidFill>
                <a:latin typeface="Lato"/>
                <a:ea typeface="Lato"/>
                <a:cs typeface="Lato"/>
                <a:sym typeface="Lato"/>
              </a:rPr>
              <a:t>alanların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olacağı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tablolar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arasındaki</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alan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ilişkilerinin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neler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olacağı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alanlara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ait</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özelliklerin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tanımlanması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yapılır</a:t>
            </a:r>
            <a:r>
              <a:rPr lang="en-US" sz="2600" b="0" i="0" u="none" strike="noStrike" cap="none" dirty="0">
                <a:solidFill>
                  <a:srgbClr val="FFFFFF"/>
                </a:solidFill>
                <a:latin typeface="Lato"/>
                <a:ea typeface="Lato"/>
                <a:cs typeface="Lato"/>
                <a:sym typeface="Lato"/>
              </a:rPr>
              <a:t>. Alan </a:t>
            </a:r>
            <a:r>
              <a:rPr lang="en-US" sz="2600" b="0" i="0" u="none" strike="noStrike" cap="none" dirty="0" err="1">
                <a:solidFill>
                  <a:srgbClr val="FFFFFF"/>
                </a:solidFill>
                <a:latin typeface="Lato"/>
                <a:ea typeface="Lato"/>
                <a:cs typeface="Lato"/>
                <a:sym typeface="Lato"/>
              </a:rPr>
              <a:t>özelliklerinde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alan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adı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alan</a:t>
            </a:r>
            <a:r>
              <a:rPr lang="en-US" sz="2600" b="0" i="0" u="none" strike="noStrike" cap="none" dirty="0">
                <a:solidFill>
                  <a:srgbClr val="FFFFFF"/>
                </a:solidFill>
                <a:latin typeface="Lato"/>
                <a:ea typeface="Lato"/>
                <a:cs typeface="Lato"/>
                <a:sym typeface="Lato"/>
              </a:rPr>
              <a:t> tipi, </a:t>
            </a:r>
            <a:r>
              <a:rPr lang="en-US" sz="2600" b="0" i="0" u="none" strike="noStrike" cap="none" dirty="0" err="1">
                <a:solidFill>
                  <a:srgbClr val="FFFFFF"/>
                </a:solidFill>
                <a:latin typeface="Lato"/>
                <a:ea typeface="Lato"/>
                <a:cs typeface="Lato"/>
                <a:sym typeface="Lato"/>
              </a:rPr>
              <a:t>alanın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uzunluğu</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alanın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varsayılan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değeri</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bu</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alana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yazılacak</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verilerin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geçerlilik</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koşullarının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başta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tasarlanması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gerekir</a:t>
            </a:r>
            <a:r>
              <a:rPr lang="en-US" sz="2600" b="0" i="0" u="none" strike="noStrike" cap="none" dirty="0">
                <a:solidFill>
                  <a:srgbClr val="FFFFFF"/>
                </a:solidFill>
                <a:latin typeface="Lato"/>
                <a:ea typeface="Lato"/>
                <a:cs typeface="Lato"/>
                <a:sym typeface="Lato"/>
              </a:rPr>
              <a:t>.</a:t>
            </a:r>
          </a:p>
        </p:txBody>
      </p:sp>
      <p:sp>
        <p:nvSpPr>
          <p:cNvPr id="4" name="Slayt Numarası Yer Tutucusu 3">
            <a:extLst>
              <a:ext uri="{FF2B5EF4-FFF2-40B4-BE49-F238E27FC236}">
                <a16:creationId xmlns:a16="http://schemas.microsoft.com/office/drawing/2014/main" id="{C6A7D0F9-A639-8B5B-C13D-13C7EC5944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17340719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D6BF95F0-E936-9974-77FA-7CF8A09005A8}"/>
            </a:ext>
          </a:extLst>
        </p:cNvPr>
        <p:cNvGrpSpPr/>
        <p:nvPr/>
      </p:nvGrpSpPr>
      <p:grpSpPr>
        <a:xfrm>
          <a:off x="0" y="0"/>
          <a:ext cx="0" cy="0"/>
          <a:chOff x="0" y="0"/>
          <a:chExt cx="0" cy="0"/>
        </a:xfrm>
      </p:grpSpPr>
      <p:pic>
        <p:nvPicPr>
          <p:cNvPr id="341" name="Google Shape;341;p27">
            <a:extLst>
              <a:ext uri="{FF2B5EF4-FFF2-40B4-BE49-F238E27FC236}">
                <a16:creationId xmlns:a16="http://schemas.microsoft.com/office/drawing/2014/main" id="{4ACE3497-C971-E685-8CA4-606C9961994C}"/>
              </a:ext>
            </a:extLst>
          </p:cNvPr>
          <p:cNvPicPr preferRelativeResize="0"/>
          <p:nvPr/>
        </p:nvPicPr>
        <p:blipFill rotWithShape="1">
          <a:blip r:embed="rId3">
            <a:alphaModFix amt="47000"/>
          </a:blip>
          <a:srcRect t="40613" b="40613"/>
          <a:stretch/>
        </p:blipFill>
        <p:spPr>
          <a:xfrm>
            <a:off x="0" y="8466657"/>
            <a:ext cx="18288000" cy="5143500"/>
          </a:xfrm>
          <a:prstGeom prst="rect">
            <a:avLst/>
          </a:prstGeom>
          <a:noFill/>
          <a:ln>
            <a:noFill/>
          </a:ln>
        </p:spPr>
      </p:pic>
      <p:sp>
        <p:nvSpPr>
          <p:cNvPr id="342" name="Google Shape;342;p27">
            <a:extLst>
              <a:ext uri="{FF2B5EF4-FFF2-40B4-BE49-F238E27FC236}">
                <a16:creationId xmlns:a16="http://schemas.microsoft.com/office/drawing/2014/main" id="{CA3EE92B-7A07-F994-05F9-E470CD3C0634}"/>
              </a:ext>
            </a:extLst>
          </p:cNvPr>
          <p:cNvSpPr txBox="1"/>
          <p:nvPr/>
        </p:nvSpPr>
        <p:spPr>
          <a:xfrm>
            <a:off x="817610" y="747459"/>
            <a:ext cx="9454150" cy="1007199"/>
          </a:xfrm>
          <a:prstGeom prst="rect">
            <a:avLst/>
          </a:prstGeom>
          <a:noFill/>
          <a:ln>
            <a:noFill/>
          </a:ln>
        </p:spPr>
        <p:txBody>
          <a:bodyPr spcFirstLastPara="1" wrap="square" lIns="0" tIns="0" rIns="0" bIns="0" anchor="t" anchorCtr="0">
            <a:spAutoFit/>
          </a:bodyPr>
          <a:lstStyle/>
          <a:p>
            <a:pPr marL="0" marR="0" lvl="0" indent="0" algn="l" rtl="0">
              <a:lnSpc>
                <a:spcPct val="119006"/>
              </a:lnSpc>
              <a:spcBef>
                <a:spcPts val="0"/>
              </a:spcBef>
              <a:spcAft>
                <a:spcPts val="0"/>
              </a:spcAft>
              <a:buNone/>
            </a:pPr>
            <a:r>
              <a:rPr lang="en-US" sz="5500" b="0" i="0" u="none" strike="noStrike" cap="none" dirty="0">
                <a:solidFill>
                  <a:srgbClr val="FFCA04"/>
                </a:solidFill>
                <a:latin typeface="Paytone One"/>
                <a:ea typeface="Paytone One"/>
                <a:cs typeface="Paytone One"/>
                <a:sym typeface="Paytone One"/>
              </a:rPr>
              <a:t>VERİTABANI TASARIMI</a:t>
            </a:r>
          </a:p>
        </p:txBody>
      </p:sp>
      <p:sp>
        <p:nvSpPr>
          <p:cNvPr id="343" name="Google Shape;343;p27">
            <a:extLst>
              <a:ext uri="{FF2B5EF4-FFF2-40B4-BE49-F238E27FC236}">
                <a16:creationId xmlns:a16="http://schemas.microsoft.com/office/drawing/2014/main" id="{5EC13DA9-437D-4C97-805F-953A0CB64A76}"/>
              </a:ext>
            </a:extLst>
          </p:cNvPr>
          <p:cNvSpPr txBox="1"/>
          <p:nvPr/>
        </p:nvSpPr>
        <p:spPr>
          <a:xfrm>
            <a:off x="528050" y="1989803"/>
            <a:ext cx="11798631" cy="6241709"/>
          </a:xfrm>
          <a:prstGeom prst="rect">
            <a:avLst/>
          </a:prstGeom>
          <a:noFill/>
          <a:ln>
            <a:noFill/>
          </a:ln>
        </p:spPr>
        <p:txBody>
          <a:bodyPr spcFirstLastPara="1" wrap="square" lIns="0" tIns="0" rIns="0" bIns="0" anchor="t" anchorCtr="0">
            <a:spAutoFit/>
          </a:bodyPr>
          <a:lstStyle/>
          <a:p>
            <a:pPr marL="0" marR="0" lvl="1" indent="0" algn="just" rtl="0">
              <a:lnSpc>
                <a:spcPct val="120000"/>
              </a:lnSpc>
              <a:spcBef>
                <a:spcPts val="0"/>
              </a:spcBef>
              <a:spcAft>
                <a:spcPts val="0"/>
              </a:spcAft>
              <a:buNone/>
            </a:pPr>
            <a:r>
              <a:rPr lang="en-US" sz="2600" b="0" i="0" u="none" strike="noStrike" cap="none" dirty="0">
                <a:solidFill>
                  <a:srgbClr val="FFFFFF"/>
                </a:solidFill>
                <a:latin typeface="Lato"/>
                <a:ea typeface="Lato"/>
                <a:cs typeface="Lato"/>
                <a:sym typeface="Lato"/>
              </a:rPr>
              <a:t>İyi </a:t>
            </a:r>
            <a:r>
              <a:rPr lang="en-US" sz="2600" b="0" i="0" u="none" strike="noStrike" cap="none" dirty="0" err="1">
                <a:solidFill>
                  <a:srgbClr val="FFFFFF"/>
                </a:solidFill>
                <a:latin typeface="Lato"/>
                <a:ea typeface="Lato"/>
                <a:cs typeface="Lato"/>
                <a:sym typeface="Lato"/>
              </a:rPr>
              <a:t>tasarlanmış</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bir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veritabanı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güncel</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doğru</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bilgilere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erişiminizi</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sağlar</a:t>
            </a:r>
            <a:r>
              <a:rPr lang="en-US" sz="2600" b="0" i="0" u="none" strike="noStrike" cap="none" dirty="0">
                <a:solidFill>
                  <a:srgbClr val="FFFFFF"/>
                </a:solidFill>
                <a:latin typeface="Lato"/>
                <a:ea typeface="Lato"/>
                <a:cs typeface="Lato"/>
                <a:sym typeface="Lato"/>
              </a:rPr>
              <a:t>. Doğru </a:t>
            </a:r>
            <a:r>
              <a:rPr lang="en-US" sz="2600" b="0" i="0" u="none" strike="noStrike" cap="none" dirty="0" err="1">
                <a:solidFill>
                  <a:srgbClr val="FFFFFF"/>
                </a:solidFill>
                <a:latin typeface="Lato"/>
                <a:ea typeface="Lato"/>
                <a:cs typeface="Lato"/>
                <a:sym typeface="Lato"/>
              </a:rPr>
              <a:t>tasarım</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veritabanı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çalışmalarınıza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yönelik</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hedeflerinizi</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başarmanız</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açısından</a:t>
            </a:r>
            <a:r>
              <a:rPr lang="en-US" sz="2600" b="0" i="0" u="none" strike="noStrike" cap="none" dirty="0">
                <a:solidFill>
                  <a:srgbClr val="FFFFFF"/>
                </a:solidFill>
                <a:latin typeface="Lato"/>
                <a:ea typeface="Lato"/>
                <a:cs typeface="Lato"/>
                <a:sym typeface="Lato"/>
              </a:rPr>
              <a:t> son </a:t>
            </a:r>
            <a:r>
              <a:rPr lang="en-US" sz="2600" b="0" i="0" u="none" strike="noStrike" cap="none" dirty="0" err="1">
                <a:solidFill>
                  <a:srgbClr val="FFFFFF"/>
                </a:solidFill>
                <a:latin typeface="Lato"/>
                <a:ea typeface="Lato"/>
                <a:cs typeface="Lato"/>
                <a:sym typeface="Lato"/>
              </a:rPr>
              <a:t>derece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önemli</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olduğu</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için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tasarım</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ilkelerini</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öğrenmek</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adına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gerekli</a:t>
            </a:r>
            <a:r>
              <a:rPr lang="en-US" sz="2600" b="0" i="0" u="none" strike="noStrike" cap="none" dirty="0">
                <a:solidFill>
                  <a:srgbClr val="FFFFFF"/>
                </a:solidFill>
                <a:latin typeface="Lato"/>
                <a:ea typeface="Lato"/>
                <a:cs typeface="Lato"/>
                <a:sym typeface="Lato"/>
              </a:rPr>
              <a:t> zaman </a:t>
            </a:r>
            <a:r>
              <a:rPr lang="en-US" sz="2600" b="0" i="0" u="none" strike="noStrike" cap="none" dirty="0" err="1">
                <a:solidFill>
                  <a:srgbClr val="FFFFFF"/>
                </a:solidFill>
                <a:latin typeface="Lato"/>
                <a:ea typeface="Lato"/>
                <a:cs typeface="Lato"/>
                <a:sym typeface="Lato"/>
              </a:rPr>
              <a:t>yatırımını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yapmak</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akıllıca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olacaktır</a:t>
            </a:r>
            <a:r>
              <a:rPr lang="en-US" sz="2600" b="0" i="0" u="none" strike="noStrike" cap="none" dirty="0">
                <a:solidFill>
                  <a:srgbClr val="FFFFFF"/>
                </a:solidFill>
                <a:latin typeface="Lato"/>
                <a:ea typeface="Lato"/>
                <a:cs typeface="Lato"/>
                <a:sym typeface="Lato"/>
              </a:rPr>
              <a:t>. Veri </a:t>
            </a:r>
            <a:r>
              <a:rPr lang="en-US" sz="2600" b="0" i="0" u="none" strike="noStrike" cap="none" dirty="0" err="1">
                <a:solidFill>
                  <a:srgbClr val="FFFFFF"/>
                </a:solidFill>
                <a:latin typeface="Lato"/>
                <a:ea typeface="Lato"/>
                <a:cs typeface="Lato"/>
                <a:sym typeface="Lato"/>
              </a:rPr>
              <a:t>tabanı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tasarımı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yapılırken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ileride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çıkabilecek</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sorunlar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en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baştan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iyice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düşünülmelidir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Yapılacak</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çalışmanın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diğer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kurumlarda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kullanabilecek</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şekilde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düzenlenmeli</a:t>
            </a:r>
            <a:r>
              <a:rPr lang="en-US" sz="2600" b="0" i="0" u="none" strike="noStrike" cap="none" dirty="0">
                <a:solidFill>
                  <a:srgbClr val="FFFFFF"/>
                </a:solidFill>
                <a:latin typeface="Lato"/>
                <a:ea typeface="Lato"/>
                <a:cs typeface="Lato"/>
                <a:sym typeface="Lato"/>
              </a:rPr>
              <a:t>.</a:t>
            </a:r>
            <a:endParaRPr lang="tr-TR" sz="26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endParaRPr lang="en-US" sz="26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r>
              <a:rPr lang="en-US" sz="2600" b="0" i="0" u="none" strike="noStrike" cap="none" dirty="0" err="1">
                <a:solidFill>
                  <a:srgbClr val="FFFFFF"/>
                </a:solidFill>
                <a:latin typeface="Lato"/>
                <a:ea typeface="Lato"/>
                <a:cs typeface="Lato"/>
                <a:sym typeface="Lato"/>
              </a:rPr>
              <a:t>Tasarım</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gerçekleştirildiğinde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gerekmeyen</a:t>
            </a:r>
            <a:r>
              <a:rPr lang="en-US" sz="2600" b="0" i="0" u="none" strike="noStrike" cap="none" dirty="0">
                <a:solidFill>
                  <a:srgbClr val="FFFFFF"/>
                </a:solidFill>
                <a:latin typeface="Lato"/>
                <a:ea typeface="Lato"/>
                <a:cs typeface="Lato"/>
                <a:sym typeface="Lato"/>
              </a:rPr>
              <a:t> ama </a:t>
            </a:r>
            <a:r>
              <a:rPr lang="en-US" sz="2600" b="0" i="0" u="none" strike="noStrike" cap="none" dirty="0" err="1">
                <a:solidFill>
                  <a:srgbClr val="FFFFFF"/>
                </a:solidFill>
                <a:latin typeface="Lato"/>
                <a:ea typeface="Lato"/>
                <a:cs typeface="Lato"/>
                <a:sym typeface="Lato"/>
              </a:rPr>
              <a:t>teknolojinin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gelişmesiyle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veya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şirketin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gelişmesiyle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ortaya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çıkabilecek</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bazı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veriler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bilgiler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a:t>
            </a:r>
            <a:r>
              <a:rPr lang="en-US" sz="2600" b="0" i="0" u="none" strike="noStrike" cap="none" dirty="0">
                <a:solidFill>
                  <a:srgbClr val="FFFFFF"/>
                </a:solidFill>
                <a:latin typeface="Lato"/>
                <a:ea typeface="Lato"/>
                <a:cs typeface="Lato"/>
                <a:sym typeface="Lato"/>
              </a:rPr>
              <a:t> ek </a:t>
            </a:r>
            <a:r>
              <a:rPr lang="en-US" sz="2600" b="0" i="0" u="none" strike="noStrike" cap="none" dirty="0" err="1">
                <a:solidFill>
                  <a:srgbClr val="FFFFFF"/>
                </a:solidFill>
                <a:latin typeface="Lato"/>
                <a:ea typeface="Lato"/>
                <a:cs typeface="Lato"/>
                <a:sym typeface="Lato"/>
              </a:rPr>
              <a:t>işlemler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için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fazladan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alanlar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veya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tablolar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oluşturulmalıdır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Sistemde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tasarlanan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alanlar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mümkün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olduğunca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standartlaştırılmalı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Sistem</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tasarımında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mümkün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olduğunca</a:t>
            </a:r>
            <a:r>
              <a:rPr lang="en-US" sz="2600" b="0" i="0" u="none" strike="noStrike" cap="none" dirty="0">
                <a:solidFill>
                  <a:srgbClr val="FFFFFF"/>
                </a:solidFill>
                <a:latin typeface="Lato"/>
                <a:ea typeface="Lato"/>
                <a:cs typeface="Lato"/>
                <a:sym typeface="Lato"/>
              </a:rPr>
              <a:t> var </a:t>
            </a:r>
            <a:r>
              <a:rPr lang="en-US" sz="2600" b="0" i="0" u="none" strike="noStrike" cap="none" dirty="0" err="1">
                <a:solidFill>
                  <a:srgbClr val="FFFFFF"/>
                </a:solidFill>
                <a:latin typeface="Lato"/>
                <a:ea typeface="Lato"/>
                <a:cs typeface="Lato"/>
                <a:sym typeface="Lato"/>
              </a:rPr>
              <a:t>olan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verilerden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elde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edilen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sonuçlara</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yer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verilememelidir</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Fiyat</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ve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ıskonto</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miktarı</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sistemde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mevcutken</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ıskontolu</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fiyat</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sistemde</a:t>
            </a:r>
            <a:r>
              <a:rPr lang="en-US" sz="2600" b="0" i="0" u="none" strike="noStrike" cap="none" dirty="0">
                <a:solidFill>
                  <a:srgbClr val="FFFFFF"/>
                </a:solidFill>
                <a:latin typeface="Lato"/>
                <a:ea typeface="Lato"/>
                <a:cs typeface="Lato"/>
                <a:sym typeface="Lato"/>
              </a:rPr>
              <a:t> </a:t>
            </a:r>
            <a:r>
              <a:rPr lang="en-US" sz="2600" b="0" i="0" u="none" strike="noStrike" cap="none" dirty="0" err="1">
                <a:solidFill>
                  <a:srgbClr val="FFFFFF"/>
                </a:solidFill>
                <a:latin typeface="Lato"/>
                <a:ea typeface="Lato"/>
                <a:cs typeface="Lato"/>
                <a:sym typeface="Lato"/>
              </a:rPr>
              <a:t>tutulmamalıdır</a:t>
            </a:r>
            <a:r>
              <a:rPr lang="en-US" sz="2600" b="0" i="0" u="none" strike="noStrike" cap="none" dirty="0">
                <a:solidFill>
                  <a:srgbClr val="FFFFFF"/>
                </a:solidFill>
                <a:latin typeface="Lato"/>
                <a:ea typeface="Lato"/>
                <a:cs typeface="Lato"/>
                <a:sym typeface="Lato"/>
              </a:rPr>
              <a:t>.</a:t>
            </a:r>
          </a:p>
        </p:txBody>
      </p:sp>
      <p:sp>
        <p:nvSpPr>
          <p:cNvPr id="4" name="Slayt Numarası Yer Tutucusu 3">
            <a:extLst>
              <a:ext uri="{FF2B5EF4-FFF2-40B4-BE49-F238E27FC236}">
                <a16:creationId xmlns:a16="http://schemas.microsoft.com/office/drawing/2014/main" id="{B5AF5AA2-D04D-9CFF-3C26-2DEE6E8CD0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2" name="Google Shape;364;p29">
            <a:extLst>
              <a:ext uri="{FF2B5EF4-FFF2-40B4-BE49-F238E27FC236}">
                <a16:creationId xmlns:a16="http://schemas.microsoft.com/office/drawing/2014/main" id="{1D915AA0-2157-07AF-C04D-71BF6F12793B}"/>
              </a:ext>
            </a:extLst>
          </p:cNvPr>
          <p:cNvSpPr/>
          <p:nvPr/>
        </p:nvSpPr>
        <p:spPr>
          <a:xfrm>
            <a:off x="13006656" y="-75312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endParaRPr lang="tr-TR"/>
          </a:p>
        </p:txBody>
      </p:sp>
    </p:spTree>
    <p:extLst>
      <p:ext uri="{BB962C8B-B14F-4D97-AF65-F5344CB8AC3E}">
        <p14:creationId xmlns:p14="http://schemas.microsoft.com/office/powerpoint/2010/main" val="33544714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65">
          <a:extLst>
            <a:ext uri="{FF2B5EF4-FFF2-40B4-BE49-F238E27FC236}">
              <a16:creationId xmlns:a16="http://schemas.microsoft.com/office/drawing/2014/main" id="{03442331-C88C-C5CB-0CBA-67DBF102219C}"/>
            </a:ext>
          </a:extLst>
        </p:cNvPr>
        <p:cNvGrpSpPr/>
        <p:nvPr/>
      </p:nvGrpSpPr>
      <p:grpSpPr>
        <a:xfrm>
          <a:off x="0" y="0"/>
          <a:ext cx="0" cy="0"/>
          <a:chOff x="0" y="0"/>
          <a:chExt cx="0" cy="0"/>
        </a:xfrm>
      </p:grpSpPr>
      <p:pic>
        <p:nvPicPr>
          <p:cNvPr id="266" name="Google Shape;266;p23">
            <a:extLst>
              <a:ext uri="{FF2B5EF4-FFF2-40B4-BE49-F238E27FC236}">
                <a16:creationId xmlns:a16="http://schemas.microsoft.com/office/drawing/2014/main" id="{EAE21060-1BDD-ABCA-3EAD-32C2017A09CB}"/>
              </a:ext>
            </a:extLst>
          </p:cNvPr>
          <p:cNvPicPr preferRelativeResize="0"/>
          <p:nvPr/>
        </p:nvPicPr>
        <p:blipFill>
          <a:blip r:embed="rId3">
            <a:alphaModFix/>
          </a:blip>
          <a:stretch>
            <a:fillRect/>
          </a:stretch>
        </p:blipFill>
        <p:spPr>
          <a:xfrm>
            <a:off x="1382800" y="5060450"/>
            <a:ext cx="15522401" cy="1220275"/>
          </a:xfrm>
          <a:prstGeom prst="rect">
            <a:avLst/>
          </a:prstGeom>
          <a:noFill/>
          <a:ln>
            <a:noFill/>
          </a:ln>
        </p:spPr>
      </p:pic>
      <p:pic>
        <p:nvPicPr>
          <p:cNvPr id="267" name="Google Shape;267;p23">
            <a:extLst>
              <a:ext uri="{FF2B5EF4-FFF2-40B4-BE49-F238E27FC236}">
                <a16:creationId xmlns:a16="http://schemas.microsoft.com/office/drawing/2014/main" id="{D70687D8-2841-2EDE-00F9-57DD4A83FA01}"/>
              </a:ext>
            </a:extLst>
          </p:cNvPr>
          <p:cNvPicPr preferRelativeResize="0"/>
          <p:nvPr/>
        </p:nvPicPr>
        <p:blipFill>
          <a:blip r:embed="rId4">
            <a:alphaModFix/>
          </a:blip>
          <a:stretch>
            <a:fillRect/>
          </a:stretch>
        </p:blipFill>
        <p:spPr>
          <a:xfrm>
            <a:off x="1364700" y="3182000"/>
            <a:ext cx="1248975" cy="1349900"/>
          </a:xfrm>
          <a:prstGeom prst="rect">
            <a:avLst/>
          </a:prstGeom>
          <a:noFill/>
          <a:ln>
            <a:noFill/>
          </a:ln>
        </p:spPr>
      </p:pic>
      <p:pic>
        <p:nvPicPr>
          <p:cNvPr id="268" name="Google Shape;268;p23">
            <a:extLst>
              <a:ext uri="{FF2B5EF4-FFF2-40B4-BE49-F238E27FC236}">
                <a16:creationId xmlns:a16="http://schemas.microsoft.com/office/drawing/2014/main" id="{28E8524F-5B50-EA8A-9109-6D838E70818D}"/>
              </a:ext>
            </a:extLst>
          </p:cNvPr>
          <p:cNvPicPr preferRelativeResize="0"/>
          <p:nvPr/>
        </p:nvPicPr>
        <p:blipFill>
          <a:blip r:embed="rId5">
            <a:alphaModFix/>
          </a:blip>
          <a:stretch>
            <a:fillRect/>
          </a:stretch>
        </p:blipFill>
        <p:spPr>
          <a:xfrm>
            <a:off x="6031050" y="3138950"/>
            <a:ext cx="1380150" cy="1392695"/>
          </a:xfrm>
          <a:prstGeom prst="rect">
            <a:avLst/>
          </a:prstGeom>
          <a:noFill/>
          <a:ln>
            <a:noFill/>
          </a:ln>
        </p:spPr>
      </p:pic>
      <p:pic>
        <p:nvPicPr>
          <p:cNvPr id="269" name="Google Shape;269;p23">
            <a:extLst>
              <a:ext uri="{FF2B5EF4-FFF2-40B4-BE49-F238E27FC236}">
                <a16:creationId xmlns:a16="http://schemas.microsoft.com/office/drawing/2014/main" id="{6567B32A-F0FC-4FEC-08AA-2D50CC676B69}"/>
              </a:ext>
            </a:extLst>
          </p:cNvPr>
          <p:cNvPicPr preferRelativeResize="0"/>
          <p:nvPr/>
        </p:nvPicPr>
        <p:blipFill>
          <a:blip r:embed="rId6">
            <a:alphaModFix/>
          </a:blip>
          <a:stretch>
            <a:fillRect/>
          </a:stretch>
        </p:blipFill>
        <p:spPr>
          <a:xfrm>
            <a:off x="10955413" y="3138950"/>
            <a:ext cx="968375" cy="1395972"/>
          </a:xfrm>
          <a:prstGeom prst="rect">
            <a:avLst/>
          </a:prstGeom>
          <a:noFill/>
          <a:ln>
            <a:noFill/>
          </a:ln>
        </p:spPr>
      </p:pic>
      <p:pic>
        <p:nvPicPr>
          <p:cNvPr id="270" name="Google Shape;270;p23">
            <a:extLst>
              <a:ext uri="{FF2B5EF4-FFF2-40B4-BE49-F238E27FC236}">
                <a16:creationId xmlns:a16="http://schemas.microsoft.com/office/drawing/2014/main" id="{C8315B25-8BE7-3FD9-E3F5-F5DF6FF25909}"/>
              </a:ext>
            </a:extLst>
          </p:cNvPr>
          <p:cNvPicPr preferRelativeResize="0"/>
          <p:nvPr/>
        </p:nvPicPr>
        <p:blipFill>
          <a:blip r:embed="rId7">
            <a:alphaModFix/>
          </a:blip>
          <a:stretch>
            <a:fillRect/>
          </a:stretch>
        </p:blipFill>
        <p:spPr>
          <a:xfrm>
            <a:off x="15460018" y="3269177"/>
            <a:ext cx="1474903" cy="1397950"/>
          </a:xfrm>
          <a:prstGeom prst="rect">
            <a:avLst/>
          </a:prstGeom>
          <a:noFill/>
          <a:ln>
            <a:noFill/>
          </a:ln>
        </p:spPr>
      </p:pic>
      <p:sp>
        <p:nvSpPr>
          <p:cNvPr id="271" name="Google Shape;271;p23">
            <a:extLst>
              <a:ext uri="{FF2B5EF4-FFF2-40B4-BE49-F238E27FC236}">
                <a16:creationId xmlns:a16="http://schemas.microsoft.com/office/drawing/2014/main" id="{C684ECDB-408C-5D1A-FA8F-FAF9496FA5CE}"/>
              </a:ext>
            </a:extLst>
          </p:cNvPr>
          <p:cNvSpPr txBox="1"/>
          <p:nvPr/>
        </p:nvSpPr>
        <p:spPr>
          <a:xfrm>
            <a:off x="3046028" y="788784"/>
            <a:ext cx="12195944" cy="1611467"/>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en-US" sz="4400" b="0" i="0" u="none" strike="noStrike" cap="none" dirty="0">
                <a:solidFill>
                  <a:srgbClr val="FFCA04"/>
                </a:solidFill>
                <a:latin typeface="Paytone One"/>
                <a:ea typeface="Paytone One"/>
                <a:cs typeface="Paytone One"/>
                <a:sym typeface="Paytone One"/>
              </a:rPr>
              <a:t>VERİTABANI TASARIMI</a:t>
            </a:r>
            <a:r>
              <a:rPr lang="tr-TR" sz="4400" dirty="0">
                <a:solidFill>
                  <a:srgbClr val="FFCA04"/>
                </a:solidFill>
                <a:latin typeface="Paytone One"/>
                <a:ea typeface="Paytone One"/>
                <a:cs typeface="Paytone One"/>
                <a:sym typeface="Paytone One"/>
              </a:rPr>
              <a:t>NDA YAPILMASI GEREKEN HUSUSLAR</a:t>
            </a:r>
            <a:endParaRPr sz="4400" dirty="0"/>
          </a:p>
        </p:txBody>
      </p:sp>
      <p:sp>
        <p:nvSpPr>
          <p:cNvPr id="272" name="Google Shape;272;p23">
            <a:extLst>
              <a:ext uri="{FF2B5EF4-FFF2-40B4-BE49-F238E27FC236}">
                <a16:creationId xmlns:a16="http://schemas.microsoft.com/office/drawing/2014/main" id="{547FFCA7-D601-8857-2B5F-B9A0EFA4BE65}"/>
              </a:ext>
            </a:extLst>
          </p:cNvPr>
          <p:cNvSpPr txBox="1"/>
          <p:nvPr/>
        </p:nvSpPr>
        <p:spPr>
          <a:xfrm>
            <a:off x="1399414" y="5298302"/>
            <a:ext cx="1089000" cy="737400"/>
          </a:xfrm>
          <a:prstGeom prst="rect">
            <a:avLst/>
          </a:prstGeom>
          <a:noFill/>
          <a:ln>
            <a:noFill/>
          </a:ln>
        </p:spPr>
        <p:txBody>
          <a:bodyPr spcFirstLastPara="1" wrap="square" lIns="0" tIns="0" rIns="0" bIns="0" anchor="t" anchorCtr="0">
            <a:spAutoFit/>
          </a:bodyPr>
          <a:lstStyle/>
          <a:p>
            <a:pPr marL="0" marR="0" lvl="0" indent="0" algn="ctr" rtl="0">
              <a:lnSpc>
                <a:spcPct val="104007"/>
              </a:lnSpc>
              <a:spcBef>
                <a:spcPts val="0"/>
              </a:spcBef>
              <a:spcAft>
                <a:spcPts val="0"/>
              </a:spcAft>
              <a:buNone/>
            </a:pPr>
            <a:r>
              <a:rPr lang="en-US" sz="4791" b="0" i="0" u="none" strike="noStrike" cap="none">
                <a:solidFill>
                  <a:srgbClr val="FFD7F3"/>
                </a:solidFill>
                <a:latin typeface="Paytone One"/>
                <a:ea typeface="Paytone One"/>
                <a:cs typeface="Paytone One"/>
                <a:sym typeface="Paytone One"/>
              </a:rPr>
              <a:t>01</a:t>
            </a:r>
            <a:endParaRPr/>
          </a:p>
        </p:txBody>
      </p:sp>
      <p:sp>
        <p:nvSpPr>
          <p:cNvPr id="273" name="Google Shape;273;p23">
            <a:extLst>
              <a:ext uri="{FF2B5EF4-FFF2-40B4-BE49-F238E27FC236}">
                <a16:creationId xmlns:a16="http://schemas.microsoft.com/office/drawing/2014/main" id="{18FD157F-7E7B-724B-BC8A-E4A6769B7724}"/>
              </a:ext>
            </a:extLst>
          </p:cNvPr>
          <p:cNvSpPr txBox="1"/>
          <p:nvPr/>
        </p:nvSpPr>
        <p:spPr>
          <a:xfrm>
            <a:off x="6222220" y="5298302"/>
            <a:ext cx="1089000" cy="737400"/>
          </a:xfrm>
          <a:prstGeom prst="rect">
            <a:avLst/>
          </a:prstGeom>
          <a:noFill/>
          <a:ln>
            <a:noFill/>
          </a:ln>
        </p:spPr>
        <p:txBody>
          <a:bodyPr spcFirstLastPara="1" wrap="square" lIns="0" tIns="0" rIns="0" bIns="0" anchor="t" anchorCtr="0">
            <a:spAutoFit/>
          </a:bodyPr>
          <a:lstStyle/>
          <a:p>
            <a:pPr marL="0" marR="0" lvl="0" indent="0" algn="ctr" rtl="0">
              <a:lnSpc>
                <a:spcPct val="104007"/>
              </a:lnSpc>
              <a:spcBef>
                <a:spcPts val="0"/>
              </a:spcBef>
              <a:spcAft>
                <a:spcPts val="0"/>
              </a:spcAft>
              <a:buNone/>
            </a:pPr>
            <a:r>
              <a:rPr lang="en-US" sz="4791" b="0" i="0" u="none" strike="noStrike" cap="none">
                <a:solidFill>
                  <a:srgbClr val="FFD7F3"/>
                </a:solidFill>
                <a:latin typeface="Paytone One"/>
                <a:ea typeface="Paytone One"/>
                <a:cs typeface="Paytone One"/>
                <a:sym typeface="Paytone One"/>
              </a:rPr>
              <a:t>02</a:t>
            </a:r>
            <a:endParaRPr/>
          </a:p>
        </p:txBody>
      </p:sp>
      <p:sp>
        <p:nvSpPr>
          <p:cNvPr id="274" name="Google Shape;274;p23">
            <a:extLst>
              <a:ext uri="{FF2B5EF4-FFF2-40B4-BE49-F238E27FC236}">
                <a16:creationId xmlns:a16="http://schemas.microsoft.com/office/drawing/2014/main" id="{732A3292-53B6-5E5D-CD34-9D2212E0CD05}"/>
              </a:ext>
            </a:extLst>
          </p:cNvPr>
          <p:cNvSpPr txBox="1"/>
          <p:nvPr/>
        </p:nvSpPr>
        <p:spPr>
          <a:xfrm>
            <a:off x="10910714" y="5298302"/>
            <a:ext cx="1089000" cy="737400"/>
          </a:xfrm>
          <a:prstGeom prst="rect">
            <a:avLst/>
          </a:prstGeom>
          <a:noFill/>
          <a:ln>
            <a:noFill/>
          </a:ln>
        </p:spPr>
        <p:txBody>
          <a:bodyPr spcFirstLastPara="1" wrap="square" lIns="0" tIns="0" rIns="0" bIns="0" anchor="t" anchorCtr="0">
            <a:spAutoFit/>
          </a:bodyPr>
          <a:lstStyle/>
          <a:p>
            <a:pPr marL="0" marR="0" lvl="0" indent="0" algn="ctr" rtl="0">
              <a:lnSpc>
                <a:spcPct val="104007"/>
              </a:lnSpc>
              <a:spcBef>
                <a:spcPts val="0"/>
              </a:spcBef>
              <a:spcAft>
                <a:spcPts val="0"/>
              </a:spcAft>
              <a:buNone/>
            </a:pPr>
            <a:r>
              <a:rPr lang="en-US" sz="4791" b="0" i="0" u="none" strike="noStrike" cap="none">
                <a:solidFill>
                  <a:srgbClr val="FFD7F3"/>
                </a:solidFill>
                <a:latin typeface="Paytone One"/>
                <a:ea typeface="Paytone One"/>
                <a:cs typeface="Paytone One"/>
                <a:sym typeface="Paytone One"/>
              </a:rPr>
              <a:t>03</a:t>
            </a:r>
            <a:endParaRPr/>
          </a:p>
        </p:txBody>
      </p:sp>
      <p:sp>
        <p:nvSpPr>
          <p:cNvPr id="275" name="Google Shape;275;p23">
            <a:extLst>
              <a:ext uri="{FF2B5EF4-FFF2-40B4-BE49-F238E27FC236}">
                <a16:creationId xmlns:a16="http://schemas.microsoft.com/office/drawing/2014/main" id="{AED4553E-3537-4565-91CC-8B6786217825}"/>
              </a:ext>
            </a:extLst>
          </p:cNvPr>
          <p:cNvSpPr txBox="1"/>
          <p:nvPr/>
        </p:nvSpPr>
        <p:spPr>
          <a:xfrm>
            <a:off x="15729152" y="5298302"/>
            <a:ext cx="1089000" cy="737400"/>
          </a:xfrm>
          <a:prstGeom prst="rect">
            <a:avLst/>
          </a:prstGeom>
          <a:noFill/>
          <a:ln>
            <a:noFill/>
          </a:ln>
        </p:spPr>
        <p:txBody>
          <a:bodyPr spcFirstLastPara="1" wrap="square" lIns="0" tIns="0" rIns="0" bIns="0" anchor="t" anchorCtr="0">
            <a:spAutoFit/>
          </a:bodyPr>
          <a:lstStyle/>
          <a:p>
            <a:pPr marL="0" marR="0" lvl="0" indent="0" algn="ctr" rtl="0">
              <a:lnSpc>
                <a:spcPct val="104007"/>
              </a:lnSpc>
              <a:spcBef>
                <a:spcPts val="0"/>
              </a:spcBef>
              <a:spcAft>
                <a:spcPts val="0"/>
              </a:spcAft>
              <a:buNone/>
            </a:pPr>
            <a:r>
              <a:rPr lang="en-US" sz="4791" b="0" i="0" u="none" strike="noStrike" cap="none">
                <a:solidFill>
                  <a:srgbClr val="FFD7F3"/>
                </a:solidFill>
                <a:latin typeface="Paytone One"/>
                <a:ea typeface="Paytone One"/>
                <a:cs typeface="Paytone One"/>
                <a:sym typeface="Paytone One"/>
              </a:rPr>
              <a:t>04</a:t>
            </a:r>
            <a:endParaRPr/>
          </a:p>
        </p:txBody>
      </p:sp>
      <p:sp>
        <p:nvSpPr>
          <p:cNvPr id="280" name="Google Shape;280;p23">
            <a:extLst>
              <a:ext uri="{FF2B5EF4-FFF2-40B4-BE49-F238E27FC236}">
                <a16:creationId xmlns:a16="http://schemas.microsoft.com/office/drawing/2014/main" id="{E0043E3F-11D7-F561-B6D8-1D5CFFE779FB}"/>
              </a:ext>
            </a:extLst>
          </p:cNvPr>
          <p:cNvSpPr txBox="1"/>
          <p:nvPr/>
        </p:nvSpPr>
        <p:spPr>
          <a:xfrm>
            <a:off x="512750" y="6518577"/>
            <a:ext cx="3469739" cy="2891882"/>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en-US" sz="2237" b="0" i="0" u="none" strike="noStrike" cap="none" dirty="0" err="1">
                <a:solidFill>
                  <a:srgbClr val="FFFFFF"/>
                </a:solidFill>
                <a:latin typeface="Lato"/>
                <a:ea typeface="Lato"/>
                <a:cs typeface="Lato"/>
                <a:sym typeface="Lato"/>
              </a:rPr>
              <a:t>Veritabanı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tasarımına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başlamadan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önce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tasarım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yapılacak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konu</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hakkında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ayrıntılı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bir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bilgi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toplamamız</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yani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tasarım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yapılacak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sistemin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analizinin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yapılması</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gerekmektedir</a:t>
            </a:r>
            <a:r>
              <a:rPr lang="en-US" sz="2237" b="0" i="0" u="none" strike="noStrike" cap="none" dirty="0">
                <a:solidFill>
                  <a:srgbClr val="FFFFFF"/>
                </a:solidFill>
                <a:latin typeface="Lato"/>
                <a:ea typeface="Lato"/>
                <a:cs typeface="Lato"/>
                <a:sym typeface="Lato"/>
              </a:rPr>
              <a:t>. </a:t>
            </a:r>
            <a:endParaRPr dirty="0"/>
          </a:p>
        </p:txBody>
      </p:sp>
      <p:sp>
        <p:nvSpPr>
          <p:cNvPr id="4" name="Slayt Numarası Yer Tutucusu 3">
            <a:extLst>
              <a:ext uri="{FF2B5EF4-FFF2-40B4-BE49-F238E27FC236}">
                <a16:creationId xmlns:a16="http://schemas.microsoft.com/office/drawing/2014/main" id="{6E9BB3CC-40A3-3012-1AFF-4F5E80D729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2" name="Google Shape;280;p23">
            <a:extLst>
              <a:ext uri="{FF2B5EF4-FFF2-40B4-BE49-F238E27FC236}">
                <a16:creationId xmlns:a16="http://schemas.microsoft.com/office/drawing/2014/main" id="{3F5B09D1-1154-2B98-EB55-BA281EB16687}"/>
              </a:ext>
            </a:extLst>
          </p:cNvPr>
          <p:cNvSpPr txBox="1"/>
          <p:nvPr/>
        </p:nvSpPr>
        <p:spPr>
          <a:xfrm>
            <a:off x="5031850" y="6558095"/>
            <a:ext cx="3469739" cy="2891882"/>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en-US" sz="2237" b="0" i="0" u="none" strike="noStrike" cap="none" dirty="0" err="1">
                <a:solidFill>
                  <a:srgbClr val="FFFFFF"/>
                </a:solidFill>
                <a:latin typeface="Lato"/>
                <a:ea typeface="Lato"/>
                <a:cs typeface="Lato"/>
                <a:sym typeface="Lato"/>
              </a:rPr>
              <a:t>İkinci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olarak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veritabanının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tasarım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işlemi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gerçekleştirilir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Tasarım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yapılan</a:t>
            </a:r>
            <a:r>
              <a:rPr lang="en-US" sz="2237" b="0" i="0" u="none" strike="noStrike" cap="none" dirty="0">
                <a:solidFill>
                  <a:srgbClr val="FFFFFF"/>
                </a:solidFill>
                <a:latin typeface="Lato"/>
                <a:ea typeface="Lato"/>
                <a:cs typeface="Lato"/>
                <a:sym typeface="Lato"/>
              </a:rPr>
              <a:t> yeni </a:t>
            </a:r>
            <a:r>
              <a:rPr lang="en-US" sz="2237" b="0" i="0" u="none" strike="noStrike" cap="none" dirty="0" err="1">
                <a:solidFill>
                  <a:srgbClr val="FFFFFF"/>
                </a:solidFill>
                <a:latin typeface="Lato"/>
                <a:ea typeface="Lato"/>
                <a:cs typeface="Lato"/>
                <a:sym typeface="Lato"/>
              </a:rPr>
              <a:t>sistem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üzerinde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çeşitli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uyarlama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işlemleri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yapılarak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en</a:t>
            </a:r>
            <a:r>
              <a:rPr lang="en-US" sz="2237" b="0" i="0" u="none" strike="noStrike" cap="none" dirty="0">
                <a:solidFill>
                  <a:srgbClr val="FFFFFF"/>
                </a:solidFill>
                <a:latin typeface="Lato"/>
                <a:ea typeface="Lato"/>
                <a:cs typeface="Lato"/>
                <a:sym typeface="Lato"/>
              </a:rPr>
              <a:t> iyi </a:t>
            </a:r>
            <a:r>
              <a:rPr lang="en-US" sz="2237" b="0" i="0" u="none" strike="noStrike" cap="none" dirty="0" err="1">
                <a:solidFill>
                  <a:srgbClr val="FFFFFF"/>
                </a:solidFill>
                <a:latin typeface="Lato"/>
                <a:ea typeface="Lato"/>
                <a:cs typeface="Lato"/>
                <a:sym typeface="Lato"/>
              </a:rPr>
              <a:t>çalışacak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sistem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bulunur</a:t>
            </a:r>
            <a:r>
              <a:rPr lang="en-US" sz="2237" b="0" i="0" u="none" strike="noStrike" cap="none" dirty="0">
                <a:solidFill>
                  <a:srgbClr val="FFFFFF"/>
                </a:solidFill>
                <a:latin typeface="Lato"/>
                <a:ea typeface="Lato"/>
                <a:cs typeface="Lato"/>
                <a:sym typeface="Lato"/>
              </a:rPr>
              <a:t>.</a:t>
            </a:r>
            <a:endParaRPr dirty="0"/>
          </a:p>
        </p:txBody>
      </p:sp>
      <p:sp>
        <p:nvSpPr>
          <p:cNvPr id="3" name="Google Shape;280;p23">
            <a:extLst>
              <a:ext uri="{FF2B5EF4-FFF2-40B4-BE49-F238E27FC236}">
                <a16:creationId xmlns:a16="http://schemas.microsoft.com/office/drawing/2014/main" id="{09D32824-3BC0-5D6A-67AB-2AC3AC52FE69}"/>
              </a:ext>
            </a:extLst>
          </p:cNvPr>
          <p:cNvSpPr txBox="1"/>
          <p:nvPr/>
        </p:nvSpPr>
        <p:spPr>
          <a:xfrm>
            <a:off x="9720344" y="6558095"/>
            <a:ext cx="3469739" cy="2478755"/>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en-US" sz="2237" b="0" i="0" u="none" strike="noStrike" cap="none" dirty="0" err="1">
                <a:solidFill>
                  <a:srgbClr val="FFFFFF"/>
                </a:solidFill>
                <a:latin typeface="Lato"/>
                <a:ea typeface="Lato"/>
                <a:cs typeface="Lato"/>
                <a:sym typeface="Lato"/>
              </a:rPr>
              <a:t>Tasarım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işlemi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bittikten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sonra</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sistemi</a:t>
            </a:r>
            <a:r>
              <a:rPr lang="en-US" sz="2237" b="0" i="0" u="none" strike="noStrike" cap="none" dirty="0">
                <a:solidFill>
                  <a:srgbClr val="FFFFFF"/>
                </a:solidFill>
                <a:latin typeface="Lato"/>
                <a:ea typeface="Lato"/>
                <a:cs typeface="Lato"/>
                <a:sym typeface="Lato"/>
              </a:rPr>
              <a:t> test </a:t>
            </a:r>
            <a:r>
              <a:rPr lang="en-US" sz="2237" b="0" i="0" u="none" strike="noStrike" cap="none" dirty="0" err="1">
                <a:solidFill>
                  <a:srgbClr val="FFFFFF"/>
                </a:solidFill>
                <a:latin typeface="Lato"/>
                <a:ea typeface="Lato"/>
                <a:cs typeface="Lato"/>
                <a:sym typeface="Lato"/>
              </a:rPr>
              <a:t>etme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işlemi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gerçekleştirilir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Sistem</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üzerine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veriler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girilerek</a:t>
            </a:r>
            <a:r>
              <a:rPr lang="en-US" sz="2237" b="0" i="0" u="none" strike="noStrike" cap="none" dirty="0">
                <a:solidFill>
                  <a:srgbClr val="FFFFFF"/>
                </a:solidFill>
                <a:latin typeface="Lato"/>
                <a:ea typeface="Lato"/>
                <a:cs typeface="Lato"/>
                <a:sym typeface="Lato"/>
              </a:rPr>
              <a:t> test </a:t>
            </a:r>
            <a:r>
              <a:rPr lang="en-US" sz="2237" b="0" i="0" u="none" strike="noStrike" cap="none" dirty="0" err="1">
                <a:solidFill>
                  <a:srgbClr val="FFFFFF"/>
                </a:solidFill>
                <a:latin typeface="Lato"/>
                <a:ea typeface="Lato"/>
                <a:cs typeface="Lato"/>
                <a:sym typeface="Lato"/>
              </a:rPr>
              <a:t>işlemi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gerçekleştirilir</a:t>
            </a:r>
            <a:r>
              <a:rPr lang="en-US" sz="2237" b="0" i="0" u="none" strike="noStrike" cap="none" dirty="0">
                <a:solidFill>
                  <a:srgbClr val="FFFFFF"/>
                </a:solidFill>
                <a:latin typeface="Lato"/>
                <a:ea typeface="Lato"/>
                <a:cs typeface="Lato"/>
                <a:sym typeface="Lato"/>
              </a:rPr>
              <a:t>. </a:t>
            </a:r>
            <a:endParaRPr dirty="0"/>
          </a:p>
        </p:txBody>
      </p:sp>
      <p:sp>
        <p:nvSpPr>
          <p:cNvPr id="5" name="Google Shape;280;p23">
            <a:extLst>
              <a:ext uri="{FF2B5EF4-FFF2-40B4-BE49-F238E27FC236}">
                <a16:creationId xmlns:a16="http://schemas.microsoft.com/office/drawing/2014/main" id="{6733FE28-3169-169A-627B-D45A5128DC14}"/>
              </a:ext>
            </a:extLst>
          </p:cNvPr>
          <p:cNvSpPr txBox="1"/>
          <p:nvPr/>
        </p:nvSpPr>
        <p:spPr>
          <a:xfrm>
            <a:off x="14462599" y="6558095"/>
            <a:ext cx="3469739" cy="1239378"/>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en-US" sz="2237" b="0" i="0" u="none" strike="noStrike" cap="none" dirty="0">
                <a:solidFill>
                  <a:srgbClr val="FFFFFF"/>
                </a:solidFill>
                <a:latin typeface="Lato"/>
                <a:ea typeface="Lato"/>
                <a:cs typeface="Lato"/>
                <a:sym typeface="Lato"/>
              </a:rPr>
              <a:t>Bu test </a:t>
            </a:r>
            <a:r>
              <a:rPr lang="en-US" sz="2237" b="0" i="0" u="none" strike="noStrike" cap="none" dirty="0" err="1">
                <a:solidFill>
                  <a:srgbClr val="FFFFFF"/>
                </a:solidFill>
                <a:latin typeface="Lato"/>
                <a:ea typeface="Lato"/>
                <a:cs typeface="Lato"/>
                <a:sym typeface="Lato"/>
              </a:rPr>
              <a:t>işleminden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elde</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edilen</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sonuçlar</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kullanılarak</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sisteme</a:t>
            </a:r>
            <a:r>
              <a:rPr lang="en-US" sz="2237" b="0" i="0" u="none" strike="noStrike" cap="none" dirty="0">
                <a:solidFill>
                  <a:srgbClr val="FFFFFF"/>
                </a:solidFill>
                <a:latin typeface="Lato"/>
                <a:ea typeface="Lato"/>
                <a:cs typeface="Lato"/>
                <a:sym typeface="Lato"/>
              </a:rPr>
              <a:t> son </a:t>
            </a:r>
            <a:r>
              <a:rPr lang="en-US" sz="2237" b="0" i="0" u="none" strike="noStrike" cap="none" dirty="0" err="1">
                <a:solidFill>
                  <a:srgbClr val="FFFFFF"/>
                </a:solidFill>
                <a:latin typeface="Lato"/>
                <a:ea typeface="Lato"/>
                <a:cs typeface="Lato"/>
                <a:sym typeface="Lato"/>
              </a:rPr>
              <a:t>şekli</a:t>
            </a:r>
            <a:r>
              <a:rPr lang="en-US" sz="2237" b="0" i="0" u="none" strike="noStrike" cap="none" dirty="0">
                <a:solidFill>
                  <a:srgbClr val="FFFFFF"/>
                </a:solidFill>
                <a:latin typeface="Lato"/>
                <a:ea typeface="Lato"/>
                <a:cs typeface="Lato"/>
                <a:sym typeface="Lato"/>
              </a:rPr>
              <a:t> </a:t>
            </a:r>
            <a:r>
              <a:rPr lang="en-US" sz="2237" b="0" i="0" u="none" strike="noStrike" cap="none" dirty="0" err="1">
                <a:solidFill>
                  <a:srgbClr val="FFFFFF"/>
                </a:solidFill>
                <a:latin typeface="Lato"/>
                <a:ea typeface="Lato"/>
                <a:cs typeface="Lato"/>
                <a:sym typeface="Lato"/>
              </a:rPr>
              <a:t>verilir</a:t>
            </a:r>
            <a:r>
              <a:rPr lang="en-US" sz="2237" b="0" i="0" u="none" strike="noStrike" cap="none" dirty="0">
                <a:solidFill>
                  <a:srgbClr val="FFFFFF"/>
                </a:solidFill>
                <a:latin typeface="Lato"/>
                <a:ea typeface="Lato"/>
                <a:cs typeface="Lato"/>
                <a:sym typeface="Lato"/>
              </a:rPr>
              <a:t>.</a:t>
            </a:r>
            <a:endParaRPr dirty="0"/>
          </a:p>
        </p:txBody>
      </p:sp>
    </p:spTree>
    <p:extLst>
      <p:ext uri="{BB962C8B-B14F-4D97-AF65-F5344CB8AC3E}">
        <p14:creationId xmlns:p14="http://schemas.microsoft.com/office/powerpoint/2010/main" val="12847247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65">
          <a:extLst>
            <a:ext uri="{FF2B5EF4-FFF2-40B4-BE49-F238E27FC236}">
              <a16:creationId xmlns:a16="http://schemas.microsoft.com/office/drawing/2014/main" id="{66F5053C-DE08-482C-4A23-B6C28F5A86EC}"/>
            </a:ext>
          </a:extLst>
        </p:cNvPr>
        <p:cNvGrpSpPr/>
        <p:nvPr/>
      </p:nvGrpSpPr>
      <p:grpSpPr>
        <a:xfrm>
          <a:off x="0" y="0"/>
          <a:ext cx="0" cy="0"/>
          <a:chOff x="0" y="0"/>
          <a:chExt cx="0" cy="0"/>
        </a:xfrm>
      </p:grpSpPr>
      <p:pic>
        <p:nvPicPr>
          <p:cNvPr id="266" name="Google Shape;266;p23">
            <a:extLst>
              <a:ext uri="{FF2B5EF4-FFF2-40B4-BE49-F238E27FC236}">
                <a16:creationId xmlns:a16="http://schemas.microsoft.com/office/drawing/2014/main" id="{8693384F-0017-679B-FBFE-0119A59EDE79}"/>
              </a:ext>
            </a:extLst>
          </p:cNvPr>
          <p:cNvPicPr preferRelativeResize="0"/>
          <p:nvPr/>
        </p:nvPicPr>
        <p:blipFill>
          <a:blip r:embed="rId3">
            <a:alphaModFix/>
          </a:blip>
          <a:stretch>
            <a:fillRect/>
          </a:stretch>
        </p:blipFill>
        <p:spPr>
          <a:xfrm>
            <a:off x="1382800" y="5060450"/>
            <a:ext cx="15522401" cy="1220275"/>
          </a:xfrm>
          <a:prstGeom prst="rect">
            <a:avLst/>
          </a:prstGeom>
          <a:noFill/>
          <a:ln>
            <a:noFill/>
          </a:ln>
        </p:spPr>
      </p:pic>
      <p:pic>
        <p:nvPicPr>
          <p:cNvPr id="267" name="Google Shape;267;p23">
            <a:extLst>
              <a:ext uri="{FF2B5EF4-FFF2-40B4-BE49-F238E27FC236}">
                <a16:creationId xmlns:a16="http://schemas.microsoft.com/office/drawing/2014/main" id="{FB2D2302-41E4-FA31-3030-6A9D0780D374}"/>
              </a:ext>
            </a:extLst>
          </p:cNvPr>
          <p:cNvPicPr preferRelativeResize="0"/>
          <p:nvPr/>
        </p:nvPicPr>
        <p:blipFill>
          <a:blip r:embed="rId4">
            <a:alphaModFix/>
          </a:blip>
          <a:stretch>
            <a:fillRect/>
          </a:stretch>
        </p:blipFill>
        <p:spPr>
          <a:xfrm>
            <a:off x="1364700" y="3182000"/>
            <a:ext cx="1248975" cy="1349900"/>
          </a:xfrm>
          <a:prstGeom prst="rect">
            <a:avLst/>
          </a:prstGeom>
          <a:noFill/>
          <a:ln>
            <a:noFill/>
          </a:ln>
        </p:spPr>
      </p:pic>
      <p:pic>
        <p:nvPicPr>
          <p:cNvPr id="268" name="Google Shape;268;p23">
            <a:extLst>
              <a:ext uri="{FF2B5EF4-FFF2-40B4-BE49-F238E27FC236}">
                <a16:creationId xmlns:a16="http://schemas.microsoft.com/office/drawing/2014/main" id="{992D89A2-2E4A-13B3-AD8E-1CD81D790E2E}"/>
              </a:ext>
            </a:extLst>
          </p:cNvPr>
          <p:cNvPicPr preferRelativeResize="0"/>
          <p:nvPr/>
        </p:nvPicPr>
        <p:blipFill>
          <a:blip r:embed="rId5">
            <a:alphaModFix/>
          </a:blip>
          <a:stretch>
            <a:fillRect/>
          </a:stretch>
        </p:blipFill>
        <p:spPr>
          <a:xfrm>
            <a:off x="6031050" y="3138950"/>
            <a:ext cx="1380150" cy="1392695"/>
          </a:xfrm>
          <a:prstGeom prst="rect">
            <a:avLst/>
          </a:prstGeom>
          <a:noFill/>
          <a:ln>
            <a:noFill/>
          </a:ln>
        </p:spPr>
      </p:pic>
      <p:pic>
        <p:nvPicPr>
          <p:cNvPr id="269" name="Google Shape;269;p23">
            <a:extLst>
              <a:ext uri="{FF2B5EF4-FFF2-40B4-BE49-F238E27FC236}">
                <a16:creationId xmlns:a16="http://schemas.microsoft.com/office/drawing/2014/main" id="{47A5980B-36FE-A812-7ADE-C9E1858C4882}"/>
              </a:ext>
            </a:extLst>
          </p:cNvPr>
          <p:cNvPicPr preferRelativeResize="0"/>
          <p:nvPr/>
        </p:nvPicPr>
        <p:blipFill>
          <a:blip r:embed="rId6">
            <a:alphaModFix/>
          </a:blip>
          <a:stretch>
            <a:fillRect/>
          </a:stretch>
        </p:blipFill>
        <p:spPr>
          <a:xfrm>
            <a:off x="10955413" y="3138950"/>
            <a:ext cx="968375" cy="1395972"/>
          </a:xfrm>
          <a:prstGeom prst="rect">
            <a:avLst/>
          </a:prstGeom>
          <a:noFill/>
          <a:ln>
            <a:noFill/>
          </a:ln>
        </p:spPr>
      </p:pic>
      <p:pic>
        <p:nvPicPr>
          <p:cNvPr id="270" name="Google Shape;270;p23">
            <a:extLst>
              <a:ext uri="{FF2B5EF4-FFF2-40B4-BE49-F238E27FC236}">
                <a16:creationId xmlns:a16="http://schemas.microsoft.com/office/drawing/2014/main" id="{53239AA3-D47D-6BD6-79A0-871AEF16980E}"/>
              </a:ext>
            </a:extLst>
          </p:cNvPr>
          <p:cNvPicPr preferRelativeResize="0"/>
          <p:nvPr/>
        </p:nvPicPr>
        <p:blipFill>
          <a:blip r:embed="rId7">
            <a:alphaModFix/>
          </a:blip>
          <a:stretch>
            <a:fillRect/>
          </a:stretch>
        </p:blipFill>
        <p:spPr>
          <a:xfrm>
            <a:off x="15460018" y="3269177"/>
            <a:ext cx="1474903" cy="1397950"/>
          </a:xfrm>
          <a:prstGeom prst="rect">
            <a:avLst/>
          </a:prstGeom>
          <a:noFill/>
          <a:ln>
            <a:noFill/>
          </a:ln>
        </p:spPr>
      </p:pic>
      <p:sp>
        <p:nvSpPr>
          <p:cNvPr id="271" name="Google Shape;271;p23">
            <a:extLst>
              <a:ext uri="{FF2B5EF4-FFF2-40B4-BE49-F238E27FC236}">
                <a16:creationId xmlns:a16="http://schemas.microsoft.com/office/drawing/2014/main" id="{8A10F281-435F-4C38-3602-166F0C423F8A}"/>
              </a:ext>
            </a:extLst>
          </p:cNvPr>
          <p:cNvSpPr txBox="1"/>
          <p:nvPr/>
        </p:nvSpPr>
        <p:spPr>
          <a:xfrm>
            <a:off x="3046028" y="788784"/>
            <a:ext cx="12195944" cy="805733"/>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tr-TR" sz="4400" b="0" i="0" u="none" strike="noStrike" cap="none" dirty="0">
                <a:solidFill>
                  <a:srgbClr val="FFCA04"/>
                </a:solidFill>
                <a:latin typeface="Paytone One"/>
                <a:ea typeface="Paytone One"/>
                <a:cs typeface="Paytone One"/>
                <a:sym typeface="Paytone One"/>
              </a:rPr>
              <a:t>VERİTABANI GELİŞTİRME AŞAMALARI</a:t>
            </a:r>
            <a:endParaRPr sz="4400" dirty="0"/>
          </a:p>
        </p:txBody>
      </p:sp>
      <p:sp>
        <p:nvSpPr>
          <p:cNvPr id="272" name="Google Shape;272;p23">
            <a:extLst>
              <a:ext uri="{FF2B5EF4-FFF2-40B4-BE49-F238E27FC236}">
                <a16:creationId xmlns:a16="http://schemas.microsoft.com/office/drawing/2014/main" id="{9167EA58-DA86-4952-03F4-2FC2DDB946C9}"/>
              </a:ext>
            </a:extLst>
          </p:cNvPr>
          <p:cNvSpPr txBox="1"/>
          <p:nvPr/>
        </p:nvSpPr>
        <p:spPr>
          <a:xfrm>
            <a:off x="1399414" y="5298302"/>
            <a:ext cx="1089000" cy="737400"/>
          </a:xfrm>
          <a:prstGeom prst="rect">
            <a:avLst/>
          </a:prstGeom>
          <a:noFill/>
          <a:ln>
            <a:noFill/>
          </a:ln>
        </p:spPr>
        <p:txBody>
          <a:bodyPr spcFirstLastPara="1" wrap="square" lIns="0" tIns="0" rIns="0" bIns="0" anchor="t" anchorCtr="0">
            <a:spAutoFit/>
          </a:bodyPr>
          <a:lstStyle/>
          <a:p>
            <a:pPr marL="0" marR="0" lvl="0" indent="0" algn="ctr" rtl="0">
              <a:lnSpc>
                <a:spcPct val="104007"/>
              </a:lnSpc>
              <a:spcBef>
                <a:spcPts val="0"/>
              </a:spcBef>
              <a:spcAft>
                <a:spcPts val="0"/>
              </a:spcAft>
              <a:buNone/>
            </a:pPr>
            <a:r>
              <a:rPr lang="en-US" sz="4791" b="0" i="0" u="none" strike="noStrike" cap="none">
                <a:solidFill>
                  <a:srgbClr val="FFD7F3"/>
                </a:solidFill>
                <a:latin typeface="Paytone One"/>
                <a:ea typeface="Paytone One"/>
                <a:cs typeface="Paytone One"/>
                <a:sym typeface="Paytone One"/>
              </a:rPr>
              <a:t>01</a:t>
            </a:r>
            <a:endParaRPr/>
          </a:p>
        </p:txBody>
      </p:sp>
      <p:sp>
        <p:nvSpPr>
          <p:cNvPr id="273" name="Google Shape;273;p23">
            <a:extLst>
              <a:ext uri="{FF2B5EF4-FFF2-40B4-BE49-F238E27FC236}">
                <a16:creationId xmlns:a16="http://schemas.microsoft.com/office/drawing/2014/main" id="{DC7AB738-29BD-057F-1BF5-12A71E66E29F}"/>
              </a:ext>
            </a:extLst>
          </p:cNvPr>
          <p:cNvSpPr txBox="1"/>
          <p:nvPr/>
        </p:nvSpPr>
        <p:spPr>
          <a:xfrm>
            <a:off x="6222220" y="5298302"/>
            <a:ext cx="1089000" cy="737400"/>
          </a:xfrm>
          <a:prstGeom prst="rect">
            <a:avLst/>
          </a:prstGeom>
          <a:noFill/>
          <a:ln>
            <a:noFill/>
          </a:ln>
        </p:spPr>
        <p:txBody>
          <a:bodyPr spcFirstLastPara="1" wrap="square" lIns="0" tIns="0" rIns="0" bIns="0" anchor="t" anchorCtr="0">
            <a:spAutoFit/>
          </a:bodyPr>
          <a:lstStyle/>
          <a:p>
            <a:pPr marL="0" marR="0" lvl="0" indent="0" algn="ctr" rtl="0">
              <a:lnSpc>
                <a:spcPct val="104007"/>
              </a:lnSpc>
              <a:spcBef>
                <a:spcPts val="0"/>
              </a:spcBef>
              <a:spcAft>
                <a:spcPts val="0"/>
              </a:spcAft>
              <a:buNone/>
            </a:pPr>
            <a:r>
              <a:rPr lang="en-US" sz="4791" b="0" i="0" u="none" strike="noStrike" cap="none">
                <a:solidFill>
                  <a:srgbClr val="FFD7F3"/>
                </a:solidFill>
                <a:latin typeface="Paytone One"/>
                <a:ea typeface="Paytone One"/>
                <a:cs typeface="Paytone One"/>
                <a:sym typeface="Paytone One"/>
              </a:rPr>
              <a:t>02</a:t>
            </a:r>
            <a:endParaRPr/>
          </a:p>
        </p:txBody>
      </p:sp>
      <p:sp>
        <p:nvSpPr>
          <p:cNvPr id="274" name="Google Shape;274;p23">
            <a:extLst>
              <a:ext uri="{FF2B5EF4-FFF2-40B4-BE49-F238E27FC236}">
                <a16:creationId xmlns:a16="http://schemas.microsoft.com/office/drawing/2014/main" id="{78ED83B3-DEE2-14F2-12F4-65C40D5F743F}"/>
              </a:ext>
            </a:extLst>
          </p:cNvPr>
          <p:cNvSpPr txBox="1"/>
          <p:nvPr/>
        </p:nvSpPr>
        <p:spPr>
          <a:xfrm>
            <a:off x="10910714" y="5298302"/>
            <a:ext cx="1089000" cy="737400"/>
          </a:xfrm>
          <a:prstGeom prst="rect">
            <a:avLst/>
          </a:prstGeom>
          <a:noFill/>
          <a:ln>
            <a:noFill/>
          </a:ln>
        </p:spPr>
        <p:txBody>
          <a:bodyPr spcFirstLastPara="1" wrap="square" lIns="0" tIns="0" rIns="0" bIns="0" anchor="t" anchorCtr="0">
            <a:spAutoFit/>
          </a:bodyPr>
          <a:lstStyle/>
          <a:p>
            <a:pPr marL="0" marR="0" lvl="0" indent="0" algn="ctr" rtl="0">
              <a:lnSpc>
                <a:spcPct val="104007"/>
              </a:lnSpc>
              <a:spcBef>
                <a:spcPts val="0"/>
              </a:spcBef>
              <a:spcAft>
                <a:spcPts val="0"/>
              </a:spcAft>
              <a:buNone/>
            </a:pPr>
            <a:r>
              <a:rPr lang="en-US" sz="4791" b="0" i="0" u="none" strike="noStrike" cap="none">
                <a:solidFill>
                  <a:srgbClr val="FFD7F3"/>
                </a:solidFill>
                <a:latin typeface="Paytone One"/>
                <a:ea typeface="Paytone One"/>
                <a:cs typeface="Paytone One"/>
                <a:sym typeface="Paytone One"/>
              </a:rPr>
              <a:t>03</a:t>
            </a:r>
            <a:endParaRPr/>
          </a:p>
        </p:txBody>
      </p:sp>
      <p:sp>
        <p:nvSpPr>
          <p:cNvPr id="275" name="Google Shape;275;p23">
            <a:extLst>
              <a:ext uri="{FF2B5EF4-FFF2-40B4-BE49-F238E27FC236}">
                <a16:creationId xmlns:a16="http://schemas.microsoft.com/office/drawing/2014/main" id="{1C42BFC6-4158-9C14-E161-B85A759C8C74}"/>
              </a:ext>
            </a:extLst>
          </p:cNvPr>
          <p:cNvSpPr txBox="1"/>
          <p:nvPr/>
        </p:nvSpPr>
        <p:spPr>
          <a:xfrm>
            <a:off x="15729152" y="5298302"/>
            <a:ext cx="1089000" cy="737400"/>
          </a:xfrm>
          <a:prstGeom prst="rect">
            <a:avLst/>
          </a:prstGeom>
          <a:noFill/>
          <a:ln>
            <a:noFill/>
          </a:ln>
        </p:spPr>
        <p:txBody>
          <a:bodyPr spcFirstLastPara="1" wrap="square" lIns="0" tIns="0" rIns="0" bIns="0" anchor="t" anchorCtr="0">
            <a:spAutoFit/>
          </a:bodyPr>
          <a:lstStyle/>
          <a:p>
            <a:pPr marL="0" marR="0" lvl="0" indent="0" algn="ctr" rtl="0">
              <a:lnSpc>
                <a:spcPct val="104007"/>
              </a:lnSpc>
              <a:spcBef>
                <a:spcPts val="0"/>
              </a:spcBef>
              <a:spcAft>
                <a:spcPts val="0"/>
              </a:spcAft>
              <a:buNone/>
            </a:pPr>
            <a:r>
              <a:rPr lang="en-US" sz="4791" b="0" i="0" u="none" strike="noStrike" cap="none">
                <a:solidFill>
                  <a:srgbClr val="FFD7F3"/>
                </a:solidFill>
                <a:latin typeface="Paytone One"/>
                <a:ea typeface="Paytone One"/>
                <a:cs typeface="Paytone One"/>
                <a:sym typeface="Paytone One"/>
              </a:rPr>
              <a:t>04</a:t>
            </a:r>
            <a:endParaRPr/>
          </a:p>
        </p:txBody>
      </p:sp>
      <p:sp>
        <p:nvSpPr>
          <p:cNvPr id="280" name="Google Shape;280;p23">
            <a:extLst>
              <a:ext uri="{FF2B5EF4-FFF2-40B4-BE49-F238E27FC236}">
                <a16:creationId xmlns:a16="http://schemas.microsoft.com/office/drawing/2014/main" id="{9932F18E-F5CC-B7B6-87B6-49BC00C7DEBC}"/>
              </a:ext>
            </a:extLst>
          </p:cNvPr>
          <p:cNvSpPr txBox="1"/>
          <p:nvPr/>
        </p:nvSpPr>
        <p:spPr>
          <a:xfrm>
            <a:off x="512750" y="6518577"/>
            <a:ext cx="3469739" cy="553998"/>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en-US" sz="3000" b="0" i="0" u="none" strike="noStrike" cap="none" dirty="0" err="1">
                <a:solidFill>
                  <a:srgbClr val="FFFFFF"/>
                </a:solidFill>
                <a:latin typeface="Lato"/>
                <a:ea typeface="Lato"/>
                <a:cs typeface="Lato"/>
                <a:sym typeface="Lato"/>
              </a:rPr>
              <a:t>Gereksinim</a:t>
            </a:r>
            <a:r>
              <a:rPr lang="en-US" sz="3000" b="0" i="0" u="none" strike="noStrike" cap="none" dirty="0">
                <a:solidFill>
                  <a:srgbClr val="FFFFFF"/>
                </a:solidFill>
                <a:latin typeface="Lato"/>
                <a:ea typeface="Lato"/>
                <a:cs typeface="Lato"/>
                <a:sym typeface="Lato"/>
              </a:rPr>
              <a:t> </a:t>
            </a:r>
            <a:r>
              <a:rPr lang="en-US" sz="3000" b="0" i="0" u="none" strike="noStrike" cap="none" dirty="0" err="1">
                <a:solidFill>
                  <a:srgbClr val="FFFFFF"/>
                </a:solidFill>
                <a:latin typeface="Lato"/>
                <a:ea typeface="Lato"/>
                <a:cs typeface="Lato"/>
                <a:sym typeface="Lato"/>
              </a:rPr>
              <a:t>Analizi</a:t>
            </a:r>
            <a:endParaRPr lang="en-US" sz="3000" b="0" i="0" u="none" strike="noStrike" cap="none" dirty="0">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EE12DBB3-3449-8EBF-F7DD-B2FC60B39A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
        <p:nvSpPr>
          <p:cNvPr id="2" name="Google Shape;280;p23">
            <a:extLst>
              <a:ext uri="{FF2B5EF4-FFF2-40B4-BE49-F238E27FC236}">
                <a16:creationId xmlns:a16="http://schemas.microsoft.com/office/drawing/2014/main" id="{6819FCA7-C852-5B24-3F13-B392E896BC99}"/>
              </a:ext>
            </a:extLst>
          </p:cNvPr>
          <p:cNvSpPr txBox="1"/>
          <p:nvPr/>
        </p:nvSpPr>
        <p:spPr>
          <a:xfrm>
            <a:off x="5031850" y="6558095"/>
            <a:ext cx="3469739" cy="2492990"/>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en-US" sz="3000" dirty="0">
                <a:solidFill>
                  <a:srgbClr val="FFFFFF"/>
                </a:solidFill>
                <a:latin typeface="Lato"/>
                <a:ea typeface="Lato"/>
                <a:cs typeface="Lato"/>
                <a:sym typeface="Lato"/>
              </a:rPr>
              <a:t>Veri </a:t>
            </a:r>
            <a:r>
              <a:rPr lang="en-US" sz="3000" dirty="0" err="1">
                <a:solidFill>
                  <a:srgbClr val="FFFFFF"/>
                </a:solidFill>
                <a:latin typeface="Lato"/>
                <a:ea typeface="Lato"/>
                <a:cs typeface="Lato"/>
                <a:sym typeface="Lato"/>
              </a:rPr>
              <a:t>Tabanı</a:t>
            </a:r>
            <a:r>
              <a:rPr lang="en-US" sz="3000" dirty="0">
                <a:solidFill>
                  <a:srgbClr val="FFFFFF"/>
                </a:solidFill>
                <a:latin typeface="Lato"/>
                <a:ea typeface="Lato"/>
                <a:cs typeface="Lato"/>
                <a:sym typeface="Lato"/>
              </a:rPr>
              <a:t> </a:t>
            </a:r>
            <a:r>
              <a:rPr lang="en-US" sz="3000" dirty="0" err="1">
                <a:solidFill>
                  <a:srgbClr val="FFFFFF"/>
                </a:solidFill>
                <a:latin typeface="Lato"/>
                <a:ea typeface="Lato"/>
                <a:cs typeface="Lato"/>
                <a:sym typeface="Lato"/>
              </a:rPr>
              <a:t>tasarımı</a:t>
            </a:r>
            <a:endParaRPr lang="tr-TR" sz="3000" dirty="0">
              <a:solidFill>
                <a:srgbClr val="FFFFFF"/>
              </a:solidFill>
              <a:latin typeface="Lato"/>
              <a:ea typeface="Lato"/>
              <a:cs typeface="Lato"/>
              <a:sym typeface="Lato"/>
            </a:endParaRPr>
          </a:p>
          <a:p>
            <a:pPr marL="0" marR="0" lvl="1" indent="0" rtl="0">
              <a:lnSpc>
                <a:spcPct val="120000"/>
              </a:lnSpc>
              <a:spcBef>
                <a:spcPts val="0"/>
              </a:spcBef>
              <a:spcAft>
                <a:spcPts val="0"/>
              </a:spcAft>
              <a:buNone/>
            </a:pPr>
            <a:r>
              <a:rPr lang="en-US" sz="2500" dirty="0">
                <a:solidFill>
                  <a:srgbClr val="FFFFFF"/>
                </a:solidFill>
                <a:latin typeface="Lato"/>
                <a:ea typeface="Lato"/>
                <a:cs typeface="Lato"/>
                <a:sym typeface="Lato"/>
              </a:rPr>
              <a:t>− </a:t>
            </a:r>
            <a:r>
              <a:rPr lang="en-US" sz="2500" dirty="0" err="1">
                <a:solidFill>
                  <a:srgbClr val="FFFFFF"/>
                </a:solidFill>
                <a:latin typeface="Lato"/>
                <a:ea typeface="Lato"/>
                <a:cs typeface="Lato"/>
                <a:sym typeface="Lato"/>
              </a:rPr>
              <a:t>Kavramsal</a:t>
            </a:r>
            <a:r>
              <a:rPr lang="en-US" sz="2500" dirty="0">
                <a:solidFill>
                  <a:srgbClr val="FFFFFF"/>
                </a:solidFill>
                <a:latin typeface="Lato"/>
                <a:ea typeface="Lato"/>
                <a:cs typeface="Lato"/>
                <a:sym typeface="Lato"/>
              </a:rPr>
              <a:t> </a:t>
            </a:r>
            <a:r>
              <a:rPr lang="en-US" sz="2500" dirty="0" err="1">
                <a:solidFill>
                  <a:srgbClr val="FFFFFF"/>
                </a:solidFill>
                <a:latin typeface="Lato"/>
                <a:ea typeface="Lato"/>
                <a:cs typeface="Lato"/>
                <a:sym typeface="Lato"/>
              </a:rPr>
              <a:t>Tasarım</a:t>
            </a:r>
            <a:endParaRPr lang="en-US" sz="2500" dirty="0">
              <a:solidFill>
                <a:srgbClr val="FFFFFF"/>
              </a:solidFill>
              <a:latin typeface="Lato"/>
              <a:ea typeface="Lato"/>
              <a:cs typeface="Lato"/>
              <a:sym typeface="Lato"/>
            </a:endParaRPr>
          </a:p>
          <a:p>
            <a:pPr marL="0" marR="0" lvl="1" indent="0" rtl="0">
              <a:lnSpc>
                <a:spcPct val="120000"/>
              </a:lnSpc>
              <a:spcBef>
                <a:spcPts val="0"/>
              </a:spcBef>
              <a:spcAft>
                <a:spcPts val="0"/>
              </a:spcAft>
              <a:buNone/>
            </a:pPr>
            <a:r>
              <a:rPr lang="en-US" sz="2500" dirty="0">
                <a:solidFill>
                  <a:srgbClr val="FFFFFF"/>
                </a:solidFill>
                <a:latin typeface="Lato"/>
                <a:ea typeface="Lato"/>
                <a:cs typeface="Lato"/>
                <a:sym typeface="Lato"/>
              </a:rPr>
              <a:t>− </a:t>
            </a:r>
            <a:r>
              <a:rPr lang="en-US" sz="2500" dirty="0" err="1">
                <a:solidFill>
                  <a:srgbClr val="FFFFFF"/>
                </a:solidFill>
                <a:latin typeface="Lato"/>
                <a:ea typeface="Lato"/>
                <a:cs typeface="Lato"/>
                <a:sym typeface="Lato"/>
              </a:rPr>
              <a:t>Mantıksal</a:t>
            </a:r>
            <a:r>
              <a:rPr lang="en-US" sz="2500" dirty="0">
                <a:solidFill>
                  <a:srgbClr val="FFFFFF"/>
                </a:solidFill>
                <a:latin typeface="Lato"/>
                <a:ea typeface="Lato"/>
                <a:cs typeface="Lato"/>
                <a:sym typeface="Lato"/>
              </a:rPr>
              <a:t> </a:t>
            </a:r>
            <a:r>
              <a:rPr lang="en-US" sz="2500" dirty="0" err="1">
                <a:solidFill>
                  <a:srgbClr val="FFFFFF"/>
                </a:solidFill>
                <a:latin typeface="Lato"/>
                <a:ea typeface="Lato"/>
                <a:cs typeface="Lato"/>
                <a:sym typeface="Lato"/>
              </a:rPr>
              <a:t>Tasarım</a:t>
            </a:r>
            <a:endParaRPr lang="en-US" sz="2500" dirty="0">
              <a:solidFill>
                <a:srgbClr val="FFFFFF"/>
              </a:solidFill>
              <a:latin typeface="Lato"/>
              <a:ea typeface="Lato"/>
              <a:cs typeface="Lato"/>
              <a:sym typeface="Lato"/>
            </a:endParaRPr>
          </a:p>
          <a:p>
            <a:pPr marL="0" marR="0" lvl="1" indent="0" rtl="0">
              <a:lnSpc>
                <a:spcPct val="120000"/>
              </a:lnSpc>
              <a:spcBef>
                <a:spcPts val="0"/>
              </a:spcBef>
              <a:spcAft>
                <a:spcPts val="0"/>
              </a:spcAft>
              <a:buNone/>
            </a:pPr>
            <a:r>
              <a:rPr lang="en-US" sz="2500" dirty="0">
                <a:solidFill>
                  <a:srgbClr val="FFFFFF"/>
                </a:solidFill>
                <a:latin typeface="Lato"/>
                <a:ea typeface="Lato"/>
                <a:cs typeface="Lato"/>
                <a:sym typeface="Lato"/>
              </a:rPr>
              <a:t>− </a:t>
            </a:r>
            <a:r>
              <a:rPr lang="en-US" sz="2500" dirty="0" err="1">
                <a:solidFill>
                  <a:srgbClr val="FFFFFF"/>
                </a:solidFill>
                <a:latin typeface="Lato"/>
                <a:ea typeface="Lato"/>
                <a:cs typeface="Lato"/>
                <a:sym typeface="Lato"/>
              </a:rPr>
              <a:t>Fiziksel</a:t>
            </a:r>
            <a:r>
              <a:rPr lang="en-US" sz="2500" dirty="0">
                <a:solidFill>
                  <a:srgbClr val="FFFFFF"/>
                </a:solidFill>
                <a:latin typeface="Lato"/>
                <a:ea typeface="Lato"/>
                <a:cs typeface="Lato"/>
                <a:sym typeface="Lato"/>
              </a:rPr>
              <a:t> </a:t>
            </a:r>
            <a:r>
              <a:rPr lang="en-US" sz="2500" dirty="0" err="1">
                <a:solidFill>
                  <a:srgbClr val="FFFFFF"/>
                </a:solidFill>
                <a:latin typeface="Lato"/>
                <a:ea typeface="Lato"/>
                <a:cs typeface="Lato"/>
                <a:sym typeface="Lato"/>
              </a:rPr>
              <a:t>Tasarım</a:t>
            </a:r>
            <a:endParaRPr lang="en-US" sz="2500" dirty="0">
              <a:solidFill>
                <a:srgbClr val="FFFFFF"/>
              </a:solidFill>
              <a:latin typeface="Lato"/>
              <a:ea typeface="Lato"/>
              <a:cs typeface="Lato"/>
              <a:sym typeface="Lato"/>
            </a:endParaRPr>
          </a:p>
          <a:p>
            <a:pPr marL="0" marR="0" lvl="1" indent="0" algn="ctr" rtl="0">
              <a:lnSpc>
                <a:spcPct val="120000"/>
              </a:lnSpc>
              <a:spcBef>
                <a:spcPts val="0"/>
              </a:spcBef>
              <a:spcAft>
                <a:spcPts val="0"/>
              </a:spcAft>
              <a:buNone/>
            </a:pPr>
            <a:endParaRPr lang="en-US" sz="3000" dirty="0">
              <a:solidFill>
                <a:srgbClr val="FFFFFF"/>
              </a:solidFill>
              <a:latin typeface="Lato"/>
              <a:ea typeface="Lato"/>
              <a:cs typeface="Lato"/>
              <a:sym typeface="Lato"/>
            </a:endParaRPr>
          </a:p>
        </p:txBody>
      </p:sp>
      <p:sp>
        <p:nvSpPr>
          <p:cNvPr id="3" name="Google Shape;280;p23">
            <a:extLst>
              <a:ext uri="{FF2B5EF4-FFF2-40B4-BE49-F238E27FC236}">
                <a16:creationId xmlns:a16="http://schemas.microsoft.com/office/drawing/2014/main" id="{AEF6C748-5F62-706B-CBCF-1F4F06D7D0E9}"/>
              </a:ext>
            </a:extLst>
          </p:cNvPr>
          <p:cNvSpPr txBox="1"/>
          <p:nvPr/>
        </p:nvSpPr>
        <p:spPr>
          <a:xfrm>
            <a:off x="9720344" y="6558095"/>
            <a:ext cx="3469739" cy="2769989"/>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en-US" sz="3000" dirty="0">
                <a:solidFill>
                  <a:srgbClr val="FFFFFF"/>
                </a:solidFill>
                <a:latin typeface="Lato"/>
                <a:ea typeface="Lato"/>
                <a:cs typeface="Lato"/>
                <a:sym typeface="Lato"/>
              </a:rPr>
              <a:t>Veri </a:t>
            </a:r>
            <a:r>
              <a:rPr lang="en-US" sz="3000" dirty="0" err="1">
                <a:solidFill>
                  <a:srgbClr val="FFFFFF"/>
                </a:solidFill>
                <a:latin typeface="Lato"/>
                <a:ea typeface="Lato"/>
                <a:cs typeface="Lato"/>
                <a:sym typeface="Lato"/>
              </a:rPr>
              <a:t>Tabanının</a:t>
            </a:r>
            <a:r>
              <a:rPr lang="en-US" sz="3000" dirty="0">
                <a:solidFill>
                  <a:srgbClr val="FFFFFF"/>
                </a:solidFill>
                <a:latin typeface="Lato"/>
                <a:ea typeface="Lato"/>
                <a:cs typeface="Lato"/>
                <a:sym typeface="Lato"/>
              </a:rPr>
              <a:t> </a:t>
            </a:r>
            <a:r>
              <a:rPr lang="en-US" sz="3000" dirty="0" err="1">
                <a:solidFill>
                  <a:srgbClr val="FFFFFF"/>
                </a:solidFill>
                <a:latin typeface="Lato"/>
                <a:ea typeface="Lato"/>
                <a:cs typeface="Lato"/>
                <a:sym typeface="Lato"/>
              </a:rPr>
              <a:t>Tamamlanması</a:t>
            </a:r>
            <a:r>
              <a:rPr lang="en-US" sz="3000" dirty="0">
                <a:solidFill>
                  <a:srgbClr val="FFFFFF"/>
                </a:solidFill>
                <a:latin typeface="Lato"/>
                <a:ea typeface="Lato"/>
                <a:cs typeface="Lato"/>
                <a:sym typeface="Lato"/>
              </a:rPr>
              <a:t> (</a:t>
            </a:r>
            <a:r>
              <a:rPr lang="en-US" sz="3000" dirty="0" err="1">
                <a:solidFill>
                  <a:srgbClr val="FFFFFF"/>
                </a:solidFill>
                <a:latin typeface="Lato"/>
                <a:ea typeface="Lato"/>
                <a:cs typeface="Lato"/>
                <a:sym typeface="Lato"/>
              </a:rPr>
              <a:t>uygulama</a:t>
            </a:r>
            <a:r>
              <a:rPr lang="en-US" sz="3000" dirty="0">
                <a:solidFill>
                  <a:srgbClr val="FFFFFF"/>
                </a:solidFill>
                <a:latin typeface="Lato"/>
                <a:ea typeface="Lato"/>
                <a:cs typeface="Lato"/>
                <a:sym typeface="Lato"/>
              </a:rPr>
              <a:t> </a:t>
            </a:r>
            <a:r>
              <a:rPr lang="en-US" sz="3000" dirty="0" err="1">
                <a:solidFill>
                  <a:srgbClr val="FFFFFF"/>
                </a:solidFill>
                <a:latin typeface="Lato"/>
                <a:ea typeface="Lato"/>
                <a:cs typeface="Lato"/>
                <a:sym typeface="Lato"/>
              </a:rPr>
              <a:t>programları</a:t>
            </a:r>
            <a:r>
              <a:rPr lang="en-US" sz="3000" dirty="0">
                <a:solidFill>
                  <a:srgbClr val="FFFFFF"/>
                </a:solidFill>
                <a:latin typeface="Lato"/>
                <a:ea typeface="Lato"/>
                <a:cs typeface="Lato"/>
                <a:sym typeface="Lato"/>
              </a:rPr>
              <a:t>, </a:t>
            </a:r>
            <a:r>
              <a:rPr lang="en-US" sz="3000" dirty="0" err="1">
                <a:solidFill>
                  <a:srgbClr val="FFFFFF"/>
                </a:solidFill>
                <a:latin typeface="Lato"/>
                <a:ea typeface="Lato"/>
                <a:cs typeface="Lato"/>
                <a:sym typeface="Lato"/>
              </a:rPr>
              <a:t>testler</a:t>
            </a:r>
            <a:r>
              <a:rPr lang="en-US" sz="3000" dirty="0">
                <a:solidFill>
                  <a:srgbClr val="FFFFFF"/>
                </a:solidFill>
                <a:latin typeface="Lato"/>
                <a:ea typeface="Lato"/>
                <a:cs typeface="Lato"/>
                <a:sym typeface="Lato"/>
              </a:rPr>
              <a:t>, </a:t>
            </a:r>
            <a:r>
              <a:rPr lang="en-US" sz="3000" dirty="0" err="1">
                <a:solidFill>
                  <a:srgbClr val="FFFFFF"/>
                </a:solidFill>
                <a:latin typeface="Lato"/>
                <a:ea typeface="Lato"/>
                <a:cs typeface="Lato"/>
                <a:sym typeface="Lato"/>
              </a:rPr>
              <a:t>dokümantasyon</a:t>
            </a:r>
            <a:r>
              <a:rPr lang="en-US" sz="3000" dirty="0">
                <a:solidFill>
                  <a:srgbClr val="FFFFFF"/>
                </a:solidFill>
                <a:latin typeface="Lato"/>
                <a:ea typeface="Lato"/>
                <a:cs typeface="Lato"/>
                <a:sym typeface="Lato"/>
              </a:rPr>
              <a:t>)</a:t>
            </a:r>
          </a:p>
        </p:txBody>
      </p:sp>
      <p:sp>
        <p:nvSpPr>
          <p:cNvPr id="5" name="Google Shape;280;p23">
            <a:extLst>
              <a:ext uri="{FF2B5EF4-FFF2-40B4-BE49-F238E27FC236}">
                <a16:creationId xmlns:a16="http://schemas.microsoft.com/office/drawing/2014/main" id="{3D2DD07D-4BF7-BB9D-8FA1-782604154940}"/>
              </a:ext>
            </a:extLst>
          </p:cNvPr>
          <p:cNvSpPr txBox="1"/>
          <p:nvPr/>
        </p:nvSpPr>
        <p:spPr>
          <a:xfrm>
            <a:off x="14462599" y="6558095"/>
            <a:ext cx="3469739" cy="1661993"/>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it-IT" sz="3000" dirty="0">
                <a:solidFill>
                  <a:srgbClr val="FFFFFF"/>
                </a:solidFill>
                <a:latin typeface="Lato"/>
                <a:ea typeface="Lato"/>
                <a:cs typeface="Lato"/>
                <a:sym typeface="Lato"/>
              </a:rPr>
              <a:t>Veri Tabanının İşletilmesi, Test Edilmesi ve Bakımı</a:t>
            </a:r>
          </a:p>
        </p:txBody>
      </p:sp>
    </p:spTree>
    <p:extLst>
      <p:ext uri="{BB962C8B-B14F-4D97-AF65-F5344CB8AC3E}">
        <p14:creationId xmlns:p14="http://schemas.microsoft.com/office/powerpoint/2010/main" val="27671556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58F12A85-20AD-0251-224F-F1FC86B5558D}"/>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D2698A83-0AE9-E3CB-F80F-3E0F64A410A5}"/>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a:extLst>
              <a:ext uri="{FF2B5EF4-FFF2-40B4-BE49-F238E27FC236}">
                <a16:creationId xmlns:a16="http://schemas.microsoft.com/office/drawing/2014/main" id="{C2FC00B6-E247-66F7-15BD-D54EBB90F2E0}"/>
              </a:ext>
            </a:extLst>
          </p:cNvPr>
          <p:cNvPicPr preferRelativeResize="0"/>
          <p:nvPr/>
        </p:nvPicPr>
        <p:blipFill>
          <a:blip r:embed="rId4">
            <a:alphaModFix/>
          </a:blip>
          <a:stretch>
            <a:fillRect/>
          </a:stretch>
        </p:blipFill>
        <p:spPr>
          <a:xfrm>
            <a:off x="1247530" y="0"/>
            <a:ext cx="15792937" cy="10287001"/>
          </a:xfrm>
          <a:prstGeom prst="rect">
            <a:avLst/>
          </a:prstGeom>
          <a:noFill/>
          <a:ln>
            <a:noFill/>
          </a:ln>
        </p:spPr>
      </p:pic>
      <p:sp>
        <p:nvSpPr>
          <p:cNvPr id="4" name="Slayt Numarası Yer Tutucusu 3">
            <a:extLst>
              <a:ext uri="{FF2B5EF4-FFF2-40B4-BE49-F238E27FC236}">
                <a16:creationId xmlns:a16="http://schemas.microsoft.com/office/drawing/2014/main" id="{EDDDC019-EBB1-BE6B-F8A1-D89A7BD4E3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2" name="Dikdörtgen: Köşeleri Yuvarlatılmış 1">
            <a:extLst>
              <a:ext uri="{FF2B5EF4-FFF2-40B4-BE49-F238E27FC236}">
                <a16:creationId xmlns:a16="http://schemas.microsoft.com/office/drawing/2014/main" id="{39EB314D-92AD-A952-C66E-BC90676AAA3E}"/>
              </a:ext>
            </a:extLst>
          </p:cNvPr>
          <p:cNvSpPr/>
          <p:nvPr/>
        </p:nvSpPr>
        <p:spPr>
          <a:xfrm>
            <a:off x="12362217" y="550086"/>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solidFill>
                  <a:srgbClr val="1C3A8F"/>
                </a:solidFill>
              </a:rPr>
              <a:t>Öğr. Gör. Furkan DURMUŞ</a:t>
            </a:r>
          </a:p>
        </p:txBody>
      </p:sp>
      <p:sp>
        <p:nvSpPr>
          <p:cNvPr id="3" name="Dikdörtgen: Köşeleri Yuvarlatılmış 2">
            <a:extLst>
              <a:ext uri="{FF2B5EF4-FFF2-40B4-BE49-F238E27FC236}">
                <a16:creationId xmlns:a16="http://schemas.microsoft.com/office/drawing/2014/main" id="{3C5123F2-FF21-386E-EFC5-FE46398B2834}"/>
              </a:ext>
            </a:extLst>
          </p:cNvPr>
          <p:cNvSpPr/>
          <p:nvPr/>
        </p:nvSpPr>
        <p:spPr>
          <a:xfrm>
            <a:off x="2696384" y="550086"/>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solidFill>
                  <a:srgbClr val="1C3A8F"/>
                </a:solidFill>
              </a:rPr>
              <a:t>VTYS 1. Hafta </a:t>
            </a:r>
          </a:p>
        </p:txBody>
      </p:sp>
      <p:pic>
        <p:nvPicPr>
          <p:cNvPr id="5" name="Resim 4">
            <a:extLst>
              <a:ext uri="{FF2B5EF4-FFF2-40B4-BE49-F238E27FC236}">
                <a16:creationId xmlns:a16="http://schemas.microsoft.com/office/drawing/2014/main" id="{4E6A3887-AB7A-22A9-6FDB-A7995EDDF18B}"/>
              </a:ext>
            </a:extLst>
          </p:cNvPr>
          <p:cNvPicPr>
            <a:picLocks noChangeAspect="1"/>
          </p:cNvPicPr>
          <p:nvPr/>
        </p:nvPicPr>
        <p:blipFill>
          <a:blip r:embed="rId5"/>
          <a:stretch>
            <a:fillRect/>
          </a:stretch>
        </p:blipFill>
        <p:spPr>
          <a:xfrm>
            <a:off x="1639780" y="4630212"/>
            <a:ext cx="6261701" cy="1831548"/>
          </a:xfrm>
          <a:prstGeom prst="rect">
            <a:avLst/>
          </a:prstGeom>
        </p:spPr>
      </p:pic>
      <p:pic>
        <p:nvPicPr>
          <p:cNvPr id="6" name="Resim 5">
            <a:extLst>
              <a:ext uri="{FF2B5EF4-FFF2-40B4-BE49-F238E27FC236}">
                <a16:creationId xmlns:a16="http://schemas.microsoft.com/office/drawing/2014/main" id="{8C12EEA2-BA21-0030-7C0C-C90825982600}"/>
              </a:ext>
            </a:extLst>
          </p:cNvPr>
          <p:cNvPicPr>
            <a:picLocks noChangeAspect="1"/>
          </p:cNvPicPr>
          <p:nvPr/>
        </p:nvPicPr>
        <p:blipFill>
          <a:blip r:embed="rId6"/>
          <a:stretch>
            <a:fillRect/>
          </a:stretch>
        </p:blipFill>
        <p:spPr>
          <a:xfrm>
            <a:off x="8542127" y="2159861"/>
            <a:ext cx="7860269" cy="6307865"/>
          </a:xfrm>
          <a:prstGeom prst="rect">
            <a:avLst/>
          </a:prstGeom>
        </p:spPr>
      </p:pic>
    </p:spTree>
    <p:extLst>
      <p:ext uri="{BB962C8B-B14F-4D97-AF65-F5344CB8AC3E}">
        <p14:creationId xmlns:p14="http://schemas.microsoft.com/office/powerpoint/2010/main" val="39704723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20">
          <a:extLst>
            <a:ext uri="{FF2B5EF4-FFF2-40B4-BE49-F238E27FC236}">
              <a16:creationId xmlns:a16="http://schemas.microsoft.com/office/drawing/2014/main" id="{EDD86803-3D7A-2A1E-CE7D-4DC163151A66}"/>
            </a:ext>
          </a:extLst>
        </p:cNvPr>
        <p:cNvGrpSpPr/>
        <p:nvPr/>
      </p:nvGrpSpPr>
      <p:grpSpPr>
        <a:xfrm>
          <a:off x="0" y="0"/>
          <a:ext cx="0" cy="0"/>
          <a:chOff x="0" y="0"/>
          <a:chExt cx="0" cy="0"/>
        </a:xfrm>
      </p:grpSpPr>
      <p:pic>
        <p:nvPicPr>
          <p:cNvPr id="121" name="Google Shape;121;p16">
            <a:extLst>
              <a:ext uri="{FF2B5EF4-FFF2-40B4-BE49-F238E27FC236}">
                <a16:creationId xmlns:a16="http://schemas.microsoft.com/office/drawing/2014/main" id="{563AA6CA-4F1A-2913-BD6F-791BE0965E22}"/>
              </a:ext>
            </a:extLst>
          </p:cNvPr>
          <p:cNvPicPr preferRelativeResize="0"/>
          <p:nvPr/>
        </p:nvPicPr>
        <p:blipFill rotWithShape="1">
          <a:blip r:embed="rId3">
            <a:alphaModFix amt="60000"/>
          </a:blip>
          <a:srcRect l="22855" r="6737"/>
          <a:stretch/>
        </p:blipFill>
        <p:spPr>
          <a:xfrm>
            <a:off x="7355423" y="0"/>
            <a:ext cx="10932577" cy="10287000"/>
          </a:xfrm>
          <a:prstGeom prst="rect">
            <a:avLst/>
          </a:prstGeom>
          <a:noFill/>
          <a:ln>
            <a:noFill/>
          </a:ln>
        </p:spPr>
      </p:pic>
      <p:sp>
        <p:nvSpPr>
          <p:cNvPr id="122" name="Google Shape;122;p16">
            <a:extLst>
              <a:ext uri="{FF2B5EF4-FFF2-40B4-BE49-F238E27FC236}">
                <a16:creationId xmlns:a16="http://schemas.microsoft.com/office/drawing/2014/main" id="{69A70DEA-C4CB-E89F-3B9C-766C77BE98C0}"/>
              </a:ext>
            </a:extLst>
          </p:cNvPr>
          <p:cNvSpPr/>
          <p:nvPr/>
        </p:nvSpPr>
        <p:spPr>
          <a:xfrm>
            <a:off x="8382000" y="1188720"/>
            <a:ext cx="9128760" cy="9098279"/>
          </a:xfrm>
          <a:custGeom>
            <a:avLst/>
            <a:gdLst/>
            <a:ahLst/>
            <a:cxnLst/>
            <a:rect l="l" t="t" r="r" b="b"/>
            <a:pathLst>
              <a:path w="7691953" h="7230436" extrusionOk="0">
                <a:moveTo>
                  <a:pt x="0" y="0"/>
                </a:moveTo>
                <a:lnTo>
                  <a:pt x="7691953" y="0"/>
                </a:lnTo>
                <a:lnTo>
                  <a:pt x="7691953" y="7230436"/>
                </a:lnTo>
                <a:lnTo>
                  <a:pt x="0" y="7230436"/>
                </a:lnTo>
                <a:lnTo>
                  <a:pt x="0" y="0"/>
                </a:lnTo>
                <a:close/>
              </a:path>
            </a:pathLst>
          </a:custGeom>
          <a:blipFill rotWithShape="1">
            <a:blip r:embed="rId4">
              <a:alphaModFix/>
            </a:blip>
            <a:stretch>
              <a:fillRect/>
            </a:stretch>
          </a:blipFill>
          <a:ln>
            <a:noFill/>
          </a:ln>
        </p:spPr>
        <p:txBody>
          <a:bodyPr/>
          <a:lstStyle/>
          <a:p>
            <a:endParaRPr lang="tr-TR"/>
          </a:p>
        </p:txBody>
      </p:sp>
      <p:sp>
        <p:nvSpPr>
          <p:cNvPr id="123" name="Google Shape;123;p16">
            <a:extLst>
              <a:ext uri="{FF2B5EF4-FFF2-40B4-BE49-F238E27FC236}">
                <a16:creationId xmlns:a16="http://schemas.microsoft.com/office/drawing/2014/main" id="{7F934D72-06D5-0874-2F54-9E4C73783667}"/>
              </a:ext>
            </a:extLst>
          </p:cNvPr>
          <p:cNvSpPr/>
          <p:nvPr/>
        </p:nvSpPr>
        <p:spPr>
          <a:xfrm>
            <a:off x="-886843" y="6858669"/>
            <a:ext cx="8242267" cy="8242267"/>
          </a:xfrm>
          <a:custGeom>
            <a:avLst/>
            <a:gdLst/>
            <a:ahLst/>
            <a:cxnLst/>
            <a:rect l="l" t="t" r="r" b="b"/>
            <a:pathLst>
              <a:path w="8242267" h="8242267" extrusionOk="0">
                <a:moveTo>
                  <a:pt x="0" y="0"/>
                </a:moveTo>
                <a:lnTo>
                  <a:pt x="8242266" y="0"/>
                </a:lnTo>
                <a:lnTo>
                  <a:pt x="8242266" y="8242267"/>
                </a:lnTo>
                <a:lnTo>
                  <a:pt x="0" y="8242267"/>
                </a:lnTo>
                <a:lnTo>
                  <a:pt x="0" y="0"/>
                </a:lnTo>
                <a:close/>
              </a:path>
            </a:pathLst>
          </a:custGeom>
          <a:blipFill rotWithShape="1">
            <a:blip r:embed="rId5">
              <a:alphaModFix/>
            </a:blip>
            <a:stretch>
              <a:fillRect/>
            </a:stretch>
          </a:blipFill>
          <a:ln>
            <a:noFill/>
          </a:ln>
        </p:spPr>
        <p:txBody>
          <a:bodyPr/>
          <a:lstStyle/>
          <a:p>
            <a:endParaRPr lang="tr-TR"/>
          </a:p>
        </p:txBody>
      </p:sp>
      <p:sp>
        <p:nvSpPr>
          <p:cNvPr id="124" name="Google Shape;124;p16">
            <a:extLst>
              <a:ext uri="{FF2B5EF4-FFF2-40B4-BE49-F238E27FC236}">
                <a16:creationId xmlns:a16="http://schemas.microsoft.com/office/drawing/2014/main" id="{2D25BD27-D9A4-FC6B-5D26-37D5E12AB7DB}"/>
              </a:ext>
            </a:extLst>
          </p:cNvPr>
          <p:cNvSpPr/>
          <p:nvPr/>
        </p:nvSpPr>
        <p:spPr>
          <a:xfrm>
            <a:off x="-886843" y="-4499873"/>
            <a:ext cx="8242267" cy="8242267"/>
          </a:xfrm>
          <a:custGeom>
            <a:avLst/>
            <a:gdLst/>
            <a:ahLst/>
            <a:cxnLst/>
            <a:rect l="l" t="t" r="r" b="b"/>
            <a:pathLst>
              <a:path w="8242267" h="8242267" extrusionOk="0">
                <a:moveTo>
                  <a:pt x="0" y="0"/>
                </a:moveTo>
                <a:lnTo>
                  <a:pt x="8242266" y="0"/>
                </a:lnTo>
                <a:lnTo>
                  <a:pt x="8242266" y="8242266"/>
                </a:lnTo>
                <a:lnTo>
                  <a:pt x="0" y="8242266"/>
                </a:lnTo>
                <a:lnTo>
                  <a:pt x="0" y="0"/>
                </a:lnTo>
                <a:close/>
              </a:path>
            </a:pathLst>
          </a:custGeom>
          <a:blipFill rotWithShape="1">
            <a:blip r:embed="rId5">
              <a:alphaModFix/>
            </a:blip>
            <a:stretch>
              <a:fillRect/>
            </a:stretch>
          </a:blipFill>
          <a:ln>
            <a:noFill/>
          </a:ln>
        </p:spPr>
        <p:txBody>
          <a:bodyPr/>
          <a:lstStyle/>
          <a:p>
            <a:endParaRPr lang="tr-TR"/>
          </a:p>
        </p:txBody>
      </p:sp>
      <p:sp>
        <p:nvSpPr>
          <p:cNvPr id="125" name="Google Shape;125;p16">
            <a:extLst>
              <a:ext uri="{FF2B5EF4-FFF2-40B4-BE49-F238E27FC236}">
                <a16:creationId xmlns:a16="http://schemas.microsoft.com/office/drawing/2014/main" id="{24CF6B31-451C-B5F9-095D-57F41950011F}"/>
              </a:ext>
            </a:extLst>
          </p:cNvPr>
          <p:cNvSpPr txBox="1"/>
          <p:nvPr/>
        </p:nvSpPr>
        <p:spPr>
          <a:xfrm>
            <a:off x="177805" y="4541706"/>
            <a:ext cx="6974926" cy="1593193"/>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tr-TR" sz="8700" b="0" i="0" u="none" strike="noStrike" cap="none" dirty="0">
                <a:solidFill>
                  <a:srgbClr val="FFCA04"/>
                </a:solidFill>
                <a:latin typeface="Paytone One"/>
                <a:ea typeface="Paytone One"/>
                <a:cs typeface="Paytone One"/>
                <a:sym typeface="Paytone One"/>
              </a:rPr>
              <a:t>Veri </a:t>
            </a:r>
            <a:endParaRPr dirty="0"/>
          </a:p>
        </p:txBody>
      </p:sp>
      <p:sp>
        <p:nvSpPr>
          <p:cNvPr id="126" name="Google Shape;126;p16">
            <a:extLst>
              <a:ext uri="{FF2B5EF4-FFF2-40B4-BE49-F238E27FC236}">
                <a16:creationId xmlns:a16="http://schemas.microsoft.com/office/drawing/2014/main" id="{ADF5F799-7983-B80A-3DAA-9A46D1B4D510}"/>
              </a:ext>
            </a:extLst>
          </p:cNvPr>
          <p:cNvSpPr txBox="1"/>
          <p:nvPr/>
        </p:nvSpPr>
        <p:spPr>
          <a:xfrm>
            <a:off x="10561319" y="1702916"/>
            <a:ext cx="6659881" cy="4308872"/>
          </a:xfrm>
          <a:prstGeom prst="rect">
            <a:avLst/>
          </a:prstGeom>
          <a:noFill/>
          <a:ln>
            <a:noFill/>
          </a:ln>
        </p:spPr>
        <p:txBody>
          <a:bodyPr spcFirstLastPara="1" wrap="square" lIns="0" tIns="0" rIns="0" bIns="0" anchor="t" anchorCtr="0">
            <a:spAutoFit/>
          </a:bodyPr>
          <a:lstStyle/>
          <a:p>
            <a:pPr marL="0" indent="0" algn="just">
              <a:buNone/>
            </a:pPr>
            <a:r>
              <a:rPr lang="tr-TR" sz="2800" dirty="0">
                <a:latin typeface="TimesNewRomanPSMT"/>
              </a:rPr>
              <a:t>Olguların, kavramların veya talimatların, insan tarafından veya otomatik yolla iletişim, yorumlama ve işleme amacına uygun bir biçimde ifadesidir. Veri şu şekillerde de ifade edilir:</a:t>
            </a:r>
          </a:p>
          <a:p>
            <a:pPr marL="0" indent="0" algn="just">
              <a:buNone/>
            </a:pPr>
            <a:endParaRPr lang="tr-TR" sz="2800" dirty="0">
              <a:latin typeface="TimesNewRomanPSMT"/>
            </a:endParaRPr>
          </a:p>
          <a:p>
            <a:pPr marL="342900" lvl="1" indent="-342900" algn="just">
              <a:buFont typeface="Arial" panose="020B0604020202020204" pitchFamily="34" charset="0"/>
              <a:buChar char="•"/>
            </a:pPr>
            <a:r>
              <a:rPr lang="tr-TR" sz="2800" dirty="0">
                <a:latin typeface="TimesNewRomanPSMT"/>
              </a:rPr>
              <a:t>Bir anlamı olan ve kaydedilebilen gerçekler,</a:t>
            </a:r>
          </a:p>
          <a:p>
            <a:pPr marL="342900" lvl="1" indent="-342900" algn="just">
              <a:buFont typeface="Arial" panose="020B0604020202020204" pitchFamily="34" charset="0"/>
              <a:buChar char="•"/>
            </a:pPr>
            <a:r>
              <a:rPr lang="tr-TR" sz="2800" dirty="0">
                <a:latin typeface="TimesNewRomanPSMT"/>
              </a:rPr>
              <a:t>Bilgisayarda işlenebilen her türlü bilgi,</a:t>
            </a:r>
          </a:p>
          <a:p>
            <a:pPr marL="342900" lvl="1" indent="-342900" algn="just">
              <a:buFont typeface="Arial" panose="020B0604020202020204" pitchFamily="34" charset="0"/>
              <a:buChar char="•"/>
            </a:pPr>
            <a:r>
              <a:rPr lang="tr-TR" sz="2800" dirty="0">
                <a:latin typeface="TimesNewRomanPSMT"/>
              </a:rPr>
              <a:t>Veri kaydedilebilir.</a:t>
            </a:r>
          </a:p>
          <a:p>
            <a:pPr marL="0" indent="0" algn="just">
              <a:buNone/>
            </a:pPr>
            <a:endParaRPr lang="tr-TR" sz="2800" dirty="0">
              <a:latin typeface="TimesNewRomanPSMT"/>
            </a:endParaRPr>
          </a:p>
        </p:txBody>
      </p:sp>
      <p:sp>
        <p:nvSpPr>
          <p:cNvPr id="4" name="Slayt Numarası Yer Tutucusu 3">
            <a:extLst>
              <a:ext uri="{FF2B5EF4-FFF2-40B4-BE49-F238E27FC236}">
                <a16:creationId xmlns:a16="http://schemas.microsoft.com/office/drawing/2014/main" id="{716A3513-14FE-CFFF-E93E-D7CBC7A76F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6" name="Dikdörtgen: Köşeleri Yuvarlatılmış 5">
            <a:extLst>
              <a:ext uri="{FF2B5EF4-FFF2-40B4-BE49-F238E27FC236}">
                <a16:creationId xmlns:a16="http://schemas.microsoft.com/office/drawing/2014/main" id="{6F512446-DF62-2F27-6868-D7B86D5864DA}"/>
              </a:ext>
            </a:extLst>
          </p:cNvPr>
          <p:cNvSpPr/>
          <p:nvPr/>
        </p:nvSpPr>
        <p:spPr>
          <a:xfrm>
            <a:off x="15744399"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404127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329A5A15-726B-B470-A209-0569DFC3E216}"/>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40E3C8E5-192A-6333-0B8E-3EBF57B3AF41}"/>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sp>
        <p:nvSpPr>
          <p:cNvPr id="4" name="Slayt Numarası Yer Tutucusu 3">
            <a:extLst>
              <a:ext uri="{FF2B5EF4-FFF2-40B4-BE49-F238E27FC236}">
                <a16:creationId xmlns:a16="http://schemas.microsoft.com/office/drawing/2014/main" id="{3DE4A4ED-7A4D-D110-ACAF-F2C390C4AC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7" name="Google Shape;386;p31">
            <a:extLst>
              <a:ext uri="{FF2B5EF4-FFF2-40B4-BE49-F238E27FC236}">
                <a16:creationId xmlns:a16="http://schemas.microsoft.com/office/drawing/2014/main" id="{A679092D-4230-5630-F114-E9B1FFD9A80C}"/>
              </a:ext>
            </a:extLst>
          </p:cNvPr>
          <p:cNvSpPr/>
          <p:nvPr/>
        </p:nvSpPr>
        <p:spPr>
          <a:xfrm>
            <a:off x="2349642" y="177442"/>
            <a:ext cx="13588713" cy="9932116"/>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4">
              <a:alphaModFix/>
            </a:blip>
            <a:stretch>
              <a:fillRect/>
            </a:stretch>
          </a:blipFill>
          <a:ln>
            <a:noFill/>
          </a:ln>
        </p:spPr>
        <p:txBody>
          <a:bodyPr/>
          <a:lstStyle/>
          <a:p>
            <a:endParaRPr lang="tr-TR"/>
          </a:p>
        </p:txBody>
      </p:sp>
      <p:sp>
        <p:nvSpPr>
          <p:cNvPr id="2" name="Dikdörtgen: Köşeleri Yuvarlatılmış 1">
            <a:extLst>
              <a:ext uri="{FF2B5EF4-FFF2-40B4-BE49-F238E27FC236}">
                <a16:creationId xmlns:a16="http://schemas.microsoft.com/office/drawing/2014/main" id="{D45E37EA-35FD-0D09-2D84-154123D4C9B4}"/>
              </a:ext>
            </a:extLst>
          </p:cNvPr>
          <p:cNvSpPr/>
          <p:nvPr/>
        </p:nvSpPr>
        <p:spPr>
          <a:xfrm>
            <a:off x="12575577" y="1172459"/>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solidFill>
                  <a:srgbClr val="1C3A8F"/>
                </a:solidFill>
              </a:rPr>
              <a:t>Öğr. Gör. Furkan DURMUŞ</a:t>
            </a:r>
          </a:p>
        </p:txBody>
      </p:sp>
      <p:sp>
        <p:nvSpPr>
          <p:cNvPr id="3" name="Dikdörtgen: Köşeleri Yuvarlatılmış 2">
            <a:extLst>
              <a:ext uri="{FF2B5EF4-FFF2-40B4-BE49-F238E27FC236}">
                <a16:creationId xmlns:a16="http://schemas.microsoft.com/office/drawing/2014/main" id="{6631700F-B899-6869-4EB8-8CB3E7CA6A7E}"/>
              </a:ext>
            </a:extLst>
          </p:cNvPr>
          <p:cNvSpPr/>
          <p:nvPr/>
        </p:nvSpPr>
        <p:spPr>
          <a:xfrm>
            <a:off x="3290744" y="1172458"/>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solidFill>
                  <a:srgbClr val="1C3A8F"/>
                </a:solidFill>
              </a:rPr>
              <a:t>VTYS 1. Hafta </a:t>
            </a:r>
          </a:p>
        </p:txBody>
      </p:sp>
      <p:pic>
        <p:nvPicPr>
          <p:cNvPr id="8" name="Resim 7">
            <a:extLst>
              <a:ext uri="{FF2B5EF4-FFF2-40B4-BE49-F238E27FC236}">
                <a16:creationId xmlns:a16="http://schemas.microsoft.com/office/drawing/2014/main" id="{3F2AEF4A-EE56-38DF-C6D4-B378B190FA97}"/>
              </a:ext>
            </a:extLst>
          </p:cNvPr>
          <p:cNvPicPr>
            <a:picLocks noChangeAspect="1"/>
          </p:cNvPicPr>
          <p:nvPr/>
        </p:nvPicPr>
        <p:blipFill>
          <a:blip r:embed="rId5"/>
          <a:stretch>
            <a:fillRect/>
          </a:stretch>
        </p:blipFill>
        <p:spPr>
          <a:xfrm>
            <a:off x="4711118" y="2144984"/>
            <a:ext cx="9479159" cy="7156763"/>
          </a:xfrm>
          <a:prstGeom prst="rect">
            <a:avLst/>
          </a:prstGeom>
        </p:spPr>
      </p:pic>
    </p:spTree>
    <p:extLst>
      <p:ext uri="{BB962C8B-B14F-4D97-AF65-F5344CB8AC3E}">
        <p14:creationId xmlns:p14="http://schemas.microsoft.com/office/powerpoint/2010/main" val="13592995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419"/>
        <p:cNvGrpSpPr/>
        <p:nvPr/>
      </p:nvGrpSpPr>
      <p:grpSpPr>
        <a:xfrm>
          <a:off x="0" y="0"/>
          <a:ext cx="0" cy="0"/>
          <a:chOff x="0" y="0"/>
          <a:chExt cx="0" cy="0"/>
        </a:xfrm>
      </p:grpSpPr>
      <p:sp>
        <p:nvSpPr>
          <p:cNvPr id="420" name="Google Shape;420;p33"/>
          <p:cNvSpPr/>
          <p:nvPr/>
        </p:nvSpPr>
        <p:spPr>
          <a:xfrm>
            <a:off x="14023143" y="-876640"/>
            <a:ext cx="5071856" cy="5071856"/>
          </a:xfrm>
          <a:custGeom>
            <a:avLst/>
            <a:gdLst/>
            <a:ahLst/>
            <a:cxnLst/>
            <a:rect l="l" t="t" r="r" b="b"/>
            <a:pathLst>
              <a:path w="5071856" h="5071856" extrusionOk="0">
                <a:moveTo>
                  <a:pt x="0" y="0"/>
                </a:moveTo>
                <a:lnTo>
                  <a:pt x="5071857" y="0"/>
                </a:lnTo>
                <a:lnTo>
                  <a:pt x="5071857" y="5071856"/>
                </a:lnTo>
                <a:lnTo>
                  <a:pt x="0" y="5071856"/>
                </a:lnTo>
                <a:lnTo>
                  <a:pt x="0" y="0"/>
                </a:lnTo>
                <a:close/>
              </a:path>
            </a:pathLst>
          </a:custGeom>
          <a:blipFill rotWithShape="1">
            <a:blip r:embed="rId3">
              <a:alphaModFix/>
            </a:blip>
            <a:stretch>
              <a:fillRect/>
            </a:stretch>
          </a:blipFill>
          <a:ln>
            <a:noFill/>
          </a:ln>
        </p:spPr>
        <p:txBody>
          <a:bodyPr/>
          <a:lstStyle/>
          <a:p>
            <a:endParaRPr lang="tr-TR"/>
          </a:p>
        </p:txBody>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rot="-5400000">
            <a:off x="-1592406" y="3718186"/>
            <a:ext cx="6642331" cy="1953035"/>
          </a:xfrm>
          <a:prstGeom prst="rect">
            <a:avLst/>
          </a:prstGeom>
          <a:noFill/>
          <a:ln>
            <a:noFill/>
          </a:ln>
        </p:spPr>
        <p:txBody>
          <a:bodyPr spcFirstLastPara="1" wrap="square" lIns="0" tIns="0" rIns="0" bIns="0" anchor="t" anchorCtr="0">
            <a:spAutoFit/>
          </a:bodyPr>
          <a:lstStyle/>
          <a:p>
            <a:pPr marL="0" marR="0" lvl="0" indent="0" algn="ctr" rtl="0">
              <a:lnSpc>
                <a:spcPct val="119006"/>
              </a:lnSpc>
              <a:spcBef>
                <a:spcPts val="0"/>
              </a:spcBef>
              <a:spcAft>
                <a:spcPts val="0"/>
              </a:spcAft>
              <a:buNone/>
            </a:pPr>
            <a:r>
              <a:rPr lang="tr-TR" sz="10665" b="0" i="0" u="none" strike="noStrike" cap="none" dirty="0">
                <a:solidFill>
                  <a:srgbClr val="FFCA04"/>
                </a:solidFill>
                <a:latin typeface="Paytone One"/>
                <a:ea typeface="Paytone One"/>
                <a:cs typeface="Paytone One"/>
                <a:sym typeface="Paytone One"/>
              </a:rPr>
              <a:t>SON</a:t>
            </a:r>
            <a:endParaRPr dirty="0"/>
          </a:p>
        </p:txBody>
      </p:sp>
      <p:sp>
        <p:nvSpPr>
          <p:cNvPr id="425" name="Google Shape;425;p33"/>
          <p:cNvSpPr txBox="1"/>
          <p:nvPr/>
        </p:nvSpPr>
        <p:spPr>
          <a:xfrm>
            <a:off x="4626496" y="3224832"/>
            <a:ext cx="10027920" cy="1324850"/>
          </a:xfrm>
          <a:prstGeom prst="rect">
            <a:avLst/>
          </a:prstGeom>
          <a:noFill/>
          <a:ln>
            <a:noFill/>
          </a:ln>
        </p:spPr>
        <p:txBody>
          <a:bodyPr spcFirstLastPara="1" wrap="square" lIns="0" tIns="0" rIns="0" bIns="0" anchor="t" anchorCtr="0">
            <a:spAutoFit/>
          </a:bodyPr>
          <a:lstStyle/>
          <a:p>
            <a:pPr marL="0" marR="0" lvl="0" indent="0" algn="ctr" rtl="0">
              <a:lnSpc>
                <a:spcPct val="130979"/>
              </a:lnSpc>
              <a:spcBef>
                <a:spcPts val="0"/>
              </a:spcBef>
              <a:spcAft>
                <a:spcPts val="0"/>
              </a:spcAft>
              <a:buNone/>
            </a:pPr>
            <a:r>
              <a:rPr lang="tr-TR" sz="3286" b="0" i="0" u="none" strike="noStrike" cap="none" dirty="0">
                <a:solidFill>
                  <a:srgbClr val="000000"/>
                </a:solidFill>
                <a:latin typeface="Paytone One"/>
                <a:ea typeface="Paytone One"/>
                <a:cs typeface="Paytone One"/>
                <a:sym typeface="Paytone One"/>
              </a:rPr>
              <a:t>https://www.microsoft.com/tr-tr/sql-server/sql-server-downloads</a:t>
            </a:r>
          </a:p>
        </p:txBody>
      </p:sp>
      <p:sp>
        <p:nvSpPr>
          <p:cNvPr id="4" name="Slayt Numarası Yer Tutucusu 3">
            <a:extLst>
              <a:ext uri="{FF2B5EF4-FFF2-40B4-BE49-F238E27FC236}">
                <a16:creationId xmlns:a16="http://schemas.microsoft.com/office/drawing/2014/main" id="{1B439218-1DB7-55F7-2353-830C18B1BB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100CE96E-2F5E-9D16-4E74-E64C7D6A20CB}"/>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49AF4BD2-5E0E-6068-AFAF-AACA70AF779B}"/>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endParaRPr lang="tr-TR"/>
          </a:p>
        </p:txBody>
      </p:sp>
      <p:pic>
        <p:nvPicPr>
          <p:cNvPr id="362" name="Google Shape;362;p29">
            <a:extLst>
              <a:ext uri="{FF2B5EF4-FFF2-40B4-BE49-F238E27FC236}">
                <a16:creationId xmlns:a16="http://schemas.microsoft.com/office/drawing/2014/main" id="{2719043E-76F1-D74C-DB99-5C7D813A3755}"/>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5E612697-11C0-7171-619D-11C312325A62}"/>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endParaRPr lang="tr-TR"/>
          </a:p>
        </p:txBody>
      </p:sp>
      <p:sp>
        <p:nvSpPr>
          <p:cNvPr id="365" name="Google Shape;365;p29">
            <a:extLst>
              <a:ext uri="{FF2B5EF4-FFF2-40B4-BE49-F238E27FC236}">
                <a16:creationId xmlns:a16="http://schemas.microsoft.com/office/drawing/2014/main" id="{275AE675-4A62-F213-941B-48A8B0D3EFF7}"/>
              </a:ext>
            </a:extLst>
          </p:cNvPr>
          <p:cNvSpPr txBox="1"/>
          <p:nvPr/>
        </p:nvSpPr>
        <p:spPr>
          <a:xfrm>
            <a:off x="5807541" y="929987"/>
            <a:ext cx="8386734" cy="1953035"/>
          </a:xfrm>
          <a:prstGeom prst="rect">
            <a:avLst/>
          </a:prstGeom>
          <a:noFill/>
          <a:ln>
            <a:noFill/>
          </a:ln>
        </p:spPr>
        <p:txBody>
          <a:bodyPr spcFirstLastPara="1" wrap="square" lIns="0" tIns="0" rIns="0" bIns="0" anchor="t" anchorCtr="0">
            <a:spAutoFit/>
          </a:bodyPr>
          <a:lstStyle/>
          <a:p>
            <a:pPr marL="0" marR="0" lvl="0" indent="0" algn="l" rtl="0">
              <a:lnSpc>
                <a:spcPct val="119006"/>
              </a:lnSpc>
              <a:spcBef>
                <a:spcPts val="0"/>
              </a:spcBef>
              <a:spcAft>
                <a:spcPts val="0"/>
              </a:spcAft>
              <a:buNone/>
            </a:pPr>
            <a:r>
              <a:rPr lang="tr-TR" sz="10665" b="0" i="0" u="none" strike="noStrike" cap="none" dirty="0">
                <a:solidFill>
                  <a:srgbClr val="FFCA04"/>
                </a:solidFill>
                <a:latin typeface="Paytone One"/>
                <a:ea typeface="Paytone One"/>
                <a:cs typeface="Paytone One"/>
                <a:sym typeface="Paytone One"/>
              </a:rPr>
              <a:t>Veri Tabanı</a:t>
            </a:r>
            <a:endParaRPr dirty="0"/>
          </a:p>
        </p:txBody>
      </p:sp>
      <p:sp>
        <p:nvSpPr>
          <p:cNvPr id="366" name="Google Shape;366;p29">
            <a:extLst>
              <a:ext uri="{FF2B5EF4-FFF2-40B4-BE49-F238E27FC236}">
                <a16:creationId xmlns:a16="http://schemas.microsoft.com/office/drawing/2014/main" id="{3FE255A2-5551-F6FC-DD7D-2F2683BCF44A}"/>
              </a:ext>
            </a:extLst>
          </p:cNvPr>
          <p:cNvSpPr txBox="1"/>
          <p:nvPr/>
        </p:nvSpPr>
        <p:spPr>
          <a:xfrm>
            <a:off x="5457021" y="3844808"/>
            <a:ext cx="11969700" cy="3988784"/>
          </a:xfrm>
          <a:prstGeom prst="rect">
            <a:avLst/>
          </a:prstGeom>
          <a:noFill/>
          <a:ln>
            <a:noFill/>
          </a:ln>
        </p:spPr>
        <p:txBody>
          <a:bodyPr spcFirstLastPara="1" wrap="square" lIns="0" tIns="0" rIns="0" bIns="0" anchor="t" anchorCtr="0">
            <a:spAutoFit/>
          </a:bodyPr>
          <a:lstStyle/>
          <a:p>
            <a:pPr marL="0" marR="0" lvl="1" indent="0" algn="just" rtl="0">
              <a:lnSpc>
                <a:spcPct val="120000"/>
              </a:lnSpc>
              <a:spcBef>
                <a:spcPts val="0"/>
              </a:spcBef>
              <a:spcAft>
                <a:spcPts val="0"/>
              </a:spcAft>
              <a:buNone/>
            </a:pPr>
            <a:r>
              <a:rPr lang="en-US" sz="2700" b="0" i="0" u="none" strike="noStrike" cap="none" dirty="0" err="1">
                <a:solidFill>
                  <a:srgbClr val="FFFFFF"/>
                </a:solidFill>
                <a:latin typeface="Lato"/>
                <a:ea typeface="Lato"/>
                <a:cs typeface="Lato"/>
                <a:sym typeface="Lato"/>
              </a:rPr>
              <a:t>Veritabanı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en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genel</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tanımıyla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kullanım</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amacına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uygun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olarak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düzenlenmiş</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veriler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topluluğudur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Birbirleriyle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ilişkileri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olan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verilerin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tutulduğu</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mantıksal</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fiziksel</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olarak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tanımlarının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olduğu</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bilgi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depolarıdır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Veritabanları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gerçekte</a:t>
            </a:r>
            <a:r>
              <a:rPr lang="en-US" sz="2700" b="0" i="0" u="none" strike="noStrike" cap="none" dirty="0">
                <a:solidFill>
                  <a:srgbClr val="FFFFFF"/>
                </a:solidFill>
                <a:latin typeface="Lato"/>
                <a:ea typeface="Lato"/>
                <a:cs typeface="Lato"/>
                <a:sym typeface="Lato"/>
              </a:rPr>
              <a:t> var </a:t>
            </a:r>
            <a:r>
              <a:rPr lang="en-US" sz="2700" b="0" i="0" u="none" strike="noStrike" cap="none" dirty="0" err="1">
                <a:solidFill>
                  <a:srgbClr val="FFFFFF"/>
                </a:solidFill>
                <a:latin typeface="Lato"/>
                <a:ea typeface="Lato"/>
                <a:cs typeface="Lato"/>
                <a:sym typeface="Lato"/>
              </a:rPr>
              <a:t>olan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birbirleriyle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ilişkisi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olan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nesneleri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ilişkileri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modeller</a:t>
            </a:r>
            <a:r>
              <a:rPr lang="en-US" sz="2700" b="0" i="0" u="none" strike="noStrike" cap="none" dirty="0">
                <a:solidFill>
                  <a:srgbClr val="FFFFFF"/>
                </a:solidFill>
                <a:latin typeface="Lato"/>
                <a:ea typeface="Lato"/>
                <a:cs typeface="Lato"/>
                <a:sym typeface="Lato"/>
              </a:rPr>
              <a:t>.</a:t>
            </a:r>
          </a:p>
          <a:p>
            <a:pPr marL="0" marR="0" lvl="1" indent="0" algn="just" rtl="0">
              <a:lnSpc>
                <a:spcPct val="120000"/>
              </a:lnSpc>
              <a:spcBef>
                <a:spcPts val="0"/>
              </a:spcBef>
              <a:spcAft>
                <a:spcPts val="0"/>
              </a:spcAft>
              <a:buNone/>
            </a:pPr>
            <a:endParaRPr lang="en-US"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r>
              <a:rPr lang="en-US" sz="2700" b="0" i="0" u="none" strike="noStrike" cap="none" dirty="0">
                <a:solidFill>
                  <a:srgbClr val="FFFFFF"/>
                </a:solidFill>
                <a:latin typeface="Lato"/>
                <a:ea typeface="Lato"/>
                <a:cs typeface="Lato"/>
                <a:sym typeface="Lato"/>
              </a:rPr>
              <a:t>Veri </a:t>
            </a:r>
            <a:r>
              <a:rPr lang="en-US" sz="2700" b="0" i="0" u="none" strike="noStrike" cap="none" dirty="0" err="1">
                <a:solidFill>
                  <a:srgbClr val="FFFFFF"/>
                </a:solidFill>
                <a:latin typeface="Lato"/>
                <a:ea typeface="Lato"/>
                <a:cs typeface="Lato"/>
                <a:sym typeface="Lato"/>
              </a:rPr>
              <a:t>tabanlarını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kurmayı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tanımlamayı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işletmeyi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kullanmayı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sağlayan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programlar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topluluğuna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tabanı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sistemi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ya</a:t>
            </a:r>
            <a:r>
              <a:rPr lang="en-US" sz="2700" b="0" i="0" u="none" strike="noStrike" cap="none" dirty="0">
                <a:solidFill>
                  <a:srgbClr val="FFFFFF"/>
                </a:solidFill>
                <a:latin typeface="Lato"/>
                <a:ea typeface="Lato"/>
                <a:cs typeface="Lato"/>
                <a:sym typeface="Lato"/>
              </a:rPr>
              <a:t> da “</a:t>
            </a:r>
            <a:r>
              <a:rPr lang="en-US" sz="2700" b="0" i="0" u="none" strike="noStrike" cap="none" dirty="0" err="1">
                <a:solidFill>
                  <a:srgbClr val="FFFFFF"/>
                </a:solidFill>
                <a:latin typeface="Lato"/>
                <a:ea typeface="Lato"/>
                <a:cs typeface="Lato"/>
                <a:sym typeface="Lato"/>
              </a:rPr>
              <a:t>veri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tabanı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yönetim</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sistemi</a:t>
            </a:r>
            <a:r>
              <a:rPr lang="en-US" sz="2700" b="0" i="0" u="none" strike="noStrike" cap="none" dirty="0">
                <a:solidFill>
                  <a:srgbClr val="FFFFFF"/>
                </a:solidFill>
                <a:latin typeface="Lato"/>
                <a:ea typeface="Lato"/>
                <a:cs typeface="Lato"/>
                <a:sym typeface="Lato"/>
              </a:rPr>
              <a:t> (VTYS) – data base management system (DBMS)” </a:t>
            </a:r>
            <a:r>
              <a:rPr lang="en-US" sz="2700" b="0" i="0" u="none" strike="noStrike" cap="none" dirty="0" err="1">
                <a:solidFill>
                  <a:srgbClr val="FFFFFF"/>
                </a:solidFill>
                <a:latin typeface="Lato"/>
                <a:ea typeface="Lato"/>
                <a:cs typeface="Lato"/>
                <a:sym typeface="Lato"/>
              </a:rPr>
              <a:t>denir</a:t>
            </a:r>
            <a:r>
              <a:rPr lang="en-US" sz="2700" b="0" i="0" u="none" strike="noStrike" cap="none" dirty="0">
                <a:solidFill>
                  <a:srgbClr val="FFFFFF"/>
                </a:solidFill>
                <a:latin typeface="Lato"/>
                <a:ea typeface="Lato"/>
                <a:cs typeface="Lato"/>
                <a:sym typeface="Lato"/>
              </a:rPr>
              <a:t>.</a:t>
            </a:r>
          </a:p>
        </p:txBody>
      </p:sp>
      <p:sp>
        <p:nvSpPr>
          <p:cNvPr id="4" name="Slayt Numarası Yer Tutucusu 3">
            <a:extLst>
              <a:ext uri="{FF2B5EF4-FFF2-40B4-BE49-F238E27FC236}">
                <a16:creationId xmlns:a16="http://schemas.microsoft.com/office/drawing/2014/main" id="{2688D6BA-E570-D029-117F-0C609AF034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5058688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B72F021C-440C-5AB2-A8A6-43BC76A1C2BC}"/>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22E822D6-D83F-455B-2556-75F85DC3D017}"/>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4740B1B0-1961-B552-A736-E822DE934423}"/>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endParaRPr lang="tr-TR"/>
          </a:p>
        </p:txBody>
      </p:sp>
      <p:sp>
        <p:nvSpPr>
          <p:cNvPr id="364" name="Google Shape;364;p29">
            <a:extLst>
              <a:ext uri="{FF2B5EF4-FFF2-40B4-BE49-F238E27FC236}">
                <a16:creationId xmlns:a16="http://schemas.microsoft.com/office/drawing/2014/main" id="{815699C4-6033-D0CB-1972-96767D778129}"/>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endParaRPr lang="tr-TR"/>
          </a:p>
        </p:txBody>
      </p:sp>
      <p:sp>
        <p:nvSpPr>
          <p:cNvPr id="365" name="Google Shape;365;p29">
            <a:extLst>
              <a:ext uri="{FF2B5EF4-FFF2-40B4-BE49-F238E27FC236}">
                <a16:creationId xmlns:a16="http://schemas.microsoft.com/office/drawing/2014/main" id="{2D3C67DC-337F-955C-BC1F-AF867F7B853B}"/>
              </a:ext>
            </a:extLst>
          </p:cNvPr>
          <p:cNvSpPr txBox="1"/>
          <p:nvPr/>
        </p:nvSpPr>
        <p:spPr>
          <a:xfrm>
            <a:off x="5807541" y="929987"/>
            <a:ext cx="8386734" cy="1953035"/>
          </a:xfrm>
          <a:prstGeom prst="rect">
            <a:avLst/>
          </a:prstGeom>
          <a:noFill/>
          <a:ln>
            <a:noFill/>
          </a:ln>
        </p:spPr>
        <p:txBody>
          <a:bodyPr spcFirstLastPara="1" wrap="square" lIns="0" tIns="0" rIns="0" bIns="0" anchor="t" anchorCtr="0">
            <a:spAutoFit/>
          </a:bodyPr>
          <a:lstStyle/>
          <a:p>
            <a:pPr marL="0" marR="0" lvl="0" indent="0" algn="l" rtl="0">
              <a:lnSpc>
                <a:spcPct val="119006"/>
              </a:lnSpc>
              <a:spcBef>
                <a:spcPts val="0"/>
              </a:spcBef>
              <a:spcAft>
                <a:spcPts val="0"/>
              </a:spcAft>
              <a:buNone/>
            </a:pPr>
            <a:r>
              <a:rPr lang="tr-TR" sz="10665" b="0" i="0" u="none" strike="noStrike" cap="none" dirty="0">
                <a:solidFill>
                  <a:srgbClr val="FFCA04"/>
                </a:solidFill>
                <a:latin typeface="Paytone One"/>
                <a:ea typeface="Paytone One"/>
                <a:cs typeface="Paytone One"/>
                <a:sym typeface="Paytone One"/>
              </a:rPr>
              <a:t>Veri Tabanı</a:t>
            </a:r>
            <a:endParaRPr dirty="0"/>
          </a:p>
        </p:txBody>
      </p:sp>
      <p:sp>
        <p:nvSpPr>
          <p:cNvPr id="366" name="Google Shape;366;p29">
            <a:extLst>
              <a:ext uri="{FF2B5EF4-FFF2-40B4-BE49-F238E27FC236}">
                <a16:creationId xmlns:a16="http://schemas.microsoft.com/office/drawing/2014/main" id="{E044BBE0-6114-1F2F-2013-B8648E40834C}"/>
              </a:ext>
            </a:extLst>
          </p:cNvPr>
          <p:cNvSpPr txBox="1"/>
          <p:nvPr/>
        </p:nvSpPr>
        <p:spPr>
          <a:xfrm>
            <a:off x="5426541" y="4496298"/>
            <a:ext cx="11969700" cy="2492990"/>
          </a:xfrm>
          <a:prstGeom prst="rect">
            <a:avLst/>
          </a:prstGeom>
          <a:noFill/>
          <a:ln>
            <a:noFill/>
          </a:ln>
        </p:spPr>
        <p:txBody>
          <a:bodyPr spcFirstLastPara="1" wrap="square" lIns="0" tIns="0" rIns="0" bIns="0" anchor="t" anchorCtr="0">
            <a:spAutoFit/>
          </a:bodyPr>
          <a:lstStyle/>
          <a:p>
            <a:pPr marL="0" marR="0" lvl="1" indent="0" algn="just" rtl="0">
              <a:lnSpc>
                <a:spcPct val="120000"/>
              </a:lnSpc>
              <a:spcBef>
                <a:spcPts val="0"/>
              </a:spcBef>
              <a:spcAft>
                <a:spcPts val="0"/>
              </a:spcAft>
              <a:buNone/>
            </a:pPr>
            <a:r>
              <a:rPr lang="en-US" sz="2700" b="0" i="0" u="none" strike="noStrike" cap="none" dirty="0">
                <a:solidFill>
                  <a:srgbClr val="FFFFFF"/>
                </a:solidFill>
                <a:latin typeface="Lato"/>
                <a:ea typeface="Lato"/>
                <a:cs typeface="Lato"/>
                <a:sym typeface="Lato"/>
              </a:rPr>
              <a:t>Bilgi </a:t>
            </a:r>
            <a:r>
              <a:rPr lang="en-US" sz="2700" b="0" i="0" u="none" strike="noStrike" cap="none" dirty="0" err="1">
                <a:solidFill>
                  <a:srgbClr val="FFFFFF"/>
                </a:solidFill>
                <a:latin typeface="Lato"/>
                <a:ea typeface="Lato"/>
                <a:cs typeface="Lato"/>
                <a:sym typeface="Lato"/>
              </a:rPr>
              <a:t>artışıyla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birlikte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bilgisayarda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bilgi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depolama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a:t>
            </a:r>
            <a:r>
              <a:rPr lang="tr-TR" sz="2700"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bilgiye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erişim</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konularında</a:t>
            </a:r>
            <a:r>
              <a:rPr lang="tr-TR" sz="2700" dirty="0">
                <a:solidFill>
                  <a:srgbClr val="FFFFFF"/>
                </a:solidFill>
                <a:latin typeface="Lato"/>
                <a:ea typeface="Lato"/>
                <a:cs typeface="Lato"/>
                <a:sym typeface="Lato"/>
              </a:rPr>
              <a:t> </a:t>
            </a:r>
            <a:r>
              <a:rPr lang="en-US" sz="2700" b="0" i="0" u="none" strike="noStrike" cap="none" dirty="0">
                <a:solidFill>
                  <a:srgbClr val="FFFFFF"/>
                </a:solidFill>
                <a:latin typeface="Lato"/>
                <a:ea typeface="Lato"/>
                <a:cs typeface="Lato"/>
                <a:sym typeface="Lato"/>
              </a:rPr>
              <a:t>yeni </a:t>
            </a:r>
            <a:r>
              <a:rPr lang="en-US" sz="2700" b="0" i="0" u="none" strike="noStrike" cap="none" dirty="0" err="1">
                <a:solidFill>
                  <a:srgbClr val="FFFFFF"/>
                </a:solidFill>
                <a:latin typeface="Lato"/>
                <a:ea typeface="Lato"/>
                <a:cs typeface="Lato"/>
                <a:sym typeface="Lato"/>
              </a:rPr>
              <a:t>yöntemlere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ihtiyaç</a:t>
            </a:r>
            <a:r>
              <a:rPr lang="tr-TR" sz="2700"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duyulmuştur</a:t>
            </a:r>
            <a:r>
              <a:rPr lang="en-US" sz="2700" b="0" i="0" u="none" strike="noStrike" cap="none" dirty="0">
                <a:solidFill>
                  <a:srgbClr val="FFFFFF"/>
                </a:solidFill>
                <a:latin typeface="Lato"/>
                <a:ea typeface="Lato"/>
                <a:cs typeface="Lato"/>
                <a:sym typeface="Lato"/>
              </a:rPr>
              <a:t>.</a:t>
            </a:r>
            <a:endParaRPr lang="tr-TR"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endParaRPr lang="en-US"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r>
              <a:rPr lang="en-US" sz="2700" b="0" i="0" u="none" strike="noStrike" cap="none" dirty="0">
                <a:solidFill>
                  <a:srgbClr val="FFFFFF"/>
                </a:solidFill>
                <a:latin typeface="Lato"/>
                <a:ea typeface="Lato"/>
                <a:cs typeface="Lato"/>
                <a:sym typeface="Lato"/>
              </a:rPr>
              <a:t>Veri </a:t>
            </a:r>
            <a:r>
              <a:rPr lang="en-US" sz="2700" b="0" i="0" u="none" strike="noStrike" cap="none" dirty="0" err="1">
                <a:solidFill>
                  <a:srgbClr val="FFFFFF"/>
                </a:solidFill>
                <a:latin typeface="Lato"/>
                <a:ea typeface="Lato"/>
                <a:cs typeface="Lato"/>
                <a:sym typeface="Lato"/>
              </a:rPr>
              <a:t>tabanları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büyük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miktardaki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bilgileri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depolamada</a:t>
            </a:r>
            <a:r>
              <a:rPr lang="tr-TR" sz="2700"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geleneksel</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yöntem</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olan</a:t>
            </a:r>
            <a:r>
              <a:rPr lang="tr-TR" sz="2700" dirty="0">
                <a:solidFill>
                  <a:srgbClr val="FFFFFF"/>
                </a:solidFill>
                <a:latin typeface="Lato"/>
                <a:ea typeface="Lato"/>
                <a:cs typeface="Lato"/>
                <a:sym typeface="Lato"/>
              </a:rPr>
              <a:t> </a:t>
            </a:r>
            <a:r>
              <a:rPr lang="en-US" sz="2700" b="0" i="0" u="none" strike="noStrike" cap="none" dirty="0">
                <a:solidFill>
                  <a:srgbClr val="FFFFFF"/>
                </a:solidFill>
                <a:latin typeface="Lato"/>
                <a:ea typeface="Lato"/>
                <a:cs typeface="Lato"/>
                <a:sym typeface="Lato"/>
              </a:rPr>
              <a:t>‘‘</a:t>
            </a:r>
            <a:r>
              <a:rPr lang="en-US" sz="2700" b="0" i="0" u="none" strike="noStrike" cap="none" dirty="0" err="1">
                <a:solidFill>
                  <a:srgbClr val="FFFFFF"/>
                </a:solidFill>
                <a:latin typeface="Lato"/>
                <a:ea typeface="Lato"/>
                <a:cs typeface="Lato"/>
                <a:sym typeface="Lato"/>
              </a:rPr>
              <a:t>dosya-işlem</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sistemine</a:t>
            </a:r>
            <a:r>
              <a:rPr lang="en-US" sz="2700" b="0" i="0" u="none" strike="noStrike" cap="none" dirty="0">
                <a:solidFill>
                  <a:srgbClr val="FFFFFF"/>
                </a:solidFill>
                <a:latin typeface="Lato"/>
                <a:ea typeface="Lato"/>
                <a:cs typeface="Lato"/>
                <a:sym typeface="Lato"/>
              </a:rPr>
              <a:t>’’</a:t>
            </a:r>
            <a:r>
              <a:rPr lang="tr-TR"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alternatif</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olarak</a:t>
            </a:r>
            <a:r>
              <a:rPr lang="tr-TR" sz="2700"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geliştirilmiştir</a:t>
            </a:r>
            <a:r>
              <a:rPr lang="en-US" sz="2700" b="0" i="0" u="none" strike="noStrike" cap="none" dirty="0">
                <a:solidFill>
                  <a:srgbClr val="FFFFFF"/>
                </a:solidFill>
                <a:latin typeface="Lato"/>
                <a:ea typeface="Lato"/>
                <a:cs typeface="Lato"/>
                <a:sym typeface="Lato"/>
              </a:rPr>
              <a:t>.</a:t>
            </a:r>
          </a:p>
        </p:txBody>
      </p:sp>
      <p:sp>
        <p:nvSpPr>
          <p:cNvPr id="4" name="Slayt Numarası Yer Tutucusu 3">
            <a:extLst>
              <a:ext uri="{FF2B5EF4-FFF2-40B4-BE49-F238E27FC236}">
                <a16:creationId xmlns:a16="http://schemas.microsoft.com/office/drawing/2014/main" id="{0891CE7C-CC90-9CDC-32DB-C5AC984027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37222030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39">
          <a:extLst>
            <a:ext uri="{FF2B5EF4-FFF2-40B4-BE49-F238E27FC236}">
              <a16:creationId xmlns:a16="http://schemas.microsoft.com/office/drawing/2014/main" id="{4BAE6027-1BF2-392B-54D5-17A318DB32A8}"/>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1791B3D0-817C-3E84-9152-9F98112B9487}"/>
              </a:ext>
            </a:extLst>
          </p:cNvPr>
          <p:cNvSpPr txBox="1"/>
          <p:nvPr/>
        </p:nvSpPr>
        <p:spPr>
          <a:xfrm>
            <a:off x="2696877" y="754583"/>
            <a:ext cx="12894246" cy="1593193"/>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tr-TR" sz="8700" b="0" i="0" u="none" strike="noStrike" cap="none" dirty="0">
                <a:solidFill>
                  <a:srgbClr val="FFCA04"/>
                </a:solidFill>
                <a:latin typeface="Paytone One"/>
                <a:ea typeface="Paytone One"/>
                <a:cs typeface="Paytone One"/>
                <a:sym typeface="Paytone One"/>
              </a:rPr>
              <a:t>Veri Tabanı Örnekleri</a:t>
            </a:r>
            <a:endParaRPr dirty="0"/>
          </a:p>
        </p:txBody>
      </p:sp>
      <p:sp>
        <p:nvSpPr>
          <p:cNvPr id="242" name="Google Shape;242;p22">
            <a:extLst>
              <a:ext uri="{FF2B5EF4-FFF2-40B4-BE49-F238E27FC236}">
                <a16:creationId xmlns:a16="http://schemas.microsoft.com/office/drawing/2014/main" id="{F091E0E7-AA70-D30C-2500-C80B04C1900B}"/>
              </a:ext>
            </a:extLst>
          </p:cNvPr>
          <p:cNvSpPr txBox="1"/>
          <p:nvPr/>
        </p:nvSpPr>
        <p:spPr>
          <a:xfrm>
            <a:off x="1259828" y="2655317"/>
            <a:ext cx="3145626" cy="880241"/>
          </a:xfrm>
          <a:prstGeom prst="rect">
            <a:avLst/>
          </a:prstGeom>
          <a:noFill/>
          <a:ln>
            <a:noFill/>
          </a:ln>
        </p:spPr>
        <p:txBody>
          <a:bodyPr spcFirstLastPara="1" wrap="square" lIns="0" tIns="0" rIns="0" bIns="0" anchor="t" anchorCtr="0">
            <a:spAutoFit/>
          </a:bodyPr>
          <a:lstStyle/>
          <a:p>
            <a:pPr marL="0" marR="0" lvl="1" indent="0" algn="ctr" rtl="0">
              <a:lnSpc>
                <a:spcPct val="143015"/>
              </a:lnSpc>
              <a:spcBef>
                <a:spcPts val="0"/>
              </a:spcBef>
              <a:spcAft>
                <a:spcPts val="0"/>
              </a:spcAft>
              <a:buNone/>
            </a:pPr>
            <a:r>
              <a:rPr lang="en-US" sz="4000" b="1" i="0" u="none" strike="noStrike" cap="none" dirty="0" err="1">
                <a:solidFill>
                  <a:srgbClr val="FFFFFF"/>
                </a:solidFill>
                <a:latin typeface="Lato"/>
                <a:ea typeface="Lato"/>
                <a:cs typeface="Lato"/>
                <a:sym typeface="Lato"/>
              </a:rPr>
              <a:t>Üniversite</a:t>
            </a:r>
            <a:endParaRPr sz="4000" dirty="0"/>
          </a:p>
        </p:txBody>
      </p:sp>
      <p:sp>
        <p:nvSpPr>
          <p:cNvPr id="244" name="Google Shape;244;p22">
            <a:extLst>
              <a:ext uri="{FF2B5EF4-FFF2-40B4-BE49-F238E27FC236}">
                <a16:creationId xmlns:a16="http://schemas.microsoft.com/office/drawing/2014/main" id="{3D57D5E2-0D19-C525-1F72-E688F57B557E}"/>
              </a:ext>
            </a:extLst>
          </p:cNvPr>
          <p:cNvSpPr txBox="1"/>
          <p:nvPr/>
        </p:nvSpPr>
        <p:spPr>
          <a:xfrm>
            <a:off x="977151" y="7369864"/>
            <a:ext cx="3439451" cy="880241"/>
          </a:xfrm>
          <a:prstGeom prst="rect">
            <a:avLst/>
          </a:prstGeom>
          <a:noFill/>
          <a:ln>
            <a:noFill/>
          </a:ln>
        </p:spPr>
        <p:txBody>
          <a:bodyPr spcFirstLastPara="1" wrap="square" lIns="0" tIns="0" rIns="0" bIns="0" anchor="t" anchorCtr="0">
            <a:spAutoFit/>
          </a:bodyPr>
          <a:lstStyle/>
          <a:p>
            <a:pPr marL="0" marR="0" lvl="1" indent="0" algn="ctr" rtl="0">
              <a:lnSpc>
                <a:spcPct val="143015"/>
              </a:lnSpc>
              <a:spcBef>
                <a:spcPts val="0"/>
              </a:spcBef>
              <a:spcAft>
                <a:spcPts val="0"/>
              </a:spcAft>
              <a:buNone/>
            </a:pPr>
            <a:r>
              <a:rPr lang="tr-TR" sz="4000" b="1" i="0" u="none" strike="noStrike" cap="none" dirty="0">
                <a:solidFill>
                  <a:srgbClr val="FFFFFF"/>
                </a:solidFill>
                <a:latin typeface="Lato"/>
                <a:ea typeface="Lato"/>
                <a:cs typeface="Lato"/>
                <a:sym typeface="Lato"/>
              </a:rPr>
              <a:t>Ticari Şirket</a:t>
            </a:r>
            <a:endParaRPr sz="4000" dirty="0"/>
          </a:p>
        </p:txBody>
      </p:sp>
      <p:sp>
        <p:nvSpPr>
          <p:cNvPr id="246" name="Google Shape;246;p22">
            <a:extLst>
              <a:ext uri="{FF2B5EF4-FFF2-40B4-BE49-F238E27FC236}">
                <a16:creationId xmlns:a16="http://schemas.microsoft.com/office/drawing/2014/main" id="{2511FAF9-1328-B350-7792-3D6C234F3D89}"/>
              </a:ext>
            </a:extLst>
          </p:cNvPr>
          <p:cNvSpPr txBox="1"/>
          <p:nvPr/>
        </p:nvSpPr>
        <p:spPr>
          <a:xfrm>
            <a:off x="977151" y="3612958"/>
            <a:ext cx="3764700" cy="1034129"/>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en-US" sz="2800" b="0" i="0" u="none" strike="noStrike" cap="none" dirty="0" err="1">
                <a:solidFill>
                  <a:srgbClr val="FFFFFF"/>
                </a:solidFill>
                <a:latin typeface="Lato"/>
                <a:ea typeface="Lato"/>
                <a:cs typeface="Lato"/>
                <a:sym typeface="Lato"/>
              </a:rPr>
              <a:t>Öğrenci</a:t>
            </a:r>
            <a:r>
              <a:rPr lang="en-US" sz="2800" b="0" i="0" u="none" strike="noStrike" cap="none" dirty="0">
                <a:solidFill>
                  <a:srgbClr val="FFFFFF"/>
                </a:solidFill>
                <a:latin typeface="Lato"/>
                <a:ea typeface="Lato"/>
                <a:cs typeface="Lato"/>
                <a:sym typeface="Lato"/>
              </a:rPr>
              <a:t> </a:t>
            </a:r>
            <a:r>
              <a:rPr lang="en-US" sz="2800" b="0" i="0" u="none" strike="noStrike" cap="none" dirty="0" err="1">
                <a:solidFill>
                  <a:srgbClr val="FFFFFF"/>
                </a:solidFill>
                <a:latin typeface="Lato"/>
                <a:ea typeface="Lato"/>
                <a:cs typeface="Lato"/>
                <a:sym typeface="Lato"/>
              </a:rPr>
              <a:t>İşleri</a:t>
            </a:r>
            <a:endParaRPr lang="en-US" sz="2800" b="0" i="0" u="none" strike="noStrike" cap="none" dirty="0">
              <a:solidFill>
                <a:srgbClr val="FFFFFF"/>
              </a:solidFill>
              <a:latin typeface="Lato"/>
              <a:ea typeface="Lato"/>
              <a:cs typeface="Lato"/>
              <a:sym typeface="Lato"/>
            </a:endParaRPr>
          </a:p>
          <a:p>
            <a:pPr marL="0" marR="0" lvl="1" indent="0" algn="ctr" rtl="0">
              <a:lnSpc>
                <a:spcPct val="120000"/>
              </a:lnSpc>
              <a:spcBef>
                <a:spcPts val="0"/>
              </a:spcBef>
              <a:spcAft>
                <a:spcPts val="0"/>
              </a:spcAft>
              <a:buNone/>
            </a:pPr>
            <a:r>
              <a:rPr lang="en-US" sz="2800" b="0" i="0" u="none" strike="noStrike" cap="none" dirty="0">
                <a:solidFill>
                  <a:srgbClr val="FFFFFF"/>
                </a:solidFill>
                <a:latin typeface="Lato"/>
                <a:ea typeface="Lato"/>
                <a:cs typeface="Lato"/>
                <a:sym typeface="Lato"/>
              </a:rPr>
              <a:t>Bilgi </a:t>
            </a:r>
            <a:r>
              <a:rPr lang="en-US" sz="2800" b="0" i="0" u="none" strike="noStrike" cap="none" dirty="0" err="1">
                <a:solidFill>
                  <a:srgbClr val="FFFFFF"/>
                </a:solidFill>
                <a:latin typeface="Lato"/>
                <a:ea typeface="Lato"/>
                <a:cs typeface="Lato"/>
                <a:sym typeface="Lato"/>
              </a:rPr>
              <a:t>Sistemi</a:t>
            </a:r>
            <a:endParaRPr lang="en-US" sz="2800" b="0" i="0" u="none" strike="noStrike" cap="none" dirty="0">
              <a:solidFill>
                <a:srgbClr val="FFFFFF"/>
              </a:solidFill>
              <a:latin typeface="Lato"/>
              <a:ea typeface="Lato"/>
              <a:cs typeface="Lato"/>
              <a:sym typeface="Lato"/>
            </a:endParaRPr>
          </a:p>
        </p:txBody>
      </p:sp>
      <p:sp>
        <p:nvSpPr>
          <p:cNvPr id="247" name="Google Shape;247;p22">
            <a:extLst>
              <a:ext uri="{FF2B5EF4-FFF2-40B4-BE49-F238E27FC236}">
                <a16:creationId xmlns:a16="http://schemas.microsoft.com/office/drawing/2014/main" id="{11C76206-EF25-B6B7-B0AD-D3AEA559235C}"/>
              </a:ext>
            </a:extLst>
          </p:cNvPr>
          <p:cNvSpPr txBox="1"/>
          <p:nvPr/>
        </p:nvSpPr>
        <p:spPr>
          <a:xfrm>
            <a:off x="13255189" y="3633438"/>
            <a:ext cx="3764700" cy="1034129"/>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en-US" sz="2800" dirty="0">
                <a:solidFill>
                  <a:srgbClr val="FFFFFF"/>
                </a:solidFill>
                <a:latin typeface="Lato"/>
                <a:ea typeface="Lato"/>
                <a:cs typeface="Lato"/>
                <a:sym typeface="Lato"/>
              </a:rPr>
              <a:t>Hasta, </a:t>
            </a:r>
            <a:r>
              <a:rPr lang="en-US" sz="2800" dirty="0" err="1">
                <a:solidFill>
                  <a:srgbClr val="FFFFFF"/>
                </a:solidFill>
                <a:latin typeface="Lato"/>
                <a:ea typeface="Lato"/>
                <a:cs typeface="Lato"/>
                <a:sym typeface="Lato"/>
              </a:rPr>
              <a:t>doktor</a:t>
            </a:r>
            <a:r>
              <a:rPr lang="en-US" sz="2800" dirty="0">
                <a:solidFill>
                  <a:srgbClr val="FFFFFF"/>
                </a:solidFill>
                <a:latin typeface="Lato"/>
                <a:ea typeface="Lato"/>
                <a:cs typeface="Lato"/>
                <a:sym typeface="Lato"/>
              </a:rPr>
              <a:t>,</a:t>
            </a:r>
            <a:r>
              <a:rPr lang="tr-TR"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tedavi</a:t>
            </a:r>
            <a:r>
              <a:rPr lang="en-US"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araç-gereç</a:t>
            </a:r>
            <a:r>
              <a:rPr lang="en-US"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mali</a:t>
            </a:r>
            <a:r>
              <a:rPr lang="tr-TR"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bilgiler</a:t>
            </a:r>
            <a:endParaRPr sz="2800" dirty="0">
              <a:solidFill>
                <a:srgbClr val="FFFFFF"/>
              </a:solidFill>
              <a:latin typeface="Lato"/>
              <a:ea typeface="Lato"/>
              <a:cs typeface="Lato"/>
            </a:endParaRPr>
          </a:p>
        </p:txBody>
      </p:sp>
      <p:sp>
        <p:nvSpPr>
          <p:cNvPr id="248" name="Google Shape;248;p22">
            <a:extLst>
              <a:ext uri="{FF2B5EF4-FFF2-40B4-BE49-F238E27FC236}">
                <a16:creationId xmlns:a16="http://schemas.microsoft.com/office/drawing/2014/main" id="{4581997B-F80E-2C93-4A57-43C6A4266EB3}"/>
              </a:ext>
            </a:extLst>
          </p:cNvPr>
          <p:cNvSpPr txBox="1"/>
          <p:nvPr/>
        </p:nvSpPr>
        <p:spPr>
          <a:xfrm>
            <a:off x="519365" y="8281057"/>
            <a:ext cx="4680272" cy="1034129"/>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en-US" sz="2800" dirty="0" err="1">
                <a:solidFill>
                  <a:srgbClr val="FFFFFF"/>
                </a:solidFill>
                <a:latin typeface="Lato"/>
                <a:ea typeface="Lato"/>
                <a:cs typeface="Lato"/>
                <a:sym typeface="Lato"/>
              </a:rPr>
              <a:t>Müsteri</a:t>
            </a:r>
            <a:r>
              <a:rPr lang="en-US"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Ürün</a:t>
            </a:r>
            <a:r>
              <a:rPr lang="en-US"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Satış</a:t>
            </a:r>
            <a:r>
              <a:rPr lang="en-US"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Ödeme</a:t>
            </a:r>
            <a:r>
              <a:rPr lang="en-US" sz="2800" dirty="0">
                <a:solidFill>
                  <a:srgbClr val="FFFFFF"/>
                </a:solidFill>
                <a:latin typeface="Lato"/>
                <a:ea typeface="Lato"/>
                <a:cs typeface="Lato"/>
                <a:sym typeface="Lato"/>
              </a:rPr>
              <a:t>, Teslimat</a:t>
            </a:r>
            <a:r>
              <a:rPr lang="tr-TR"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bilgileri</a:t>
            </a:r>
            <a:endParaRPr lang="en-US" sz="2800" dirty="0">
              <a:solidFill>
                <a:srgbClr val="FFFFFF"/>
              </a:solidFill>
              <a:latin typeface="Lato"/>
              <a:ea typeface="Lato"/>
              <a:cs typeface="Lato"/>
              <a:sym typeface="Lato"/>
            </a:endParaRPr>
          </a:p>
        </p:txBody>
      </p:sp>
      <p:sp>
        <p:nvSpPr>
          <p:cNvPr id="249" name="Google Shape;249;p22">
            <a:extLst>
              <a:ext uri="{FF2B5EF4-FFF2-40B4-BE49-F238E27FC236}">
                <a16:creationId xmlns:a16="http://schemas.microsoft.com/office/drawing/2014/main" id="{AD773287-B1B1-16A4-4AD2-FFE811780C03}"/>
              </a:ext>
            </a:extLst>
          </p:cNvPr>
          <p:cNvSpPr txBox="1"/>
          <p:nvPr/>
        </p:nvSpPr>
        <p:spPr>
          <a:xfrm>
            <a:off x="13228214" y="8281057"/>
            <a:ext cx="3764700" cy="1034129"/>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tr-TR" sz="2800" dirty="0">
                <a:solidFill>
                  <a:srgbClr val="FFFFFF"/>
                </a:solidFill>
                <a:latin typeface="Lato"/>
                <a:ea typeface="Lato"/>
                <a:cs typeface="Lato"/>
                <a:sym typeface="Lato"/>
              </a:rPr>
              <a:t>M</a:t>
            </a:r>
            <a:r>
              <a:rPr lang="en-US" sz="2800" dirty="0" err="1">
                <a:solidFill>
                  <a:srgbClr val="FFFFFF"/>
                </a:solidFill>
                <a:latin typeface="Lato"/>
                <a:ea typeface="Lato"/>
                <a:cs typeface="Lato"/>
                <a:sym typeface="Lato"/>
              </a:rPr>
              <a:t>evduat</a:t>
            </a:r>
            <a:r>
              <a:rPr lang="en-US"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kredi</a:t>
            </a:r>
            <a:r>
              <a:rPr lang="en-US"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kartı</a:t>
            </a:r>
            <a:r>
              <a:rPr lang="en-US"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kredi</a:t>
            </a:r>
            <a:r>
              <a:rPr lang="en-US" sz="2800" dirty="0">
                <a:solidFill>
                  <a:srgbClr val="FFFFFF"/>
                </a:solidFill>
                <a:latin typeface="Lato"/>
                <a:ea typeface="Lato"/>
                <a:cs typeface="Lato"/>
                <a:sym typeface="Lato"/>
              </a:rPr>
              <a:t> </a:t>
            </a:r>
            <a:r>
              <a:rPr lang="en-US" sz="2800" dirty="0" err="1">
                <a:solidFill>
                  <a:srgbClr val="FFFFFF"/>
                </a:solidFill>
                <a:latin typeface="Lato"/>
                <a:ea typeface="Lato"/>
                <a:cs typeface="Lato"/>
                <a:sym typeface="Lato"/>
              </a:rPr>
              <a:t>bilgileri</a:t>
            </a:r>
            <a:endParaRPr lang="en-US" sz="2800" dirty="0">
              <a:solidFill>
                <a:srgbClr val="FFFFFF"/>
              </a:solidFill>
              <a:latin typeface="Lato"/>
              <a:ea typeface="Lato"/>
              <a:cs typeface="Lato"/>
              <a:sym typeface="Lato"/>
            </a:endParaRPr>
          </a:p>
        </p:txBody>
      </p:sp>
      <p:grpSp>
        <p:nvGrpSpPr>
          <p:cNvPr id="250" name="Google Shape;250;p22">
            <a:extLst>
              <a:ext uri="{FF2B5EF4-FFF2-40B4-BE49-F238E27FC236}">
                <a16:creationId xmlns:a16="http://schemas.microsoft.com/office/drawing/2014/main" id="{65E61560-7541-C4A3-081B-5A95EC9E3200}"/>
              </a:ext>
            </a:extLst>
          </p:cNvPr>
          <p:cNvGrpSpPr/>
          <p:nvPr/>
        </p:nvGrpSpPr>
        <p:grpSpPr>
          <a:xfrm>
            <a:off x="4395364" y="3158874"/>
            <a:ext cx="2780188" cy="753369"/>
            <a:chOff x="0" y="25128"/>
            <a:chExt cx="3706917" cy="1004492"/>
          </a:xfrm>
        </p:grpSpPr>
        <p:cxnSp>
          <p:nvCxnSpPr>
            <p:cNvPr id="251" name="Google Shape;251;p22">
              <a:extLst>
                <a:ext uri="{FF2B5EF4-FFF2-40B4-BE49-F238E27FC236}">
                  <a16:creationId xmlns:a16="http://schemas.microsoft.com/office/drawing/2014/main" id="{81F90478-EC81-812B-36A7-AF8457EBF7C2}"/>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2" name="Google Shape;252;p22">
              <a:extLst>
                <a:ext uri="{FF2B5EF4-FFF2-40B4-BE49-F238E27FC236}">
                  <a16:creationId xmlns:a16="http://schemas.microsoft.com/office/drawing/2014/main" id="{DFE5CFE0-6C04-18DD-0676-A0C0B4311E20}"/>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3" name="Google Shape;253;p22">
            <a:extLst>
              <a:ext uri="{FF2B5EF4-FFF2-40B4-BE49-F238E27FC236}">
                <a16:creationId xmlns:a16="http://schemas.microsoft.com/office/drawing/2014/main" id="{87A5D35C-B3AE-242F-ED3C-F8384B07277C}"/>
              </a:ext>
            </a:extLst>
          </p:cNvPr>
          <p:cNvGrpSpPr/>
          <p:nvPr/>
        </p:nvGrpSpPr>
        <p:grpSpPr>
          <a:xfrm rot="10800000">
            <a:off x="11379147" y="7144780"/>
            <a:ext cx="2780188" cy="753369"/>
            <a:chOff x="0" y="25128"/>
            <a:chExt cx="3706917" cy="1004492"/>
          </a:xfrm>
        </p:grpSpPr>
        <p:cxnSp>
          <p:nvCxnSpPr>
            <p:cNvPr id="254" name="Google Shape;254;p22">
              <a:extLst>
                <a:ext uri="{FF2B5EF4-FFF2-40B4-BE49-F238E27FC236}">
                  <a16:creationId xmlns:a16="http://schemas.microsoft.com/office/drawing/2014/main" id="{BA9FC7F6-5492-B9AB-3D33-A1C316E70835}"/>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5" name="Google Shape;255;p22">
              <a:extLst>
                <a:ext uri="{FF2B5EF4-FFF2-40B4-BE49-F238E27FC236}">
                  <a16:creationId xmlns:a16="http://schemas.microsoft.com/office/drawing/2014/main" id="{0F88833A-B292-E9FE-A58B-1F9E106C414C}"/>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6" name="Google Shape;256;p22">
            <a:extLst>
              <a:ext uri="{FF2B5EF4-FFF2-40B4-BE49-F238E27FC236}">
                <a16:creationId xmlns:a16="http://schemas.microsoft.com/office/drawing/2014/main" id="{DF48C0EE-9B05-A030-5928-F76A04D877A8}"/>
              </a:ext>
            </a:extLst>
          </p:cNvPr>
          <p:cNvGrpSpPr/>
          <p:nvPr/>
        </p:nvGrpSpPr>
        <p:grpSpPr>
          <a:xfrm>
            <a:off x="11094288" y="3194920"/>
            <a:ext cx="2728535" cy="836077"/>
            <a:chOff x="11995" y="22390"/>
            <a:chExt cx="3638046" cy="1114769"/>
          </a:xfrm>
        </p:grpSpPr>
        <p:cxnSp>
          <p:nvCxnSpPr>
            <p:cNvPr id="257" name="Google Shape;257;p22">
              <a:extLst>
                <a:ext uri="{FF2B5EF4-FFF2-40B4-BE49-F238E27FC236}">
                  <a16:creationId xmlns:a16="http://schemas.microsoft.com/office/drawing/2014/main" id="{05400748-DCC2-980B-6314-00014406A35A}"/>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58" name="Google Shape;258;p22">
              <a:extLst>
                <a:ext uri="{FF2B5EF4-FFF2-40B4-BE49-F238E27FC236}">
                  <a16:creationId xmlns:a16="http://schemas.microsoft.com/office/drawing/2014/main" id="{EF5EED40-F669-5ABD-E122-355181803ACF}"/>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9" name="Google Shape;259;p22">
            <a:extLst>
              <a:ext uri="{FF2B5EF4-FFF2-40B4-BE49-F238E27FC236}">
                <a16:creationId xmlns:a16="http://schemas.microsoft.com/office/drawing/2014/main" id="{DEE0C2EB-74AA-4B6A-CCC3-B8E4D6D86067}"/>
              </a:ext>
            </a:extLst>
          </p:cNvPr>
          <p:cNvGrpSpPr/>
          <p:nvPr/>
        </p:nvGrpSpPr>
        <p:grpSpPr>
          <a:xfrm rot="10800000">
            <a:off x="4295214" y="7026025"/>
            <a:ext cx="2728535" cy="836077"/>
            <a:chOff x="11995" y="22390"/>
            <a:chExt cx="3638046" cy="1114769"/>
          </a:xfrm>
        </p:grpSpPr>
        <p:cxnSp>
          <p:nvCxnSpPr>
            <p:cNvPr id="260" name="Google Shape;260;p22">
              <a:extLst>
                <a:ext uri="{FF2B5EF4-FFF2-40B4-BE49-F238E27FC236}">
                  <a16:creationId xmlns:a16="http://schemas.microsoft.com/office/drawing/2014/main" id="{695B9DAE-C7A1-6827-2C35-4CD3DE5A19DB}"/>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61" name="Google Shape;261;p22">
              <a:extLst>
                <a:ext uri="{FF2B5EF4-FFF2-40B4-BE49-F238E27FC236}">
                  <a16:creationId xmlns:a16="http://schemas.microsoft.com/office/drawing/2014/main" id="{4A36D7B5-198E-FC84-10ED-42928D87E074}"/>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sp>
        <p:nvSpPr>
          <p:cNvPr id="4" name="Slayt Numarası Yer Tutucusu 3">
            <a:extLst>
              <a:ext uri="{FF2B5EF4-FFF2-40B4-BE49-F238E27FC236}">
                <a16:creationId xmlns:a16="http://schemas.microsoft.com/office/drawing/2014/main" id="{F41C0ED0-E4E3-8EE8-D195-205A154F33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2052" name="Picture 4" descr="Database Special Flat simge | Freepik">
            <a:extLst>
              <a:ext uri="{FF2B5EF4-FFF2-40B4-BE49-F238E27FC236}">
                <a16:creationId xmlns:a16="http://schemas.microsoft.com/office/drawing/2014/main" id="{8499E6CB-8D84-CCAB-9A56-121E8EE8B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51" y="3351546"/>
            <a:ext cx="4508298" cy="45082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2;p22">
            <a:extLst>
              <a:ext uri="{FF2B5EF4-FFF2-40B4-BE49-F238E27FC236}">
                <a16:creationId xmlns:a16="http://schemas.microsoft.com/office/drawing/2014/main" id="{C28A05DC-E7E2-4681-03E0-430F1711C8BE}"/>
              </a:ext>
            </a:extLst>
          </p:cNvPr>
          <p:cNvSpPr txBox="1"/>
          <p:nvPr/>
        </p:nvSpPr>
        <p:spPr>
          <a:xfrm>
            <a:off x="13564726" y="2655317"/>
            <a:ext cx="3145626" cy="880241"/>
          </a:xfrm>
          <a:prstGeom prst="rect">
            <a:avLst/>
          </a:prstGeom>
          <a:noFill/>
          <a:ln>
            <a:noFill/>
          </a:ln>
        </p:spPr>
        <p:txBody>
          <a:bodyPr spcFirstLastPara="1" wrap="square" lIns="0" tIns="0" rIns="0" bIns="0" anchor="t" anchorCtr="0">
            <a:spAutoFit/>
          </a:bodyPr>
          <a:lstStyle/>
          <a:p>
            <a:pPr marL="0" marR="0" lvl="1" indent="0" algn="ctr" rtl="0">
              <a:lnSpc>
                <a:spcPct val="143015"/>
              </a:lnSpc>
              <a:spcBef>
                <a:spcPts val="0"/>
              </a:spcBef>
              <a:spcAft>
                <a:spcPts val="0"/>
              </a:spcAft>
              <a:buNone/>
            </a:pPr>
            <a:r>
              <a:rPr lang="tr-TR" sz="4000" b="1" i="0" u="none" strike="noStrike" cap="none" dirty="0">
                <a:solidFill>
                  <a:srgbClr val="FFFFFF"/>
                </a:solidFill>
                <a:latin typeface="Lato"/>
                <a:ea typeface="Lato"/>
                <a:cs typeface="Lato"/>
                <a:sym typeface="Lato"/>
              </a:rPr>
              <a:t>Hastane</a:t>
            </a:r>
            <a:endParaRPr sz="4000" dirty="0"/>
          </a:p>
        </p:txBody>
      </p:sp>
      <p:sp>
        <p:nvSpPr>
          <p:cNvPr id="3" name="Google Shape;244;p22">
            <a:extLst>
              <a:ext uri="{FF2B5EF4-FFF2-40B4-BE49-F238E27FC236}">
                <a16:creationId xmlns:a16="http://schemas.microsoft.com/office/drawing/2014/main" id="{FD3D8D09-097F-0FEE-1682-8C00CB482FA8}"/>
              </a:ext>
            </a:extLst>
          </p:cNvPr>
          <p:cNvSpPr txBox="1"/>
          <p:nvPr/>
        </p:nvSpPr>
        <p:spPr>
          <a:xfrm>
            <a:off x="13390838" y="7369863"/>
            <a:ext cx="3439451" cy="880241"/>
          </a:xfrm>
          <a:prstGeom prst="rect">
            <a:avLst/>
          </a:prstGeom>
          <a:noFill/>
          <a:ln>
            <a:noFill/>
          </a:ln>
        </p:spPr>
        <p:txBody>
          <a:bodyPr spcFirstLastPara="1" wrap="square" lIns="0" tIns="0" rIns="0" bIns="0" anchor="t" anchorCtr="0">
            <a:spAutoFit/>
          </a:bodyPr>
          <a:lstStyle/>
          <a:p>
            <a:pPr marL="0" marR="0" lvl="1" indent="0" algn="ctr" rtl="0">
              <a:lnSpc>
                <a:spcPct val="143015"/>
              </a:lnSpc>
              <a:spcBef>
                <a:spcPts val="0"/>
              </a:spcBef>
              <a:spcAft>
                <a:spcPts val="0"/>
              </a:spcAft>
              <a:buNone/>
            </a:pPr>
            <a:r>
              <a:rPr lang="tr-TR" sz="4000" b="1" i="0" u="none" strike="noStrike" cap="none" dirty="0">
                <a:solidFill>
                  <a:srgbClr val="FFFFFF"/>
                </a:solidFill>
                <a:latin typeface="Lato"/>
                <a:ea typeface="Lato"/>
                <a:cs typeface="Lato"/>
                <a:sym typeface="Lato"/>
              </a:rPr>
              <a:t>Banka</a:t>
            </a:r>
            <a:endParaRPr sz="4000" dirty="0"/>
          </a:p>
        </p:txBody>
      </p:sp>
    </p:spTree>
    <p:extLst>
      <p:ext uri="{BB962C8B-B14F-4D97-AF65-F5344CB8AC3E}">
        <p14:creationId xmlns:p14="http://schemas.microsoft.com/office/powerpoint/2010/main" val="19142128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61">
          <a:extLst>
            <a:ext uri="{FF2B5EF4-FFF2-40B4-BE49-F238E27FC236}">
              <a16:creationId xmlns:a16="http://schemas.microsoft.com/office/drawing/2014/main" id="{4E91E45A-A1D9-50DE-4C89-378C506BA928}"/>
            </a:ext>
          </a:extLst>
        </p:cNvPr>
        <p:cNvGrpSpPr/>
        <p:nvPr/>
      </p:nvGrpSpPr>
      <p:grpSpPr>
        <a:xfrm>
          <a:off x="0" y="0"/>
          <a:ext cx="0" cy="0"/>
          <a:chOff x="0" y="0"/>
          <a:chExt cx="0" cy="0"/>
        </a:xfrm>
      </p:grpSpPr>
      <p:sp>
        <p:nvSpPr>
          <p:cNvPr id="163" name="Google Shape;163;p19">
            <a:extLst>
              <a:ext uri="{FF2B5EF4-FFF2-40B4-BE49-F238E27FC236}">
                <a16:creationId xmlns:a16="http://schemas.microsoft.com/office/drawing/2014/main" id="{A923AD58-45CD-2D6F-9641-8B6FC55EEA88}"/>
              </a:ext>
            </a:extLst>
          </p:cNvPr>
          <p:cNvSpPr/>
          <p:nvPr/>
        </p:nvSpPr>
        <p:spPr>
          <a:xfrm>
            <a:off x="2790712" y="2745067"/>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a:extLst>
              <a:ext uri="{FF2B5EF4-FFF2-40B4-BE49-F238E27FC236}">
                <a16:creationId xmlns:a16="http://schemas.microsoft.com/office/drawing/2014/main" id="{F06F3C68-39C7-C9B3-F222-350CF393A745}"/>
              </a:ext>
            </a:extLst>
          </p:cNvPr>
          <p:cNvSpPr/>
          <p:nvPr/>
        </p:nvSpPr>
        <p:spPr>
          <a:xfrm>
            <a:off x="10673006" y="2745067"/>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19">
            <a:extLst>
              <a:ext uri="{FF2B5EF4-FFF2-40B4-BE49-F238E27FC236}">
                <a16:creationId xmlns:a16="http://schemas.microsoft.com/office/drawing/2014/main" id="{1E54DDEA-AC2B-9D0A-2B21-A13F977E9462}"/>
              </a:ext>
            </a:extLst>
          </p:cNvPr>
          <p:cNvPicPr preferRelativeResize="0"/>
          <p:nvPr/>
        </p:nvPicPr>
        <p:blipFill>
          <a:blip r:embed="rId3">
            <a:alphaModFix/>
          </a:blip>
          <a:stretch>
            <a:fillRect/>
          </a:stretch>
        </p:blipFill>
        <p:spPr>
          <a:xfrm>
            <a:off x="4535608" y="4717210"/>
            <a:ext cx="1380150" cy="1392695"/>
          </a:xfrm>
          <a:prstGeom prst="rect">
            <a:avLst/>
          </a:prstGeom>
          <a:noFill/>
          <a:ln>
            <a:noFill/>
          </a:ln>
        </p:spPr>
      </p:pic>
      <p:pic>
        <p:nvPicPr>
          <p:cNvPr id="167" name="Google Shape;167;p19">
            <a:extLst>
              <a:ext uri="{FF2B5EF4-FFF2-40B4-BE49-F238E27FC236}">
                <a16:creationId xmlns:a16="http://schemas.microsoft.com/office/drawing/2014/main" id="{717CA23E-E7F6-8800-EB8B-F460E8AA7A01}"/>
              </a:ext>
            </a:extLst>
          </p:cNvPr>
          <p:cNvPicPr preferRelativeResize="0"/>
          <p:nvPr/>
        </p:nvPicPr>
        <p:blipFill>
          <a:blip r:embed="rId4">
            <a:alphaModFix/>
          </a:blip>
          <a:stretch>
            <a:fillRect/>
          </a:stretch>
        </p:blipFill>
        <p:spPr>
          <a:xfrm>
            <a:off x="12659686" y="4717210"/>
            <a:ext cx="968375" cy="1395972"/>
          </a:xfrm>
          <a:prstGeom prst="rect">
            <a:avLst/>
          </a:prstGeom>
          <a:noFill/>
          <a:ln>
            <a:noFill/>
          </a:ln>
        </p:spPr>
      </p:pic>
      <p:sp>
        <p:nvSpPr>
          <p:cNvPr id="169" name="Google Shape;169;p19">
            <a:extLst>
              <a:ext uri="{FF2B5EF4-FFF2-40B4-BE49-F238E27FC236}">
                <a16:creationId xmlns:a16="http://schemas.microsoft.com/office/drawing/2014/main" id="{EA4547EC-877D-5E80-61F7-2ED80E7C3C04}"/>
              </a:ext>
            </a:extLst>
          </p:cNvPr>
          <p:cNvSpPr/>
          <p:nvPr/>
        </p:nvSpPr>
        <p:spPr>
          <a:xfrm>
            <a:off x="14924316" y="-2604781"/>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5">
              <a:alphaModFix/>
            </a:blip>
            <a:stretch>
              <a:fillRect/>
            </a:stretch>
          </a:blipFill>
          <a:ln>
            <a:noFill/>
          </a:ln>
        </p:spPr>
        <p:txBody>
          <a:bodyPr/>
          <a:lstStyle/>
          <a:p>
            <a:endParaRPr lang="tr-TR"/>
          </a:p>
        </p:txBody>
      </p:sp>
      <p:sp>
        <p:nvSpPr>
          <p:cNvPr id="170" name="Google Shape;170;p19">
            <a:extLst>
              <a:ext uri="{FF2B5EF4-FFF2-40B4-BE49-F238E27FC236}">
                <a16:creationId xmlns:a16="http://schemas.microsoft.com/office/drawing/2014/main" id="{DEC3A103-EC0A-B9AD-6BFC-1E7F223952CA}"/>
              </a:ext>
            </a:extLst>
          </p:cNvPr>
          <p:cNvSpPr/>
          <p:nvPr/>
        </p:nvSpPr>
        <p:spPr>
          <a:xfrm>
            <a:off x="-1773896" y="9022260"/>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6">
              <a:alphaModFix/>
            </a:blip>
            <a:stretch>
              <a:fillRect/>
            </a:stretch>
          </a:blipFill>
          <a:ln>
            <a:noFill/>
          </a:ln>
        </p:spPr>
        <p:txBody>
          <a:bodyPr/>
          <a:lstStyle/>
          <a:p>
            <a:endParaRPr lang="tr-TR"/>
          </a:p>
        </p:txBody>
      </p:sp>
      <p:sp>
        <p:nvSpPr>
          <p:cNvPr id="173" name="Google Shape;173;p19">
            <a:extLst>
              <a:ext uri="{FF2B5EF4-FFF2-40B4-BE49-F238E27FC236}">
                <a16:creationId xmlns:a16="http://schemas.microsoft.com/office/drawing/2014/main" id="{1F2DA7FD-FF63-B694-ADDE-0DBF79ADA874}"/>
              </a:ext>
            </a:extLst>
          </p:cNvPr>
          <p:cNvSpPr txBox="1"/>
          <p:nvPr/>
        </p:nvSpPr>
        <p:spPr>
          <a:xfrm>
            <a:off x="4226863" y="3086411"/>
            <a:ext cx="1997640" cy="1208103"/>
          </a:xfrm>
          <a:prstGeom prst="rect">
            <a:avLst/>
          </a:prstGeom>
          <a:noFill/>
          <a:ln>
            <a:noFill/>
          </a:ln>
        </p:spPr>
        <p:txBody>
          <a:bodyPr spcFirstLastPara="1" wrap="square" lIns="0" tIns="0" rIns="0" bIns="0" anchor="t" anchorCtr="0">
            <a:spAutoFit/>
          </a:bodyPr>
          <a:lstStyle/>
          <a:p>
            <a:pPr marL="0" marR="0" lvl="0" indent="0" algn="ctr" rtl="0">
              <a:lnSpc>
                <a:spcPct val="104004"/>
              </a:lnSpc>
              <a:spcBef>
                <a:spcPts val="0"/>
              </a:spcBef>
              <a:spcAft>
                <a:spcPts val="0"/>
              </a:spcAft>
              <a:buNone/>
            </a:pPr>
            <a:r>
              <a:rPr lang="en-US" sz="8790" b="0" i="0" u="none" strike="noStrike" cap="none" dirty="0">
                <a:solidFill>
                  <a:srgbClr val="7797ED"/>
                </a:solidFill>
                <a:latin typeface="Paytone One"/>
                <a:ea typeface="Paytone One"/>
                <a:cs typeface="Paytone One"/>
                <a:sym typeface="Paytone One"/>
              </a:rPr>
              <a:t>01</a:t>
            </a:r>
            <a:endParaRPr dirty="0"/>
          </a:p>
        </p:txBody>
      </p:sp>
      <p:sp>
        <p:nvSpPr>
          <p:cNvPr id="174" name="Google Shape;174;p19">
            <a:extLst>
              <a:ext uri="{FF2B5EF4-FFF2-40B4-BE49-F238E27FC236}">
                <a16:creationId xmlns:a16="http://schemas.microsoft.com/office/drawing/2014/main" id="{89003740-423D-CD97-DB5B-55E3713CDB01}"/>
              </a:ext>
            </a:extLst>
          </p:cNvPr>
          <p:cNvSpPr txBox="1"/>
          <p:nvPr/>
        </p:nvSpPr>
        <p:spPr>
          <a:xfrm>
            <a:off x="12144990" y="3086411"/>
            <a:ext cx="1997640" cy="1406795"/>
          </a:xfrm>
          <a:prstGeom prst="rect">
            <a:avLst/>
          </a:prstGeom>
          <a:noFill/>
          <a:ln>
            <a:noFill/>
          </a:ln>
        </p:spPr>
        <p:txBody>
          <a:bodyPr spcFirstLastPara="1" wrap="square" lIns="0" tIns="0" rIns="0" bIns="0" anchor="t" anchorCtr="0">
            <a:spAutoFit/>
          </a:bodyPr>
          <a:lstStyle/>
          <a:p>
            <a:pPr marL="0" marR="0" lvl="0" indent="0" algn="ctr" rtl="0">
              <a:lnSpc>
                <a:spcPct val="104004"/>
              </a:lnSpc>
              <a:spcBef>
                <a:spcPts val="0"/>
              </a:spcBef>
              <a:spcAft>
                <a:spcPts val="0"/>
              </a:spcAft>
              <a:buNone/>
            </a:pPr>
            <a:r>
              <a:rPr lang="en-US" sz="8790" b="0" i="0" u="none" strike="noStrike" cap="none" dirty="0">
                <a:solidFill>
                  <a:srgbClr val="7797ED"/>
                </a:solidFill>
                <a:latin typeface="Paytone One"/>
                <a:ea typeface="Paytone One"/>
                <a:cs typeface="Paytone One"/>
                <a:sym typeface="Paytone One"/>
              </a:rPr>
              <a:t>0</a:t>
            </a:r>
            <a:r>
              <a:rPr lang="tr-TR" sz="8790" b="0" i="0" u="none" strike="noStrike" cap="none" dirty="0">
                <a:solidFill>
                  <a:srgbClr val="7797ED"/>
                </a:solidFill>
                <a:latin typeface="Paytone One"/>
                <a:ea typeface="Paytone One"/>
                <a:cs typeface="Paytone One"/>
                <a:sym typeface="Paytone One"/>
              </a:rPr>
              <a:t>2</a:t>
            </a:r>
            <a:endParaRPr dirty="0"/>
          </a:p>
        </p:txBody>
      </p:sp>
      <p:sp>
        <p:nvSpPr>
          <p:cNvPr id="175" name="Google Shape;175;p19">
            <a:extLst>
              <a:ext uri="{FF2B5EF4-FFF2-40B4-BE49-F238E27FC236}">
                <a16:creationId xmlns:a16="http://schemas.microsoft.com/office/drawing/2014/main" id="{4FB5121C-9EBE-FA96-4D51-ED41E8341F72}"/>
              </a:ext>
            </a:extLst>
          </p:cNvPr>
          <p:cNvSpPr txBox="1"/>
          <p:nvPr/>
        </p:nvSpPr>
        <p:spPr>
          <a:xfrm>
            <a:off x="2991497" y="6533280"/>
            <a:ext cx="4468500" cy="1107996"/>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tr-TR" sz="3000" b="0" i="0" u="none" strike="noStrike" cap="none" dirty="0">
                <a:solidFill>
                  <a:srgbClr val="FFFFFF"/>
                </a:solidFill>
                <a:latin typeface="Lato"/>
                <a:ea typeface="Lato"/>
                <a:cs typeface="Lato"/>
                <a:sym typeface="Lato"/>
              </a:rPr>
              <a:t>Geleneksel Dosya Sistemleri Yaklaşımı</a:t>
            </a:r>
            <a:endParaRPr sz="3000" dirty="0"/>
          </a:p>
        </p:txBody>
      </p:sp>
      <p:sp>
        <p:nvSpPr>
          <p:cNvPr id="4" name="Slayt Numarası Yer Tutucusu 3">
            <a:extLst>
              <a:ext uri="{FF2B5EF4-FFF2-40B4-BE49-F238E27FC236}">
                <a16:creationId xmlns:a16="http://schemas.microsoft.com/office/drawing/2014/main" id="{8A488734-5013-BFA1-A77D-BC4F29F4D3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168" name="Google Shape;168;p19">
            <a:extLst>
              <a:ext uri="{FF2B5EF4-FFF2-40B4-BE49-F238E27FC236}">
                <a16:creationId xmlns:a16="http://schemas.microsoft.com/office/drawing/2014/main" id="{2846D05C-D974-C067-0F9F-D6BE2013BC69}"/>
              </a:ext>
            </a:extLst>
          </p:cNvPr>
          <p:cNvSpPr txBox="1"/>
          <p:nvPr/>
        </p:nvSpPr>
        <p:spPr>
          <a:xfrm>
            <a:off x="1566801" y="716205"/>
            <a:ext cx="15154398" cy="1593193"/>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en-US" sz="8700" b="0" i="0" u="none" strike="noStrike" cap="none" dirty="0">
                <a:solidFill>
                  <a:srgbClr val="FFCA04"/>
                </a:solidFill>
                <a:latin typeface="Paytone One"/>
                <a:ea typeface="Paytone One"/>
                <a:cs typeface="Paytone One"/>
                <a:sym typeface="Paytone One"/>
              </a:rPr>
              <a:t>Veri </a:t>
            </a:r>
            <a:r>
              <a:rPr lang="en-US" sz="8700" b="0" i="0" u="none" strike="noStrike" cap="none" dirty="0" err="1">
                <a:solidFill>
                  <a:srgbClr val="FFCA04"/>
                </a:solidFill>
                <a:latin typeface="Paytone One"/>
                <a:ea typeface="Paytone One"/>
                <a:cs typeface="Paytone One"/>
                <a:sym typeface="Paytone One"/>
              </a:rPr>
              <a:t>Yönetimi</a:t>
            </a:r>
            <a:r>
              <a:rPr lang="en-US" sz="8700" b="0" i="0" u="none" strike="noStrike" cap="none" dirty="0">
                <a:solidFill>
                  <a:srgbClr val="FFCA04"/>
                </a:solidFill>
                <a:latin typeface="Paytone One"/>
                <a:ea typeface="Paytone One"/>
                <a:cs typeface="Paytone One"/>
                <a:sym typeface="Paytone One"/>
              </a:rPr>
              <a:t> </a:t>
            </a:r>
            <a:r>
              <a:rPr lang="en-US" sz="8700" b="0" i="0" u="none" strike="noStrike" cap="none" dirty="0" err="1">
                <a:solidFill>
                  <a:srgbClr val="FFCA04"/>
                </a:solidFill>
                <a:latin typeface="Paytone One"/>
                <a:ea typeface="Paytone One"/>
                <a:cs typeface="Paytone One"/>
                <a:sym typeface="Paytone One"/>
              </a:rPr>
              <a:t>Yaklaşımları</a:t>
            </a:r>
            <a:endParaRPr dirty="0"/>
          </a:p>
        </p:txBody>
      </p:sp>
      <p:sp>
        <p:nvSpPr>
          <p:cNvPr id="2" name="Google Shape;175;p19">
            <a:extLst>
              <a:ext uri="{FF2B5EF4-FFF2-40B4-BE49-F238E27FC236}">
                <a16:creationId xmlns:a16="http://schemas.microsoft.com/office/drawing/2014/main" id="{A545FEFF-2739-7D5F-C13B-FED175CDCE27}"/>
              </a:ext>
            </a:extLst>
          </p:cNvPr>
          <p:cNvSpPr txBox="1"/>
          <p:nvPr/>
        </p:nvSpPr>
        <p:spPr>
          <a:xfrm>
            <a:off x="10909560" y="6533280"/>
            <a:ext cx="4468500" cy="1107996"/>
          </a:xfrm>
          <a:prstGeom prst="rect">
            <a:avLst/>
          </a:prstGeom>
          <a:noFill/>
          <a:ln>
            <a:noFill/>
          </a:ln>
        </p:spPr>
        <p:txBody>
          <a:bodyPr spcFirstLastPara="1" wrap="square" lIns="0" tIns="0" rIns="0" bIns="0" anchor="t" anchorCtr="0">
            <a:spAutoFit/>
          </a:bodyPr>
          <a:lstStyle/>
          <a:p>
            <a:pPr marL="0" marR="0" lvl="1" indent="0" algn="ctr" rtl="0">
              <a:lnSpc>
                <a:spcPct val="120000"/>
              </a:lnSpc>
              <a:spcBef>
                <a:spcPts val="0"/>
              </a:spcBef>
              <a:spcAft>
                <a:spcPts val="0"/>
              </a:spcAft>
              <a:buNone/>
            </a:pPr>
            <a:r>
              <a:rPr lang="tr-TR" sz="3000" b="0" i="0" u="none" strike="noStrike" cap="none" dirty="0">
                <a:solidFill>
                  <a:srgbClr val="FFFFFF"/>
                </a:solidFill>
                <a:latin typeface="Lato"/>
                <a:ea typeface="Lato"/>
                <a:cs typeface="Lato"/>
                <a:sym typeface="Lato"/>
              </a:rPr>
              <a:t>Veri Tabanı </a:t>
            </a:r>
          </a:p>
          <a:p>
            <a:pPr marL="0" marR="0" lvl="1" indent="0" algn="ctr" rtl="0">
              <a:lnSpc>
                <a:spcPct val="120000"/>
              </a:lnSpc>
              <a:spcBef>
                <a:spcPts val="0"/>
              </a:spcBef>
              <a:spcAft>
                <a:spcPts val="0"/>
              </a:spcAft>
              <a:buNone/>
            </a:pPr>
            <a:r>
              <a:rPr lang="tr-TR" sz="3000" b="0" i="0" u="none" strike="noStrike" cap="none" dirty="0">
                <a:solidFill>
                  <a:srgbClr val="FFFFFF"/>
                </a:solidFill>
                <a:latin typeface="Lato"/>
                <a:ea typeface="Lato"/>
                <a:cs typeface="Lato"/>
                <a:sym typeface="Lato"/>
              </a:rPr>
              <a:t>Yaklaşımı</a:t>
            </a:r>
            <a:endParaRPr sz="3000" dirty="0"/>
          </a:p>
        </p:txBody>
      </p:sp>
    </p:spTree>
    <p:extLst>
      <p:ext uri="{BB962C8B-B14F-4D97-AF65-F5344CB8AC3E}">
        <p14:creationId xmlns:p14="http://schemas.microsoft.com/office/powerpoint/2010/main" val="10913255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FBE00A-0B7B-E568-DE7A-AC9C24E618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9058A58-07D3-C5A8-AC8C-6FF05368A923}"/>
              </a:ext>
            </a:extLst>
          </p:cNvPr>
          <p:cNvSpPr txBox="1"/>
          <p:nvPr/>
        </p:nvSpPr>
        <p:spPr>
          <a:xfrm>
            <a:off x="8132691" y="4176762"/>
            <a:ext cx="10012008" cy="2307427"/>
          </a:xfrm>
          <a:prstGeom prst="rect">
            <a:avLst/>
          </a:prstGeom>
          <a:noFill/>
          <a:ln>
            <a:noFill/>
          </a:ln>
        </p:spPr>
        <p:txBody>
          <a:bodyPr spcFirstLastPara="1" wrap="square" lIns="0" tIns="0" rIns="0" bIns="0" anchor="t" anchorCtr="0">
            <a:spAutoFit/>
          </a:bodyPr>
          <a:lstStyle/>
          <a:p>
            <a:pPr marL="0" marR="0" lvl="0" indent="0" algn="ctr" rtl="0">
              <a:lnSpc>
                <a:spcPct val="119001"/>
              </a:lnSpc>
              <a:spcBef>
                <a:spcPts val="0"/>
              </a:spcBef>
              <a:spcAft>
                <a:spcPts val="0"/>
              </a:spcAft>
              <a:buNone/>
            </a:pPr>
            <a:r>
              <a:rPr lang="tr-TR" sz="6300" b="0" i="0" u="none" strike="noStrike" cap="none" dirty="0">
                <a:solidFill>
                  <a:srgbClr val="FFCA04"/>
                </a:solidFill>
                <a:latin typeface="Paytone One"/>
                <a:ea typeface="Paytone One"/>
                <a:cs typeface="Paytone One"/>
                <a:sym typeface="Paytone One"/>
              </a:rPr>
              <a:t>Geleneksel Dosya Sistemleri Yaklaşımı</a:t>
            </a:r>
            <a:endParaRPr sz="6300" dirty="0"/>
          </a:p>
        </p:txBody>
      </p:sp>
      <p:pic>
        <p:nvPicPr>
          <p:cNvPr id="183" name="Google Shape;183;p20">
            <a:extLst>
              <a:ext uri="{FF2B5EF4-FFF2-40B4-BE49-F238E27FC236}">
                <a16:creationId xmlns:a16="http://schemas.microsoft.com/office/drawing/2014/main" id="{D966DEFF-6506-3E5C-2EAA-EADDFA59447E}"/>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3BC7A7FA-9C42-67A5-9943-C41860BB0931}"/>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endParaRPr lang="tr-TR"/>
          </a:p>
        </p:txBody>
      </p:sp>
      <p:sp>
        <p:nvSpPr>
          <p:cNvPr id="185" name="Google Shape;185;p20">
            <a:extLst>
              <a:ext uri="{FF2B5EF4-FFF2-40B4-BE49-F238E27FC236}">
                <a16:creationId xmlns:a16="http://schemas.microsoft.com/office/drawing/2014/main" id="{DFFE1E81-86C0-F345-6C10-C9EDE49A6796}"/>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endParaRPr lang="tr-TR"/>
          </a:p>
        </p:txBody>
      </p:sp>
      <p:sp>
        <p:nvSpPr>
          <p:cNvPr id="186" name="Google Shape;186;p20">
            <a:extLst>
              <a:ext uri="{FF2B5EF4-FFF2-40B4-BE49-F238E27FC236}">
                <a16:creationId xmlns:a16="http://schemas.microsoft.com/office/drawing/2014/main" id="{0758DA0A-0986-DC76-493C-2ED2F68E3546}"/>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endParaRPr lang="tr-TR"/>
          </a:p>
        </p:txBody>
      </p:sp>
      <p:sp>
        <p:nvSpPr>
          <p:cNvPr id="4" name="Slayt Numarası Yer Tutucusu 3">
            <a:extLst>
              <a:ext uri="{FF2B5EF4-FFF2-40B4-BE49-F238E27FC236}">
                <a16:creationId xmlns:a16="http://schemas.microsoft.com/office/drawing/2014/main" id="{7862F863-F7F6-CB69-2604-C3EE4B8890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Dikdörtgen: Köşeleri Yuvarlatılmış 5">
            <a:extLst>
              <a:ext uri="{FF2B5EF4-FFF2-40B4-BE49-F238E27FC236}">
                <a16:creationId xmlns:a16="http://schemas.microsoft.com/office/drawing/2014/main" id="{766B9DB2-CB62-65B7-ACA9-C7784A690264}"/>
              </a:ext>
            </a:extLst>
          </p:cNvPr>
          <p:cNvSpPr/>
          <p:nvPr/>
        </p:nvSpPr>
        <p:spPr>
          <a:xfrm>
            <a:off x="15744399"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4969294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F1929C3B-1266-6CB4-2550-1368F8537961}"/>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55458CDD-59DB-5401-87FF-415206781750}"/>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51063764-7E00-1BA5-4195-5F40DC21EE32}"/>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endParaRPr lang="tr-TR"/>
          </a:p>
        </p:txBody>
      </p:sp>
      <p:sp>
        <p:nvSpPr>
          <p:cNvPr id="364" name="Google Shape;364;p29">
            <a:extLst>
              <a:ext uri="{FF2B5EF4-FFF2-40B4-BE49-F238E27FC236}">
                <a16:creationId xmlns:a16="http://schemas.microsoft.com/office/drawing/2014/main" id="{D679482F-65A6-CA88-CA76-EDEC920A226A}"/>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endParaRPr lang="tr-TR"/>
          </a:p>
        </p:txBody>
      </p:sp>
      <p:sp>
        <p:nvSpPr>
          <p:cNvPr id="365" name="Google Shape;365;p29">
            <a:extLst>
              <a:ext uri="{FF2B5EF4-FFF2-40B4-BE49-F238E27FC236}">
                <a16:creationId xmlns:a16="http://schemas.microsoft.com/office/drawing/2014/main" id="{ADECD865-8868-DA74-BC75-4FED158A6046}"/>
              </a:ext>
            </a:extLst>
          </p:cNvPr>
          <p:cNvSpPr txBox="1"/>
          <p:nvPr/>
        </p:nvSpPr>
        <p:spPr>
          <a:xfrm>
            <a:off x="5807541" y="929987"/>
            <a:ext cx="8386734" cy="1953035"/>
          </a:xfrm>
          <a:prstGeom prst="rect">
            <a:avLst/>
          </a:prstGeom>
          <a:noFill/>
          <a:ln>
            <a:noFill/>
          </a:ln>
        </p:spPr>
        <p:txBody>
          <a:bodyPr spcFirstLastPara="1" wrap="square" lIns="0" tIns="0" rIns="0" bIns="0" anchor="t" anchorCtr="0">
            <a:spAutoFit/>
          </a:bodyPr>
          <a:lstStyle/>
          <a:p>
            <a:pPr marL="0" marR="0" lvl="0" indent="0" algn="l" rtl="0">
              <a:lnSpc>
                <a:spcPct val="119006"/>
              </a:lnSpc>
              <a:spcBef>
                <a:spcPts val="0"/>
              </a:spcBef>
              <a:spcAft>
                <a:spcPts val="0"/>
              </a:spcAft>
              <a:buNone/>
            </a:pPr>
            <a:r>
              <a:rPr lang="tr-TR" sz="10665" dirty="0">
                <a:solidFill>
                  <a:srgbClr val="FFCA04"/>
                </a:solidFill>
                <a:latin typeface="Paytone One"/>
                <a:sym typeface="Paytone One"/>
              </a:rPr>
              <a:t>GDSY</a:t>
            </a:r>
            <a:endParaRPr lang="tr-TR" dirty="0"/>
          </a:p>
        </p:txBody>
      </p:sp>
      <p:sp>
        <p:nvSpPr>
          <p:cNvPr id="366" name="Google Shape;366;p29">
            <a:extLst>
              <a:ext uri="{FF2B5EF4-FFF2-40B4-BE49-F238E27FC236}">
                <a16:creationId xmlns:a16="http://schemas.microsoft.com/office/drawing/2014/main" id="{7C224B62-46F0-5FCF-9138-09C1D38D90B6}"/>
              </a:ext>
            </a:extLst>
          </p:cNvPr>
          <p:cNvSpPr txBox="1"/>
          <p:nvPr/>
        </p:nvSpPr>
        <p:spPr>
          <a:xfrm>
            <a:off x="5396061" y="3414258"/>
            <a:ext cx="11969700" cy="4985980"/>
          </a:xfrm>
          <a:prstGeom prst="rect">
            <a:avLst/>
          </a:prstGeom>
          <a:noFill/>
          <a:ln>
            <a:noFill/>
          </a:ln>
        </p:spPr>
        <p:txBody>
          <a:bodyPr spcFirstLastPara="1" wrap="square" lIns="0" tIns="0" rIns="0" bIns="0" anchor="t" anchorCtr="0">
            <a:spAutoFit/>
          </a:bodyPr>
          <a:lstStyle/>
          <a:p>
            <a:pPr marL="0" marR="0" lvl="1" indent="0" algn="just" rtl="0">
              <a:lnSpc>
                <a:spcPct val="120000"/>
              </a:lnSpc>
              <a:spcBef>
                <a:spcPts val="0"/>
              </a:spcBef>
              <a:spcAft>
                <a:spcPts val="0"/>
              </a:spcAft>
              <a:buNone/>
            </a:pPr>
            <a:r>
              <a:rPr lang="en-US" sz="2700" b="0" i="0" u="none" strike="noStrike" cap="none" dirty="0" err="1">
                <a:solidFill>
                  <a:srgbClr val="FFFFFF"/>
                </a:solidFill>
                <a:latin typeface="Lato"/>
                <a:ea typeface="Lato"/>
                <a:cs typeface="Lato"/>
                <a:sym typeface="Lato"/>
              </a:rPr>
              <a:t>Geleneksel</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Yaklaşım</a:t>
            </a:r>
            <a:r>
              <a:rPr lang="en-US" sz="2700" b="0" i="0" u="none" strike="noStrike" cap="none" dirty="0">
                <a:solidFill>
                  <a:srgbClr val="FFFFFF"/>
                </a:solidFill>
                <a:latin typeface="Lato"/>
                <a:ea typeface="Lato"/>
                <a:cs typeface="Lato"/>
                <a:sym typeface="Lato"/>
              </a:rPr>
              <a:t> (Dosya </a:t>
            </a:r>
            <a:r>
              <a:rPr lang="en-US" sz="2700" b="0" i="0" u="none" strike="noStrike" cap="none" dirty="0" err="1">
                <a:solidFill>
                  <a:srgbClr val="FFFFFF"/>
                </a:solidFill>
                <a:latin typeface="Lato"/>
                <a:ea typeface="Lato"/>
                <a:cs typeface="Lato"/>
                <a:sym typeface="Lato"/>
              </a:rPr>
              <a:t>Sistemleri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kağıt</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ortamındaki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tabanlarıdır</a:t>
            </a:r>
            <a:r>
              <a:rPr lang="en-US" sz="2700" b="0" i="0" u="none" strike="noStrike" cap="none" dirty="0">
                <a:solidFill>
                  <a:srgbClr val="FFFFFF"/>
                </a:solidFill>
                <a:latin typeface="Lato"/>
                <a:ea typeface="Lato"/>
                <a:cs typeface="Lato"/>
                <a:sym typeface="Lato"/>
              </a:rPr>
              <a:t>. Daha </a:t>
            </a:r>
            <a:r>
              <a:rPr lang="en-US" sz="2700" b="0" i="0" u="none" strike="noStrike" cap="none" dirty="0" err="1">
                <a:solidFill>
                  <a:srgbClr val="FFFFFF"/>
                </a:solidFill>
                <a:latin typeface="Lato"/>
                <a:ea typeface="Lato"/>
                <a:cs typeface="Lato"/>
                <a:sym typeface="Lato"/>
              </a:rPr>
              <a:t>sonra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bu</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dosyalama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mantığı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bilgisayar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ortamına</a:t>
            </a:r>
            <a:r>
              <a:rPr lang="en-US" sz="2700" b="0" i="0" u="none" strike="noStrike" cap="none" dirty="0">
                <a:solidFill>
                  <a:srgbClr val="FFFFFF"/>
                </a:solidFill>
                <a:latin typeface="Lato"/>
                <a:ea typeface="Lato"/>
                <a:cs typeface="Lato"/>
                <a:sym typeface="Lato"/>
              </a:rPr>
              <a:t> da </a:t>
            </a:r>
            <a:r>
              <a:rPr lang="en-US" sz="2700" b="0" i="0" u="none" strike="noStrike" cap="none" dirty="0" err="1">
                <a:solidFill>
                  <a:srgbClr val="FFFFFF"/>
                </a:solidFill>
                <a:latin typeface="Lato"/>
                <a:ea typeface="Lato"/>
                <a:cs typeface="Lato"/>
                <a:sym typeface="Lato"/>
              </a:rPr>
              <a:t>taşınmıştır</a:t>
            </a:r>
            <a:r>
              <a:rPr lang="en-US" sz="2700" b="0" i="0" u="none" strike="noStrike" cap="none" dirty="0">
                <a:solidFill>
                  <a:srgbClr val="FFFFFF"/>
                </a:solidFill>
                <a:latin typeface="Lato"/>
                <a:ea typeface="Lato"/>
                <a:cs typeface="Lato"/>
                <a:sym typeface="Lato"/>
              </a:rPr>
              <a:t>. </a:t>
            </a:r>
            <a:endParaRPr lang="tr-TR"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endParaRPr lang="en-US" sz="2700" b="0" i="0" u="none" strike="noStrike" cap="none" dirty="0">
              <a:solidFill>
                <a:srgbClr val="FFFFFF"/>
              </a:solidFill>
              <a:latin typeface="Lato"/>
              <a:ea typeface="Lato"/>
              <a:cs typeface="Lato"/>
              <a:sym typeface="Lato"/>
            </a:endParaRPr>
          </a:p>
          <a:p>
            <a:pPr marL="0" marR="0" lvl="1" indent="0" algn="just" rtl="0">
              <a:lnSpc>
                <a:spcPct val="120000"/>
              </a:lnSpc>
              <a:spcBef>
                <a:spcPts val="0"/>
              </a:spcBef>
              <a:spcAft>
                <a:spcPts val="0"/>
              </a:spcAft>
              <a:buNone/>
            </a:pPr>
            <a:r>
              <a:rPr lang="en-US" sz="2700" b="0" i="0" u="none" strike="noStrike" cap="none" dirty="0" err="1">
                <a:solidFill>
                  <a:srgbClr val="FFFFFF"/>
                </a:solidFill>
                <a:latin typeface="Lato"/>
                <a:ea typeface="Lato"/>
                <a:cs typeface="Lato"/>
                <a:sym typeface="Lato"/>
              </a:rPr>
              <a:t>Geleneksel</a:t>
            </a:r>
            <a:r>
              <a:rPr lang="en-US" sz="2700" b="0" i="0" u="none" strike="noStrike" cap="none" dirty="0">
                <a:solidFill>
                  <a:srgbClr val="FFFFFF"/>
                </a:solidFill>
                <a:latin typeface="Lato"/>
                <a:ea typeface="Lato"/>
                <a:cs typeface="Lato"/>
                <a:sym typeface="Lato"/>
              </a:rPr>
              <a:t> Veri </a:t>
            </a:r>
            <a:r>
              <a:rPr lang="en-US" sz="2700" b="0" i="0" u="none" strike="noStrike" cap="none" dirty="0" err="1">
                <a:solidFill>
                  <a:srgbClr val="FFFFFF"/>
                </a:solidFill>
                <a:latin typeface="Lato"/>
                <a:ea typeface="Lato"/>
                <a:cs typeface="Lato"/>
                <a:sym typeface="Lato"/>
              </a:rPr>
              <a:t>yönetimi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yaklaşımı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dosya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kökenlidir</a:t>
            </a:r>
            <a:r>
              <a:rPr lang="en-US" sz="2700" b="0" i="0" u="none" strike="noStrike" cap="none" dirty="0">
                <a:solidFill>
                  <a:srgbClr val="FFFFFF"/>
                </a:solidFill>
                <a:latin typeface="Lato"/>
                <a:ea typeface="Lato"/>
                <a:cs typeface="Lato"/>
                <a:sym typeface="Lato"/>
              </a:rPr>
              <a:t>. Bu </a:t>
            </a:r>
            <a:r>
              <a:rPr lang="en-US" sz="2700" b="0" i="0" u="none" strike="noStrike" cap="none" dirty="0" err="1">
                <a:solidFill>
                  <a:srgbClr val="FFFFFF"/>
                </a:solidFill>
                <a:latin typeface="Lato"/>
                <a:ea typeface="Lato"/>
                <a:cs typeface="Lato"/>
                <a:sym typeface="Lato"/>
              </a:rPr>
              <a:t>yaklaşımda</a:t>
            </a:r>
            <a:r>
              <a:rPr lang="en-US" sz="2700" b="0" i="0" u="none" strike="noStrike" cap="none" dirty="0">
                <a:solidFill>
                  <a:srgbClr val="FFFFFF"/>
                </a:solidFill>
                <a:latin typeface="Lato"/>
                <a:ea typeface="Lato"/>
                <a:cs typeface="Lato"/>
                <a:sym typeface="Lato"/>
              </a:rPr>
              <a:t> her </a:t>
            </a:r>
            <a:r>
              <a:rPr lang="en-US" sz="2700" b="0" i="0" u="none" strike="noStrike" cap="none" dirty="0" err="1">
                <a:solidFill>
                  <a:srgbClr val="FFFFFF"/>
                </a:solidFill>
                <a:latin typeface="Lato"/>
                <a:ea typeface="Lato"/>
                <a:cs typeface="Lato"/>
                <a:sym typeface="Lato"/>
              </a:rPr>
              <a:t>bir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uygulama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kendi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dosyalarıyla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yürütülmektedir</a:t>
            </a:r>
            <a:r>
              <a:rPr lang="en-US" sz="2700" b="0" i="0" u="none" strike="noStrike" cap="none" dirty="0">
                <a:solidFill>
                  <a:srgbClr val="FFFFFF"/>
                </a:solidFill>
                <a:latin typeface="Lato"/>
                <a:ea typeface="Lato"/>
                <a:cs typeface="Lato"/>
                <a:sym typeface="Lato"/>
              </a:rPr>
              <a:t>. Yani her </a:t>
            </a:r>
            <a:r>
              <a:rPr lang="en-US" sz="2700" b="0" i="0" u="none" strike="noStrike" cap="none" dirty="0" err="1">
                <a:solidFill>
                  <a:srgbClr val="FFFFFF"/>
                </a:solidFill>
                <a:latin typeface="Lato"/>
                <a:ea typeface="Lato"/>
                <a:cs typeface="Lato"/>
                <a:sym typeface="Lato"/>
              </a:rPr>
              <a:t>bir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uygulama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problemi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için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ayrı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veri</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dosyaları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oluşturulmakta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saklanmaktadır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Bilgisayarlar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kullanılmaya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başlamadan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önce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dolaplar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çekmeceler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dosya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klasörlerle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doldurulurdu</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Bilgiler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bu</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dolap</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veya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çekmecelerde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saklanırdı</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Bilgisayarların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kullanılmaya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başlanmasıyla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bilgiler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yine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yukarda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anlatılan</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teknikle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fakat</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dolap</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veya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çekmeceler</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yerine</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elektronik</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ortamlarda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saklanmaya</a:t>
            </a:r>
            <a:r>
              <a:rPr lang="en-US" sz="2700" b="0" i="0" u="none" strike="noStrike" cap="none" dirty="0">
                <a:solidFill>
                  <a:srgbClr val="FFFFFF"/>
                </a:solidFill>
                <a:latin typeface="Lato"/>
                <a:ea typeface="Lato"/>
                <a:cs typeface="Lato"/>
                <a:sym typeface="Lato"/>
              </a:rPr>
              <a:t> </a:t>
            </a:r>
            <a:r>
              <a:rPr lang="en-US" sz="2700" b="0" i="0" u="none" strike="noStrike" cap="none" dirty="0" err="1">
                <a:solidFill>
                  <a:srgbClr val="FFFFFF"/>
                </a:solidFill>
                <a:latin typeface="Lato"/>
                <a:ea typeface="Lato"/>
                <a:cs typeface="Lato"/>
                <a:sym typeface="Lato"/>
              </a:rPr>
              <a:t>başlanmıştır</a:t>
            </a:r>
            <a:r>
              <a:rPr lang="en-US" sz="2700" b="0" i="0" u="none" strike="noStrike" cap="none" dirty="0">
                <a:solidFill>
                  <a:srgbClr val="FFFFFF"/>
                </a:solidFill>
                <a:latin typeface="Lato"/>
                <a:ea typeface="Lato"/>
                <a:cs typeface="Lato"/>
                <a:sym typeface="Lato"/>
              </a:rPr>
              <a:t>. </a:t>
            </a:r>
          </a:p>
        </p:txBody>
      </p:sp>
      <p:sp>
        <p:nvSpPr>
          <p:cNvPr id="4" name="Slayt Numarası Yer Tutucusu 3">
            <a:extLst>
              <a:ext uri="{FF2B5EF4-FFF2-40B4-BE49-F238E27FC236}">
                <a16:creationId xmlns:a16="http://schemas.microsoft.com/office/drawing/2014/main" id="{B602C40B-A5A4-A3E4-2D18-4DC8C38810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6552111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1658</Words>
  <Application>Microsoft Office PowerPoint</Application>
  <PresentationFormat>Özel</PresentationFormat>
  <Paragraphs>199</Paragraphs>
  <Slides>31</Slides>
  <Notes>31</Notes>
  <HiddenSlides>0</HiddenSlides>
  <MMClips>3</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Calibri</vt:lpstr>
      <vt:lpstr>Arial</vt:lpstr>
      <vt:lpstr>Paytone One</vt:lpstr>
      <vt:lpstr>TimesNewRomanPSMT</vt:lpstr>
      <vt:lpstr>Lato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8</cp:revision>
  <dcterms:modified xsi:type="dcterms:W3CDTF">2025-10-01T21:00:51Z</dcterms:modified>
</cp:coreProperties>
</file>