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442" r:id="rId4"/>
    <p:sldId id="716" r:id="rId5"/>
    <p:sldId id="717" r:id="rId6"/>
    <p:sldId id="286" r:id="rId7"/>
    <p:sldId id="686" r:id="rId8"/>
    <p:sldId id="687" r:id="rId9"/>
    <p:sldId id="718" r:id="rId10"/>
    <p:sldId id="719" r:id="rId11"/>
    <p:sldId id="688" r:id="rId12"/>
    <p:sldId id="689" r:id="rId13"/>
    <p:sldId id="690" r:id="rId14"/>
    <p:sldId id="691" r:id="rId15"/>
    <p:sldId id="692" r:id="rId16"/>
    <p:sldId id="693" r:id="rId17"/>
    <p:sldId id="694" r:id="rId18"/>
    <p:sldId id="695" r:id="rId19"/>
    <p:sldId id="696" r:id="rId20"/>
    <p:sldId id="697" r:id="rId21"/>
    <p:sldId id="699" r:id="rId22"/>
    <p:sldId id="700" r:id="rId23"/>
    <p:sldId id="701" r:id="rId24"/>
    <p:sldId id="702" r:id="rId25"/>
    <p:sldId id="703" r:id="rId26"/>
    <p:sldId id="646" r:id="rId27"/>
    <p:sldId id="680" r:id="rId28"/>
    <p:sldId id="704" r:id="rId29"/>
    <p:sldId id="720" r:id="rId30"/>
    <p:sldId id="707" r:id="rId31"/>
    <p:sldId id="708" r:id="rId32"/>
    <p:sldId id="710" r:id="rId33"/>
    <p:sldId id="709" r:id="rId34"/>
    <p:sldId id="711" r:id="rId35"/>
    <p:sldId id="712" r:id="rId36"/>
    <p:sldId id="713" r:id="rId37"/>
    <p:sldId id="714" r:id="rId38"/>
    <p:sldId id="399" r:id="rId39"/>
  </p:sldIdLst>
  <p:sldSz cx="18288000" cy="10287000"/>
  <p:notesSz cx="6858000" cy="9144000"/>
  <p:embeddedFontLst>
    <p:embeddedFont>
      <p:font typeface="Consolas" panose="020B0609020204030204" pitchFamily="49" charset="0"/>
      <p:regular r:id="rId42"/>
      <p:bold r:id="rId43"/>
      <p:italic r:id="rId44"/>
      <p:boldItalic r:id="rId45"/>
    </p:embeddedFont>
    <p:embeddedFont>
      <p:font typeface="Fira Code" panose="020B0809050000020004" pitchFamily="49" charset="0"/>
      <p:regular r:id="rId46"/>
      <p:bold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957"/>
    <a:srgbClr val="FFCA04"/>
    <a:srgbClr val="FFC535"/>
    <a:srgbClr val="AB81FF"/>
    <a:srgbClr val="FF5858"/>
    <a:srgbClr val="38B6FF"/>
    <a:srgbClr val="782A2A"/>
    <a:srgbClr val="1C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4622" autoAdjust="0"/>
  </p:normalViewPr>
  <p:slideViewPr>
    <p:cSldViewPr>
      <p:cViewPr varScale="1">
        <p:scale>
          <a:sx n="39" d="100"/>
          <a:sy n="39" d="100"/>
        </p:scale>
        <p:origin x="56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411F27B-84AD-2C27-0357-FC54E64BA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2B72C5-3575-C5C4-FD6E-B1D521ECD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F275-628B-40D1-8643-180422A1F69C}" type="datetimeFigureOut">
              <a:rPr lang="tr-TR" smtClean="0"/>
              <a:t>8.12.2025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9049D86-4735-CF70-A800-D8A62846D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215E76-4F44-A17B-CC2F-E36BE1158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2D45-8FE4-45AA-B54F-46BAEE194D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53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9FC-1951-4DEA-9B5E-3992E8A4B1AC}" type="datetimeFigureOut">
              <a:rPr lang="tr-TR" smtClean="0"/>
              <a:t>8.12.2025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CE2-9A0E-4FF3-A5F4-5F6FB61AE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31BD-6B9B-91EE-7CC4-E0229F8B2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5A497AD-DC29-B8F8-6BED-7A933AE3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0AEDBE4-1479-D4B7-C791-A35A9B4E9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86B5FF-D378-69C7-C099-6492CB5CF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5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6FFB-BCE6-CEA8-02A7-4F17D3240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3489AC3-169F-DA2F-1AAB-C900733C0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1AFAB56-D5ED-7EED-6798-A4CA9A638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6A1584-9EF1-02C7-28DC-B0CFF88FB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04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A43EB-D75A-5C2E-615C-75FD32ED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4456E6F-C2E8-6C57-BE4B-5B219A336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DB67ECC-DB4B-7CE4-F71F-A6D2BDF5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AE2525-A61D-645F-8CCA-4ED276E8E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44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A9C3-E744-BED5-6AC2-E76484B6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147F7B2-87B0-DEDB-1CCD-376FB923E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1CBB992-8DC6-AAE6-7D1A-A6D02C779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0C6125-CCC6-E9F0-BE8A-78284F124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2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826D2-8059-3457-3EEE-74D0D199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F933315-97E8-DE3E-03D7-12E24A228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D269CBF-6F00-3E1A-9F39-1970913C8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7E96875-2E5D-2EB9-31FC-81CC9E7B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3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72E5-EB42-8452-1F12-497D215F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9BEC14D-DDE4-2362-DDBA-8B7E4C733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3CCCF11-663E-02E5-3815-6C328275A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5FCCAC-4E8C-3B8E-A258-791B27CFB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9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E657F-C03F-911A-53DB-D219F0D4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C0D3480-A0E9-28C2-5F73-C53D3BB86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5A90F2-443F-D43C-2797-2162E9B7C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FFEFA7-DEAA-8B7D-0431-B835EA523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33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FA84C-199C-2153-C24E-625109CDB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EC7643C-8E26-7E7C-2170-F51DB931F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185D650-3CB3-332C-B8E5-34C0F9D81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242955-3EDF-BB61-2D9D-6F8FCFDD9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5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D799-AF61-18E1-5AD9-DC32CC3F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3391635-15EF-C45F-66E1-CAE8A2CB6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68B80BE-E096-D1D4-83B0-EA938E8EB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A9A856-6561-1E7A-831C-EAAE93E5F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7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5B16B-E302-FAC1-48BC-3BAA832C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480B4F5-0657-D185-BDBF-A6F19E521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8CA2F66-5F14-BFBD-C950-B48BDD9AE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0AE59E-CA4B-37B7-8089-5E3181B20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5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D674A-FA08-32BB-BA52-186786CA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E7C5AB4-FB92-7CE0-471B-764C0C6B1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E3EC4C1-4EE9-17AE-6D5F-F4622091A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549A81-D8C9-5B37-54BE-0C870CFF7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72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C67D-8B2A-A5AD-032D-1AE9F1FB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20AC37C-DA40-2D36-D7DC-DF10615E7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8D04D1F-2C8D-5B0D-B90C-E2775C51F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A65D24-6F90-00E7-A781-28393553E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73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312DA-605A-9678-E050-14BE29F2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9F4058F-534F-5CD2-7643-8089C06E8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FDCAE08-720E-4E02-255D-A35035D4A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B020DC-54AF-93AD-E845-F8C1014AC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428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8BFB5-3C33-1ACC-759C-56E4CDE1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73C3B04-508E-05B8-1E52-4F5743C86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41DCA29-A09F-EA6D-CAA2-965E04321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42611E-1C0F-896D-0CB8-287292BD5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1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DBA36-66BB-1C6E-86BB-614ED6800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9773726-5764-0899-26C9-E3F0E390E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6D8106E-2C8E-5288-BC0A-4D8C24A3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90107A-6BB5-F0A8-D4EE-3099CF065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904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17603-6012-64F9-0E6C-F269B2BFD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C59BEA5-B890-EE65-C893-E2E1F1202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F7AD2C2-DC9A-B780-C277-D87CD959D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FC3FD0-724C-2ADF-13BF-1C7BA07D8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74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0BB6-CBD3-A5DD-9811-67BB26D89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987140B-395A-2A8F-072E-18C95763F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4299E57-B030-D3D0-C5C0-30EE11F45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07722D-D8F6-8689-E807-65E3ADE51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32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DD3C6-F327-D9F1-ADFD-730BD970E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B7FCBBC-D345-EE30-A1BE-3B4B28271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A493128-4245-C998-6AE1-77BBC8617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006D4D-A08C-A04E-3A79-4D9BC6A93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600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34F98-EF63-CCE5-08FC-EC2BF8D9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24CDE05-E184-5AE0-E1DC-38615E893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8ADF55A-3505-1EE1-DF2C-51501739F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403D9D-0EAE-FD15-E7D4-C51462888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37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4BD8-430D-9948-3C2B-C60B7BD2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A26E00F-31D8-8B97-ACC3-2EBBE9AFE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ECAF885-BCBF-BF47-6B6F-CD233DC28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5DD511-B0F3-4F7A-00D2-BC44001BB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26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39B9F-286B-5024-B79D-3EEA9E61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796DDE0-DA2A-2E62-95A0-4521E2D3B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F9A0EB7-792A-91AF-FA1C-A91F16A2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BDC558-DA6B-D2BD-0B72-B7A6D9901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36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4CDD-A3D8-4723-9090-451CFC689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7EA9A73-2742-AC1E-A66A-3F3E2DD87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5B45089-CA01-362C-E461-12AAD8098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A8273C-0E8C-A452-0C69-B16C70EF1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0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CF7FC-3A5C-01D0-B504-ADB0C27C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8E983CE-54EA-4761-5DCE-8C4B9A75B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BBB30BE-269B-8B64-2FFD-C85079DE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04A342-B21E-9EC8-F1A6-1E15553DF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41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69680-9AA9-00E7-2A18-5D968340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063289B-42BC-E964-0D32-ED9B30DBC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974A424-41F4-BB16-04DF-F598FE12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BFF1A0-D8AE-3EDB-BF05-A6CFB3488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6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A1DB6-F5FC-A2B1-3FA9-355E0B1C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7EE10DC-5BDF-C637-03AB-C5F7B7615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9BF7241-CCAB-3BAD-FC69-5D214277A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700097-E256-1FE2-6074-99EA807CF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1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5B27-E6EA-68EF-9005-1E076983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7FD0E33-FC05-9DD9-140B-D346AF03B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AACFEB9-2558-7557-6F80-4D2B9F61D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DF28C0B-101A-7EEF-3925-CF804A9F7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09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882A-61C8-024E-5EC7-AB6FD676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A038436-B04F-4D83-EF83-61B16F563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0102C69-6A9A-E2B2-4933-E7F56CCCE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F6838D-BBD5-FD1D-A435-1F1F29687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14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D2B8-CC5D-B44C-8911-9A5FA1A7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E7B20FA-52C6-FBF0-C286-A862F0024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EB03D58-F246-6143-E97E-7742FC29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21826C-8BBA-CCE9-BDEB-3A8F82421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08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61376-D3AD-479F-24BD-60F207A1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ACF1419-CC06-76AD-0AE8-903A9E9E1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1FFC049-B862-71AE-F594-20FBFFB6B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DAF417A-213D-68E9-B2EE-C2409802A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ECE2-9A0E-4FF3-A5F4-5F6FB61AE8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7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9.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658809" y="359763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8.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</p:spTree>
    <p:extLst>
      <p:ext uri="{BB962C8B-B14F-4D97-AF65-F5344CB8AC3E}">
        <p14:creationId xmlns:p14="http://schemas.microsoft.com/office/powerpoint/2010/main" val="39509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B86D-A844-C640-AF50-2970A995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9239F8-0310-E513-5C9E-1D312439B832}"/>
              </a:ext>
            </a:extLst>
          </p:cNvPr>
          <p:cNvSpPr/>
          <p:nvPr/>
        </p:nvSpPr>
        <p:spPr>
          <a:xfrm>
            <a:off x="10515600" y="3395766"/>
            <a:ext cx="7177297" cy="5319372"/>
          </a:xfrm>
          <a:custGeom>
            <a:avLst/>
            <a:gdLst/>
            <a:ahLst/>
            <a:cxnLst/>
            <a:rect l="l" t="t" r="r" b="b"/>
            <a:pathLst>
              <a:path w="8520322" h="6314739">
                <a:moveTo>
                  <a:pt x="0" y="0"/>
                </a:moveTo>
                <a:lnTo>
                  <a:pt x="8520322" y="0"/>
                </a:lnTo>
                <a:lnTo>
                  <a:pt x="8520322" y="6314739"/>
                </a:lnTo>
                <a:lnTo>
                  <a:pt x="0" y="631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42C9B0-DF78-A4A5-9844-92C6500C0109}"/>
              </a:ext>
            </a:extLst>
          </p:cNvPr>
          <p:cNvGrpSpPr/>
          <p:nvPr/>
        </p:nvGrpSpPr>
        <p:grpSpPr>
          <a:xfrm>
            <a:off x="1066800" y="7264747"/>
            <a:ext cx="6077845" cy="1876706"/>
            <a:chOff x="0" y="0"/>
            <a:chExt cx="1600749" cy="23699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DE09D2-747B-0E01-85C7-A16AC80E219B}"/>
                </a:ext>
              </a:extLst>
            </p:cNvPr>
            <p:cNvSpPr/>
            <p:nvPr/>
          </p:nvSpPr>
          <p:spPr>
            <a:xfrm>
              <a:off x="0" y="0"/>
              <a:ext cx="1600749" cy="236991"/>
            </a:xfrm>
            <a:custGeom>
              <a:avLst/>
              <a:gdLst/>
              <a:ahLst/>
              <a:cxnLst/>
              <a:rect l="l" t="t" r="r" b="b"/>
              <a:pathLst>
                <a:path w="1600749" h="236991">
                  <a:moveTo>
                    <a:pt x="30571" y="0"/>
                  </a:moveTo>
                  <a:lnTo>
                    <a:pt x="1570178" y="0"/>
                  </a:lnTo>
                  <a:cubicBezTo>
                    <a:pt x="1578286" y="0"/>
                    <a:pt x="1586062" y="3221"/>
                    <a:pt x="1591795" y="8954"/>
                  </a:cubicBezTo>
                  <a:cubicBezTo>
                    <a:pt x="1597528" y="14687"/>
                    <a:pt x="1600749" y="22463"/>
                    <a:pt x="1600749" y="30571"/>
                  </a:cubicBezTo>
                  <a:lnTo>
                    <a:pt x="1600749" y="206420"/>
                  </a:lnTo>
                  <a:cubicBezTo>
                    <a:pt x="1600749" y="223304"/>
                    <a:pt x="1587062" y="236991"/>
                    <a:pt x="1570178" y="236991"/>
                  </a:cubicBezTo>
                  <a:lnTo>
                    <a:pt x="30571" y="236991"/>
                  </a:lnTo>
                  <a:cubicBezTo>
                    <a:pt x="22463" y="236991"/>
                    <a:pt x="14687" y="233770"/>
                    <a:pt x="8954" y="228037"/>
                  </a:cubicBezTo>
                  <a:cubicBezTo>
                    <a:pt x="3221" y="222304"/>
                    <a:pt x="0" y="214528"/>
                    <a:pt x="0" y="206420"/>
                  </a:cubicBezTo>
                  <a:lnTo>
                    <a:pt x="0" y="30571"/>
                  </a:lnTo>
                  <a:cubicBezTo>
                    <a:pt x="0" y="22463"/>
                    <a:pt x="3221" y="14687"/>
                    <a:pt x="8954" y="8954"/>
                  </a:cubicBezTo>
                  <a:cubicBezTo>
                    <a:pt x="14687" y="3221"/>
                    <a:pt x="22463" y="0"/>
                    <a:pt x="30571" y="0"/>
                  </a:cubicBezTo>
                  <a:close/>
                </a:path>
              </a:pathLst>
            </a:custGeom>
            <a:solidFill>
              <a:srgbClr val="FFC53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E2F599-7DF5-67F8-D505-DFA1F0A3A206}"/>
                </a:ext>
              </a:extLst>
            </p:cNvPr>
            <p:cNvSpPr txBox="1"/>
            <p:nvPr/>
          </p:nvSpPr>
          <p:spPr>
            <a:xfrm>
              <a:off x="0" y="-38100"/>
              <a:ext cx="1600749" cy="27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B61281-51BC-92BB-CEC7-C38CCC2268C3}"/>
              </a:ext>
            </a:extLst>
          </p:cNvPr>
          <p:cNvSpPr txBox="1"/>
          <p:nvPr/>
        </p:nvSpPr>
        <p:spPr>
          <a:xfrm>
            <a:off x="1263759" y="4717052"/>
            <a:ext cx="10591799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2F01891-6450-5AFD-BF07-9AE43FCE8A00}"/>
              </a:ext>
            </a:extLst>
          </p:cNvPr>
          <p:cNvSpPr txBox="1"/>
          <p:nvPr/>
        </p:nvSpPr>
        <p:spPr>
          <a:xfrm>
            <a:off x="1263759" y="7300247"/>
            <a:ext cx="5105086" cy="17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Samsun Üniversitesi</a:t>
            </a:r>
          </a:p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Teknik Bilimler Meslek Yüksekokulu</a:t>
            </a:r>
            <a:endParaRPr kumimoji="0" lang="en-US" sz="31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606E1FE-158D-A987-37E0-8DF1B9EF97D6}"/>
              </a:ext>
            </a:extLst>
          </p:cNvPr>
          <p:cNvSpPr txBox="1"/>
          <p:nvPr/>
        </p:nvSpPr>
        <p:spPr>
          <a:xfrm>
            <a:off x="3557811" y="1283672"/>
            <a:ext cx="11477178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AutoShape 4" descr="Python Programming – e-Learning &amp; Data Analytics Lab">
            <a:extLst>
              <a:ext uri="{FF2B5EF4-FFF2-40B4-BE49-F238E27FC236}">
                <a16:creationId xmlns:a16="http://schemas.microsoft.com/office/drawing/2014/main" id="{93AB180C-D983-4E11-5966-7AA74F732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Python - Wikiversity">
            <a:extLst>
              <a:ext uri="{FF2B5EF4-FFF2-40B4-BE49-F238E27FC236}">
                <a16:creationId xmlns:a16="http://schemas.microsoft.com/office/drawing/2014/main" id="{A08DB56A-2E6F-5D57-1E83-D64EB90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55" y="4991100"/>
            <a:ext cx="1425392" cy="1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C1E96B-62AD-B96A-A6A6-E14F27B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637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8A6F-CE25-BC5D-870B-9EAA9681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1DA3CF0-167B-C5CE-A5FF-8E8A9D08A39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B78D70B-364D-A783-EADE-4E412901DBA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4D7831B-8153-4941-E61D-CDC3048F20B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384EA94-0EB3-F6B3-16B9-36ED506DD61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6011A4C-3C78-A4D1-6442-44F25C1226D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9BDD15D-679E-24BF-9B1B-305C8E748C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BA71570-02AE-D0DA-BC9F-E2EA6D246B2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3C339A0-EAB2-8F90-7D19-4210F6DFEA9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499ED99-421B-FA65-5389-8134E22F2F1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FBA3FDC-B7A9-D576-562D-4F2AC6E6955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90F454D-A61E-C942-A50F-348DA6CFD98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F007EE0-73D1-FDFE-EA2F-D3D1D648020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C9B31B0-86D1-AFCD-9FEB-322DE96ADBD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B169EB8-B002-067A-F99E-937F71DF1AB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1F95620-B9D3-AD9F-3FA5-B9EE269AABE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B42D665-A372-005E-6B05-B5578F0B5035}"/>
              </a:ext>
            </a:extLst>
          </p:cNvPr>
          <p:cNvSpPr txBox="1"/>
          <p:nvPr/>
        </p:nvSpPr>
        <p:spPr>
          <a:xfrm>
            <a:off x="1295400" y="2895263"/>
            <a:ext cx="16215486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Yaşam süresinin artmasından sonra yaş grupları aşağıdaki gibi değerlendirilmeye başlanmıştır. Girilen doğum tarihine göre kişinin yaş grubunu ekrana yazdıran kodu yazınız. 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0-17 yaş arası: Çocuk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18-65 yaş arası: Genç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66-79 yaş arası: Orta Yaşlı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80 yaş ve üstü: Yaşlı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0808399-6D80-7FD5-B5EE-B97E416C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05FCC93-D97C-29A8-1C22-0FE2CE05EFD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D5ABA22-C7D7-3AA5-C95D-788D4D9598C5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B5503E7-0050-A87C-7E65-3BE9040B3AB7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2C95475-1F22-D4F6-F5D1-1548FF2C4C61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2C4E6E6-3182-B731-46CE-A474BF6004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A63234D-B4F3-4C15-1A5A-870595B34F0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DEDF469A-9970-7201-707C-6FC37D7C4965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C9A9344-B502-7486-781C-BB4176D29397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57661E68-E23D-6DCC-4394-46ED9284E2B0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1A2BE83-61A4-D560-4C8F-D86E88AEAAA8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A9B6B514-7B6D-4890-9D64-410D1923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02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77ECD-0F61-7743-D7E4-CD72C7E66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F0998F-236D-D59B-39B4-7CC65304F12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2D14BE1-70AC-416B-34E8-6CEADE506BC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686FE71-2E40-7AA2-7A24-A6AE3C348E8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293A714-FD5F-0C2E-05FB-B9467ABCF79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E5DECC-BA36-D0F2-BE25-037E002E983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AE9AF5A-B800-2D6D-2305-A1AD4DE5C9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982DC01-CD25-E754-C7D3-36E42229550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B16FA0A-8646-1A8B-1FE8-D262D6D550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BCD5024-1A55-3B40-E9EA-DA459C15DD3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9CDFFE0-BC43-41EA-CA2B-DC4F28B6A6B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79F4D9C-1043-15F0-D4C3-2DFA6FDCFC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A7B7A7E-55B6-0C4B-AC0A-020443B99BC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7A1EED7-CBCB-4ED1-ADA1-9A126996570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1182180-494E-C3A9-E3E9-873D1727D3D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14308A7-6DF7-8361-8184-49B1E787F9F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525C4F3-2FD4-B204-48FB-7F850E2F17B6}"/>
              </a:ext>
            </a:extLst>
          </p:cNvPr>
          <p:cNvSpPr txBox="1"/>
          <p:nvPr/>
        </p:nvSpPr>
        <p:spPr>
          <a:xfrm>
            <a:off x="306057" y="2895263"/>
            <a:ext cx="849083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Yaşam süresinin artmasından sonra yaş grupları aşağıdaki gibi değerlendirilmeye başlanmıştır. Girilen doğum tarihine göre kişinin yaş grubunu ekrana yazdıran kodu yazınız.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0-17 yaş arası: Çocuk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18-65 yaş arası: Genç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66-79 yaş arası: Orta Yaşlı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80 yaş ve üstü: Yaşlı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6149D60-7318-44C2-4126-7B5E2DAA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E9CE63D-EF68-C6D9-33C3-5FF1D0A0DEE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E889A0AD-6D5A-1F1B-20A1-FC3AAA564ECF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483C5D8-DBE2-4B51-88AF-488F5F7A49D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20BD3AD2-1DC8-A8E8-AD52-DDFE913EDE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25BF6841-B780-4B91-4BB3-4CE7E04D33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BCDBD54-D0DD-D65A-EE40-F961386617A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043250C-6AF6-0573-8B6D-8AC03709D8A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8DB70517-A202-3200-D26B-98A3C974136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620BD0-ECE2-7B6C-2120-758FEC76F70F}"/>
                </a:ext>
              </a:extLst>
            </p:cNvPr>
            <p:cNvSpPr txBox="1"/>
            <p:nvPr/>
          </p:nvSpPr>
          <p:spPr>
            <a:xfrm>
              <a:off x="3340223" y="4000951"/>
              <a:ext cx="11630971" cy="41449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dogum_tarihi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(“Doğum yılınız: “))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yas=2020-dogum_tarihi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yas&gt;=0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and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yas&lt;=17: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(“Çocuk”)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elif yas&gt;=18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and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yas&lt;=65: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(“Genç”)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elif yas&gt;=66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and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yas&lt;=79: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(“Orta Yaşlı”)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elif yas&gt;=80: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(“Yaşlı”)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(“Yanlış değer girdiniz”)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50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1C38-2812-8ED7-EBCF-C93A5B3F4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CA045A1-69B2-F94A-A8C2-BD852F40313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61A8534-F0D8-616C-BB4E-AD80F09425A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F16229C-9702-6A4E-4BCF-90657CE7A00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7288820-9EDA-1E4D-C2B3-39333DAA28B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8600872-03D8-3B86-C63E-9BC580D5EA5E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7DB6AC9-E5A1-6C14-ADBA-80BAC20F3D0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2A5FFB8-A910-E8A4-3274-64372CDD5A4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8C6BC16-E6F4-FEC4-B7FC-5EA43FFC7B1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23DD1CC-B3D8-7575-F880-8C2C3AA68A5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B335DAC-E30C-C70E-ABAD-F9F373AB0FA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5D72864-854A-2F55-76C3-A834DF8127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C184F93-E6C3-0B9F-3793-256781A37AE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5EF641C-23C5-A3A6-03AD-AC35CF02FEA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029E680-B623-64E4-203B-4729C005287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B7B6975-DD10-794C-5E09-50BDA674CE9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F7526BE-4FF7-E15B-3CED-02977CA8D483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tarafından girilen hava sıcaklığı 5 °C ve altındaysa “Soğuk”; 6-14 °C arasındaysa “Ilık”; 15 °C ve daha fazlaysa “Sıcak” çıktılarını veren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2F5AD43-6E54-DE6A-60D3-FABE3658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41A5340-F407-1A88-A460-A08A4F29A2F6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4722234-9F9E-B8A7-BE9A-A185D828159E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57C9B7B-95FB-AED6-1E17-DC7F5D0EC94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D195D297-9773-D582-BAC3-5A2FC4913625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38A5135-D524-85A0-78F0-2D9645B19A1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202ECB4-E8D9-98F6-D9E9-3285C931260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59EAFD4E-6328-B47F-57B4-5C7536DE63C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65A0754-E988-EC27-1D3C-8F0D0F32396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F1F78B52-37E9-C26E-D55D-9FBF1392B88C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1167EF9-826A-AE84-BE1F-41D4B41ED9FF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5D334865-0F8D-89FE-6B24-3466A0C2C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374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CBEEB-59C1-7F29-2C9A-442E2B8F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9EA872D-EB64-9B16-C5FC-E1729882563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BB6821B-2F1F-79F3-C1C7-23C3F3C7BD2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911A325-7C21-B2DB-2DB9-F8D6F5EB767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7D2AEFD-2CED-355A-B311-0501CB2D460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E7C2B7B-6DAD-0812-5A64-07B415DDA30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13FC2E1-B33A-5F5B-98BB-DB3E1C5D57B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8EEEBE3-C494-1F8E-C22B-FE361E5000E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1D2E3CA-C2BB-EDA3-5619-3FB0A7C0A74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BA48964-A8F5-7DC8-B6B6-14768B2DA83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F22E2EB-53C7-2E40-8748-2E997A5162A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4837AC3-B6ED-DDE8-6D3F-980F691B5B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E381209-DD04-9A2F-20D4-0A42694F4BF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FADC8CF-0699-76A1-60ED-6E1E0C1535D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FAE1E4B-1D67-4DA0-5C6B-877A9291553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BC412F3-755C-5229-E900-DD5E6089F14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2161733-BC46-2E99-F65E-E58D30FD1FC6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 tarafından girilen hava sıcaklığı 5 °C ve altındaysa “Soğuk”; 6-14 °C arasındaysa “Ilık”; 15 °C ve daha fazlaysa “Sıcak” çıktılarını veren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5BC0882-2F42-C32B-C2E8-360098F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7F26607-7774-D2B0-7068-08D5A0D754C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5695FC0F-BE5E-3584-901F-E91AE17652C4}"/>
              </a:ext>
            </a:extLst>
          </p:cNvPr>
          <p:cNvGrpSpPr/>
          <p:nvPr/>
        </p:nvGrpSpPr>
        <p:grpSpPr>
          <a:xfrm>
            <a:off x="2971800" y="3848102"/>
            <a:ext cx="14547788" cy="6438900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72ED77B0-6779-9559-DF96-6EBB70933FD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F09CA5F3-D7F2-F965-D91D-78927981B8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EDCDC56D-32C0-D811-2089-7812B857543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4D2BA147-7B16-6874-9E0B-BDD359D61C0F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A5720E6D-75D1-531D-9DF6-CB4330B41EF6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DE9B1463-2CB6-1BC4-E401-C49D3677DFD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425E746C-76AA-9C87-CF76-CC476298A171}"/>
                </a:ext>
              </a:extLst>
            </p:cNvPr>
            <p:cNvSpPr txBox="1"/>
            <p:nvPr/>
          </p:nvSpPr>
          <p:spPr>
            <a:xfrm>
              <a:off x="3595430" y="4201196"/>
              <a:ext cx="11398317" cy="38974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("Hava sıcaklığını girin (°C):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5: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("Soğuk")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lif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14: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("Ilık")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("Sıcak")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56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07600-EAC4-AD1C-6C8E-C524629E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B86AD5B-47F6-D0E9-160B-F93A52532E0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F572E20-B64A-07FF-24AB-7E60888020F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29E5D33-EBD3-7F5A-8CBD-BBAB0D12375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3B2AE05-679F-C9CC-14EF-9D92B5FC7FA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FB64450-4F4A-4211-A03B-E5A23EB16E2A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80B3C128-A2F7-8AFA-C496-0615D884505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17FD442-7BCC-8386-0B61-C73B940A4A1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E3036A2-7311-AF54-DC97-4D03CD41D55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C4C65A3-FE5B-605A-9DA0-BDEFEABCB37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B63B264-3251-F667-7569-FA355463A35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8533668-CF9D-A7B9-BF48-890031F49A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DF64460-7323-D7D3-A8CB-DD690875A80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16AE337-47A3-2A91-3E7D-3D6D6D99039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DFA4634-82D5-50B0-C57F-FBBB846AFDA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0143DA6-B1AE-638C-BEAC-D4AD2FDDDFC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BBCB98C-8877-C3D7-8595-0C777594181C}"/>
              </a:ext>
            </a:extLst>
          </p:cNvPr>
          <p:cNvSpPr txBox="1"/>
          <p:nvPr/>
        </p:nvSpPr>
        <p:spPr>
          <a:xfrm>
            <a:off x="1295400" y="2895263"/>
            <a:ext cx="16215486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otoparkın ücret tarifesi aşağıdaki gibidir: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saate kadar: 5 TL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1-5 saat arası: Saat başı 4 TL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saatten fazla: Saat başı 3 TL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Buna göre kullanıcının girdiği otoparkta kalınan saat süresine göre ödenecek miktarı bularak ekrana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8B15CA1-1D35-FA37-64CF-50D178AF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943D6723-2D7A-BAC2-9DC6-AC0388F074B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53A5D2F-EB4E-19A0-4143-63CF87C29780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BCC719F3-D3F6-588C-27E5-454EB39ECECD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AFB9A98C-9C2D-1FB3-7F5B-D35B819D956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4D20C0C-C297-38D6-931F-C40B83C7AC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AF1DB11-57F6-7570-D0BD-C8FB248A88F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6818C91-7C21-1B84-4CD2-B1DA2A1E2DD0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C7202D24-DE5A-A09E-E091-518E5B2B1091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8C99A499-7199-A246-7D20-34FFED65D7D8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BE1A351E-A13B-AC10-84F0-4EA086CE0195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19C6FB59-FECB-6E95-D14A-C746C39B9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106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CC01-BFAC-B33A-53C5-7E51E793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208AC43-A699-E2F4-7DB9-D8DF4DEB1E1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5564DF4-DD7A-B1F7-C970-F9BF1662457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B6B306-8504-4B8E-1826-BF9BF027E25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3988C5A-349B-AA4D-F21B-833AC8D09475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BBB962F-0675-046F-1D11-7FF7380ED51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15655A6A-2E0C-8C63-B215-1307FBF46A5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32D7F31-6382-7491-938A-DF1D7B05536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81B09AA-229D-9B30-5DA2-479CEA50B05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D5D0F4F-A2BD-369D-5FEC-2ADE91D7281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DFEC85E-8099-721E-63B0-2C1B1686C52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BC128A7-1B25-924A-20C6-7F528939E5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E0D47A6-9AB7-65A4-4762-02E24BACED3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B0C049E-3FCF-F320-8757-6D39AF7B450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613753E-9F63-C2B7-E098-ABDC51C41CC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1379DEE-504B-4F61-BF93-05E27BAB4DF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04104A9-047C-F0C5-7610-DC3F24D7CA11}"/>
              </a:ext>
            </a:extLst>
          </p:cNvPr>
          <p:cNvSpPr txBox="1"/>
          <p:nvPr/>
        </p:nvSpPr>
        <p:spPr>
          <a:xfrm>
            <a:off x="1295400" y="2895263"/>
            <a:ext cx="7116231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otoparkın ücret tarifesi aşağıdaki gibidir: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saate kadar: 5 TL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1-5 saat arası: Saat başı 4 TL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 saatten fazla: Saat başı 3 TL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Buna göre kullanıcının girdiği otoparkta kalınan saat süresine göre ödenecek miktarı bularak ekrana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1B006A-B9EA-42D0-E16D-8BFBD1D0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48BA79D-8CA5-98EF-FA98-E52B4DBBFA0A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60F0CA87-5BA5-1E69-BA50-A5399ED49ADE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DDDD1367-1638-DA10-453E-F051B91ED88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5CBD8F03-2B15-FC0D-1011-0688A44D41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3F8E60F7-8BEF-4055-3D48-EEF5951264C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DDCB2B3-00EC-0C43-56B2-F20D3EDC8405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314C48DB-5BF6-ABC1-2E36-2D18C789541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7E7DBAC1-A9D4-5F89-AAF3-AE47329B1E9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F6B0F-7338-B03C-2D11-20F221218737}"/>
                </a:ext>
              </a:extLst>
            </p:cNvPr>
            <p:cNvSpPr txBox="1"/>
            <p:nvPr/>
          </p:nvSpPr>
          <p:spPr>
            <a:xfrm>
              <a:off x="3340223" y="4000951"/>
              <a:ext cx="11975977" cy="41449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saat = 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("Otoparkta kalınan süreyi saat olarak girin: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2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saat &lt;= 1: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ucret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5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saat &lt;= 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ucret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saat * 4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ucret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saat * 3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25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f"Ödenecek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miktar: {</a:t>
              </a:r>
              <a:r>
                <a:rPr lang="tr-TR" sz="25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ucret</a:t>
              </a:r>
              <a:r>
                <a:rPr lang="tr-TR" sz="25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 TL")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13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A7DE-EE2E-4E92-D147-BD22F4B4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396FCE0-DF4C-F0B9-BDB8-9B33A4DED24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E9340F1-FB73-D200-CB24-70174B01C57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47E5DBE-224D-A443-A293-B344DCB02EE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1A1CEFF7-70E3-B68A-D095-A6BD6A7A049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B7A5A2F-CD01-1F78-0C59-C59C851CECC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CCEDAA7-B324-21B3-FE3C-7320BD173E0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0CD9D7B-2115-13CE-0B28-B42FF3EDE63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237A76C-204F-8ED7-B91A-861AD2D5FBA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654B313-A86E-A90B-4ADD-74FF8D38F7A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5802571-2620-F324-EBAC-0F72A168294C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8A00523-93C1-86D7-DCEE-EEF6815F762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EB6EA06-6802-E14C-DFB4-C4DCC0C291E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3D4C916-8909-81E8-F26E-AC01BD366AA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F615505-EC7F-1D5E-9CAE-C9B90402CA7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B6323A2-4D87-9A94-67F2-8721C313F99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68AC07E-CC84-50CB-DF97-BCE0A7B23D45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Üçgenler kenar uzunluklarına göre üçe ayrılmaktadır: Eşkenar, İkizkenar ve Çeşitkenar. Kullanıcının girdiği 3 kenar uzunluğuna göre üçgenin türünü ekrana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DA1698C-2BE9-235D-CA2F-C3CBAA5D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978BA91-7A79-FA95-9D42-745CF3AA750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AC712CD-F8EB-1FCB-8491-AFDBFD3A6EF7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B1DE8B88-9403-C054-ED68-8767C7275EE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1AF5DE0C-CEE7-1BD3-3417-19EA5A40989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EE7F750-0CC9-0EF2-8984-DAE583E32CA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3DEDCD02-CF87-6CA1-3B30-0D4C2B3C86A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57505591-12DC-75C2-5B23-8E6DF7FF939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B1FD1B01-C54C-6AA3-7EC0-144EF98AD75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2E1F2451-49D9-4C13-ACDA-4D2A660A690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0CC09CA5-98B5-F729-22D1-E9D5783077F2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15679FE7-2996-D46B-B659-31094C44E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0161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92A9-6D47-579D-BE85-34F1A6953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97989CD-8235-5410-8E68-03664498B3F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302E95B-4E9D-0535-93BF-D16ED1298C3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3176A3C-32C6-7F3A-E4DF-ACE6F08BC5A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2B8F813-E45F-B02D-CE28-B4A675D64DDC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8DE2B75-E7A1-5EF1-FD02-E18FF9854B52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8A81683-D5CF-6C18-BE50-1F1B1DFE2E3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51CDDC5-F004-BEBE-34BC-F1569348B76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EAE5457-4394-83A5-576A-B7DB48A6D82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5E8D0A9-D8E1-C48E-5066-6FCDAA9E252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11DB622-6412-9491-D782-B70BBB11A5AE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3118259-6654-4B6D-6E45-DB33F32312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EFB33E8-52F8-E523-47EF-B5AC1D2DE10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1392EA2-E3C7-D624-F934-794DCD5230B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CBDDE70-9C91-6FA2-7616-21E859A0C3C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22A0B3A-A7A5-0492-B352-92228F20B07E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047E9BDA-8117-95DF-0AE0-194DAA4D8AF8}"/>
              </a:ext>
            </a:extLst>
          </p:cNvPr>
          <p:cNvSpPr txBox="1"/>
          <p:nvPr/>
        </p:nvSpPr>
        <p:spPr>
          <a:xfrm>
            <a:off x="639144" y="4167581"/>
            <a:ext cx="6145591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Üçgenler kenar uzunluklarına göre üçe ayrılmaktadır: Eşkenar, İkizkenar ve Çeşitkenar. Kullanıcının girdiği 3 kenar uzunluğuna göre üçgenin türünü ekrana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337F5C4-9547-4B82-DD0A-1995D0A2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8991FC8-4834-BC6D-13D9-C817957D48D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A80B1ECA-5283-CF24-F27F-CD0D16CFFE76}"/>
              </a:ext>
            </a:extLst>
          </p:cNvPr>
          <p:cNvGrpSpPr/>
          <p:nvPr/>
        </p:nvGrpSpPr>
        <p:grpSpPr>
          <a:xfrm>
            <a:off x="7391400" y="2862079"/>
            <a:ext cx="10287000" cy="7424919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D24BDDD2-0F30-F3AA-9697-522D11281E3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4234EF0A-9B97-3754-B568-E2144D2CA8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6EBDBFC1-F166-1396-C80E-9D7CDC1500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92ED1FC9-B7E6-6467-2A25-843FBACA0285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0042279B-A627-5AB7-76E0-BA03AC87417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C21F9547-B17C-8ED3-8713-9FFF2840EE2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81259EF4-610E-9244-8E83-9B50801DC8F5}"/>
                </a:ext>
              </a:extLst>
            </p:cNvPr>
            <p:cNvSpPr txBox="1"/>
            <p:nvPr/>
          </p:nvSpPr>
          <p:spPr>
            <a:xfrm>
              <a:off x="3502936" y="4116766"/>
              <a:ext cx="11398317" cy="4224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 =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("1. kenar: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 =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("2. kenar: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c =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("3. kenar: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a == b == c: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("Eşkenar")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a == b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or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b == c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or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a == c: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("İkizkenar")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("Çeşitkenar")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2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7554-54F9-AE20-2122-AC0335E6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272837F2-612B-627E-E3E2-110C6D450AD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45754579-141C-A394-B6F7-0F15E617F03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D545AAF-A724-6F80-C779-D2EF4D38E91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DA716B5C-3B87-CCD0-A2C0-C2648CFDF81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B4B5A4E-AEB0-08C5-CAB3-E58503E6493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DB25BE4-3BF8-3D74-902D-A22EE4C88CD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0093699-5211-BBD8-CC69-901402985EA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E85B3B7-F643-83B8-2E8D-E7E8864B5C2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F2D203A-93F2-6F19-A5FA-7EAEEBDD210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8FCB57F-B2EF-2403-D729-CE59BFEFF5E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C745D46-FAAB-A0E5-7768-B5F936FE6EC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BB312C7-5BE8-2FD4-0389-3224E4FF57D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15A28EB-5BF7-8445-0823-1E5BA266BDC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795125D-7659-6492-52BF-291471202FD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5F3D771-7B27-0273-75A4-AA7D918828E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E923269-C041-7047-A933-7F6D7387824E}"/>
              </a:ext>
            </a:extLst>
          </p:cNvPr>
          <p:cNvSpPr txBox="1"/>
          <p:nvPr/>
        </p:nvSpPr>
        <p:spPr>
          <a:xfrm>
            <a:off x="1295400" y="2895263"/>
            <a:ext cx="16215486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Kullanıcının girdiği boy ve ağırlık değerlerine göre vücut kitle indeksini  (VKİ=ağırlık/(boy*boy), boy metre cinsinden verilmeli) hesaplayınız.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 VKİ 18 den küçük ise zayıf,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18 ile 25 aralığındaysa normal,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25 ile 30 aralığındaysa kilolu,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30 ve daha yüksekse obez,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35 ve daha fazlaysa ciddi obez olarak kabul edilir.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VKİ’ni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hesaplayarak kişinin durumunu yazdırınız.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A8D6437-920F-0477-32CE-99537AA3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6152989-9493-0713-7DDF-97B5786F6BD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71A0FF1-A3B2-3408-C2E4-966C89F3E97D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F0890C67-BCF0-2A92-3E05-27A1E5C26CD1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3F181D5F-CA9A-C0FC-0343-04841DE317C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ED95B75-A667-8287-2967-B917898041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5E520DB4-8B63-A55A-6F40-196DB56E6EF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0870B0B5-0F51-8F2B-56F0-F44AA25F6F8D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986D52AE-7AED-1DBF-EBEA-BFE5B68FC138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610DC330-3512-CD77-4D34-EE3836442C66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1965074-98C3-7BCE-6D2C-9A368E09744B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0BCBF2F2-B8E1-713C-EF34-2E202AF72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271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5092A-9517-206E-1D82-600BF80F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B81ECA4-FDA1-ECF6-6C48-EF051CB7D82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2AFC0A0-D13F-B61A-F03A-B074CCAA13B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8909008-2E41-EB66-87B9-EE7B7BD4283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A334D366-285E-C2DA-90C5-E4BB2FDA164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65AEDEBC-CFF6-AF55-FD9E-57920501BDE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25D1D13-E115-98A1-9245-5310E39E0BD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DE564DE-8CF7-EB96-A7FE-75BAC05CFFC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40170CD-2E5A-4308-16F3-980D07A739F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6031FC4-E81C-02B0-367A-01B7D4D966F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11EE0A7-7F0E-6789-9BE1-13226596CB5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0C15842-B30D-E35B-9F60-D179164CAB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19F7F47-B627-BC8F-04B2-F179C9ACEA1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97CF87A-2904-5D2B-5238-A51B911ED20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7B92B091-469C-8E8B-A2CE-B9D53E2A64C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5965CBD5-DE7D-0E16-79B1-85B0F77EE38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2F8404B-C4AE-9CDA-ED27-D15FD3A132B1}"/>
              </a:ext>
            </a:extLst>
          </p:cNvPr>
          <p:cNvSpPr txBox="1"/>
          <p:nvPr/>
        </p:nvSpPr>
        <p:spPr>
          <a:xfrm>
            <a:off x="471226" y="3578137"/>
            <a:ext cx="833969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Kullanıcının girdiği boy ve ağırlık değerlerine göre vücut kitle indeksini  (VKİ=ağırlık/(boy*boy), boy metre cinsinden verilmeli) hesaplayınız.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 VKİ 18 den küçük ise zayıf,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18 ile 25 aralığındaysa normal,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25 ile 30 aralığındaysa kilolu,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30 ve daha yüksekse obez,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VKİ 35 ve daha fazlaysa ciddi obez olarak kabul edilir.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VKİ’ni</a:t>
            </a: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hesaplayarak kişinin durumunu yazdırınız.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13F2D61-96F0-F20A-7BEA-55FA8B09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6E688AC-D215-7995-F6BA-4639C0C34BB5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9883734A-F8FB-200F-CB84-4861704BA3E4}"/>
              </a:ext>
            </a:extLst>
          </p:cNvPr>
          <p:cNvGrpSpPr/>
          <p:nvPr/>
        </p:nvGrpSpPr>
        <p:grpSpPr>
          <a:xfrm>
            <a:off x="8991600" y="2628900"/>
            <a:ext cx="9010007" cy="7686368"/>
            <a:chOff x="2781854" y="3916888"/>
            <a:chExt cx="130584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199D788E-E3EC-9C41-837B-B6875ECB1791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40FCDF40-6CE5-FE9C-0ED7-F3DDD5E049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31924A6-0DB0-2BB2-D1CA-A32CB1894E2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B2A3FD50-2BB3-F2D3-E302-045F79AB95C3}"/>
                    </a:ext>
                  </a:extLst>
                </p:cNvPr>
                <p:cNvSpPr/>
                <p:nvPr/>
              </p:nvSpPr>
              <p:spPr>
                <a:xfrm>
                  <a:off x="0" y="4872985"/>
                  <a:ext cx="7467600" cy="3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BFAF2805-CEBC-B3FB-4EEB-A75E64924A3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A055DB5C-252B-0FA9-CF79-1046F2634F2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F12DAC-0931-6AB8-9148-08B82D3555C1}"/>
                </a:ext>
              </a:extLst>
            </p:cNvPr>
            <p:cNvSpPr txBox="1"/>
            <p:nvPr/>
          </p:nvSpPr>
          <p:spPr>
            <a:xfrm>
              <a:off x="3305582" y="4264415"/>
              <a:ext cx="12534674" cy="44892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boy =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("Boyunuzu metre cinsinden girin: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agirlik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("Kilonuzu kg cinsinden girin: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vki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agirlik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/ (boy * boy)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f"VKİ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: {vki:.2f}")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vki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18: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"Zayıf")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18 &lt;=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vki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25: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("Normal")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25 &lt;=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vki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30: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("Kilolu")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30 &lt;= </a:t>
              </a:r>
              <a:r>
                <a:rPr kumimoji="0" lang="tr-TR" sz="2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vki</a:t>
              </a: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35: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("Obez")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("Ciddi Obez")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222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209A-4701-C405-D81F-121767CE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F69988B1-B231-F6DF-C43B-1EF5F529ABE7}"/>
              </a:ext>
            </a:extLst>
          </p:cNvPr>
          <p:cNvSpPr txBox="1"/>
          <p:nvPr/>
        </p:nvSpPr>
        <p:spPr>
          <a:xfrm>
            <a:off x="1028541" y="329948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haftayı bitirdiğinizde, 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D21CF35-768A-0CD1-588B-6FCCFC94A0CD}"/>
              </a:ext>
            </a:extLst>
          </p:cNvPr>
          <p:cNvSpPr txBox="1"/>
          <p:nvPr/>
        </p:nvSpPr>
        <p:spPr>
          <a:xfrm>
            <a:off x="1028700" y="1961331"/>
            <a:ext cx="16227196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Haftanın Ders Kazanımları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4364F848-FBDD-618B-4E9B-6C7C1CD3F739}"/>
              </a:ext>
            </a:extLst>
          </p:cNvPr>
          <p:cNvGrpSpPr/>
          <p:nvPr/>
        </p:nvGrpSpPr>
        <p:grpSpPr>
          <a:xfrm>
            <a:off x="817362" y="4350763"/>
            <a:ext cx="9550872" cy="1483929"/>
            <a:chOff x="818991" y="4503175"/>
            <a:chExt cx="9550872" cy="1483929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601668-2B57-2A80-8322-5A75BD404416}"/>
                </a:ext>
              </a:extLst>
            </p:cNvPr>
            <p:cNvSpPr txBox="1"/>
            <p:nvPr/>
          </p:nvSpPr>
          <p:spPr>
            <a:xfrm>
              <a:off x="2335070" y="5106706"/>
              <a:ext cx="8034793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if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 – elif - else Uygulamaları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C47D165-E813-E8B7-F0FC-341EEAE7E696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9C154D-F09F-0049-E3EA-3174EBED9D2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423240-3109-B6A1-FBD9-7B4B4F7C31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20751A42-7FCF-05AF-3A7B-C15B0E574360}"/>
              </a:ext>
            </a:extLst>
          </p:cNvPr>
          <p:cNvGrpSpPr/>
          <p:nvPr/>
        </p:nvGrpSpPr>
        <p:grpSpPr>
          <a:xfrm>
            <a:off x="817362" y="5549168"/>
            <a:ext cx="8299629" cy="1483929"/>
            <a:chOff x="818991" y="4503175"/>
            <a:chExt cx="8299629" cy="1483929"/>
          </a:xfrm>
        </p:grpSpPr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CBA4AE82-02EE-A71E-0681-F7EB84F7ED5C}"/>
                </a:ext>
              </a:extLst>
            </p:cNvPr>
            <p:cNvSpPr txBox="1"/>
            <p:nvPr/>
          </p:nvSpPr>
          <p:spPr>
            <a:xfrm>
              <a:off x="2281413" y="5071017"/>
              <a:ext cx="6837207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İç İçe İfadeler 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E44B1D7C-0542-ACCA-EB3F-CAE40E80C19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535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2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7D8E3AF-542A-F614-1195-5F303D7CA5DB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37C130DF-771D-5555-04AC-83E28610087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sp>
        <p:nvSpPr>
          <p:cNvPr id="83" name="TextBox 15">
            <a:extLst>
              <a:ext uri="{FF2B5EF4-FFF2-40B4-BE49-F238E27FC236}">
                <a16:creationId xmlns:a16="http://schemas.microsoft.com/office/drawing/2014/main" id="{7035ED04-6959-4195-B190-31CDD7DEF253}"/>
              </a:ext>
            </a:extLst>
          </p:cNvPr>
          <p:cNvSpPr txBox="1"/>
          <p:nvPr/>
        </p:nvSpPr>
        <p:spPr>
          <a:xfrm>
            <a:off x="9903058" y="816906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öğrenmiş olacaksınız.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4C362F-1990-B9F4-D80A-2471F730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881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6283-2709-621B-3798-E1FA522E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5DF7D99-00CB-20D9-D21D-14C3D79C0D3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9E9802A-9DF8-4002-A822-4831F3A9870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5C18187-8B69-4B26-7078-0492A9B7B35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C0534A9-986A-160E-27CF-3063FE07D94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0DEAE59-F9FE-0D0D-8378-54EA6349CE5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208CF9F-F3A3-8958-2E6B-F41C57EB439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351F2D2-9BA7-E16D-DCF1-56F87DA0CF27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576A70E-257F-EFB6-BE87-E12549B4CF1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42A09CC-14CC-19A0-7060-DFDA16C148F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18A2E3AB-0B73-867A-C78A-25D5E3D1AA9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97FECAF-9895-3967-6621-7935947872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D2BBCDD-4FE0-D351-23FF-61128274B9A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CB0F593-EB5E-6BDE-9363-91A3679FD0C0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A8F7C79-E57F-0BA9-B194-BB6F0DE89D6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0310B02-7D28-44A7-0030-CDE27C483A1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C50E0EE-0EDE-6F9C-705B-2675B772A40B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adını, maaşını ve çalışma yılını girmesini isteyiniz. 0-5 yıl arası çalışanlara %10; 6-10 yıl arası çalışanlara %15; 11 ve daha fazla yıl çalışanlara %25 zam yapılmaktadır. Buna göre “Sayın …………….., zamlı maaşınız …….. TL” çıktısı veren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5288D583-2178-CC86-CB49-7BE9DDDE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85A8FD6-544A-E67D-2AEF-D1CDE24A509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BB6F175-4E7B-A1AA-0700-3FE973920C5F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7A62482D-3882-7CF9-1F00-F94CB9BA4D0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D49A67C9-11F0-0417-E55A-5187B8F1FDA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FB1FA675-5296-4FA4-473B-44ABECE7FF1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C074A25D-6D48-89B2-9EFB-19380F64BF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C0C62202-1871-01F8-7BDF-F182DAA729F9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0661441E-FEA7-FAD4-0791-8FEE0AEDE1F5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A69B1207-A37C-2619-31B6-63B0FC7CC54B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F8381DE-03C7-0E93-C0B5-6ADC3423EF96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CE6ABEC3-9189-A9B8-ACC1-61C03BFC5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909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D4648-E1E5-09FB-1C2D-2E7C9DFF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93622A5-71DD-9EC2-E06E-B057DD47E43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D9FD75A-4587-57B2-1BB7-19EF15C1853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6DC6F76-856C-0A3F-45A9-65F9CA86C60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EA63C93-D7E2-4415-B6BC-F62C3769C38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507601F-4AA4-079B-DC73-EF566D7AEC5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E83E598-C368-83D3-8264-0882D795BEB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86E87C9-55F9-3E5C-FA94-D324F6B0E76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87C1394-4D7E-C07B-7E92-C8708142ED9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3DFD4C0-8AD4-E6FD-74A8-90F970C1E97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32D9018-77B3-5A58-5C1E-AC4321F06E0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976530D-465E-0E1F-0154-99C6C50F48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355935C-6F35-180C-F056-856E8F77A08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24299D6-22FE-E67A-B252-BB0108D887BE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7992B6C-A5A7-82B0-9CB0-AC1211D0046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060BDF3-D2DE-11CF-0321-59D6A376293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E727225-9D4F-751B-CC01-A29B64B43B31}"/>
              </a:ext>
            </a:extLst>
          </p:cNvPr>
          <p:cNvSpPr txBox="1"/>
          <p:nvPr/>
        </p:nvSpPr>
        <p:spPr>
          <a:xfrm>
            <a:off x="914400" y="3256135"/>
            <a:ext cx="75438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adını, maaşını ve çalışma yılını girmesini isteyiniz. 0-5 yıl arası çalışanlara %10; 6-10 yıl arası çalışanlara %15; 11 ve daha fazla yıl çalışanlara %25 zam yapılmaktadır. </a:t>
            </a:r>
          </a:p>
          <a:p>
            <a:pPr lvl="0" algn="just">
              <a:spcBef>
                <a:spcPct val="0"/>
              </a:spcBef>
              <a:defRPr/>
            </a:pPr>
            <a:endParaRPr lang="tr-TR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Buna göre “Sayın …………….., zamlı maaşınız …….. TL” çıktısı veren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8A15810-8B4D-E739-3787-324A6B55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3525898-E968-5EBB-D05B-E4ABB24269F8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5C3D8E69-59FF-3838-3DC8-22B282311E99}"/>
              </a:ext>
            </a:extLst>
          </p:cNvPr>
          <p:cNvGrpSpPr/>
          <p:nvPr/>
        </p:nvGrpSpPr>
        <p:grpSpPr>
          <a:xfrm>
            <a:off x="8991600" y="2628900"/>
            <a:ext cx="9010007" cy="7686368"/>
            <a:chOff x="2781854" y="3916888"/>
            <a:chExt cx="130584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E68DEFA0-E78B-7511-9966-C3E41408066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BB07A7AD-71A1-904C-629C-F81B4BF87B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EBA0FE54-F55F-641D-DA5F-BB0E46F888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A09DD474-8DAE-16B8-3CDE-0984C81CC21E}"/>
                    </a:ext>
                  </a:extLst>
                </p:cNvPr>
                <p:cNvSpPr/>
                <p:nvPr/>
              </p:nvSpPr>
              <p:spPr>
                <a:xfrm>
                  <a:off x="0" y="4872985"/>
                  <a:ext cx="7467600" cy="3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8D2A50D-FB5A-3B8E-10E2-CD3B62197D9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46FE5ABA-FAF2-C884-486C-BD77C59D4351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69EBA4-72F8-17B6-8E95-B0D00B33DEB6}"/>
                </a:ext>
              </a:extLst>
            </p:cNvPr>
            <p:cNvSpPr txBox="1"/>
            <p:nvPr/>
          </p:nvSpPr>
          <p:spPr>
            <a:xfrm>
              <a:off x="3305582" y="4264415"/>
              <a:ext cx="12534674" cy="3928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("Adınızı girin: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maas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("Maaşınızı girin: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yil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("Çalışma yılınızı girin: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0 &lt;=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yil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zam_orani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0.10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6 &lt;=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yil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10: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zam_orani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0.15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  # 11 ve üzeri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zam_orani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0.25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zamli_maas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maas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 (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maas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*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zam_orani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f"Sayın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{ad}, zamlı maaşınız {zamli_maas:.2f} TL")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93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AA92-9492-CD2C-AA2F-A46D3496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1430177A-A40D-8D29-1264-6DA47D5BB7C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AFFFC0A-7AF7-BC4A-90C4-1AF640BDF2B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0DD0C3-C162-DBAA-8BAE-D92462C881D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89EE5131-A728-263E-4E80-B9440EF7E66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7F178D0-A9FF-0A28-4FB8-194494C0FB2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94C4C59-657E-24DB-AB1A-4A5C35EF698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79D5A1D-FA16-7052-95D3-B02D2D3ECC1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6E88379-85E1-FF11-E889-7FE2E1EE538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73D3864-CB96-79BA-E36F-06E81062D90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089DCA9-A192-1616-BC47-F34A015BF641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36AE815-D265-7726-1264-ACB01FC35B2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E9FA449-60B9-7B7B-E1B6-FF1D1253BC8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6C9A54F-7083-BF0A-5868-D90F3E4D841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5F71E21-4830-FB56-34F5-F62CA7BD936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7096AA9-058B-6878-AC9F-3C7EAD0C8D2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4D8B445-3444-5DE3-05D9-6FB4708D92E7}"/>
              </a:ext>
            </a:extLst>
          </p:cNvPr>
          <p:cNvSpPr txBox="1"/>
          <p:nvPr/>
        </p:nvSpPr>
        <p:spPr>
          <a:xfrm>
            <a:off x="1295400" y="2895263"/>
            <a:ext cx="162154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üç sayıdan en büyüğünü bulan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43BF0D8-C529-5409-DC2D-EAFE3496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28DE1C3-9577-076A-B1DB-2DE41A92D94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0CC8721-5037-385C-76BE-465D2843258C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092789E2-FF36-F41F-1F0B-C5F9D3711D63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ACBCD8C-C5F1-5AB5-93A3-01EAC600EC80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CD9C084-3D1B-18C8-E5B2-E139864A10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40FC9FB-32A1-E5F3-DF15-C91EDC5A7D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7E9A15F-732E-07D6-366F-8E3A6E1E882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0389E52E-553A-8AB2-EB82-5D0CE50E1F52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84622CE2-0B7A-EEB2-B750-0586689BCBC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567FDE48-AD5A-771A-581B-E85204C8FE1D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88068DE4-A262-EBDB-1BA7-902347657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882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8F58C-1EE7-846E-62F6-B0296475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8444BAA-F87C-2767-7D32-EAA231209BE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99D6A54-3B67-FCA5-FA12-18B75C4864C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DBE160D-BC6C-06EB-FF74-08047734D39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4C2506B9-2213-5056-11EF-D1F66C3601A7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433C72D-5A7A-E1B5-64F2-FF024AA0FCB9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6388E00-AE67-0EB5-0464-A14A2533D32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21669A5-CEFA-68FA-3320-03B8F35FBA2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A739B67-81BF-83CA-6981-52D356EAF06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5659A39-735A-FF09-B621-7146726371F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D194E86-37F6-655D-6303-DB9072DEC4C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735C97A-7C69-7D03-36CA-F3ECDE4BDE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83B3336F-F030-9A82-BB42-7689EFC637A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90EE7A5-1757-3BD3-F7EE-823A54136E7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8D4E90F-59D4-C84F-443C-3D361335ADC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EAC89AB-3D56-AA48-26C4-E96E1096631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840C13D-8F38-F1AE-98D4-BCC6AA4BE0CC}"/>
              </a:ext>
            </a:extLst>
          </p:cNvPr>
          <p:cNvSpPr txBox="1"/>
          <p:nvPr/>
        </p:nvSpPr>
        <p:spPr>
          <a:xfrm>
            <a:off x="722671" y="4856117"/>
            <a:ext cx="70104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üç sayıdan en büyüğünü bulan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0B0DAEF-4C02-55E7-3E5A-3E40095D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5DC309F-8804-8A55-533C-CE6F03B1FC1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2886C47-280A-7766-9819-5F00442BDAE9}"/>
              </a:ext>
            </a:extLst>
          </p:cNvPr>
          <p:cNvGrpSpPr/>
          <p:nvPr/>
        </p:nvGrpSpPr>
        <p:grpSpPr>
          <a:xfrm>
            <a:off x="8991600" y="2628900"/>
            <a:ext cx="9010007" cy="7686368"/>
            <a:chOff x="2781854" y="3916888"/>
            <a:chExt cx="130584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E245C510-CCE8-CD3E-04DC-C15EDAF1ECCE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661A9446-BE9E-3FB3-F980-1E55439DC4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14F4CF39-B414-5ECC-B547-47D8991694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319915E3-1FB6-1A0C-B211-7FB0E36D2A27}"/>
                    </a:ext>
                  </a:extLst>
                </p:cNvPr>
                <p:cNvSpPr/>
                <p:nvPr/>
              </p:nvSpPr>
              <p:spPr>
                <a:xfrm>
                  <a:off x="0" y="4731552"/>
                  <a:ext cx="7467600" cy="47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2F9F8A57-FB9B-89F0-D305-F9B13594F941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066838E0-36FB-3C52-B141-1C15F2C9127E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DBF86B-548A-CE3A-47B3-1E466C2BF1A3}"/>
                </a:ext>
              </a:extLst>
            </p:cNvPr>
            <p:cNvSpPr txBox="1"/>
            <p:nvPr/>
          </p:nvSpPr>
          <p:spPr>
            <a:xfrm>
              <a:off x="3305582" y="4264415"/>
              <a:ext cx="12534674" cy="48080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s1 =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("1. sayıyı girin: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s2 =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("2. sayıyı girin: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s3 =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("3. sayıyı girin: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9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s1 == s2 == s3: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("sayılar eşit")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s1 &gt;= s2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and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s1 &gt;= s3: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("en büyük sayı :" , s1)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s2 &gt;= s1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and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s2 &gt;= s3: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("en büyük sayı :" , s2)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9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9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("en büyük sayı :" , s3)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9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43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635426" y="3600450"/>
            <a:ext cx="6755974" cy="2588273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1143000" y="3600449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İç İçe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</a:t>
            </a: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İfadeler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97866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CFF5-D6A5-8312-F1C8-4C775718A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FA1D5701-5DB1-EB83-F4F3-8F310F068521}"/>
              </a:ext>
            </a:extLst>
          </p:cNvPr>
          <p:cNvSpPr txBox="1"/>
          <p:nvPr/>
        </p:nvSpPr>
        <p:spPr>
          <a:xfrm>
            <a:off x="6400800" y="4637563"/>
            <a:ext cx="105918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Ehliyet yazılı sınavından kalan bir sürücü adayının direksiyon sınavına girmesine gerek var mı ?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B5ED5EF-9860-84C3-50F5-FD421B36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12DD5CD-A8B7-3AF7-112D-0C1650B01B05}"/>
              </a:ext>
            </a:extLst>
          </p:cNvPr>
          <p:cNvSpPr txBox="1"/>
          <p:nvPr/>
        </p:nvSpPr>
        <p:spPr>
          <a:xfrm>
            <a:off x="1105228" y="1470727"/>
            <a:ext cx="16503634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ADCACA0-CF1E-81B4-783A-EEC8ACF70537}"/>
              </a:ext>
            </a:extLst>
          </p:cNvPr>
          <p:cNvSpPr/>
          <p:nvPr/>
        </p:nvSpPr>
        <p:spPr>
          <a:xfrm>
            <a:off x="1105228" y="3086100"/>
            <a:ext cx="4304971" cy="4648200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9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15C7B-1AC6-4073-F70A-E72320F8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1DFA2325-9C5B-1D4B-8B5A-ACF37672E220}"/>
              </a:ext>
            </a:extLst>
          </p:cNvPr>
          <p:cNvSpPr txBox="1"/>
          <p:nvPr/>
        </p:nvSpPr>
        <p:spPr>
          <a:xfrm>
            <a:off x="1105228" y="4152900"/>
            <a:ext cx="1281233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İç içe koşullu ifadeler, bir programın karmaşık ve hiyerarşik karar mekanizmalarını modellemesini sağlayan temel bir yapıdır.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yapı, bir koşulun doğruluğu anlaşıldıktan sonra bile, o geçerli durumun içinde daha spesifik alt koşulların kontrol edilmesini zorunlu kıldığı durumlarda kullanılır.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AB89DA-81BA-BAE1-6059-448E5342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78F6A-3A69-270D-324E-5887F17B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4514110"/>
            <a:ext cx="5464277" cy="54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06B65F83-FD2B-5E06-E1DF-CDA5A42158E3}"/>
              </a:ext>
            </a:extLst>
          </p:cNvPr>
          <p:cNvSpPr txBox="1"/>
          <p:nvPr/>
        </p:nvSpPr>
        <p:spPr>
          <a:xfrm>
            <a:off x="1105228" y="1470727"/>
            <a:ext cx="16503634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914011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F5F7E-3ABA-D028-7651-BB24A3018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833F95AF-EAA7-9750-A448-8224D75C433D}"/>
              </a:ext>
            </a:extLst>
          </p:cNvPr>
          <p:cNvSpPr txBox="1"/>
          <p:nvPr/>
        </p:nvSpPr>
        <p:spPr>
          <a:xfrm>
            <a:off x="5181600" y="2710618"/>
            <a:ext cx="12812332" cy="7171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İç içe ifadeler 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örnek şablon 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koşul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_1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	elif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else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	 ……………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elif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koşul_2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: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tr-TR" sz="3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endParaRPr lang="tr-TR" sz="3200" dirty="0">
              <a:solidFill>
                <a:srgbClr val="FF5858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	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			</a:t>
            </a:r>
            <a:r>
              <a:rPr lang="tr-TR" sz="3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………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else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: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	</a:t>
            </a:r>
            <a:r>
              <a:rPr lang="tr-TR" sz="3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3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………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BC01A8-C598-063E-14F8-441597CE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42EEB-2F7C-0F33-4E35-164F9C7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0420"/>
            <a:ext cx="5464277" cy="54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5E109840-90B0-2D7A-8C35-C7FDDE0B1122}"/>
              </a:ext>
            </a:extLst>
          </p:cNvPr>
          <p:cNvSpPr txBox="1"/>
          <p:nvPr/>
        </p:nvSpPr>
        <p:spPr>
          <a:xfrm>
            <a:off x="1105228" y="1470727"/>
            <a:ext cx="16503634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C7630625-84DE-6D9E-350C-34C9F4E21596}"/>
              </a:ext>
            </a:extLst>
          </p:cNvPr>
          <p:cNvSpPr txBox="1"/>
          <p:nvPr/>
        </p:nvSpPr>
        <p:spPr>
          <a:xfrm>
            <a:off x="11049000" y="4381500"/>
            <a:ext cx="6944932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İç içe ifadelerin genel bir şablon bulunmamaktadır.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İfadeler ihtiyacı karşılayacak şekilde dizayn edilir. 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401016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8D0F8-A526-1758-6ED7-BD439651A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49CAF03-D22C-A5B2-6F13-C31CF64486F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8BFA24C-71D7-6B71-AEC0-6C160C5A825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8675A3D-B5DB-6A75-918E-94A13748DBC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185FB40-AE66-B6C4-097E-08B5E7831D66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D2256A6-6FB9-35E5-F951-A84F1DA2C78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C9069C0C-01DF-D42F-9261-07BD21FA352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FE0D1E6-E15D-989A-F79C-16ADAEF5B37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F5043A3-EBFD-B0BF-C837-654786B021C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6187E0D-1B3A-8B7A-6B7C-7D737CAB52C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448CB20-D205-B7BF-2CA9-55558CE3A51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A7945008-D912-CBE1-CBE0-D646332A40D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88C8CA3-663B-14E3-863C-93DE38B9C60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0C94EDD-1DC7-420C-B553-8C3AB43A90D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5EEFFAD-B137-219C-665D-A4946CCA039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1F84EF4-9DAF-2C2E-DDD3-F61BFEA696D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1BBCA29-519B-C711-E672-2466D36D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159969A-8A6F-20B7-92A3-CDD9570D2F20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23C2D0ED-9775-377A-C1DF-3A693673BF6A}"/>
              </a:ext>
            </a:extLst>
          </p:cNvPr>
          <p:cNvGrpSpPr/>
          <p:nvPr/>
        </p:nvGrpSpPr>
        <p:grpSpPr>
          <a:xfrm>
            <a:off x="4405362" y="2733317"/>
            <a:ext cx="10607426" cy="7553683"/>
            <a:chOff x="2781854" y="3916888"/>
            <a:chExt cx="14766773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AB39292-B2F1-666B-A116-A44E756353B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D583EF3C-3A49-D895-F6F2-CD5788DF02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DABF522-631B-481B-33AF-F10E80ABAC4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9B3971E-5142-6502-AA25-B6A96D854731}"/>
                    </a:ext>
                  </a:extLst>
                </p:cNvPr>
                <p:cNvSpPr/>
                <p:nvPr/>
              </p:nvSpPr>
              <p:spPr>
                <a:xfrm>
                  <a:off x="0" y="4731552"/>
                  <a:ext cx="7467600" cy="47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BDBE3707-A3CD-960B-EACA-10E6FA789C6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85223109-F281-F76C-E87D-36798CE69DE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CA75C4-CDFE-39D5-D6CF-B9956414962B}"/>
                </a:ext>
              </a:extLst>
            </p:cNvPr>
            <p:cNvSpPr txBox="1"/>
            <p:nvPr/>
          </p:nvSpPr>
          <p:spPr>
            <a:xfrm>
              <a:off x="4711102" y="4286451"/>
              <a:ext cx="12837525" cy="4282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secim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("Sinema mı, tiyatro mu?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ogr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("Öğrenci misiniz? (e/h): ")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2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secim == "sinema":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ogr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"e":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("Ücret: 7.5 TL")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("Ücret: 15 TL")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secim == "tiyatro":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ogr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"e":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("Ücret: 5 TL")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("Ücret: 10 TL")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lang="tr-TR" sz="2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("Liste dışı seçim yaptınız")</a:t>
              </a:r>
              <a:endPara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24797B86-D4FA-BB44-6CD8-5E644E2B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0E50CD9-4CD0-A310-9044-E59B6241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16BCF51C-C140-6C08-3ABE-7D644119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</p:spTree>
    <p:extLst>
      <p:ext uri="{BB962C8B-B14F-4D97-AF65-F5344CB8AC3E}">
        <p14:creationId xmlns:p14="http://schemas.microsoft.com/office/powerpoint/2010/main" val="431374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C8766-7A7E-1560-5F42-D3D57257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152B762-73E0-7DF2-FF09-D89D7492F83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0F2D2C0-339D-5619-A523-4FB083F494F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7429B6C-1314-5F68-5715-9A57680152F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0A1C479-4E22-F271-AF5F-F160DF38DA5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43E82BA-1934-F5FE-74E5-F6EC3CD56DB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2C822BCA-03C6-2B3E-64AB-2148FF9D812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25C982F-C695-BD6D-7C97-46D4D0AD3C7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156BBB9-FE05-D35F-BECE-0AA02404241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E7EB485-7F5F-4198-9841-13FFBA368D7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9A65159-65DE-09EC-3EE4-C6C4B185B7C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FB6FBE5-C057-A517-8261-D4071006FFB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AD8CE82-F466-3421-CEA7-A1688B8ECB6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02A6868-86AC-83A4-9BD6-B5473B0730E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E3E70BE-AE92-A5F8-4FB0-BF43F6412AB8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F994EF1-9A28-243F-21BD-138E4A1A483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3BA75F1-76CC-EC8A-F824-E21D2EDFCAFC}"/>
              </a:ext>
            </a:extLst>
          </p:cNvPr>
          <p:cNvSpPr txBox="1"/>
          <p:nvPr/>
        </p:nvSpPr>
        <p:spPr>
          <a:xfrm>
            <a:off x="1295400" y="2895263"/>
            <a:ext cx="1621548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önce yaşı, ardından cinsiyeti (e/k) istenecektir.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* Cinsiyet erkek (e) ise, yaşı 20 veya daha büyükse “Askerlik çağındasınız.”,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Yaşı 20’den küçükse “Askerlik çağında değilsiniz.” yazdırılacaktır.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Cinsiyet kadın (k) ise, “Askerlik yükümlülüğünüz yok.” yazdırılacaktır.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noProof="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Buna göre iç içe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yapısını kullanarak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6AF4800-2CB0-1C64-0D3A-3996FCC2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9B32329-A879-7743-2AAD-E371C7A4B29B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7E385522-058B-E99C-F77A-ABAB9F328946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F651DD0B-2E0D-BF34-2B0A-C6E347A229F4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81D685C-B767-B529-DB79-241456C83941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C1F843F7-609E-141B-2BD6-71DF1DBA48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5C5FA22-B5A1-1B4D-F705-7BBE4C03798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727C0131-3D7A-6AB9-B367-252F498A0395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EC4A5B1-967E-C367-3704-0EE93D9DC4AE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0A01938-A7B2-D004-E617-547482F77CF0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7663463C-9C4F-0A16-359B-C652E550BEEA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B73F22DA-B08F-D280-A0E9-00B598866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5460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269BE-3C8E-293D-6E3A-2F3685475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AE39F2F-FC17-1529-F762-BECA55B47CE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3CEEA2F-DA97-ED38-3D3E-F19A3E97CB85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4290911-EF3B-A401-CB61-6227FB66523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7FDE355-F323-FE23-4FE5-C8C214730FE3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5613A6B-3982-1DCE-965F-360DEDFD9F92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C36BC53-D735-7059-C493-F368BEE5053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E014057-9084-9B65-5DD7-FD849A46A89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34DBD04-AC80-AE42-365D-2E330C451F1C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6A208BD-BF1F-09E7-AE04-432AF36877D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2736B6E-3895-F1DD-391C-541C80A9385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76D0411-335D-F7DF-728D-7BD592A5A6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6A87A55-C5BC-5B57-5669-28F85C890F9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D32A544-15D8-4E1A-0D1E-2F5F3E82324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AEC594E8-37D8-8766-79F5-76116102B8E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20C50BC-E3B5-0942-4BF4-C9A594979421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53EE74C-1737-B078-32DB-7E9B69B275E2}"/>
              </a:ext>
            </a:extLst>
          </p:cNvPr>
          <p:cNvSpPr txBox="1"/>
          <p:nvPr/>
        </p:nvSpPr>
        <p:spPr>
          <a:xfrm>
            <a:off x="1295400" y="2895263"/>
            <a:ext cx="162154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internet satış sitesi alışveriş tutarı 50 TL’nin üzerindeki her kargoyu bedava veriyor. 50 TL altı sipariş tutarına ise 7 TL ilave edilerek, ekrana kargo ücretini ve toplam tutarı yazdırıyor. Bu programın Python kodunu oluşturunuz.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94460D3-B422-5758-0489-C952A7A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15FB0ED-D152-A2F2-9A3F-1711848A3842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Isınma Uygulaması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5533116-CCF0-D806-1283-90FB41999B55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C07C33F9-5384-D64D-5F5B-318B20A09B27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3F9379C2-667E-3D06-F6A4-6BEFB65CAD5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501C8F5-AA8E-166F-3EA5-0C03F2B6EE3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779BD0B0-3CC2-DE63-9E3A-6A8256BFB2F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FFF0E5AD-2127-231F-34BA-F1E2316AD13F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74EF4A53-250D-A946-B395-78666AD28C88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E881005A-2333-329C-7120-8B197FA3732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F0EE694-AC8D-3F6A-F291-7C9CE9A094DA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2C0D8D68-A1C0-DEFC-5C4E-F8419BDEF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3456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E290-9002-AE59-0536-7A848D1BA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8526AB1-5801-DA6C-D9FD-B26D6262E1FB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A2E3325-E228-EFDB-23AD-592DA2976EB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85BADD5-3777-8E8E-D3CA-E03127358C7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5A538AAA-93A1-7F84-E270-38793DAB09A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E2199DF-0151-C860-1B92-25BD5B938627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34C9B1F-DBD4-3044-C2CC-19C0BE27206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D852B50-4353-51FD-598C-F6E8BC58794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1C7A126-AAB1-ECB7-7F38-3994B781F60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9081A7D-F805-6075-9CA1-CB7B45A28995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70A97B8-7E46-EC13-60A3-77BEBA4DEED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B184054-59E5-2E20-3664-D6D0F87850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0A420A1-9887-C913-2981-B65062C17D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9C0DADF3-4EAF-9A3B-58BC-A290B6DEE2F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AD4493F-08DE-E9D2-6F81-36D79134D64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144F426E-1859-7EBB-4886-F4AEF9432A0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7DC66EE-CE03-060F-C16B-3DF76DD93991}"/>
              </a:ext>
            </a:extLst>
          </p:cNvPr>
          <p:cNvSpPr txBox="1"/>
          <p:nvPr/>
        </p:nvSpPr>
        <p:spPr>
          <a:xfrm>
            <a:off x="707923" y="2817036"/>
            <a:ext cx="79776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Askerlik örneği ;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D9130C8-5ACA-C3B2-96F7-A4A302BD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10677AA-B07D-3EF0-001A-1AB6BAB16020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A038A50-50FF-6CE9-5CA9-506F47445112}"/>
              </a:ext>
            </a:extLst>
          </p:cNvPr>
          <p:cNvGrpSpPr/>
          <p:nvPr/>
        </p:nvGrpSpPr>
        <p:grpSpPr>
          <a:xfrm>
            <a:off x="5029200" y="2628900"/>
            <a:ext cx="13315554" cy="7686368"/>
            <a:chOff x="2781854" y="3916888"/>
            <a:chExt cx="13395894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3633053-EC3B-C860-2514-143BC215240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8F219078-6E7E-9F91-2CCA-62CEA0D3EC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2998C86-67CA-8F0F-75A8-DEFC2C209B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6ECD9C9A-9B34-9E66-CE62-DF4BD2BEC947}"/>
                    </a:ext>
                  </a:extLst>
                </p:cNvPr>
                <p:cNvSpPr/>
                <p:nvPr/>
              </p:nvSpPr>
              <p:spPr>
                <a:xfrm>
                  <a:off x="0" y="4731552"/>
                  <a:ext cx="7467600" cy="47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1C1E08E5-5DB0-2DA8-79EB-A7A87C083CB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60A346C-C0FC-1651-7E3A-A55149A75207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986F6F-0171-680A-5309-DC7CDA5A6479}"/>
                </a:ext>
              </a:extLst>
            </p:cNvPr>
            <p:cNvSpPr txBox="1"/>
            <p:nvPr/>
          </p:nvSpPr>
          <p:spPr>
            <a:xfrm>
              <a:off x="3340223" y="4489295"/>
              <a:ext cx="12837525" cy="420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cinsiyet = </a:t>
              </a:r>
              <a:r>
                <a:rPr kumimoji="0" lang="tr-TR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("Cinsiyet (e/k): 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3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cinsiyet == "e":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yas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("Yaşınız: "))</a:t>
              </a:r>
              <a:endParaRPr kumimoji="0" lang="tr-TR" sz="33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 &gt;= 20: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kumimoji="0" lang="tr-TR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("Askerlik çağındasınız.")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kumimoji="0" lang="tr-TR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("Askerlik çağında değilsiniz.")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("Askerlik yükümlülüğünüz yok.")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4678E448-D13E-0F72-A1AE-F720A5FF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F6AE6B9-854B-A7E1-26B6-1336F80BD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100F574-60C2-EA1E-1DE0-F8621C8EA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</p:spTree>
    <p:extLst>
      <p:ext uri="{BB962C8B-B14F-4D97-AF65-F5344CB8AC3E}">
        <p14:creationId xmlns:p14="http://schemas.microsoft.com/office/powerpoint/2010/main" val="83860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C64F-5696-5D94-2460-16331F615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C953B18-6CA9-8D71-F333-F850EB1BDC2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5AE8C16-29CF-E1B9-14C3-A21649162CA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85375B-3C7A-9F69-8A2B-031D1BD03886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DBFE186-60F4-6F91-77A4-53D0E40AB9F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8C9035F9-9A79-3F23-78DC-A46CAFF4F386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02F124C5-2E35-C2B9-C174-93540219BDB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8586485-C609-9071-1448-21BC70F9678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E236CE7-1418-2610-996B-9F34BCE93EC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65F298F-F8C6-BC74-B663-5DB6D6EB4C9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CE949DE-65DB-7398-01E0-9AF004F24D7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D76AB09-ED7D-3DF8-7FA7-D2F5FFCC990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3C8B206-9825-FAB3-94D1-1107B985A3A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0AF2C34-9E59-09CD-E41D-7B742B66F24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42C54D1-2271-BAB7-22DE-E61F8990FA1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9B6DF57-E865-FA22-4202-08ABA813524F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DD7D063-1850-9DA6-38A5-D209680C39B0}"/>
              </a:ext>
            </a:extLst>
          </p:cNvPr>
          <p:cNvSpPr txBox="1"/>
          <p:nvPr/>
        </p:nvSpPr>
        <p:spPr>
          <a:xfrm>
            <a:off x="1295400" y="2895263"/>
            <a:ext cx="1621548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Kullanıcıya önce yağmur olup olmadığı (e/h) sorulacaktır.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* Yağmur varsa “Şemsiye al.” yazdırılacaktır.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	* Eğer yağmur yoksa kullanıcıdan hava sıcaklığı istenecektir.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Sıcaklık 25’ten yüksek ise “Tişört giy.”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25 veya altı ise “Hırka giy.”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yazdıran iç içe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yapısı ile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DEF9A05-D3F6-DC8C-C5B1-B4E795E0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16355E1-0D94-EB07-A550-846797111183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1FCAE88-4370-E3E1-1428-AC45EF647D0C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FD1981E2-3208-AD58-F4D2-516FCB6EB5CE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EFB2F26-6556-7EC6-58C4-379F25C36F07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1F9E6515-1A75-F253-E345-C8BF57AF92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34128565-2414-3511-3D27-F136E7B464F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03A02760-3246-2AE6-3C0C-D0EAC069662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E2612B4E-B9B2-3119-961F-785C321FF5C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02228700-FD8A-C317-897F-A3E376B015EC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F2A3E6B1-4529-9E77-E0EE-602BE332D8F8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DC9DCDF0-72C3-EE04-DFC6-CED193834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03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54640-8ECF-B439-8530-7C4B2E48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D60B7B8-5353-E46B-D89E-D2073D15015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02542FF4-E9E2-D5A8-5E17-465D12930E7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70F23F3-876B-7D3B-E684-A64AE557200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792474F-9392-9345-CD72-E84060C492A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75501C4D-02CE-9D54-7CFB-5F1DEB707AE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842D8E3-7C3F-604D-5681-4A559F55662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54E2EBC-9345-3527-2579-0873A5984E0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0D08FFE-4D9A-A9B7-8EAD-60D5EEB4F97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92953FB-DB3F-D733-875A-09931D70EF9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1824F14-0D6D-494E-7C7A-629B42F3EA26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1E527E3-4B7C-AEEB-F5A0-1045FDEDAF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6EFECCC-B375-DEB5-29D5-CB05F44A26D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5574F9F-A0ED-5C21-87D0-293D1CEBAE4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D90551A-6460-A490-7D09-7724C1639D7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88275C8-88A1-EFB2-DA67-D1B0766F69E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CC8E9E3-B332-44F4-17D3-EF4A40243DF5}"/>
              </a:ext>
            </a:extLst>
          </p:cNvPr>
          <p:cNvSpPr txBox="1"/>
          <p:nvPr/>
        </p:nvSpPr>
        <p:spPr>
          <a:xfrm>
            <a:off x="707923" y="2817036"/>
            <a:ext cx="79776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Yağmur örneği;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679D33E-74C0-C6DD-3277-987B5481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394A756-9CD5-BD7C-920E-BEC7573678B3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DA55DA3-D9D9-6FE1-18D0-33000D85A0D1}"/>
              </a:ext>
            </a:extLst>
          </p:cNvPr>
          <p:cNvGrpSpPr/>
          <p:nvPr/>
        </p:nvGrpSpPr>
        <p:grpSpPr>
          <a:xfrm>
            <a:off x="5029200" y="2628900"/>
            <a:ext cx="13315554" cy="7686368"/>
            <a:chOff x="2781854" y="3916888"/>
            <a:chExt cx="13395894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655F46FB-837F-A6CD-1D2F-147031EE593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A44C052D-5B75-BFA6-01C6-ABC44B5AA5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B5189631-57AA-45CF-7809-509E6D0511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5E53F931-7DDF-E4EC-07B6-FE69D4973272}"/>
                    </a:ext>
                  </a:extLst>
                </p:cNvPr>
                <p:cNvSpPr/>
                <p:nvPr/>
              </p:nvSpPr>
              <p:spPr>
                <a:xfrm>
                  <a:off x="0" y="4731552"/>
                  <a:ext cx="7467600" cy="47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D6C28C41-B136-B2D1-0C30-C6B1FB2EB3D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407C6BC7-0625-1145-F91C-2E63A8512183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C0FD1-A260-3004-B324-37DEAD4A58A5}"/>
                </a:ext>
              </a:extLst>
            </p:cNvPr>
            <p:cNvSpPr txBox="1"/>
            <p:nvPr/>
          </p:nvSpPr>
          <p:spPr>
            <a:xfrm>
              <a:off x="3340223" y="4489295"/>
              <a:ext cx="12837525" cy="4208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yagmur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("Yağmur var mı? (e/h): ")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yagmur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"e":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("Şemsiye al.")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("Hava kaç derece?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&gt; 25: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("Tişört giy.")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("Hırka giy.")</a:t>
              </a:r>
              <a:endParaRPr kumimoji="0" lang="tr-TR" sz="33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F7C3852A-6C27-49CA-4881-0348704B9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CA2065A-3651-519A-F5CC-A35CC2B9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BCD7259-B01A-267F-5EBA-C2287158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</p:spTree>
    <p:extLst>
      <p:ext uri="{BB962C8B-B14F-4D97-AF65-F5344CB8AC3E}">
        <p14:creationId xmlns:p14="http://schemas.microsoft.com/office/powerpoint/2010/main" val="287773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A819D-58F7-7B33-9261-CFD91EC7D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B38D553-7D07-90F8-4C01-F9D881ABE90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E00D41D-CFFB-669B-B956-5EF7338BC19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37440FC-3FC5-30B7-76C2-4D93FFF2A50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721723F-BAF5-3152-55E5-C94D876B900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76E35EF-D219-5EF3-3361-45D54D225E0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7460940-8BF6-5805-8C53-41AA51EA2DA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58EE3B5-EB40-A992-AA9A-CA20CCCF652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B01DDC4-BC28-F175-A826-7EEDFD44B93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A04CCE0-DD04-4DE6-C392-2E84548C9F0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A57E6E7-EAF0-A373-5D64-F0C8855A0C7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1D1385E-CDA4-8F71-A3C0-4447AA3655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9592A87-3ADC-25A8-9177-B2D2385B33F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21B8FC3-97E6-DADF-93F9-BA4EA0FAB4C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77CA1FB-B44E-57C7-CE9A-B54C44D3B8C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7D53AA9-8530-F210-AEDC-A9C23EED1B7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0B714D5-BDC7-241A-D92D-D68E1AAF7A1C}"/>
              </a:ext>
            </a:extLst>
          </p:cNvPr>
          <p:cNvSpPr txBox="1"/>
          <p:nvPr/>
        </p:nvSpPr>
        <p:spPr>
          <a:xfrm>
            <a:off x="1295400" y="2895263"/>
            <a:ext cx="1621548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yaşı alınacaktır.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Yaş 18 veya üzeriyse, bu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kez “Yazılı sınavı geçtiniz mi? (e/h)” sorulacaktır.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Evet ise: “Direksiyon sınavına girebilirsiniz.”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Hayır ise: “Direksiyon sınavına giremezsiniz.”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Yaş 18’den küçükse: “Ehliyet alamazsınız.”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yazdıran iç içe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yapısını kullanarak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1CEDD58-76AE-8602-C0F0-336FF70C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54D31E1-BF4C-9DDD-F6AC-26B09DECD211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84309D7-8AF4-32C2-AF00-AAF77BC59D3D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E1864E9D-7DD4-C5FF-20F4-F366C3CCE3D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0F33E077-DC4A-A3C4-7407-B663FF91122B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031AC840-1988-5163-F7F5-81EF4B0552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F6C37D6F-C08B-23C4-1A05-BCEABD5A70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16A70C92-7E91-6B4E-9E40-A8830D5A342A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457B2B6F-AE47-5678-19CD-7B638A4A5E6E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0C75696D-9044-9ED1-2612-27D1AFB5C27E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12136F2-2D3F-6D65-4F34-6F64E0565140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DACA3E95-EAB3-6F3B-53BC-E1A4AF879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602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CC072-5407-64D2-6F98-C142C09DC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366890D-AE3B-3599-F12D-A213E2EFFC7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7315D0C-1076-D609-1DF5-14B99D99E79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2ECDF49-A5BE-07D4-E635-5B7F5DADF1F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B1650A0-AD7A-F47D-AF3B-7D1C6A644DF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DF11D9A0-18BD-3439-3B85-299D096D05B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E03BE67-B151-864D-D3A3-7E98152EE65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ED5B506-3B4D-6340-4466-0F8DD077E33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9C072CD-81FE-263F-494E-E6A05537E5B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AB8ECB8E-D653-45D5-7E25-C1C9BE7A5231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C0D0D38-E953-78FA-128D-661803DB5AA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55668AD-596F-2F27-C0B8-34ECA6CA07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76DB90E-3375-AD28-8690-625FDDF0AC3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5361351-8000-EB2B-3FEC-4FA2E3A88DE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FBD8972-F4B4-E1FB-A22F-02F6AD6882F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CC8CD7E-56EA-2508-DDE4-270EF7110D0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BA8D6BB-CDA8-42B1-1E90-166E6DB6A197}"/>
              </a:ext>
            </a:extLst>
          </p:cNvPr>
          <p:cNvSpPr txBox="1"/>
          <p:nvPr/>
        </p:nvSpPr>
        <p:spPr>
          <a:xfrm>
            <a:off x="707923" y="2817036"/>
            <a:ext cx="79776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Ehliyet örneği;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BAF6207-15C1-7A01-2920-8046482D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AD9C316-1593-8BA6-D474-9F44963AAE89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803FD568-EFAD-22AA-F97E-3D3466061361}"/>
              </a:ext>
            </a:extLst>
          </p:cNvPr>
          <p:cNvGrpSpPr/>
          <p:nvPr/>
        </p:nvGrpSpPr>
        <p:grpSpPr>
          <a:xfrm>
            <a:off x="5029200" y="2628900"/>
            <a:ext cx="12954215" cy="7686368"/>
            <a:chOff x="2781854" y="3916888"/>
            <a:chExt cx="13032375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28265082-48A2-D398-6DF4-31F134F96E4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FF3085B6-27AD-F024-47DD-45118A7F53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6F464A6D-7134-B3FA-D3B4-AFD539984F8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95F27501-DEA1-7F48-3C90-5A1A3DEB65EC}"/>
                    </a:ext>
                  </a:extLst>
                </p:cNvPr>
                <p:cNvSpPr/>
                <p:nvPr/>
              </p:nvSpPr>
              <p:spPr>
                <a:xfrm>
                  <a:off x="0" y="4731552"/>
                  <a:ext cx="7467600" cy="47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9C2E4A3F-7060-BCE3-D19E-D239C9CE318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AD592C04-97DB-A803-437E-1EA3C01C51B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55370-24BD-B9C1-5DCD-783B1BF89977}"/>
                </a:ext>
              </a:extLst>
            </p:cNvPr>
            <p:cNvSpPr txBox="1"/>
            <p:nvPr/>
          </p:nvSpPr>
          <p:spPr>
            <a:xfrm>
              <a:off x="2976704" y="4072806"/>
              <a:ext cx="12837525" cy="4629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yas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("Yaşınız: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yas &gt;= 18: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sinav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("Yazılı sınavı geçtiniz mi? (e/h):")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	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sinav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"e":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("Direksiyon sınavına girebilirsiniz.")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("Direksiyon sınavına giremezsiniz.")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("Ehliyet alamazsınız.")</a:t>
              </a:r>
            </a:p>
            <a:p>
              <a:pPr lvl="0">
                <a:spcBef>
                  <a:spcPct val="0"/>
                </a:spcBef>
                <a:defRPr/>
              </a:pPr>
              <a:endParaRPr kumimoji="0" lang="tr-TR" sz="33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E80919DF-2A97-C4BC-53B9-28C1FEEE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1D00236-3A98-B1B4-AAA1-62F74B129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8E3DE36-B5D3-0064-36A9-B04CB2B5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</p:spTree>
    <p:extLst>
      <p:ext uri="{BB962C8B-B14F-4D97-AF65-F5344CB8AC3E}">
        <p14:creationId xmlns:p14="http://schemas.microsoft.com/office/powerpoint/2010/main" val="178056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61A2E-1F54-2410-8ED4-1B3EA0D6D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34577AB-91DC-04C6-F52F-A7F58D9B738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A2A0DF36-619E-5279-5F96-07851A7362C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2BFB768-2878-0EC9-B7F2-9D266F4E76B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33F0FD8F-2F7E-8AB0-7066-64312226EC32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446627BD-CE81-3A09-8237-9D2A4228A803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E78E0CED-D67D-50A1-9377-6AC85CB3921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5B3340E-12A5-C4D0-9822-2DD2EEA7CD4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61FCA62-88F2-F915-1977-5B084376DA7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7DB4F39-2248-C4C3-B59D-CF48EEF6361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0547E22-45A2-59AF-9262-F72534621A0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09E3ECA-9C19-0672-5903-C1710384F8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8283000-D651-C24D-DFBE-71FDCB340EA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3B24F6B-66DC-8260-8D32-DFDD5CC5B10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3C20CA0-357E-FE6C-6DF0-7459BACE6AC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D0CAB30-E495-4C94-7AA2-87368628E1E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5418F10-0083-3276-9559-14C7BC525BDA}"/>
              </a:ext>
            </a:extLst>
          </p:cNvPr>
          <p:cNvSpPr txBox="1"/>
          <p:nvPr/>
        </p:nvSpPr>
        <p:spPr>
          <a:xfrm>
            <a:off x="1295400" y="2895263"/>
            <a:ext cx="1621548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Kullanıcıya ürün fiyatı sorulacaktır. Ardından kullanıcının öğrenci (e/h) olup olmadığı öğrenilecektir.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Öğrenci ise fiyat önce %20 indirilir.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Ardından kullanıcıya kampanya kodu (e/h) sorulur: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Kampanya varsa ekstra %10 indirim uygulanır.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* 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Öğrenci değilse yalnızca indirimsiz fiyat yazdırılır.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5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işlemleri iç içe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ile yapan Python kodunu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D6B69A7-B795-6823-CC3D-52C9466D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32AB43B-96DE-B43B-A96C-82B69742B13A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8F3D9902-FC33-94A0-3EC5-BFF7DD8EF5F4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C873FFD1-F744-021C-32D7-E2A2A8DEBB63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122F5D2D-2910-E2B1-5CD8-B6540D058A4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BEBDB9E-EB4C-6E64-0F2C-D3273C3B44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BC961F63-370C-300C-7748-85EDEA21FCB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3999C395-AC4D-2278-9B75-6DB133F93564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500E053-4A4A-BA0B-9C94-931E47CFF3F1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BF2D9D3-67A7-3941-97B9-86C8A1112B4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9BC5571B-F18D-4E27-39FF-7B11B44DA098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2575E205-BBE1-BE12-6CF6-15B83A4E5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297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39793-F086-C0CB-DB3A-D81C5943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447D06A8-177C-8D03-B9F5-67C611C240D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1276848-D148-B3F4-0E02-C0BBDABC7B8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7B9C132-8437-781F-612D-3A88F7F7823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1BA6009-606D-17F3-CDFC-49F6784471C4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E880C506-51E0-D4E2-2995-DC5848004E8F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50474AB-0A67-C5D1-0C1F-909F52CF9F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95FA72A-0174-A76F-197D-F6556FDCE01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9CA1176-352F-030C-EF38-1E2FC08BF02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6366C1E-8E0F-BE35-A82C-D1D2FAAC4762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DAEE493-5625-9FA3-219B-F732960EDD9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863B17E-CD76-703C-6051-9E9E3880FD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61DAD05-7594-48CB-CCF8-022E1095910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ABBADF8-9C59-6E6C-C5F5-ECF8F639F21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A5C3396-BC56-D864-41D1-17E9D0E9928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667624C-076F-2EBF-3AEA-4107510FA96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A073DD4-33BE-A588-7ACE-28498A70BFD6}"/>
              </a:ext>
            </a:extLst>
          </p:cNvPr>
          <p:cNvSpPr txBox="1"/>
          <p:nvPr/>
        </p:nvSpPr>
        <p:spPr>
          <a:xfrm>
            <a:off x="707923" y="2817036"/>
            <a:ext cx="797762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İndirim örneği;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F1D5E97-B941-8EDC-B6AA-5D3915F2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83A33BA-3147-A49A-0375-D5940764F46A}"/>
              </a:ext>
            </a:extLst>
          </p:cNvPr>
          <p:cNvSpPr txBox="1"/>
          <p:nvPr/>
        </p:nvSpPr>
        <p:spPr>
          <a:xfrm>
            <a:off x="685800" y="1470727"/>
            <a:ext cx="17602200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FFCA04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İç İçe İfadeler 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D25D0C09-49BA-15EC-0587-06E3EB064BF0}"/>
              </a:ext>
            </a:extLst>
          </p:cNvPr>
          <p:cNvGrpSpPr/>
          <p:nvPr/>
        </p:nvGrpSpPr>
        <p:grpSpPr>
          <a:xfrm>
            <a:off x="5029200" y="2628900"/>
            <a:ext cx="12954215" cy="7686368"/>
            <a:chOff x="2781854" y="3916888"/>
            <a:chExt cx="13032375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3296B5F7-5408-AE16-07C0-75469C573473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658F872D-75BF-B211-0033-D864829D4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BBF88E7F-298A-8FD4-BABF-91BEF16B57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510FD89A-C573-2874-E1FE-02BB92512149}"/>
                    </a:ext>
                  </a:extLst>
                </p:cNvPr>
                <p:cNvSpPr/>
                <p:nvPr/>
              </p:nvSpPr>
              <p:spPr>
                <a:xfrm>
                  <a:off x="0" y="4731552"/>
                  <a:ext cx="7467600" cy="47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08153868-BBA7-EF94-217C-627BAAF2A14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B7BB077B-A3C4-297B-E8E5-94E2A09033C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DEE4D4-4756-166F-1494-33A41358B185}"/>
                </a:ext>
              </a:extLst>
            </p:cNvPr>
            <p:cNvSpPr txBox="1"/>
            <p:nvPr/>
          </p:nvSpPr>
          <p:spPr>
            <a:xfrm>
              <a:off x="2976704" y="4072806"/>
              <a:ext cx="12837525" cy="4629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fiyat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("Ürün fiyatı: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ogrenci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("Öğrenci misiniz? (e/h): ")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ogrenci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"e":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fiyat *= 0.8  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kampanya =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("Kampanya kodu var mı? (e/h):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kampanya == "e":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    fiyat *= 0.9  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3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3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3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("Son fiyat:", fiyat)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BAA36FD6-0A45-2F36-A06D-298579B9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7934B221-4E04-E4E8-D39D-F9B76500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654987A-36E5-6CEE-E455-DCFD89EC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yas=int(input(“Yaşınızı girin: “)) if yas </a:t>
            </a:r>
          </a:p>
        </p:txBody>
      </p:sp>
    </p:spTree>
    <p:extLst>
      <p:ext uri="{BB962C8B-B14F-4D97-AF65-F5344CB8AC3E}">
        <p14:creationId xmlns:p14="http://schemas.microsoft.com/office/powerpoint/2010/main" val="4134895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6277-35E0-B4D0-B009-FBC06986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B525E3-300E-C35B-779F-F2AF96079F5F}"/>
              </a:ext>
            </a:extLst>
          </p:cNvPr>
          <p:cNvSpPr/>
          <p:nvPr/>
        </p:nvSpPr>
        <p:spPr>
          <a:xfrm rot="-5400000" flipH="1" flipV="1">
            <a:off x="3302655" y="-3708842"/>
            <a:ext cx="11927910" cy="1853322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11927910" y="18533220"/>
                </a:moveTo>
                <a:lnTo>
                  <a:pt x="0" y="18533220"/>
                </a:lnTo>
                <a:lnTo>
                  <a:pt x="0" y="0"/>
                </a:lnTo>
                <a:lnTo>
                  <a:pt x="11927910" y="0"/>
                </a:lnTo>
                <a:lnTo>
                  <a:pt x="11927910" y="1853322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7C8540-A118-F1AD-7A57-252C6C430FB4}"/>
              </a:ext>
            </a:extLst>
          </p:cNvPr>
          <p:cNvSpPr txBox="1"/>
          <p:nvPr/>
        </p:nvSpPr>
        <p:spPr>
          <a:xfrm>
            <a:off x="5280936" y="4509801"/>
            <a:ext cx="7726128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Son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3EC636B8-A5CC-8795-42C0-105B0AC9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3505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661A-A0C0-AAFE-9E87-30A3DD77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34A7ED5-60CA-EE2C-E114-F6808888324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47546D6-B480-8AED-590B-84E3F81A04C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304E82F-F9CC-41BC-621B-11E65D01C94B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C932FCC2-0061-505C-61FD-58D9B44BC47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93EAFEBA-067C-E8E4-4282-92BC3FD78A55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61B0322-10DA-1096-E1A4-92B5CF67807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24F90AF-AE39-4732-58E1-671748ED982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5F594E25-4641-6474-8DCE-0569DFA1843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64BB5C9-369B-A32A-F8A9-536895A26C2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AADEDFA-6571-332E-B4EA-24D3F486A44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B7343F8-4241-8848-B7B2-C4343C3E3B1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4182314-6661-4ED8-FE19-4D3B5F934A3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E621756-7BB6-C0C5-546C-09F98DF61F0B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3713C80-24D6-A49D-CC3E-D4788CDD410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00A1751-7D86-45C5-62F9-F1FDABFB5B8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53DCDE96-093C-C065-801E-02E7DFF009A0}"/>
              </a:ext>
            </a:extLst>
          </p:cNvPr>
          <p:cNvSpPr txBox="1"/>
          <p:nvPr/>
        </p:nvSpPr>
        <p:spPr>
          <a:xfrm>
            <a:off x="457200" y="2967115"/>
            <a:ext cx="5963384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internet satış sitesi alışveriş tutarı 50 TL’nin üzerindeki her kargoyu bedava veriyor. 50 TL altı sipariş tutarına ise 7 TL ilave edilerek, ekrana kargo ücretini ve toplam tutarı yazdırıyor. Bu programın Python kodunu oluşturunuz. 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5071A9A-895F-763B-F6AC-6ECB06B0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2A034D4-C70F-DD88-95B2-AA31D02B61E3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Isınma Uygulaması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C507740C-7AFE-0CD4-2AFC-F8B51454B3DA}"/>
              </a:ext>
            </a:extLst>
          </p:cNvPr>
          <p:cNvGrpSpPr/>
          <p:nvPr/>
        </p:nvGrpSpPr>
        <p:grpSpPr>
          <a:xfrm>
            <a:off x="6629400" y="2628900"/>
            <a:ext cx="113525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1AE1667-8B71-2490-C69A-B906249E402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E2D47042-31B6-C0C9-AA46-CC0D5208A2F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6642FDFC-0FAC-259E-76AF-9F44C7E442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47BEFA70-D042-A36D-14BA-CF56C6D8EC6B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6BE4EBAF-5BEC-7BC3-55C6-0A4792FEC86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3FDC28CB-7822-1D1C-2BC6-33D207BE7F13}"/>
                  </a:ext>
                </a:extLst>
              </p:cNvPr>
              <p:cNvSpPr/>
              <p:nvPr/>
            </p:nvSpPr>
            <p:spPr>
              <a:xfrm>
                <a:off x="3369553" y="416219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42933D-FECA-46BD-DB6B-5C535A1E82FD}"/>
                </a:ext>
              </a:extLst>
            </p:cNvPr>
            <p:cNvSpPr txBox="1"/>
            <p:nvPr/>
          </p:nvSpPr>
          <p:spPr>
            <a:xfrm>
              <a:off x="3008411" y="4874181"/>
              <a:ext cx="12629869" cy="2372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tutar = </a:t>
              </a:r>
              <a:r>
                <a:rPr lang="tr-TR" sz="3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("Alışveriş tutarını: "))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1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tutar &gt; 50: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tr-TR" sz="3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("Kargo ücretsiz. Toplam =", tutar)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</a:t>
              </a:r>
              <a:r>
                <a:rPr lang="tr-TR" sz="31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1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("Kargo ücreti 7 TL. Toplam =", tutar + 7)</a:t>
              </a:r>
              <a:endParaRPr kumimoji="0" lang="tr-TR" sz="31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29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381000" y="3297598"/>
            <a:ext cx="4572000" cy="45148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914400" y="3600449"/>
            <a:ext cx="10138647" cy="3909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elif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else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0043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71BA-AE50-8158-9ED8-6D58A237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4FFB13F-03D6-BE9F-7B04-83CF6279899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63EA867-BB4F-8658-A75D-0F2C108465B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4F51C77-2E0A-FC1D-DD25-CC694ACD56FC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F80145B2-BE44-39E1-BEA6-7B40C81AABB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078CC2C2-8FDE-F0F1-234F-5D0205BC0BA8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431831B-7527-0EEB-0D73-CD05533C124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6C3078FB-0CD2-BE76-4932-3D8ACEE4AF9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2B75316B-13AD-182D-A47C-C61128AAB29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D720064C-2605-8B46-97A4-650FB23EA4C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4544C56-83C3-1EF2-70FD-184E2A139A6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8E12F10-6A56-AC6C-84B5-7095DB0049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D4FCE19-3D24-A593-9DCA-4AC5F81F3E3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BCCAB6B-FB94-87FA-1BE7-32FBAFD3683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A0DE975-A13F-E0ED-92E0-4D1447233B0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0151B92-856D-293C-DDD7-A435A3BC9B5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95F2A6A-B8F1-B368-EDD1-76036409C702}"/>
              </a:ext>
            </a:extLst>
          </p:cNvPr>
          <p:cNvSpPr txBox="1"/>
          <p:nvPr/>
        </p:nvSpPr>
        <p:spPr>
          <a:xfrm>
            <a:off x="1295400" y="2895263"/>
            <a:ext cx="162154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Klavyeden, girilen sıcaklık derecesine göre suyun katı/sıvı/gaz hâllerinden hangisinde olduğunu gösteren Python kodlarını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3C3E731E-44E2-A000-05F7-A12C02BF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BBBC193-0A45-50A0-95A2-B82CE49CF94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7ED3C5B5-685D-A157-226F-443C8B6CD901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38832AD1-F704-5016-E33B-D7F3D2F3889F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94F027B4-4253-856B-4325-FF635D09589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2BB586DB-FA90-2D01-B155-62EE4ADEF9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258A6362-2CFC-AD9C-83D5-C12855FB105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B77FEF7B-9D11-F84D-DB47-8ADAC0D91432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8652C1DC-5EE5-6CAB-DA6F-1C5D77A45B80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40929EE7-B274-742B-25AD-AEE96BE5209D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E658977B-5783-58FA-F975-BF6FDB21D5B2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B3C99975-523E-C294-FD5B-C0E66CF53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08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2B657-7F36-C899-7E3B-94E10F791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9264034-FEAC-26C4-9623-21AA0378804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C974DE-6B68-F803-0F32-8A93663D9F4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AEFF810-7F91-0B3E-CB92-F19CC05D0F3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9DCC0ED-BF46-8FE2-E64E-5E339677051A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26A74FC4-C55B-5F99-0452-69EF2E6941C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3B06831A-D973-9E8B-450A-301113D4381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C0317E8-2FC4-C904-6C55-866E0AE7FA2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976FF89-233A-0511-CF2C-A78A9085BFA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7AEBCDA-B2BB-7DF7-DC35-08F8A1681E1E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471A9EF-3DBD-A4E1-1AFB-614DA378D85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2CA52401-A78C-D5B1-6F0C-022DDAA3D9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EFA5329A-12D6-7BD6-143B-7529438DBA4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B32B7DD-A4D4-C350-5856-023EA93F034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E702AA9-706B-68B8-B0A1-C96D13FCC28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43DE735-6B38-61E5-C186-18DA871C70B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1772D2BD-9F80-95E2-CD45-2B887545F314}"/>
              </a:ext>
            </a:extLst>
          </p:cNvPr>
          <p:cNvSpPr txBox="1"/>
          <p:nvPr/>
        </p:nvSpPr>
        <p:spPr>
          <a:xfrm>
            <a:off x="1143000" y="4573365"/>
            <a:ext cx="6400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Klavyeden, girilen sıcaklık derecesine göre suyun katı/sıvı/gaz hâllerinden hangisinde olduğunu gösteren Python kodlarını yazınız.</a:t>
            </a: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8D8DA45-F087-57D9-A1C6-EC7EF2A3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CE46E76-67A6-F38C-6701-CB9FABCDCF8E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0F70B6E9-49AE-52D8-1D84-8A8B0B7E8E80}"/>
              </a:ext>
            </a:extLst>
          </p:cNvPr>
          <p:cNvGrpSpPr/>
          <p:nvPr/>
        </p:nvGrpSpPr>
        <p:grpSpPr>
          <a:xfrm>
            <a:off x="8305800" y="2628900"/>
            <a:ext cx="96761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AF59B741-377B-8E56-8C6C-0CF0668CE3D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D7BE5C87-DC7B-6E16-33C7-8945CD72A4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DD9B35FE-A973-EBEE-EA34-8B968FFCC8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8B085F7C-AD02-091C-F7CF-993DB8662300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FDF38A73-8C3D-415E-D2E0-4225B0DCBA5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5B909BF9-593F-E2A4-9AA8-6F8094A3666C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3DE1F9-42EC-6EF0-2151-3F9366DE5C67}"/>
                </a:ext>
              </a:extLst>
            </p:cNvPr>
            <p:cNvSpPr txBox="1"/>
            <p:nvPr/>
          </p:nvSpPr>
          <p:spPr>
            <a:xfrm>
              <a:off x="3171477" y="5004885"/>
              <a:ext cx="12313469" cy="3099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("Sıcaklığı giriniz: "))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&lt;= 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("Su katı haldedir (buz).")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sicaklik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&lt; 100: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("Su sıvı haldedir.")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("Su gaz halindedir (buhar).")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3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2BB9-6068-2072-B6EA-09EC65DB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22DD334-2233-598D-D857-6B8E5F9AF6FA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3BC76DE1-4602-879A-BAE0-167150ECBEEC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FC4F25B-E2A6-CDBE-BDB0-F30AA39D720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0671F333-C888-40A1-FD7C-966D126F64EF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A14C7A0-639A-562B-5DED-FCABFB9B21F0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BA1E8B1-8025-6725-5018-54611B0B298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D0102AE-289A-F200-7F21-E0794326ACA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8ED9C58C-5E81-EF32-51C1-EAF7CE947FC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3107FA77-3743-2802-1AD2-6AA600A165B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D48FAE15-E6CC-F6BF-AF99-572A4C5AAC0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1E3518A-7F27-8EAF-BC86-D16DD549EF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9314AA6-F94C-4983-01A2-4009E5C9999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A45DC14-8EB9-9B44-EFE4-76A2222D35C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4A28D30-3BD1-1A57-3E86-430A99CF55CA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322FC055-242E-40F0-7264-FF4C11A57E3C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4EB5E8C-3729-8119-CA22-EF1CDC62C7A0}"/>
              </a:ext>
            </a:extLst>
          </p:cNvPr>
          <p:cNvSpPr txBox="1"/>
          <p:nvPr/>
        </p:nvSpPr>
        <p:spPr>
          <a:xfrm>
            <a:off x="1295400" y="2895263"/>
            <a:ext cx="1621548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sayıya ve operatöre (+,-,*,/) göre toplama, çıkarma, çarpma ya da bölme işlemlerini yapan; bu operatörler dışında bir değer girildiğinde “Yanlış işlem girdiniz.” uyarısı veren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8FF4921-6E8A-CDA9-F174-DA32556E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52C327A-9160-DE5E-C46A-D1C3A0D4169D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kumimoji="0" lang="tr-T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kumimoji="0" lang="tr-TR" sz="72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A9DB2F4A-AC16-7DD9-9AB6-078A06F9745F}"/>
              </a:ext>
            </a:extLst>
          </p:cNvPr>
          <p:cNvGrpSpPr/>
          <p:nvPr/>
        </p:nvGrpSpPr>
        <p:grpSpPr>
          <a:xfrm>
            <a:off x="6518225" y="6326789"/>
            <a:ext cx="5251549" cy="3960211"/>
            <a:chOff x="5308820" y="3906555"/>
            <a:chExt cx="7962346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A0257668-47F6-C4C2-82F3-51774BEC2BB6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4" name="Grup 23">
                <a:extLst>
                  <a:ext uri="{FF2B5EF4-FFF2-40B4-BE49-F238E27FC236}">
                    <a16:creationId xmlns:a16="http://schemas.microsoft.com/office/drawing/2014/main" id="{56E7C46C-0F48-2C78-4813-741C57209ACE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77873F55-3B8E-D490-1176-98E91015DD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B53641BC-0EC2-4AB6-6160-A266BABE78F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49C6D240-1319-F698-0517-F4E9C9772D05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74BCB986-7665-23F2-920D-D77A1B79089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36866947-50F9-E142-6816-468B323B503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938D44E-9CA2-8693-349A-BCDDFC7AE453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kumimoji="0" lang="tr-T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kumimoji="0" lang="tr-T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3" name="Picture 2" descr="Html GIFs - Find &amp; Share on GIPHY">
              <a:extLst>
                <a:ext uri="{FF2B5EF4-FFF2-40B4-BE49-F238E27FC236}">
                  <a16:creationId xmlns:a16="http://schemas.microsoft.com/office/drawing/2014/main" id="{BDB6BBC7-3A75-EB56-94B6-1850465D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597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6940-7094-51F8-579C-6409030D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6C90DC6-A64D-6CD0-AB81-9BC49F134FE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7EE75E3-0E02-8D9A-B650-B40AE166781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8B8DD5A-F96D-6D53-5050-725F3F0111C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74FBEE8D-92FF-68F4-C074-712BA5C3B97E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A5FD8FB9-7B45-D06F-E98C-FA0E693A1532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D47E8D41-E8E0-6EDD-2DCF-DE87B8D7CC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1507833-DBEC-FA3F-0CA4-F2DE9EFDC7B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0CE39DB-EA1B-C1A7-358A-8364480F5E2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259EE856-5A39-A3B7-FF0B-48EC04F918A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0135F48-8BF0-6076-FBD2-434C41D0A90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131B63B-2ECC-CD79-54E6-9DB34369B6B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F2F3FF35-D6D9-2122-8924-2767B2F3A46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66CA72B-9BCA-24ED-6AE5-76EA6C4A672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E56A8E3-61DA-2BFA-5F2B-640BCA3E782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75C406D-8F2A-EE0F-8A19-556996F4565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D4C363B-54C8-A489-5A8E-AAA019228BAF}"/>
              </a:ext>
            </a:extLst>
          </p:cNvPr>
          <p:cNvSpPr txBox="1"/>
          <p:nvPr/>
        </p:nvSpPr>
        <p:spPr>
          <a:xfrm>
            <a:off x="1295400" y="2895263"/>
            <a:ext cx="6858000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Girilen iki sayıya ve operatöre (+,-,*,/) göre toplama, çıkarma, çarpma ya da bölme işlemlerini yapan; bu operatörler dışında bir değer girildiğinde “Yanlış işlem girdiniz.” uyarısı veren kodu yazınız.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70CA23F-2FD0-0AB0-3F2C-9C2E362A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CF9BB8D-5626-8BD8-9F63-BAE9EC51FA39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if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– elif – else Uygulama</a:t>
            </a:r>
            <a:endParaRPr lang="en-US" sz="72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B507C5C5-B729-9A79-F49D-2ABBC94242C7}"/>
              </a:ext>
            </a:extLst>
          </p:cNvPr>
          <p:cNvGrpSpPr/>
          <p:nvPr/>
        </p:nvGrpSpPr>
        <p:grpSpPr>
          <a:xfrm>
            <a:off x="8991600" y="2628900"/>
            <a:ext cx="8990343" cy="7686368"/>
            <a:chOff x="2781854" y="3916888"/>
            <a:chExt cx="13029902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6DADA32-34F5-FBC5-437B-CF0B0164B860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93BD1CFE-A13E-3A0C-CCBD-6746042384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481A54FB-C482-C6EC-7818-9CECD1615AC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7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">
                  <a:extLst>
                    <a:ext uri="{FF2B5EF4-FFF2-40B4-BE49-F238E27FC236}">
                      <a16:creationId xmlns:a16="http://schemas.microsoft.com/office/drawing/2014/main" id="{DDCB643D-3098-C1E1-66CE-5DE01CD4DF19}"/>
                    </a:ext>
                  </a:extLst>
                </p:cNvPr>
                <p:cNvSpPr/>
                <p:nvPr/>
              </p:nvSpPr>
              <p:spPr>
                <a:xfrm>
                  <a:off x="0" y="4744417"/>
                  <a:ext cx="7467600" cy="46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FBF3E3B-575E-156A-24DE-E02289D4A95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Dikdörtgen 19">
                <a:extLst>
                  <a:ext uri="{FF2B5EF4-FFF2-40B4-BE49-F238E27FC236}">
                    <a16:creationId xmlns:a16="http://schemas.microsoft.com/office/drawing/2014/main" id="{AC5335F7-53EF-D990-5A39-EE8534E6C7B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6237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9113B5-CB06-7EB9-6CA3-7803AB6C4162}"/>
                </a:ext>
              </a:extLst>
            </p:cNvPr>
            <p:cNvSpPr txBox="1"/>
            <p:nvPr/>
          </p:nvSpPr>
          <p:spPr>
            <a:xfrm>
              <a:off x="3002731" y="4249602"/>
              <a:ext cx="12313469" cy="44765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(“Birinci sayıyı girin: “))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(“İkinci sayıyı girin: “))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islem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(“İşlem seçin (+,-,*,/): “)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if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islem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”+”: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("Sonuç : ",sayi1 + sayi2)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islem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”-”: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lang="tr-TR" sz="27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("Sonuç : ",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sayi1 - sayi2)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islem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”*”: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("Sonuç : ",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* sayi2)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elif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islem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== ”/”: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7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("Sonuç : ",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/ sayi2)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else: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  </a:t>
              </a:r>
              <a:r>
                <a:rPr kumimoji="0" lang="tr-TR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(“Yanlış işlem girdiniz”)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7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3408</Words>
  <Application>Microsoft Office PowerPoint</Application>
  <PresentationFormat>Özel</PresentationFormat>
  <Paragraphs>511</Paragraphs>
  <Slides>37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Fira Code</vt:lpstr>
      <vt:lpstr>Calibri</vt:lpstr>
      <vt:lpstr>Consolas</vt:lpstr>
      <vt:lpstr>Aptos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Workshop for Beginners Presentation Kopyası</dc:title>
  <dc:creator>SAMU-Furkan_Durmus</dc:creator>
  <cp:lastModifiedBy>Office</cp:lastModifiedBy>
  <cp:revision>58</cp:revision>
  <dcterms:created xsi:type="dcterms:W3CDTF">2006-08-16T00:00:00Z</dcterms:created>
  <dcterms:modified xsi:type="dcterms:W3CDTF">2025-12-08T10:08:43Z</dcterms:modified>
  <dc:identifier>DAG0Y_Vgdrk</dc:identifier>
</cp:coreProperties>
</file>