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handoutMasterIdLst>
    <p:handoutMasterId r:id="rId52"/>
  </p:handoutMasterIdLst>
  <p:sldIdLst>
    <p:sldId id="256" r:id="rId2"/>
    <p:sldId id="442" r:id="rId3"/>
    <p:sldId id="286" r:id="rId4"/>
    <p:sldId id="587" r:id="rId5"/>
    <p:sldId id="646" r:id="rId6"/>
    <p:sldId id="647" r:id="rId7"/>
    <p:sldId id="650" r:id="rId8"/>
    <p:sldId id="649" r:id="rId9"/>
    <p:sldId id="651" r:id="rId10"/>
    <p:sldId id="652" r:id="rId11"/>
    <p:sldId id="653" r:id="rId12"/>
    <p:sldId id="654" r:id="rId13"/>
    <p:sldId id="648" r:id="rId14"/>
    <p:sldId id="448" r:id="rId15"/>
    <p:sldId id="655" r:id="rId16"/>
    <p:sldId id="656" r:id="rId17"/>
    <p:sldId id="657" r:id="rId18"/>
    <p:sldId id="658" r:id="rId19"/>
    <p:sldId id="659" r:id="rId20"/>
    <p:sldId id="660" r:id="rId21"/>
    <p:sldId id="661" r:id="rId22"/>
    <p:sldId id="662" r:id="rId23"/>
    <p:sldId id="663" r:id="rId24"/>
    <p:sldId id="664" r:id="rId25"/>
    <p:sldId id="665" r:id="rId26"/>
    <p:sldId id="666" r:id="rId27"/>
    <p:sldId id="667" r:id="rId28"/>
    <p:sldId id="668" r:id="rId29"/>
    <p:sldId id="631" r:id="rId30"/>
    <p:sldId id="596" r:id="rId31"/>
    <p:sldId id="669" r:id="rId32"/>
    <p:sldId id="670" r:id="rId33"/>
    <p:sldId id="671" r:id="rId34"/>
    <p:sldId id="672" r:id="rId35"/>
    <p:sldId id="673" r:id="rId36"/>
    <p:sldId id="674" r:id="rId37"/>
    <p:sldId id="675" r:id="rId38"/>
    <p:sldId id="676" r:id="rId39"/>
    <p:sldId id="677" r:id="rId40"/>
    <p:sldId id="678" r:id="rId41"/>
    <p:sldId id="679" r:id="rId42"/>
    <p:sldId id="590" r:id="rId43"/>
    <p:sldId id="680" r:id="rId44"/>
    <p:sldId id="681" r:id="rId45"/>
    <p:sldId id="682" r:id="rId46"/>
    <p:sldId id="683" r:id="rId47"/>
    <p:sldId id="684" r:id="rId48"/>
    <p:sldId id="685" r:id="rId49"/>
    <p:sldId id="399" r:id="rId50"/>
  </p:sldIdLst>
  <p:sldSz cx="18288000" cy="10287000"/>
  <p:notesSz cx="6858000" cy="9144000"/>
  <p:embeddedFontLst>
    <p:embeddedFont>
      <p:font typeface="Consolas" panose="020B0609020204030204" pitchFamily="49" charset="0"/>
      <p:regular r:id="rId53"/>
      <p:bold r:id="rId54"/>
      <p:italic r:id="rId55"/>
      <p:boldItalic r:id="rId56"/>
    </p:embeddedFont>
    <p:embeddedFont>
      <p:font typeface="Fira Code" panose="020B0809050000020004" pitchFamily="49" charset="0"/>
      <p:regular r:id="rId57"/>
      <p:bold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957"/>
    <a:srgbClr val="FFCA04"/>
    <a:srgbClr val="FFC535"/>
    <a:srgbClr val="AB81FF"/>
    <a:srgbClr val="FF5858"/>
    <a:srgbClr val="38B6FF"/>
    <a:srgbClr val="782A2A"/>
    <a:srgbClr val="1C3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44" autoAdjust="0"/>
    <p:restoredTop sz="94622" autoAdjust="0"/>
  </p:normalViewPr>
  <p:slideViewPr>
    <p:cSldViewPr>
      <p:cViewPr varScale="1">
        <p:scale>
          <a:sx n="52" d="100"/>
          <a:sy n="52" d="100"/>
        </p:scale>
        <p:origin x="39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B411F27B-84AD-2C27-0357-FC54E64BA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852B72C5-3575-C5C4-FD6E-B1D521ECDE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30F275-628B-40D1-8643-180422A1F69C}" type="datetimeFigureOut">
              <a:rPr lang="tr-TR" smtClean="0"/>
              <a:t>29.11.2025</a:t>
            </a:fld>
            <a:endParaRPr lang="tr-TR"/>
          </a:p>
        </p:txBody>
      </p:sp>
      <p:sp>
        <p:nvSpPr>
          <p:cNvPr id="4" name="Alt Bilgi Yer Tutucusu 3">
            <a:extLst>
              <a:ext uri="{FF2B5EF4-FFF2-40B4-BE49-F238E27FC236}">
                <a16:creationId xmlns:a16="http://schemas.microsoft.com/office/drawing/2014/main" id="{79049D86-4735-CF70-A800-D8A62846D4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0215E76-4F44-A17B-CC2F-E36BE1158E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C2D45-8FE4-45AA-B54F-46BAEE194DBA}" type="slidenum">
              <a:rPr lang="tr-TR" smtClean="0"/>
              <a:t>‹#›</a:t>
            </a:fld>
            <a:endParaRPr lang="tr-TR"/>
          </a:p>
        </p:txBody>
      </p:sp>
    </p:spTree>
    <p:extLst>
      <p:ext uri="{BB962C8B-B14F-4D97-AF65-F5344CB8AC3E}">
        <p14:creationId xmlns:p14="http://schemas.microsoft.com/office/powerpoint/2010/main" val="671531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9D9FC-1951-4DEA-9B5E-3992E8A4B1AC}" type="datetimeFigureOut">
              <a:rPr lang="tr-TR" smtClean="0"/>
              <a:t>29.11.2025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6ECE2-9A0E-4FF3-A5F4-5F6FB61AE8A4}" type="slidenum">
              <a:rPr lang="tr-TR" smtClean="0"/>
              <a:t>‹#›</a:t>
            </a:fld>
            <a:endParaRPr lang="tr-TR"/>
          </a:p>
        </p:txBody>
      </p:sp>
    </p:spTree>
    <p:extLst>
      <p:ext uri="{BB962C8B-B14F-4D97-AF65-F5344CB8AC3E}">
        <p14:creationId xmlns:p14="http://schemas.microsoft.com/office/powerpoint/2010/main" val="192623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C95D6-D45C-60E8-A596-08B8CA3160C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CDE9DFD-2D41-6CDB-3062-E30E5B13BDB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14975C1-0336-CE72-7964-FAF9AF0E3D3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20A90FD-BA22-30B5-D8B6-E8E34A9520CB}"/>
              </a:ext>
            </a:extLst>
          </p:cNvPr>
          <p:cNvSpPr>
            <a:spLocks noGrp="1"/>
          </p:cNvSpPr>
          <p:nvPr>
            <p:ph type="sldNum" sz="quarter" idx="5"/>
          </p:nvPr>
        </p:nvSpPr>
        <p:spPr/>
        <p:txBody>
          <a:bodyPr/>
          <a:lstStyle/>
          <a:p>
            <a:fld id="{CF46ECE2-9A0E-4FF3-A5F4-5F6FB61AE8A4}" type="slidenum">
              <a:rPr lang="tr-TR" smtClean="0"/>
              <a:t>13</a:t>
            </a:fld>
            <a:endParaRPr lang="tr-TR"/>
          </a:p>
        </p:txBody>
      </p:sp>
    </p:spTree>
    <p:extLst>
      <p:ext uri="{BB962C8B-B14F-4D97-AF65-F5344CB8AC3E}">
        <p14:creationId xmlns:p14="http://schemas.microsoft.com/office/powerpoint/2010/main" val="267823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14DDD-EF05-97C3-4FD7-0F102A3A6AD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57B0690-E8F1-4325-A229-85920FD1666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A2790A4-BD6D-F88B-97B7-74DBDBAAE5A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55374B5-A162-8BB3-E062-0A18D15933DA}"/>
              </a:ext>
            </a:extLst>
          </p:cNvPr>
          <p:cNvSpPr>
            <a:spLocks noGrp="1"/>
          </p:cNvSpPr>
          <p:nvPr>
            <p:ph type="sldNum" sz="quarter" idx="5"/>
          </p:nvPr>
        </p:nvSpPr>
        <p:spPr/>
        <p:txBody>
          <a:bodyPr/>
          <a:lstStyle/>
          <a:p>
            <a:fld id="{CF46ECE2-9A0E-4FF3-A5F4-5F6FB61AE8A4}" type="slidenum">
              <a:rPr lang="tr-TR" smtClean="0"/>
              <a:t>22</a:t>
            </a:fld>
            <a:endParaRPr lang="tr-TR"/>
          </a:p>
        </p:txBody>
      </p:sp>
    </p:spTree>
    <p:extLst>
      <p:ext uri="{BB962C8B-B14F-4D97-AF65-F5344CB8AC3E}">
        <p14:creationId xmlns:p14="http://schemas.microsoft.com/office/powerpoint/2010/main" val="3250030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95EA0-3728-234D-77EA-8C9081267EE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EC987D2-0B0E-CC7A-092D-E0578AF504B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91363A5-3EDB-B897-6069-5FE38338E53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6C6B4B2-A93B-772C-D31D-F68CFCBEBA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1995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338A6-33E9-7D93-E723-D734266C582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535C025-6CB9-E7C1-36B8-F7E1C1CE236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96D9112-432E-4E2B-EBA1-D5CF256101A8}"/>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C8A2CAE-4E43-3D6A-24AB-F81DB48AA333}"/>
              </a:ext>
            </a:extLst>
          </p:cNvPr>
          <p:cNvSpPr>
            <a:spLocks noGrp="1"/>
          </p:cNvSpPr>
          <p:nvPr>
            <p:ph type="sldNum" sz="quarter" idx="5"/>
          </p:nvPr>
        </p:nvSpPr>
        <p:spPr/>
        <p:txBody>
          <a:bodyPr/>
          <a:lstStyle/>
          <a:p>
            <a:fld id="{CF46ECE2-9A0E-4FF3-A5F4-5F6FB61AE8A4}" type="slidenum">
              <a:rPr lang="tr-TR" smtClean="0"/>
              <a:t>24</a:t>
            </a:fld>
            <a:endParaRPr lang="tr-TR"/>
          </a:p>
        </p:txBody>
      </p:sp>
    </p:spTree>
    <p:extLst>
      <p:ext uri="{BB962C8B-B14F-4D97-AF65-F5344CB8AC3E}">
        <p14:creationId xmlns:p14="http://schemas.microsoft.com/office/powerpoint/2010/main" val="491272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30B62-B057-7D8B-0652-C5EAE52730C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E2515E3-F3D7-69F7-BF91-33EFC556504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93E57E2-1CED-1A0C-14C0-90D5844DD87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DD55D8B-7E7E-6A60-22A4-B4D0E2E354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2185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FCE2C-F842-0D11-AB92-94A3DC7C830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F7C8DB2-03DA-2185-E365-D307B319C6D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C440E9E-346E-C1DB-5C91-D3FAB812276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BB010C3-8328-C3F0-F100-7408211FBEF2}"/>
              </a:ext>
            </a:extLst>
          </p:cNvPr>
          <p:cNvSpPr>
            <a:spLocks noGrp="1"/>
          </p:cNvSpPr>
          <p:nvPr>
            <p:ph type="sldNum" sz="quarter" idx="5"/>
          </p:nvPr>
        </p:nvSpPr>
        <p:spPr/>
        <p:txBody>
          <a:bodyPr/>
          <a:lstStyle/>
          <a:p>
            <a:fld id="{CF46ECE2-9A0E-4FF3-A5F4-5F6FB61AE8A4}" type="slidenum">
              <a:rPr lang="tr-TR" smtClean="0"/>
              <a:t>26</a:t>
            </a:fld>
            <a:endParaRPr lang="tr-TR"/>
          </a:p>
        </p:txBody>
      </p:sp>
    </p:spTree>
    <p:extLst>
      <p:ext uri="{BB962C8B-B14F-4D97-AF65-F5344CB8AC3E}">
        <p14:creationId xmlns:p14="http://schemas.microsoft.com/office/powerpoint/2010/main" val="3148770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7B7FB-55E5-8A5B-630D-985404B8B58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EB447A7-B746-E15F-2528-1E87EBF0F2B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E442352-0A02-8693-BC32-3081640CDC78}"/>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7A9C287-E61E-CCA6-6572-B5EAD6D442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9334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D37EC-8EE1-F5F8-05D6-0C30D899964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31A6CA3-69B5-8346-0471-FE8719B1BF3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1DD6994-024B-E696-28C7-42642E2F606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4BFFE81-EF6B-1EDD-1138-5C6E420C100C}"/>
              </a:ext>
            </a:extLst>
          </p:cNvPr>
          <p:cNvSpPr>
            <a:spLocks noGrp="1"/>
          </p:cNvSpPr>
          <p:nvPr>
            <p:ph type="sldNum" sz="quarter" idx="5"/>
          </p:nvPr>
        </p:nvSpPr>
        <p:spPr/>
        <p:txBody>
          <a:bodyPr/>
          <a:lstStyle/>
          <a:p>
            <a:fld id="{CF46ECE2-9A0E-4FF3-A5F4-5F6FB61AE8A4}" type="slidenum">
              <a:rPr lang="tr-TR" smtClean="0"/>
              <a:t>28</a:t>
            </a:fld>
            <a:endParaRPr lang="tr-TR"/>
          </a:p>
        </p:txBody>
      </p:sp>
    </p:spTree>
    <p:extLst>
      <p:ext uri="{BB962C8B-B14F-4D97-AF65-F5344CB8AC3E}">
        <p14:creationId xmlns:p14="http://schemas.microsoft.com/office/powerpoint/2010/main" val="2739340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DBFCC-A8DF-494C-996A-DD9A3B5F6FA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8993B01-9B49-69D7-B11D-ECCF4ECA56E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6B75880-9B14-3480-B387-6DAFE56FF468}"/>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C5D06DC-6F60-FEAD-7FA3-A242AD2737B7}"/>
              </a:ext>
            </a:extLst>
          </p:cNvPr>
          <p:cNvSpPr>
            <a:spLocks noGrp="1"/>
          </p:cNvSpPr>
          <p:nvPr>
            <p:ph type="sldNum" sz="quarter" idx="5"/>
          </p:nvPr>
        </p:nvSpPr>
        <p:spPr/>
        <p:txBody>
          <a:bodyPr/>
          <a:lstStyle/>
          <a:p>
            <a:fld id="{CF46ECE2-9A0E-4FF3-A5F4-5F6FB61AE8A4}" type="slidenum">
              <a:rPr lang="tr-TR" smtClean="0"/>
              <a:t>30</a:t>
            </a:fld>
            <a:endParaRPr lang="tr-TR"/>
          </a:p>
        </p:txBody>
      </p:sp>
    </p:spTree>
    <p:extLst>
      <p:ext uri="{BB962C8B-B14F-4D97-AF65-F5344CB8AC3E}">
        <p14:creationId xmlns:p14="http://schemas.microsoft.com/office/powerpoint/2010/main" val="212102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CD0C8-EEF8-D703-DAEE-EEA7E875235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EEFCFB6-9538-1465-6885-FD7DCE6201A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F3CBB40-B206-F2A4-B3A4-3133927E355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9F80B01-0738-177B-32A6-8940D4A1F0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1608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A0619-7A1E-AAB8-0CA7-17C883FD0D8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E2F559D-2C63-E0A6-C730-1AF2010E018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6475353-51E9-E052-254A-218BA28F99B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D154E96-5F9D-B0EE-0839-A59983C9FA1B}"/>
              </a:ext>
            </a:extLst>
          </p:cNvPr>
          <p:cNvSpPr>
            <a:spLocks noGrp="1"/>
          </p:cNvSpPr>
          <p:nvPr>
            <p:ph type="sldNum" sz="quarter" idx="5"/>
          </p:nvPr>
        </p:nvSpPr>
        <p:spPr/>
        <p:txBody>
          <a:bodyPr/>
          <a:lstStyle/>
          <a:p>
            <a:fld id="{CF46ECE2-9A0E-4FF3-A5F4-5F6FB61AE8A4}" type="slidenum">
              <a:rPr lang="tr-TR" smtClean="0"/>
              <a:t>32</a:t>
            </a:fld>
            <a:endParaRPr lang="tr-TR"/>
          </a:p>
        </p:txBody>
      </p:sp>
    </p:spTree>
    <p:extLst>
      <p:ext uri="{BB962C8B-B14F-4D97-AF65-F5344CB8AC3E}">
        <p14:creationId xmlns:p14="http://schemas.microsoft.com/office/powerpoint/2010/main" val="22073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D5777-DC4F-98D7-1EB3-E79DEEF3ABA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25BC4B8-2513-7142-2690-5B88C2F3936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32742DB-07E8-0CB4-D83E-8F9FB4AFFD3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F0A5405-19F5-EA74-0417-3B0017517469}"/>
              </a:ext>
            </a:extLst>
          </p:cNvPr>
          <p:cNvSpPr>
            <a:spLocks noGrp="1"/>
          </p:cNvSpPr>
          <p:nvPr>
            <p:ph type="sldNum" sz="quarter" idx="5"/>
          </p:nvPr>
        </p:nvSpPr>
        <p:spPr/>
        <p:txBody>
          <a:bodyPr/>
          <a:lstStyle/>
          <a:p>
            <a:fld id="{CF46ECE2-9A0E-4FF3-A5F4-5F6FB61AE8A4}" type="slidenum">
              <a:rPr lang="tr-TR" smtClean="0"/>
              <a:t>14</a:t>
            </a:fld>
            <a:endParaRPr lang="tr-TR"/>
          </a:p>
        </p:txBody>
      </p:sp>
    </p:spTree>
    <p:extLst>
      <p:ext uri="{BB962C8B-B14F-4D97-AF65-F5344CB8AC3E}">
        <p14:creationId xmlns:p14="http://schemas.microsoft.com/office/powerpoint/2010/main" val="3016737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0442D-DA90-51D8-B784-BD9A5162405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2B275EF-2ABE-C6C3-63CB-8FBB0BF606F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B63F46B-9BB7-E81E-8DDC-839489083B9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43BFD5E-7176-3BEE-378A-A84CE6726B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7157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D0881-BE44-91A2-BF45-80B3CEA920F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465631E-923E-215A-5200-8F50B5F4F20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C8DB87B-DEDE-B212-7320-868A73D804F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2888F18-58D6-D1BC-97C0-A8C57C17958B}"/>
              </a:ext>
            </a:extLst>
          </p:cNvPr>
          <p:cNvSpPr>
            <a:spLocks noGrp="1"/>
          </p:cNvSpPr>
          <p:nvPr>
            <p:ph type="sldNum" sz="quarter" idx="5"/>
          </p:nvPr>
        </p:nvSpPr>
        <p:spPr/>
        <p:txBody>
          <a:bodyPr/>
          <a:lstStyle/>
          <a:p>
            <a:fld id="{CF46ECE2-9A0E-4FF3-A5F4-5F6FB61AE8A4}" type="slidenum">
              <a:rPr lang="tr-TR" smtClean="0"/>
              <a:t>34</a:t>
            </a:fld>
            <a:endParaRPr lang="tr-TR"/>
          </a:p>
        </p:txBody>
      </p:sp>
    </p:spTree>
    <p:extLst>
      <p:ext uri="{BB962C8B-B14F-4D97-AF65-F5344CB8AC3E}">
        <p14:creationId xmlns:p14="http://schemas.microsoft.com/office/powerpoint/2010/main" val="1931588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5CDB2-EFEC-98FF-B25A-0DD74A6A501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0E6705C-0A8B-A2E7-AB79-F9BE560A832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498C01C-6D9E-6ACB-7FD2-ED63F68A5A2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C23F31B-B650-163E-34C5-6533B19519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4722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900E4-70F7-194E-F88D-22CB97395BB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2E58AE1-CB56-95CB-7A67-D06406FC13B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E4FB331-26D4-7657-3891-2E251F93AA4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0B50F0C-3748-54E5-24BF-15D13FB170A5}"/>
              </a:ext>
            </a:extLst>
          </p:cNvPr>
          <p:cNvSpPr>
            <a:spLocks noGrp="1"/>
          </p:cNvSpPr>
          <p:nvPr>
            <p:ph type="sldNum" sz="quarter" idx="5"/>
          </p:nvPr>
        </p:nvSpPr>
        <p:spPr/>
        <p:txBody>
          <a:bodyPr/>
          <a:lstStyle/>
          <a:p>
            <a:fld id="{CF46ECE2-9A0E-4FF3-A5F4-5F6FB61AE8A4}" type="slidenum">
              <a:rPr lang="tr-TR" smtClean="0"/>
              <a:t>36</a:t>
            </a:fld>
            <a:endParaRPr lang="tr-TR"/>
          </a:p>
        </p:txBody>
      </p:sp>
    </p:spTree>
    <p:extLst>
      <p:ext uri="{BB962C8B-B14F-4D97-AF65-F5344CB8AC3E}">
        <p14:creationId xmlns:p14="http://schemas.microsoft.com/office/powerpoint/2010/main" val="1429241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A5DCC-BF82-8900-609B-9D7DD991BF8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0984C09-9FB6-19A7-A409-9CE37073650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AC89703-0F08-044A-B762-B6FF70315D4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0E4A2AA-808C-BD23-BB32-D7FB3AAED0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0250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33188-5689-75B5-76AF-CD274D23192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B68F369-1ABF-B355-F499-456F47ADC00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A4E27F2-FEC7-13E5-50A7-536EB0ED329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AB6F0AA-8FE2-01EB-1FD5-A64F22E994E7}"/>
              </a:ext>
            </a:extLst>
          </p:cNvPr>
          <p:cNvSpPr>
            <a:spLocks noGrp="1"/>
          </p:cNvSpPr>
          <p:nvPr>
            <p:ph type="sldNum" sz="quarter" idx="5"/>
          </p:nvPr>
        </p:nvSpPr>
        <p:spPr/>
        <p:txBody>
          <a:bodyPr/>
          <a:lstStyle/>
          <a:p>
            <a:fld id="{CF46ECE2-9A0E-4FF3-A5F4-5F6FB61AE8A4}" type="slidenum">
              <a:rPr lang="tr-TR" smtClean="0"/>
              <a:t>38</a:t>
            </a:fld>
            <a:endParaRPr lang="tr-TR"/>
          </a:p>
        </p:txBody>
      </p:sp>
    </p:spTree>
    <p:extLst>
      <p:ext uri="{BB962C8B-B14F-4D97-AF65-F5344CB8AC3E}">
        <p14:creationId xmlns:p14="http://schemas.microsoft.com/office/powerpoint/2010/main" val="2171024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D97DC-1E7B-1C23-EF88-E1F5F9796D4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39609F9-6EDB-F852-8431-30AD7037D55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1EB87F7-7FD3-07EA-85CD-A20BD3CB498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6A92DD4-23E0-9CC7-7621-DAA9B3F09C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2309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52703-5F36-33E2-C045-D91D891BB41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C268443-CABC-A470-122E-80F73886459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5A8AD03-D7A5-6C5B-889A-AFD39E62E03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6C8A60E-48CC-DFA6-90CE-A085E4983650}"/>
              </a:ext>
            </a:extLst>
          </p:cNvPr>
          <p:cNvSpPr>
            <a:spLocks noGrp="1"/>
          </p:cNvSpPr>
          <p:nvPr>
            <p:ph type="sldNum" sz="quarter" idx="5"/>
          </p:nvPr>
        </p:nvSpPr>
        <p:spPr/>
        <p:txBody>
          <a:bodyPr/>
          <a:lstStyle/>
          <a:p>
            <a:fld id="{CF46ECE2-9A0E-4FF3-A5F4-5F6FB61AE8A4}" type="slidenum">
              <a:rPr lang="tr-TR" smtClean="0"/>
              <a:t>40</a:t>
            </a:fld>
            <a:endParaRPr lang="tr-TR"/>
          </a:p>
        </p:txBody>
      </p:sp>
    </p:spTree>
    <p:extLst>
      <p:ext uri="{BB962C8B-B14F-4D97-AF65-F5344CB8AC3E}">
        <p14:creationId xmlns:p14="http://schemas.microsoft.com/office/powerpoint/2010/main" val="2010580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417D4-3BAB-8E78-2973-E53333AA59E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F64B790-2513-EAFC-4C0F-DD90D60D7B1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B70EC41-ABF8-3320-361C-28BE2BC0F39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5509348-CC4F-1720-E53E-7B62254D20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55806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26BD6-9465-B942-F041-663132423C5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F444DA0-3A3A-6389-B36C-183821A1E66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6B88C21-1E00-1208-8CFF-67832B44EC5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8969FCB-235E-2C1B-CBD2-CB38A3BB3E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984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4E411-70E6-DE40-3047-1D5D0682578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AE509F6-4286-22CD-E212-B818DF5C7EC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16AB830-C2DB-B1C7-A07C-60D52DF6094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A63734B-B6A4-DA9A-3789-D238F6F97CB2}"/>
              </a:ext>
            </a:extLst>
          </p:cNvPr>
          <p:cNvSpPr>
            <a:spLocks noGrp="1"/>
          </p:cNvSpPr>
          <p:nvPr>
            <p:ph type="sldNum" sz="quarter" idx="5"/>
          </p:nvPr>
        </p:nvSpPr>
        <p:spPr/>
        <p:txBody>
          <a:bodyPr/>
          <a:lstStyle/>
          <a:p>
            <a:fld id="{CF46ECE2-9A0E-4FF3-A5F4-5F6FB61AE8A4}" type="slidenum">
              <a:rPr lang="tr-TR" smtClean="0"/>
              <a:t>15</a:t>
            </a:fld>
            <a:endParaRPr lang="tr-TR"/>
          </a:p>
        </p:txBody>
      </p:sp>
    </p:spTree>
    <p:extLst>
      <p:ext uri="{BB962C8B-B14F-4D97-AF65-F5344CB8AC3E}">
        <p14:creationId xmlns:p14="http://schemas.microsoft.com/office/powerpoint/2010/main" val="104435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ABC95-A0EB-A76D-C59C-3F9FFE21D5F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006FA49-3A11-FEC3-DC4B-6F9083EC900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49969D7-2D13-F92B-9EFF-9A72F83CC73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BFC3260-5907-1A0E-2410-FD6F1B8C60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7737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809DB-ABFC-756E-79D3-E3E94F7FDED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D48A6AC-AC2F-ED5F-B98E-4E65C89FB96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6F66259-71D3-506F-5849-B521C6CD385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756A7E1-88A6-6819-2ED8-B88A262C5E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368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1E905-32F1-EE35-1D49-EA960E53654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B859F58-C59A-F517-79BB-EEC88594403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D8B7F78-9024-A013-26FF-3263B4A4ED8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327B15C-F747-C639-F278-F45E9C783AC8}"/>
              </a:ext>
            </a:extLst>
          </p:cNvPr>
          <p:cNvSpPr>
            <a:spLocks noGrp="1"/>
          </p:cNvSpPr>
          <p:nvPr>
            <p:ph type="sldNum" sz="quarter" idx="5"/>
          </p:nvPr>
        </p:nvSpPr>
        <p:spPr/>
        <p:txBody>
          <a:bodyPr/>
          <a:lstStyle/>
          <a:p>
            <a:fld id="{CF46ECE2-9A0E-4FF3-A5F4-5F6FB61AE8A4}" type="slidenum">
              <a:rPr lang="tr-TR" smtClean="0"/>
              <a:t>16</a:t>
            </a:fld>
            <a:endParaRPr lang="tr-TR"/>
          </a:p>
        </p:txBody>
      </p:sp>
    </p:spTree>
    <p:extLst>
      <p:ext uri="{BB962C8B-B14F-4D97-AF65-F5344CB8AC3E}">
        <p14:creationId xmlns:p14="http://schemas.microsoft.com/office/powerpoint/2010/main" val="4075488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AF31B-2073-6DAA-AF44-9772719320F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9EA0B7A-D28F-C506-1E60-9E26CB08D57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2D6FEAC-5412-3847-AC3F-E411384903C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5E1592C-4C47-5006-7078-659A571C8D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387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F9485-5CBA-BDF6-FA23-CC113AEF087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8A23D91-FD3B-CE4F-02B9-05342594795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C400CE0-2C24-2612-FB0F-690D3F64476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816FE03-A944-36B8-7460-1A366212E0E6}"/>
              </a:ext>
            </a:extLst>
          </p:cNvPr>
          <p:cNvSpPr>
            <a:spLocks noGrp="1"/>
          </p:cNvSpPr>
          <p:nvPr>
            <p:ph type="sldNum" sz="quarter" idx="5"/>
          </p:nvPr>
        </p:nvSpPr>
        <p:spPr/>
        <p:txBody>
          <a:bodyPr/>
          <a:lstStyle/>
          <a:p>
            <a:fld id="{CF46ECE2-9A0E-4FF3-A5F4-5F6FB61AE8A4}" type="slidenum">
              <a:rPr lang="tr-TR" smtClean="0"/>
              <a:t>18</a:t>
            </a:fld>
            <a:endParaRPr lang="tr-TR"/>
          </a:p>
        </p:txBody>
      </p:sp>
    </p:spTree>
    <p:extLst>
      <p:ext uri="{BB962C8B-B14F-4D97-AF65-F5344CB8AC3E}">
        <p14:creationId xmlns:p14="http://schemas.microsoft.com/office/powerpoint/2010/main" val="284385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09BE4-00D5-3FA6-A843-06ACE0555D6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E95ED35-71A8-57A9-4363-B0A1F4EBD1F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802CA1D-28DC-43FC-FC61-1243434351A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4E4A803-ACAA-5365-9EFB-CFD1A48E0C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407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4A5FA-A62D-6310-F012-53FCD9E6B05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61DF4A1-1473-D0C9-68B0-63EE7B884B1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B5B2DD6-EAC8-D109-0BE2-C904E49290B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C8ACFC2-2ACB-3363-CC63-4C2DC9889134}"/>
              </a:ext>
            </a:extLst>
          </p:cNvPr>
          <p:cNvSpPr>
            <a:spLocks noGrp="1"/>
          </p:cNvSpPr>
          <p:nvPr>
            <p:ph type="sldNum" sz="quarter" idx="5"/>
          </p:nvPr>
        </p:nvSpPr>
        <p:spPr/>
        <p:txBody>
          <a:bodyPr/>
          <a:lstStyle/>
          <a:p>
            <a:fld id="{CF46ECE2-9A0E-4FF3-A5F4-5F6FB61AE8A4}" type="slidenum">
              <a:rPr lang="tr-TR" smtClean="0"/>
              <a:t>20</a:t>
            </a:fld>
            <a:endParaRPr lang="tr-TR"/>
          </a:p>
        </p:txBody>
      </p:sp>
    </p:spTree>
    <p:extLst>
      <p:ext uri="{BB962C8B-B14F-4D97-AF65-F5344CB8AC3E}">
        <p14:creationId xmlns:p14="http://schemas.microsoft.com/office/powerpoint/2010/main" val="52004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F3B48-D19D-A003-814C-AF671DDDCCD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3EDE4F1-3DE2-6072-8014-3F9CA5EA7EC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CB6CA89-F0B0-DC44-3185-814120F0AEF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8AF1653-C172-9D99-8BA1-C64EFF1A87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6363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816228-89E7-42B8-9661-4D193C8CE157}" type="datetime1">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926CED-734D-438A-8065-CE66A78C2BAE}" type="datetime1">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8B6AD1-D1C6-4F73-985F-081E8A1A09B4}" type="datetime1">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FEA12-B9C4-43E1-8F23-91D599DFD241}" type="datetime1">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2C96E4-02A1-4A19-85BC-9DB0C47AC9BC}" type="datetime1">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EA0180-919A-450A-90E8-AA01781FE728}" type="datetime1">
              <a:rPr lang="en-US" smtClean="0"/>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ACC3CC-B805-4EA8-9BB6-7B37CE9D63BC}" type="datetime1">
              <a:rPr lang="en-US" smtClean="0"/>
              <a:t>11/29/2025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5775716-A519-4F07-96B7-1D13150D3CF9}" type="datetime1">
              <a:rPr lang="en-US" smtClean="0"/>
              <a:t>11/29/2025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BDC19-9FBA-4E2F-BA08-DDC69F6CD829}" type="datetime1">
              <a:rPr lang="en-US" smtClean="0"/>
              <a:t>11/29/2025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316200" y="9334500"/>
            <a:ext cx="2133600" cy="365125"/>
          </a:xfrm>
        </p:spPr>
        <p:txBody>
          <a:bodyPr/>
          <a:lstStyle/>
          <a:p>
            <a:fld id="{B6F15528-21DE-4FAA-801E-634DDDAF4B2B}" type="slidenum">
              <a:rPr lang="en-US" smtClean="0"/>
              <a:pPr/>
              <a:t>‹#›</a:t>
            </a:fld>
            <a:endParaRPr lang="en-US"/>
          </a:p>
        </p:txBody>
      </p:sp>
      <p:sp>
        <p:nvSpPr>
          <p:cNvPr id="17" name="AutoShape 17">
            <a:extLst>
              <a:ext uri="{FF2B5EF4-FFF2-40B4-BE49-F238E27FC236}">
                <a16:creationId xmlns:a16="http://schemas.microsoft.com/office/drawing/2014/main" id="{99EEB6C0-6893-2812-09AC-B79B6E45834E}"/>
              </a:ext>
            </a:extLst>
          </p:cNvPr>
          <p:cNvSpPr/>
          <p:nvPr userDrawn="1"/>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0C9965-F168-4C61-B9A0-278D9CBA7929}" type="datetime1">
              <a:rPr lang="en-US" smtClean="0"/>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2369E4-F907-40FF-9AFF-1FD7CB7E145E}" type="datetime1">
              <a:rPr lang="en-US" smtClean="0"/>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48EFA336-3BA8-9396-A217-2146C32D560A}"/>
              </a:ext>
            </a:extLst>
          </p:cNvPr>
          <p:cNvSpPr/>
          <p:nvPr userDrawn="1"/>
        </p:nvSpPr>
        <p:spPr>
          <a:xfrm>
            <a:off x="658809" y="359763"/>
            <a:ext cx="17262368" cy="844118"/>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3">
            <a:extLst>
              <a:ext uri="{FF2B5EF4-FFF2-40B4-BE49-F238E27FC236}">
                <a16:creationId xmlns:a16="http://schemas.microsoft.com/office/drawing/2014/main" id="{25000D13-F031-A2AC-071F-BFB3BC4E857C}"/>
              </a:ext>
            </a:extLst>
          </p:cNvPr>
          <p:cNvSpPr/>
          <p:nvPr userDrawn="1"/>
        </p:nvSpPr>
        <p:spPr>
          <a:xfrm rot="5400000">
            <a:off x="3219409" y="-3133728"/>
            <a:ext cx="11927910" cy="18288000"/>
          </a:xfrm>
          <a:custGeom>
            <a:avLst/>
            <a:gdLst/>
            <a:ahLst/>
            <a:cxnLst/>
            <a:rect l="l" t="t" r="r" b="b"/>
            <a:pathLst>
              <a:path w="11927910" h="18533220">
                <a:moveTo>
                  <a:pt x="0" y="0"/>
                </a:moveTo>
                <a:lnTo>
                  <a:pt x="11927910" y="0"/>
                </a:lnTo>
                <a:lnTo>
                  <a:pt x="11927910" y="18533220"/>
                </a:lnTo>
                <a:lnTo>
                  <a:pt x="0" y="18533220"/>
                </a:lnTo>
                <a:lnTo>
                  <a:pt x="0" y="0"/>
                </a:lnTo>
                <a:close/>
              </a:path>
            </a:pathLst>
          </a:custGeom>
          <a:blipFill>
            <a:blip r:embed="rId13">
              <a:alphaModFix amt="50000"/>
            </a:blip>
            <a:stretch>
              <a:fillRect t="-7208" b="-720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CB420-8D4C-46E7-A528-B402A4B9BE31}" type="datetime1">
              <a:rPr lang="en-US" smtClean="0"/>
              <a:t>11/29/2025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544800" y="9334500"/>
            <a:ext cx="2133600" cy="365125"/>
          </a:xfrm>
          <a:prstGeom prst="rect">
            <a:avLst/>
          </a:prstGeom>
        </p:spPr>
        <p:txBody>
          <a:bodyPr vert="horz" lIns="91440" tIns="45720" rIns="91440" bIns="45720" rtlCol="0" anchor="ctr"/>
          <a:lstStyle>
            <a:lvl1pPr algn="r">
              <a:defRPr lang="en-US" sz="1800" kern="1200" smtClean="0">
                <a:solidFill>
                  <a:schemeClr val="bg1"/>
                </a:solidFill>
                <a:latin typeface="Fira Code"/>
                <a:ea typeface="Fira Code"/>
                <a:cs typeface="Fira Code"/>
              </a:defRPr>
            </a:lvl1pPr>
          </a:lstStyle>
          <a:p>
            <a:fld id="{B6F15528-21DE-4FAA-801E-634DDDAF4B2B}" type="slidenum">
              <a:rPr lang="tr-TR" smtClean="0"/>
              <a:pPr/>
              <a:t>‹#›</a:t>
            </a:fld>
            <a:endParaRPr lang="tr-TR" dirty="0"/>
          </a:p>
        </p:txBody>
      </p:sp>
      <p:sp>
        <p:nvSpPr>
          <p:cNvPr id="7" name="TextBox 14">
            <a:extLst>
              <a:ext uri="{FF2B5EF4-FFF2-40B4-BE49-F238E27FC236}">
                <a16:creationId xmlns:a16="http://schemas.microsoft.com/office/drawing/2014/main" id="{E44AD387-8AF9-1524-AE65-CA9667259300}"/>
              </a:ext>
            </a:extLst>
          </p:cNvPr>
          <p:cNvSpPr txBox="1"/>
          <p:nvPr userDrawn="1"/>
        </p:nvSpPr>
        <p:spPr>
          <a:xfrm>
            <a:off x="815178" y="472925"/>
            <a:ext cx="3113472" cy="480837"/>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AB81FF"/>
                </a:solidFill>
                <a:effectLst/>
                <a:uLnTx/>
                <a:uFillTx/>
                <a:latin typeface="Fira Code"/>
                <a:ea typeface="Fira Code"/>
                <a:cs typeface="Fira Code"/>
                <a:sym typeface="Fira Code"/>
              </a:rPr>
              <a:t>8. Hafta</a:t>
            </a:r>
            <a:r>
              <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rPr>
              <a:t>&gt;</a:t>
            </a:r>
          </a:p>
        </p:txBody>
      </p:sp>
      <p:sp>
        <p:nvSpPr>
          <p:cNvPr id="9" name="AutoShape 8">
            <a:extLst>
              <a:ext uri="{FF2B5EF4-FFF2-40B4-BE49-F238E27FC236}">
                <a16:creationId xmlns:a16="http://schemas.microsoft.com/office/drawing/2014/main" id="{752141CC-2A9E-DF48-3CA0-B6066949694F}"/>
              </a:ext>
            </a:extLst>
          </p:cNvPr>
          <p:cNvSpPr/>
          <p:nvPr userDrawn="1"/>
        </p:nvSpPr>
        <p:spPr>
          <a:xfrm>
            <a:off x="17256364" y="635303"/>
            <a:ext cx="263224" cy="28737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9">
            <a:extLst>
              <a:ext uri="{FF2B5EF4-FFF2-40B4-BE49-F238E27FC236}">
                <a16:creationId xmlns:a16="http://schemas.microsoft.com/office/drawing/2014/main" id="{11EE9175-0AFE-037E-78BD-A2E860D5C3A3}"/>
              </a:ext>
            </a:extLst>
          </p:cNvPr>
          <p:cNvSpPr/>
          <p:nvPr userDrawn="1"/>
        </p:nvSpPr>
        <p:spPr>
          <a:xfrm flipH="1">
            <a:off x="17256364" y="642246"/>
            <a:ext cx="254522" cy="280428"/>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0">
            <a:extLst>
              <a:ext uri="{FF2B5EF4-FFF2-40B4-BE49-F238E27FC236}">
                <a16:creationId xmlns:a16="http://schemas.microsoft.com/office/drawing/2014/main" id="{F4CA0233-31FE-4601-CE0D-2C8B4D3319BC}"/>
              </a:ext>
            </a:extLst>
          </p:cNvPr>
          <p:cNvSpPr/>
          <p:nvPr userDrawn="1"/>
        </p:nvSpPr>
        <p:spPr>
          <a:xfrm>
            <a:off x="16127344" y="778988"/>
            <a:ext cx="376025"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92DC7D23-E3AF-76CF-48E6-644FDDD0FFBC}"/>
              </a:ext>
            </a:extLst>
          </p:cNvPr>
          <p:cNvSpPr/>
          <p:nvPr userDrawn="1"/>
        </p:nvSpPr>
        <p:spPr>
          <a:xfrm>
            <a:off x="16731919" y="630418"/>
            <a:ext cx="288842" cy="292256"/>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4">
            <a:extLst>
              <a:ext uri="{FF2B5EF4-FFF2-40B4-BE49-F238E27FC236}">
                <a16:creationId xmlns:a16="http://schemas.microsoft.com/office/drawing/2014/main" id="{26CF3674-959C-E1F7-E74E-51C7E096072B}"/>
              </a:ext>
            </a:extLst>
          </p:cNvPr>
          <p:cNvSpPr txBox="1"/>
          <p:nvPr userDrawn="1"/>
        </p:nvSpPr>
        <p:spPr>
          <a:xfrm>
            <a:off x="7071262" y="463796"/>
            <a:ext cx="4838700" cy="480837"/>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sp>
        <p:nvSpPr>
          <p:cNvPr id="14" name="TextBox 19">
            <a:extLst>
              <a:ext uri="{FF2B5EF4-FFF2-40B4-BE49-F238E27FC236}">
                <a16:creationId xmlns:a16="http://schemas.microsoft.com/office/drawing/2014/main" id="{F8D9C1B3-4795-8ED1-2D6D-A22968898455}"/>
              </a:ext>
            </a:extLst>
          </p:cNvPr>
          <p:cNvSpPr txBox="1"/>
          <p:nvPr userDrawn="1"/>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6B86D-A844-C640-AF50-2970A995BC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A9239F8-0310-E513-5C9E-1D312439B832}"/>
              </a:ext>
            </a:extLst>
          </p:cNvPr>
          <p:cNvSpPr/>
          <p:nvPr/>
        </p:nvSpPr>
        <p:spPr>
          <a:xfrm>
            <a:off x="10515600" y="3395766"/>
            <a:ext cx="7177297" cy="5319372"/>
          </a:xfrm>
          <a:custGeom>
            <a:avLst/>
            <a:gdLst/>
            <a:ahLst/>
            <a:cxnLst/>
            <a:rect l="l" t="t" r="r" b="b"/>
            <a:pathLst>
              <a:path w="8520322" h="6314739">
                <a:moveTo>
                  <a:pt x="0" y="0"/>
                </a:moveTo>
                <a:lnTo>
                  <a:pt x="8520322" y="0"/>
                </a:lnTo>
                <a:lnTo>
                  <a:pt x="8520322" y="6314739"/>
                </a:lnTo>
                <a:lnTo>
                  <a:pt x="0" y="631473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ED42C9B0-DF78-A4A5-9844-92C6500C0109}"/>
              </a:ext>
            </a:extLst>
          </p:cNvPr>
          <p:cNvGrpSpPr/>
          <p:nvPr/>
        </p:nvGrpSpPr>
        <p:grpSpPr>
          <a:xfrm>
            <a:off x="1066800" y="7264747"/>
            <a:ext cx="6077845" cy="1876706"/>
            <a:chOff x="0" y="0"/>
            <a:chExt cx="1600749" cy="236991"/>
          </a:xfrm>
        </p:grpSpPr>
        <p:sp>
          <p:nvSpPr>
            <p:cNvPr id="4" name="Freeform 4">
              <a:extLst>
                <a:ext uri="{FF2B5EF4-FFF2-40B4-BE49-F238E27FC236}">
                  <a16:creationId xmlns:a16="http://schemas.microsoft.com/office/drawing/2014/main" id="{C3DE09D2-747B-0E01-85C7-A16AC80E219B}"/>
                </a:ext>
              </a:extLst>
            </p:cNvPr>
            <p:cNvSpPr/>
            <p:nvPr/>
          </p:nvSpPr>
          <p:spPr>
            <a:xfrm>
              <a:off x="0" y="0"/>
              <a:ext cx="1600749" cy="236991"/>
            </a:xfrm>
            <a:custGeom>
              <a:avLst/>
              <a:gdLst/>
              <a:ahLst/>
              <a:cxnLst/>
              <a:rect l="l" t="t" r="r" b="b"/>
              <a:pathLst>
                <a:path w="1600749" h="236991">
                  <a:moveTo>
                    <a:pt x="30571" y="0"/>
                  </a:moveTo>
                  <a:lnTo>
                    <a:pt x="1570178" y="0"/>
                  </a:lnTo>
                  <a:cubicBezTo>
                    <a:pt x="1578286" y="0"/>
                    <a:pt x="1586062" y="3221"/>
                    <a:pt x="1591795" y="8954"/>
                  </a:cubicBezTo>
                  <a:cubicBezTo>
                    <a:pt x="1597528" y="14687"/>
                    <a:pt x="1600749" y="22463"/>
                    <a:pt x="1600749" y="30571"/>
                  </a:cubicBezTo>
                  <a:lnTo>
                    <a:pt x="1600749" y="206420"/>
                  </a:lnTo>
                  <a:cubicBezTo>
                    <a:pt x="1600749" y="223304"/>
                    <a:pt x="1587062" y="236991"/>
                    <a:pt x="1570178" y="236991"/>
                  </a:cubicBezTo>
                  <a:lnTo>
                    <a:pt x="30571" y="236991"/>
                  </a:lnTo>
                  <a:cubicBezTo>
                    <a:pt x="22463" y="236991"/>
                    <a:pt x="14687" y="233770"/>
                    <a:pt x="8954" y="228037"/>
                  </a:cubicBezTo>
                  <a:cubicBezTo>
                    <a:pt x="3221" y="222304"/>
                    <a:pt x="0" y="214528"/>
                    <a:pt x="0" y="206420"/>
                  </a:cubicBezTo>
                  <a:lnTo>
                    <a:pt x="0" y="30571"/>
                  </a:lnTo>
                  <a:cubicBezTo>
                    <a:pt x="0" y="22463"/>
                    <a:pt x="3221" y="14687"/>
                    <a:pt x="8954" y="8954"/>
                  </a:cubicBezTo>
                  <a:cubicBezTo>
                    <a:pt x="14687" y="3221"/>
                    <a:pt x="22463" y="0"/>
                    <a:pt x="30571" y="0"/>
                  </a:cubicBezTo>
                  <a:close/>
                </a:path>
              </a:pathLst>
            </a:custGeom>
            <a:solidFill>
              <a:srgbClr val="FFC535"/>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15E2F599-7DF5-67F8-D505-DFA1F0A3A206}"/>
                </a:ext>
              </a:extLst>
            </p:cNvPr>
            <p:cNvSpPr txBox="1"/>
            <p:nvPr/>
          </p:nvSpPr>
          <p:spPr>
            <a:xfrm>
              <a:off x="0" y="-38100"/>
              <a:ext cx="1600749" cy="27509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TextBox 19">
            <a:extLst>
              <a:ext uri="{FF2B5EF4-FFF2-40B4-BE49-F238E27FC236}">
                <a16:creationId xmlns:a16="http://schemas.microsoft.com/office/drawing/2014/main" id="{B9B61281-51BC-92BB-CEC7-C38CCC2268C3}"/>
              </a:ext>
            </a:extLst>
          </p:cNvPr>
          <p:cNvSpPr txBox="1"/>
          <p:nvPr/>
        </p:nvSpPr>
        <p:spPr>
          <a:xfrm>
            <a:off x="1263759" y="4717052"/>
            <a:ext cx="10591799"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50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20" name="TextBox 20">
            <a:extLst>
              <a:ext uri="{FF2B5EF4-FFF2-40B4-BE49-F238E27FC236}">
                <a16:creationId xmlns:a16="http://schemas.microsoft.com/office/drawing/2014/main" id="{22F01891-6450-5AFD-BF07-9AE43FCE8A00}"/>
              </a:ext>
            </a:extLst>
          </p:cNvPr>
          <p:cNvSpPr txBox="1"/>
          <p:nvPr/>
        </p:nvSpPr>
        <p:spPr>
          <a:xfrm>
            <a:off x="1263759" y="7300247"/>
            <a:ext cx="5105086" cy="1707134"/>
          </a:xfrm>
          <a:prstGeom prst="rect">
            <a:avLst/>
          </a:prstGeom>
        </p:spPr>
        <p:txBody>
          <a:bodyPr wrap="square" lIns="0" tIns="0" rIns="0" bIns="0" rtlCol="0" anchor="t">
            <a:spAutoFit/>
          </a:bodyPr>
          <a:lstStyle/>
          <a:p>
            <a:pPr marL="0" marR="0" lvl="0" indent="0" algn="ctr" defTabSz="914400" rtl="0" eaLnBrk="1" fontAlgn="auto" latinLnBrk="0" hangingPunct="1">
              <a:lnSpc>
                <a:spcPts val="4455"/>
              </a:lnSpc>
              <a:spcBef>
                <a:spcPts val="0"/>
              </a:spcBef>
              <a:spcAft>
                <a:spcPts val="0"/>
              </a:spcAft>
              <a:buClrTx/>
              <a:buSzTx/>
              <a:buFontTx/>
              <a:buNone/>
              <a:tabLst/>
              <a:defRPr/>
            </a:pPr>
            <a:r>
              <a:rPr kumimoji="0" lang="tr-TR" sz="3182" b="0" i="0" u="none" strike="noStrike" kern="1200" cap="none" spc="0" normalizeH="0" baseline="0" noProof="0" dirty="0">
                <a:ln>
                  <a:noFill/>
                </a:ln>
                <a:solidFill>
                  <a:srgbClr val="000000"/>
                </a:solidFill>
                <a:effectLst/>
                <a:uLnTx/>
                <a:uFillTx/>
                <a:latin typeface="Fira Code"/>
                <a:ea typeface="Fira Code"/>
                <a:cs typeface="Fira Code"/>
                <a:sym typeface="Fira Code"/>
              </a:rPr>
              <a:t>Samsun Üniversitesi</a:t>
            </a:r>
          </a:p>
          <a:p>
            <a:pPr marL="0" marR="0" lvl="0" indent="0" algn="ctr" defTabSz="914400" rtl="0" eaLnBrk="1" fontAlgn="auto" latinLnBrk="0" hangingPunct="1">
              <a:lnSpc>
                <a:spcPts val="4455"/>
              </a:lnSpc>
              <a:spcBef>
                <a:spcPts val="0"/>
              </a:spcBef>
              <a:spcAft>
                <a:spcPts val="0"/>
              </a:spcAft>
              <a:buClrTx/>
              <a:buSzTx/>
              <a:buFontTx/>
              <a:buNone/>
              <a:tabLst/>
              <a:defRPr/>
            </a:pPr>
            <a:r>
              <a:rPr kumimoji="0" lang="tr-TR" sz="3182" b="0" i="0" u="none" strike="noStrike" kern="1200" cap="none" spc="0" normalizeH="0" baseline="0" noProof="0" dirty="0">
                <a:ln>
                  <a:noFill/>
                </a:ln>
                <a:solidFill>
                  <a:srgbClr val="000000"/>
                </a:solidFill>
                <a:effectLst/>
                <a:uLnTx/>
                <a:uFillTx/>
                <a:latin typeface="Fira Code"/>
                <a:ea typeface="Fira Code"/>
                <a:cs typeface="Fira Code"/>
                <a:sym typeface="Fira Code"/>
              </a:rPr>
              <a:t>Teknik Bilimler Meslek Yüksekokulu</a:t>
            </a:r>
            <a:endParaRPr kumimoji="0" lang="en-US" sz="3182" b="0" i="0" u="none" strike="noStrike" kern="1200" cap="none" spc="0" normalizeH="0" baseline="0" noProof="0" dirty="0">
              <a:ln>
                <a:noFill/>
              </a:ln>
              <a:solidFill>
                <a:srgbClr val="000000"/>
              </a:solidFill>
              <a:effectLst/>
              <a:uLnTx/>
              <a:uFillTx/>
              <a:latin typeface="Fira Code"/>
              <a:ea typeface="Fira Code"/>
              <a:cs typeface="Fira Code"/>
              <a:sym typeface="Fira Code"/>
            </a:endParaRPr>
          </a:p>
        </p:txBody>
      </p:sp>
      <p:sp>
        <p:nvSpPr>
          <p:cNvPr id="21" name="TextBox 19">
            <a:extLst>
              <a:ext uri="{FF2B5EF4-FFF2-40B4-BE49-F238E27FC236}">
                <a16:creationId xmlns:a16="http://schemas.microsoft.com/office/drawing/2014/main" id="{9606E1FE-158D-A987-37E0-8DF1B9EF97D6}"/>
              </a:ext>
            </a:extLst>
          </p:cNvPr>
          <p:cNvSpPr txBox="1"/>
          <p:nvPr/>
        </p:nvSpPr>
        <p:spPr>
          <a:xfrm>
            <a:off x="3557811" y="1283672"/>
            <a:ext cx="11477178" cy="1267398"/>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7328" b="0" i="0" u="none" strike="noStrike" kern="1200" cap="none" spc="0" normalizeH="0" baseline="0" noProof="0" dirty="0">
                <a:ln>
                  <a:noFill/>
                </a:ln>
                <a:solidFill>
                  <a:srgbClr val="FF5757"/>
                </a:solidFill>
                <a:effectLst/>
                <a:uLnTx/>
                <a:uFillTx/>
                <a:latin typeface="Fira Code"/>
                <a:ea typeface="Fira Code"/>
                <a:cs typeface="Fira Code"/>
                <a:sym typeface="Fira Code"/>
              </a:rPr>
              <a:t>Temel Programlama 1</a:t>
            </a:r>
            <a:endParaRPr kumimoji="0" lang="en-US" sz="7328"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sp>
        <p:nvSpPr>
          <p:cNvPr id="22" name="AutoShape 4" descr="Python Programming – e-Learning &amp; Data Analytics Lab">
            <a:extLst>
              <a:ext uri="{FF2B5EF4-FFF2-40B4-BE49-F238E27FC236}">
                <a16:creationId xmlns:a16="http://schemas.microsoft.com/office/drawing/2014/main" id="{93AB180C-D983-4E11-5966-7AA74F732660}"/>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34" name="Picture 10" descr="Python - Wikiversity">
            <a:extLst>
              <a:ext uri="{FF2B5EF4-FFF2-40B4-BE49-F238E27FC236}">
                <a16:creationId xmlns:a16="http://schemas.microsoft.com/office/drawing/2014/main" id="{A08DB56A-2E6F-5D57-1E83-D64EB90060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5455" y="4991100"/>
            <a:ext cx="1425392" cy="1425392"/>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6">
            <a:extLst>
              <a:ext uri="{FF2B5EF4-FFF2-40B4-BE49-F238E27FC236}">
                <a16:creationId xmlns:a16="http://schemas.microsoft.com/office/drawing/2014/main" id="{B0C1E96B-62AD-B96A-A6A6-E14F27B629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Tree>
    <p:extLst>
      <p:ext uri="{BB962C8B-B14F-4D97-AF65-F5344CB8AC3E}">
        <p14:creationId xmlns:p14="http://schemas.microsoft.com/office/powerpoint/2010/main" val="363718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AC76E-2EA8-6B68-5AD3-DFD89C945080}"/>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DC2ABD0A-05B8-A6BE-87CB-43E78A499928}"/>
              </a:ext>
            </a:extLst>
          </p:cNvPr>
          <p:cNvSpPr txBox="1"/>
          <p:nvPr/>
        </p:nvSpPr>
        <p:spPr>
          <a:xfrm>
            <a:off x="6759626" y="3467100"/>
            <a:ext cx="10602532" cy="6001643"/>
          </a:xfrm>
          <a:prstGeom prst="rect">
            <a:avLst/>
          </a:prstGeom>
        </p:spPr>
        <p:txBody>
          <a:bodyPr wrap="square" lIns="0" tIns="0" rIns="0" bIns="0" rtlCol="0" anchor="t">
            <a:spAutoFit/>
          </a:bodyPr>
          <a:lstStyle/>
          <a:p>
            <a:pPr lvl="0" algn="just">
              <a:spcBef>
                <a:spcPct val="0"/>
              </a:spcBef>
              <a:defRPr/>
            </a:pPr>
            <a:r>
              <a:rPr lang="tr-TR" sz="4500" dirty="0" err="1">
                <a:solidFill>
                  <a:srgbClr val="FFFFFF"/>
                </a:solidFill>
                <a:latin typeface="Fira Code"/>
                <a:ea typeface="Fira Code"/>
                <a:cs typeface="Fira Code"/>
                <a:sym typeface="Fira Code"/>
              </a:rPr>
              <a:t>sayi</a:t>
            </a:r>
            <a:r>
              <a:rPr lang="tr-TR" sz="4500" dirty="0">
                <a:solidFill>
                  <a:srgbClr val="FFFFFF"/>
                </a:solidFill>
                <a:latin typeface="Fira Code"/>
                <a:ea typeface="Fira Code"/>
                <a:cs typeface="Fira Code"/>
                <a:sym typeface="Fira Code"/>
              </a:rPr>
              <a:t> = 25</a:t>
            </a:r>
          </a:p>
          <a:p>
            <a:pPr lvl="0" algn="just">
              <a:spcBef>
                <a:spcPct val="0"/>
              </a:spcBef>
              <a:defRPr/>
            </a:pPr>
            <a:endParaRPr lang="tr-TR" sz="4500" dirty="0">
              <a:solidFill>
                <a:srgbClr val="FFFFFF"/>
              </a:solidFill>
              <a:latin typeface="Fira Code"/>
              <a:ea typeface="Fira Code"/>
              <a:cs typeface="Fira Code"/>
              <a:sym typeface="Fira Code"/>
            </a:endParaRPr>
          </a:p>
          <a:p>
            <a:pPr lvl="0" algn="just">
              <a:spcBef>
                <a:spcPct val="0"/>
              </a:spcBef>
              <a:defRPr/>
            </a:pPr>
            <a:r>
              <a:rPr lang="tr-TR" sz="4500" dirty="0" err="1">
                <a:solidFill>
                  <a:srgbClr val="FFC535"/>
                </a:solidFill>
                <a:latin typeface="Fira Code"/>
                <a:ea typeface="Fira Code"/>
                <a:cs typeface="Fira Code"/>
                <a:sym typeface="Fira Code"/>
              </a:rPr>
              <a:t>if</a:t>
            </a:r>
            <a:r>
              <a:rPr lang="tr-TR" sz="4500" dirty="0">
                <a:solidFill>
                  <a:srgbClr val="FFC535"/>
                </a:solidFill>
                <a:latin typeface="Fira Code"/>
                <a:ea typeface="Fira Code"/>
                <a:cs typeface="Fira Code"/>
                <a:sym typeface="Fira Code"/>
              </a:rPr>
              <a:t> </a:t>
            </a:r>
            <a:r>
              <a:rPr lang="tr-TR" sz="4500" dirty="0" err="1">
                <a:solidFill>
                  <a:srgbClr val="FFC535"/>
                </a:solidFill>
                <a:latin typeface="Fira Code"/>
                <a:ea typeface="Fira Code"/>
                <a:cs typeface="Fira Code"/>
                <a:sym typeface="Fira Code"/>
              </a:rPr>
              <a:t>sayi</a:t>
            </a:r>
            <a:r>
              <a:rPr lang="tr-TR" sz="4500" dirty="0">
                <a:solidFill>
                  <a:srgbClr val="FFC535"/>
                </a:solidFill>
                <a:latin typeface="Fira Code"/>
                <a:ea typeface="Fira Code"/>
                <a:cs typeface="Fira Code"/>
                <a:sym typeface="Fira Code"/>
              </a:rPr>
              <a:t> &lt; 10 :</a:t>
            </a:r>
          </a:p>
          <a:p>
            <a:pPr lvl="0" algn="just">
              <a:spcBef>
                <a:spcPct val="0"/>
              </a:spcBef>
              <a:defRPr/>
            </a:pPr>
            <a:r>
              <a:rPr lang="tr-TR" sz="4500" dirty="0">
                <a:solidFill>
                  <a:srgbClr val="FFC535"/>
                </a:solidFill>
                <a:latin typeface="Fira Code"/>
                <a:ea typeface="Fira Code"/>
                <a:cs typeface="Fira Code"/>
                <a:sym typeface="Fira Code"/>
              </a:rPr>
              <a:t>	</a:t>
            </a:r>
            <a:r>
              <a:rPr lang="tr-TR" sz="4500" dirty="0" err="1">
                <a:solidFill>
                  <a:srgbClr val="FFC535"/>
                </a:solidFill>
                <a:latin typeface="Fira Code"/>
                <a:ea typeface="Fira Code"/>
                <a:cs typeface="Fira Code"/>
                <a:sym typeface="Fira Code"/>
              </a:rPr>
              <a:t>print</a:t>
            </a:r>
            <a:r>
              <a:rPr lang="tr-TR" sz="4500" dirty="0">
                <a:solidFill>
                  <a:srgbClr val="FFC535"/>
                </a:solidFill>
                <a:latin typeface="Fira Code"/>
                <a:ea typeface="Fira Code"/>
                <a:cs typeface="Fira Code"/>
                <a:sym typeface="Fira Code"/>
              </a:rPr>
              <a:t>(‘sayı 10 dan küçük’)</a:t>
            </a:r>
          </a:p>
          <a:p>
            <a:pPr lvl="0" algn="just">
              <a:spcBef>
                <a:spcPct val="0"/>
              </a:spcBef>
              <a:defRPr/>
            </a:pPr>
            <a:endParaRPr lang="tr-TR" sz="4500" dirty="0">
              <a:solidFill>
                <a:srgbClr val="FFFFFF"/>
              </a:solidFill>
              <a:latin typeface="Fira Code"/>
              <a:ea typeface="Fira Code"/>
              <a:cs typeface="Fira Code"/>
              <a:sym typeface="Fira Code"/>
            </a:endParaRPr>
          </a:p>
          <a:p>
            <a:pPr lvl="0" algn="just">
              <a:spcBef>
                <a:spcPct val="0"/>
              </a:spcBef>
              <a:defRPr/>
            </a:pPr>
            <a:r>
              <a:rPr lang="tr-TR" sz="4500" dirty="0" err="1">
                <a:solidFill>
                  <a:srgbClr val="FFFFFF"/>
                </a:solidFill>
                <a:latin typeface="Fira Code"/>
                <a:ea typeface="Fira Code"/>
                <a:cs typeface="Fira Code"/>
                <a:sym typeface="Fira Code"/>
              </a:rPr>
              <a:t>print</a:t>
            </a:r>
            <a:r>
              <a:rPr lang="tr-TR" sz="4500" dirty="0">
                <a:solidFill>
                  <a:srgbClr val="FFFFFF"/>
                </a:solidFill>
                <a:latin typeface="Fira Code"/>
                <a:ea typeface="Fira Code"/>
                <a:cs typeface="Fira Code"/>
                <a:sym typeface="Fira Code"/>
              </a:rPr>
              <a:t>(</a:t>
            </a:r>
            <a:r>
              <a:rPr lang="tr-TR" sz="4500" dirty="0" err="1">
                <a:solidFill>
                  <a:srgbClr val="FFFFFF"/>
                </a:solidFill>
                <a:latin typeface="Fira Code"/>
                <a:ea typeface="Fira Code"/>
                <a:cs typeface="Fira Code"/>
                <a:sym typeface="Fira Code"/>
              </a:rPr>
              <a:t>sayi</a:t>
            </a:r>
            <a:r>
              <a:rPr lang="tr-TR" sz="4500" dirty="0">
                <a:solidFill>
                  <a:srgbClr val="FFFFFF"/>
                </a:solidFill>
                <a:latin typeface="Fira Code"/>
                <a:ea typeface="Fira Code"/>
                <a:cs typeface="Fira Code"/>
                <a:sym typeface="Fira Code"/>
              </a:rPr>
              <a:t> * 2)</a:t>
            </a: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3000" dirty="0">
                <a:solidFill>
                  <a:srgbClr val="FFFFFF"/>
                </a:solidFill>
                <a:latin typeface="Fira Code"/>
                <a:ea typeface="Fira Code"/>
                <a:cs typeface="Fira Code"/>
                <a:sym typeface="Fira Code"/>
              </a:rPr>
              <a:t>// ÇIKTI : 50</a:t>
            </a:r>
            <a:endParaRPr lang="da-DK" sz="3000" dirty="0">
              <a:solidFill>
                <a:srgbClr val="FFFFFF"/>
              </a:solidFill>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DCFC02FA-7BC5-D260-E647-9EB49BF6BA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C15E82AC-F17D-F262-C02F-AA5CF147702B}"/>
              </a:ext>
            </a:extLst>
          </p:cNvPr>
          <p:cNvSpPr txBox="1"/>
          <p:nvPr/>
        </p:nvSpPr>
        <p:spPr>
          <a:xfrm>
            <a:off x="3276600" y="1470727"/>
            <a:ext cx="14332262" cy="1239891"/>
          </a:xfrm>
          <a:prstGeom prst="rect">
            <a:avLst/>
          </a:prstGeom>
        </p:spPr>
        <p:txBody>
          <a:bodyPr lIns="0" tIns="0" rIns="0" bIns="0" rtlCol="0" anchor="t">
            <a:spAutoFit/>
          </a:bodyPr>
          <a:lstStyle/>
          <a:p>
            <a:pPr lvl="0">
              <a:lnSpc>
                <a:spcPts val="10260"/>
              </a:lnSpc>
              <a:spcBef>
                <a:spcPct val="0"/>
              </a:spcBef>
              <a:defRPr/>
            </a:pPr>
            <a:r>
              <a:rPr lang="tr-TR" sz="6600" dirty="0" err="1">
                <a:solidFill>
                  <a:srgbClr val="FF5858"/>
                </a:solidFill>
                <a:latin typeface="Fira Code"/>
                <a:ea typeface="Fira Code"/>
                <a:cs typeface="Fira Code"/>
                <a:sym typeface="Fira Code"/>
              </a:rPr>
              <a:t>if</a:t>
            </a:r>
            <a:r>
              <a:rPr lang="tr-TR" sz="6600" dirty="0">
                <a:solidFill>
                  <a:srgbClr val="FF5858"/>
                </a:solidFill>
                <a:latin typeface="Fira Code"/>
                <a:ea typeface="Fira Code"/>
                <a:cs typeface="Fira Code"/>
                <a:sym typeface="Fira Code"/>
              </a:rPr>
              <a:t> - else Yapısı</a:t>
            </a:r>
            <a:endParaRPr lang="en-US" sz="6600" dirty="0">
              <a:solidFill>
                <a:srgbClr val="FFFFFF"/>
              </a:solidFill>
              <a:latin typeface="Fira Code"/>
              <a:ea typeface="Fira Code"/>
              <a:cs typeface="Fira Code"/>
              <a:sym typeface="Fira Code"/>
            </a:endParaRPr>
          </a:p>
        </p:txBody>
      </p:sp>
      <p:sp>
        <p:nvSpPr>
          <p:cNvPr id="5" name="TextBox 16">
            <a:extLst>
              <a:ext uri="{FF2B5EF4-FFF2-40B4-BE49-F238E27FC236}">
                <a16:creationId xmlns:a16="http://schemas.microsoft.com/office/drawing/2014/main" id="{7B47EBF7-3A55-6BD5-AB8A-0EA1812CAF35}"/>
              </a:ext>
            </a:extLst>
          </p:cNvPr>
          <p:cNvSpPr txBox="1"/>
          <p:nvPr/>
        </p:nvSpPr>
        <p:spPr>
          <a:xfrm>
            <a:off x="906177" y="1478607"/>
            <a:ext cx="2776475" cy="1267398"/>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328"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a:t>
            </a:r>
          </a:p>
        </p:txBody>
      </p:sp>
      <p:sp>
        <p:nvSpPr>
          <p:cNvPr id="3" name="Freeform 14">
            <a:extLst>
              <a:ext uri="{FF2B5EF4-FFF2-40B4-BE49-F238E27FC236}">
                <a16:creationId xmlns:a16="http://schemas.microsoft.com/office/drawing/2014/main" id="{322A03BD-E065-C93D-877F-3077CAC04CDB}"/>
              </a:ext>
            </a:extLst>
          </p:cNvPr>
          <p:cNvSpPr/>
          <p:nvPr/>
        </p:nvSpPr>
        <p:spPr>
          <a:xfrm>
            <a:off x="925842" y="3345850"/>
            <a:ext cx="5100998" cy="5486400"/>
          </a:xfrm>
          <a:custGeom>
            <a:avLst/>
            <a:gdLst/>
            <a:ahLst/>
            <a:cxnLst/>
            <a:rect l="l" t="t" r="r" b="b"/>
            <a:pathLst>
              <a:path w="1149756" h="1236625">
                <a:moveTo>
                  <a:pt x="0" y="0"/>
                </a:moveTo>
                <a:lnTo>
                  <a:pt x="1149756" y="0"/>
                </a:lnTo>
                <a:lnTo>
                  <a:pt x="1149756" y="1236625"/>
                </a:lnTo>
                <a:lnTo>
                  <a:pt x="0" y="1236625"/>
                </a:lnTo>
                <a:lnTo>
                  <a:pt x="0" y="0"/>
                </a:lnTo>
                <a:close/>
              </a:path>
            </a:pathLst>
          </a:custGeom>
          <a:blipFill>
            <a:blip r:embed="rId2"/>
            <a:stretch>
              <a:fillRect t="-2125" b="-21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0791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29297-25CC-67B8-4DB3-C9BF4253E083}"/>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42DAC4DC-BF5F-7D85-6957-C8C337F014B9}"/>
              </a:ext>
            </a:extLst>
          </p:cNvPr>
          <p:cNvSpPr txBox="1"/>
          <p:nvPr/>
        </p:nvSpPr>
        <p:spPr>
          <a:xfrm>
            <a:off x="6759626" y="3467100"/>
            <a:ext cx="10602532" cy="6232475"/>
          </a:xfrm>
          <a:prstGeom prst="rect">
            <a:avLst/>
          </a:prstGeom>
        </p:spPr>
        <p:txBody>
          <a:bodyPr wrap="square" lIns="0" tIns="0" rIns="0" bIns="0" rtlCol="0" anchor="t">
            <a:spAutoFit/>
          </a:bodyPr>
          <a:lstStyle/>
          <a:p>
            <a:pPr lvl="0" algn="just">
              <a:spcBef>
                <a:spcPct val="0"/>
              </a:spcBef>
              <a:defRPr/>
            </a:pPr>
            <a:r>
              <a:rPr lang="tr-TR" sz="4500" dirty="0" err="1">
                <a:solidFill>
                  <a:srgbClr val="FFFFFF"/>
                </a:solidFill>
                <a:latin typeface="Fira Code"/>
                <a:ea typeface="Fira Code"/>
                <a:cs typeface="Fira Code"/>
                <a:sym typeface="Fira Code"/>
              </a:rPr>
              <a:t>sayi</a:t>
            </a:r>
            <a:r>
              <a:rPr lang="tr-TR" sz="4500" dirty="0">
                <a:solidFill>
                  <a:srgbClr val="FFFFFF"/>
                </a:solidFill>
                <a:latin typeface="Fira Code"/>
                <a:ea typeface="Fira Code"/>
                <a:cs typeface="Fira Code"/>
                <a:sym typeface="Fira Code"/>
              </a:rPr>
              <a:t> = 25</a:t>
            </a:r>
          </a:p>
          <a:p>
            <a:pPr lvl="0" algn="just">
              <a:spcBef>
                <a:spcPct val="0"/>
              </a:spcBef>
              <a:defRPr/>
            </a:pPr>
            <a:endParaRPr lang="tr-TR" sz="4500" dirty="0">
              <a:solidFill>
                <a:srgbClr val="FFFFFF"/>
              </a:solidFill>
              <a:latin typeface="Fira Code"/>
              <a:ea typeface="Fira Code"/>
              <a:cs typeface="Fira Code"/>
              <a:sym typeface="Fira Code"/>
            </a:endParaRPr>
          </a:p>
          <a:p>
            <a:pPr lvl="0" algn="just">
              <a:spcBef>
                <a:spcPct val="0"/>
              </a:spcBef>
              <a:defRPr/>
            </a:pPr>
            <a:r>
              <a:rPr lang="tr-TR" sz="4500" dirty="0" err="1">
                <a:solidFill>
                  <a:srgbClr val="FFC535"/>
                </a:solidFill>
                <a:latin typeface="Fira Code"/>
                <a:ea typeface="Fira Code"/>
                <a:cs typeface="Fira Code"/>
                <a:sym typeface="Fira Code"/>
              </a:rPr>
              <a:t>if</a:t>
            </a:r>
            <a:r>
              <a:rPr lang="tr-TR" sz="4500" dirty="0">
                <a:solidFill>
                  <a:srgbClr val="FFC535"/>
                </a:solidFill>
                <a:latin typeface="Fira Code"/>
                <a:ea typeface="Fira Code"/>
                <a:cs typeface="Fira Code"/>
                <a:sym typeface="Fira Code"/>
              </a:rPr>
              <a:t> </a:t>
            </a:r>
            <a:r>
              <a:rPr lang="tr-TR" sz="4500" dirty="0" err="1">
                <a:solidFill>
                  <a:srgbClr val="FFC535"/>
                </a:solidFill>
                <a:latin typeface="Fira Code"/>
                <a:ea typeface="Fira Code"/>
                <a:cs typeface="Fira Code"/>
                <a:sym typeface="Fira Code"/>
              </a:rPr>
              <a:t>sayi</a:t>
            </a:r>
            <a:r>
              <a:rPr lang="tr-TR" sz="4500" dirty="0">
                <a:solidFill>
                  <a:srgbClr val="FFC535"/>
                </a:solidFill>
                <a:latin typeface="Fira Code"/>
                <a:ea typeface="Fira Code"/>
                <a:cs typeface="Fira Code"/>
                <a:sym typeface="Fira Code"/>
              </a:rPr>
              <a:t> &lt; 10 :</a:t>
            </a:r>
          </a:p>
          <a:p>
            <a:pPr lvl="0" algn="just">
              <a:spcBef>
                <a:spcPct val="0"/>
              </a:spcBef>
              <a:defRPr/>
            </a:pPr>
            <a:r>
              <a:rPr lang="tr-TR" sz="4500" dirty="0">
                <a:solidFill>
                  <a:srgbClr val="FFC535"/>
                </a:solidFill>
                <a:latin typeface="Fira Code"/>
                <a:ea typeface="Fira Code"/>
                <a:cs typeface="Fira Code"/>
                <a:sym typeface="Fira Code"/>
              </a:rPr>
              <a:t>	</a:t>
            </a:r>
            <a:r>
              <a:rPr lang="tr-TR" sz="4500" dirty="0" err="1">
                <a:solidFill>
                  <a:srgbClr val="FFC535"/>
                </a:solidFill>
                <a:latin typeface="Fira Code"/>
                <a:ea typeface="Fira Code"/>
                <a:cs typeface="Fira Code"/>
                <a:sym typeface="Fira Code"/>
              </a:rPr>
              <a:t>print</a:t>
            </a:r>
            <a:r>
              <a:rPr lang="tr-TR" sz="4500" dirty="0">
                <a:solidFill>
                  <a:srgbClr val="FFC535"/>
                </a:solidFill>
                <a:latin typeface="Fira Code"/>
                <a:ea typeface="Fira Code"/>
                <a:cs typeface="Fira Code"/>
                <a:sym typeface="Fira Code"/>
              </a:rPr>
              <a:t>(‘sayı 10 dan küçük’)</a:t>
            </a:r>
          </a:p>
          <a:p>
            <a:pPr lvl="0" algn="just">
              <a:spcBef>
                <a:spcPct val="0"/>
              </a:spcBef>
              <a:defRPr/>
            </a:pPr>
            <a:endParaRPr lang="tr-TR" sz="4500" dirty="0">
              <a:solidFill>
                <a:srgbClr val="FFFFFF"/>
              </a:solidFill>
              <a:latin typeface="Fira Code"/>
              <a:ea typeface="Fira Code"/>
              <a:cs typeface="Fira Code"/>
              <a:sym typeface="Fira Code"/>
            </a:endParaRPr>
          </a:p>
          <a:p>
            <a:pPr lvl="0" algn="just">
              <a:spcBef>
                <a:spcPct val="0"/>
              </a:spcBef>
              <a:defRPr/>
            </a:pPr>
            <a:r>
              <a:rPr lang="tr-TR" sz="4500" dirty="0">
                <a:solidFill>
                  <a:srgbClr val="FFC535"/>
                </a:solidFill>
                <a:latin typeface="Fira Code"/>
                <a:ea typeface="Fira Code"/>
                <a:cs typeface="Fira Code"/>
                <a:sym typeface="Fira Code"/>
              </a:rPr>
              <a:t>else:</a:t>
            </a:r>
          </a:p>
          <a:p>
            <a:pPr lvl="0" algn="just">
              <a:spcBef>
                <a:spcPct val="0"/>
              </a:spcBef>
              <a:defRPr/>
            </a:pPr>
            <a:r>
              <a:rPr lang="tr-TR" sz="4500" dirty="0">
                <a:solidFill>
                  <a:srgbClr val="FFC535"/>
                </a:solidFill>
                <a:latin typeface="Fira Code"/>
                <a:ea typeface="Fira Code"/>
                <a:cs typeface="Fira Code"/>
                <a:sym typeface="Fira Code"/>
              </a:rPr>
              <a:t>	</a:t>
            </a:r>
            <a:r>
              <a:rPr lang="tr-TR" sz="4500" dirty="0" err="1">
                <a:solidFill>
                  <a:srgbClr val="FFC535"/>
                </a:solidFill>
                <a:latin typeface="Fira Code"/>
                <a:ea typeface="Fira Code"/>
                <a:cs typeface="Fira Code"/>
                <a:sym typeface="Fira Code"/>
              </a:rPr>
              <a:t>print</a:t>
            </a:r>
            <a:r>
              <a:rPr lang="tr-TR" sz="4500" dirty="0">
                <a:solidFill>
                  <a:srgbClr val="FFC535"/>
                </a:solidFill>
                <a:latin typeface="Fira Code"/>
                <a:ea typeface="Fira Code"/>
                <a:cs typeface="Fira Code"/>
                <a:sym typeface="Fira Code"/>
              </a:rPr>
              <a:t>(‘sayı 10 dan büyük’)</a:t>
            </a: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3000" dirty="0">
                <a:solidFill>
                  <a:srgbClr val="FFFFFF"/>
                </a:solidFill>
                <a:latin typeface="Fira Code"/>
                <a:ea typeface="Fira Code"/>
                <a:cs typeface="Fira Code"/>
                <a:sym typeface="Fira Code"/>
              </a:rPr>
              <a:t>// ÇIKTI : sayı 10 dan büyük</a:t>
            </a:r>
            <a:endParaRPr lang="da-DK" sz="3000" dirty="0">
              <a:solidFill>
                <a:srgbClr val="FFFFFF"/>
              </a:solidFill>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97FDEBC5-AA08-F5FD-3E05-7AEFA0A331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8B3D26E0-BDEF-E445-CD4E-3E665FBE3D72}"/>
              </a:ext>
            </a:extLst>
          </p:cNvPr>
          <p:cNvSpPr txBox="1"/>
          <p:nvPr/>
        </p:nvSpPr>
        <p:spPr>
          <a:xfrm>
            <a:off x="3276600" y="1470727"/>
            <a:ext cx="14332262" cy="1239891"/>
          </a:xfrm>
          <a:prstGeom prst="rect">
            <a:avLst/>
          </a:prstGeom>
        </p:spPr>
        <p:txBody>
          <a:bodyPr lIns="0" tIns="0" rIns="0" bIns="0" rtlCol="0" anchor="t">
            <a:spAutoFit/>
          </a:bodyPr>
          <a:lstStyle/>
          <a:p>
            <a:pPr lvl="0">
              <a:lnSpc>
                <a:spcPts val="10260"/>
              </a:lnSpc>
              <a:spcBef>
                <a:spcPct val="0"/>
              </a:spcBef>
              <a:defRPr/>
            </a:pPr>
            <a:r>
              <a:rPr lang="tr-TR" sz="6600" dirty="0" err="1">
                <a:solidFill>
                  <a:srgbClr val="FF5858"/>
                </a:solidFill>
                <a:latin typeface="Fira Code"/>
                <a:ea typeface="Fira Code"/>
                <a:cs typeface="Fira Code"/>
                <a:sym typeface="Fira Code"/>
              </a:rPr>
              <a:t>if</a:t>
            </a:r>
            <a:r>
              <a:rPr lang="tr-TR" sz="6600" dirty="0">
                <a:solidFill>
                  <a:srgbClr val="FF5858"/>
                </a:solidFill>
                <a:latin typeface="Fira Code"/>
                <a:ea typeface="Fira Code"/>
                <a:cs typeface="Fira Code"/>
                <a:sym typeface="Fira Code"/>
              </a:rPr>
              <a:t> - else Yapısı</a:t>
            </a:r>
            <a:endParaRPr lang="en-US" sz="6600" dirty="0">
              <a:solidFill>
                <a:srgbClr val="FFFFFF"/>
              </a:solidFill>
              <a:latin typeface="Fira Code"/>
              <a:ea typeface="Fira Code"/>
              <a:cs typeface="Fira Code"/>
              <a:sym typeface="Fira Code"/>
            </a:endParaRPr>
          </a:p>
        </p:txBody>
      </p:sp>
      <p:sp>
        <p:nvSpPr>
          <p:cNvPr id="5" name="TextBox 16">
            <a:extLst>
              <a:ext uri="{FF2B5EF4-FFF2-40B4-BE49-F238E27FC236}">
                <a16:creationId xmlns:a16="http://schemas.microsoft.com/office/drawing/2014/main" id="{F5E3C2D6-A792-CC4E-E6BA-FC437692027B}"/>
              </a:ext>
            </a:extLst>
          </p:cNvPr>
          <p:cNvSpPr txBox="1"/>
          <p:nvPr/>
        </p:nvSpPr>
        <p:spPr>
          <a:xfrm>
            <a:off x="906177" y="1478607"/>
            <a:ext cx="2776475" cy="1267398"/>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328"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a:t>
            </a:r>
          </a:p>
        </p:txBody>
      </p:sp>
      <p:sp>
        <p:nvSpPr>
          <p:cNvPr id="6" name="Freeform 10">
            <a:extLst>
              <a:ext uri="{FF2B5EF4-FFF2-40B4-BE49-F238E27FC236}">
                <a16:creationId xmlns:a16="http://schemas.microsoft.com/office/drawing/2014/main" id="{3D8AB1DE-319A-60EC-433B-022F4AAC2AEC}"/>
              </a:ext>
            </a:extLst>
          </p:cNvPr>
          <p:cNvSpPr/>
          <p:nvPr/>
        </p:nvSpPr>
        <p:spPr>
          <a:xfrm>
            <a:off x="1752600" y="3383082"/>
            <a:ext cx="3553665" cy="5278954"/>
          </a:xfrm>
          <a:custGeom>
            <a:avLst/>
            <a:gdLst/>
            <a:ahLst/>
            <a:cxnLst/>
            <a:rect l="l" t="t" r="r" b="b"/>
            <a:pathLst>
              <a:path w="1011329" h="1502325">
                <a:moveTo>
                  <a:pt x="0" y="0"/>
                </a:moveTo>
                <a:lnTo>
                  <a:pt x="1011329" y="0"/>
                </a:lnTo>
                <a:lnTo>
                  <a:pt x="1011329" y="1502325"/>
                </a:lnTo>
                <a:lnTo>
                  <a:pt x="0" y="1502325"/>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222345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E24A0-A04F-DB31-F7B7-0F9DD3F925E2}"/>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370B3BFC-D9E5-13E2-A396-7FBBE8715A21}"/>
              </a:ext>
            </a:extLst>
          </p:cNvPr>
          <p:cNvSpPr txBox="1"/>
          <p:nvPr/>
        </p:nvSpPr>
        <p:spPr>
          <a:xfrm>
            <a:off x="6759626" y="3467100"/>
            <a:ext cx="10602532" cy="6509474"/>
          </a:xfrm>
          <a:prstGeom prst="rect">
            <a:avLst/>
          </a:prstGeom>
        </p:spPr>
        <p:txBody>
          <a:bodyPr wrap="square" lIns="0" tIns="0" rIns="0" bIns="0" rtlCol="0" anchor="t">
            <a:spAutoFit/>
          </a:bodyPr>
          <a:lstStyle/>
          <a:p>
            <a:pPr lvl="0" algn="just">
              <a:spcBef>
                <a:spcPct val="0"/>
              </a:spcBef>
              <a:defRPr/>
            </a:pPr>
            <a:r>
              <a:rPr lang="tr-TR" sz="3700" dirty="0" err="1">
                <a:solidFill>
                  <a:srgbClr val="FFFFFF"/>
                </a:solidFill>
                <a:latin typeface="Fira Code"/>
                <a:ea typeface="Fira Code"/>
                <a:cs typeface="Fira Code"/>
                <a:sym typeface="Fira Code"/>
              </a:rPr>
              <a:t>sayi</a:t>
            </a:r>
            <a:r>
              <a:rPr lang="tr-TR" sz="3700" dirty="0">
                <a:solidFill>
                  <a:srgbClr val="FFFFFF"/>
                </a:solidFill>
                <a:latin typeface="Fira Code"/>
                <a:ea typeface="Fira Code"/>
                <a:cs typeface="Fira Code"/>
                <a:sym typeface="Fira Code"/>
              </a:rPr>
              <a:t> = 25</a:t>
            </a:r>
          </a:p>
          <a:p>
            <a:pPr lvl="0" algn="just">
              <a:spcBef>
                <a:spcPct val="0"/>
              </a:spcBef>
              <a:defRPr/>
            </a:pPr>
            <a:endParaRPr lang="tr-TR" sz="3700" dirty="0">
              <a:solidFill>
                <a:srgbClr val="FFFFFF"/>
              </a:solidFill>
              <a:latin typeface="Fira Code"/>
              <a:ea typeface="Fira Code"/>
              <a:cs typeface="Fira Code"/>
              <a:sym typeface="Fira Code"/>
            </a:endParaRPr>
          </a:p>
          <a:p>
            <a:pPr lvl="0" algn="just">
              <a:spcBef>
                <a:spcPct val="0"/>
              </a:spcBef>
              <a:defRPr/>
            </a:pPr>
            <a:r>
              <a:rPr lang="tr-TR" sz="3700" dirty="0" err="1">
                <a:solidFill>
                  <a:srgbClr val="FFC535"/>
                </a:solidFill>
                <a:latin typeface="Fira Code"/>
                <a:ea typeface="Fira Code"/>
                <a:cs typeface="Fira Code"/>
                <a:sym typeface="Fira Code"/>
              </a:rPr>
              <a:t>if</a:t>
            </a:r>
            <a:r>
              <a:rPr lang="tr-TR" sz="3700" dirty="0">
                <a:solidFill>
                  <a:srgbClr val="FFC535"/>
                </a:solidFill>
                <a:latin typeface="Fira Code"/>
                <a:ea typeface="Fira Code"/>
                <a:cs typeface="Fira Code"/>
                <a:sym typeface="Fira Code"/>
              </a:rPr>
              <a:t> </a:t>
            </a:r>
            <a:r>
              <a:rPr lang="tr-TR" sz="3700" dirty="0" err="1">
                <a:solidFill>
                  <a:srgbClr val="FFC535"/>
                </a:solidFill>
                <a:latin typeface="Fira Code"/>
                <a:ea typeface="Fira Code"/>
                <a:cs typeface="Fira Code"/>
                <a:sym typeface="Fira Code"/>
              </a:rPr>
              <a:t>sayi</a:t>
            </a:r>
            <a:r>
              <a:rPr lang="tr-TR" sz="3700" dirty="0">
                <a:solidFill>
                  <a:srgbClr val="FFC535"/>
                </a:solidFill>
                <a:latin typeface="Fira Code"/>
                <a:ea typeface="Fira Code"/>
                <a:cs typeface="Fira Code"/>
                <a:sym typeface="Fira Code"/>
              </a:rPr>
              <a:t> &lt; 10 :</a:t>
            </a:r>
          </a:p>
          <a:p>
            <a:pPr lvl="0" algn="just">
              <a:spcBef>
                <a:spcPct val="0"/>
              </a:spcBef>
              <a:defRPr/>
            </a:pPr>
            <a:r>
              <a:rPr lang="tr-TR" sz="3700" dirty="0">
                <a:solidFill>
                  <a:srgbClr val="FFC535"/>
                </a:solidFill>
                <a:latin typeface="Fira Code"/>
                <a:ea typeface="Fira Code"/>
                <a:cs typeface="Fira Code"/>
                <a:sym typeface="Fira Code"/>
              </a:rPr>
              <a:t>	</a:t>
            </a:r>
            <a:r>
              <a:rPr lang="tr-TR" sz="3700" dirty="0" err="1">
                <a:solidFill>
                  <a:srgbClr val="FFC535"/>
                </a:solidFill>
                <a:latin typeface="Fira Code"/>
                <a:ea typeface="Fira Code"/>
                <a:cs typeface="Fira Code"/>
                <a:sym typeface="Fira Code"/>
              </a:rPr>
              <a:t>print</a:t>
            </a:r>
            <a:r>
              <a:rPr lang="tr-TR" sz="3700" dirty="0">
                <a:solidFill>
                  <a:srgbClr val="FFC535"/>
                </a:solidFill>
                <a:latin typeface="Fira Code"/>
                <a:ea typeface="Fira Code"/>
                <a:cs typeface="Fira Code"/>
                <a:sym typeface="Fira Code"/>
              </a:rPr>
              <a:t>(‘sayı 10 dan küçük’)</a:t>
            </a:r>
          </a:p>
          <a:p>
            <a:pPr lvl="0" algn="just">
              <a:spcBef>
                <a:spcPct val="0"/>
              </a:spcBef>
              <a:defRPr/>
            </a:pPr>
            <a:endParaRPr lang="tr-TR" sz="3700" dirty="0">
              <a:solidFill>
                <a:srgbClr val="FFC535"/>
              </a:solidFill>
              <a:latin typeface="Fira Code"/>
              <a:ea typeface="Fira Code"/>
              <a:cs typeface="Fira Code"/>
              <a:sym typeface="Fira Code"/>
            </a:endParaRPr>
          </a:p>
          <a:p>
            <a:pPr lvl="0" algn="just">
              <a:spcBef>
                <a:spcPct val="0"/>
              </a:spcBef>
              <a:defRPr/>
            </a:pPr>
            <a:r>
              <a:rPr lang="tr-TR" sz="3700" dirty="0">
                <a:solidFill>
                  <a:srgbClr val="FFC535"/>
                </a:solidFill>
                <a:latin typeface="Fira Code"/>
                <a:ea typeface="Fira Code"/>
                <a:cs typeface="Fira Code"/>
                <a:sym typeface="Fira Code"/>
              </a:rPr>
              <a:t>else:</a:t>
            </a:r>
          </a:p>
          <a:p>
            <a:pPr lvl="0" algn="just">
              <a:spcBef>
                <a:spcPct val="0"/>
              </a:spcBef>
              <a:defRPr/>
            </a:pPr>
            <a:r>
              <a:rPr lang="tr-TR" sz="3700" dirty="0">
                <a:solidFill>
                  <a:srgbClr val="FFC535"/>
                </a:solidFill>
                <a:latin typeface="Fira Code"/>
                <a:ea typeface="Fira Code"/>
                <a:cs typeface="Fira Code"/>
                <a:sym typeface="Fira Code"/>
              </a:rPr>
              <a:t>	</a:t>
            </a:r>
            <a:r>
              <a:rPr lang="tr-TR" sz="3700" dirty="0" err="1">
                <a:solidFill>
                  <a:srgbClr val="FFC535"/>
                </a:solidFill>
                <a:latin typeface="Fira Code"/>
                <a:ea typeface="Fira Code"/>
                <a:cs typeface="Fira Code"/>
                <a:sym typeface="Fira Code"/>
              </a:rPr>
              <a:t>print</a:t>
            </a:r>
            <a:r>
              <a:rPr lang="tr-TR" sz="3700" dirty="0">
                <a:solidFill>
                  <a:srgbClr val="FFC535"/>
                </a:solidFill>
                <a:latin typeface="Fira Code"/>
                <a:ea typeface="Fira Code"/>
                <a:cs typeface="Fira Code"/>
                <a:sym typeface="Fira Code"/>
              </a:rPr>
              <a:t>(‘sayı 10 dan büyük’)</a:t>
            </a:r>
          </a:p>
          <a:p>
            <a:pPr lvl="0" algn="just">
              <a:spcBef>
                <a:spcPct val="0"/>
              </a:spcBef>
              <a:defRPr/>
            </a:pPr>
            <a:endParaRPr lang="tr-TR" sz="3700" dirty="0">
              <a:solidFill>
                <a:srgbClr val="FFFFFF"/>
              </a:solidFill>
              <a:latin typeface="Fira Code"/>
              <a:ea typeface="Fira Code"/>
              <a:cs typeface="Fira Code"/>
              <a:sym typeface="Fira Code"/>
            </a:endParaRPr>
          </a:p>
          <a:p>
            <a:pPr lvl="0" algn="just">
              <a:spcBef>
                <a:spcPct val="0"/>
              </a:spcBef>
              <a:defRPr/>
            </a:pPr>
            <a:r>
              <a:rPr lang="tr-TR" sz="3700" dirty="0" err="1">
                <a:solidFill>
                  <a:srgbClr val="FFFFFF"/>
                </a:solidFill>
                <a:latin typeface="Fira Code"/>
                <a:ea typeface="Fira Code"/>
                <a:cs typeface="Fira Code"/>
                <a:sym typeface="Fira Code"/>
              </a:rPr>
              <a:t>print</a:t>
            </a:r>
            <a:r>
              <a:rPr lang="tr-TR" sz="3700" dirty="0">
                <a:solidFill>
                  <a:srgbClr val="FFFFFF"/>
                </a:solidFill>
                <a:latin typeface="Fira Code"/>
                <a:ea typeface="Fira Code"/>
                <a:cs typeface="Fira Code"/>
                <a:sym typeface="Fira Code"/>
              </a:rPr>
              <a:t>(</a:t>
            </a:r>
            <a:r>
              <a:rPr lang="tr-TR" sz="3700" dirty="0" err="1">
                <a:solidFill>
                  <a:srgbClr val="FFFFFF"/>
                </a:solidFill>
                <a:latin typeface="Fira Code"/>
                <a:ea typeface="Fira Code"/>
                <a:cs typeface="Fira Code"/>
                <a:sym typeface="Fira Code"/>
              </a:rPr>
              <a:t>sayi</a:t>
            </a:r>
            <a:r>
              <a:rPr lang="tr-TR" sz="3700" dirty="0">
                <a:solidFill>
                  <a:srgbClr val="FFFFFF"/>
                </a:solidFill>
                <a:latin typeface="Fira Code"/>
                <a:ea typeface="Fira Code"/>
                <a:cs typeface="Fira Code"/>
                <a:sym typeface="Fira Code"/>
              </a:rPr>
              <a:t>*</a:t>
            </a:r>
            <a:r>
              <a:rPr lang="tr-TR" sz="3700" dirty="0" err="1">
                <a:solidFill>
                  <a:srgbClr val="FFFFFF"/>
                </a:solidFill>
                <a:latin typeface="Fira Code"/>
                <a:ea typeface="Fira Code"/>
                <a:cs typeface="Fira Code"/>
                <a:sym typeface="Fira Code"/>
              </a:rPr>
              <a:t>sayi</a:t>
            </a:r>
            <a:r>
              <a:rPr lang="tr-TR" sz="3700" dirty="0">
                <a:solidFill>
                  <a:srgbClr val="FFFFFF"/>
                </a:solidFill>
                <a:latin typeface="Fira Code"/>
                <a:ea typeface="Fira Code"/>
                <a:cs typeface="Fira Code"/>
                <a:sym typeface="Fira Code"/>
              </a:rPr>
              <a:t>)</a:t>
            </a: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3000" dirty="0">
                <a:solidFill>
                  <a:srgbClr val="FFFFFF"/>
                </a:solidFill>
                <a:latin typeface="Fira Code"/>
                <a:ea typeface="Fira Code"/>
                <a:cs typeface="Fira Code"/>
                <a:sym typeface="Fira Code"/>
              </a:rPr>
              <a:t>// ÇIKTI : sayı 10 dan büyük</a:t>
            </a:r>
          </a:p>
          <a:p>
            <a:pPr lvl="0" algn="just">
              <a:spcBef>
                <a:spcPct val="0"/>
              </a:spcBef>
              <a:defRPr/>
            </a:pPr>
            <a:r>
              <a:rPr lang="tr-TR" sz="3000" dirty="0">
                <a:solidFill>
                  <a:srgbClr val="FFFFFF"/>
                </a:solidFill>
                <a:latin typeface="Fira Code"/>
                <a:ea typeface="Fira Code"/>
                <a:cs typeface="Fira Code"/>
                <a:sym typeface="Fira Code"/>
              </a:rPr>
              <a:t>           625</a:t>
            </a:r>
            <a:endParaRPr lang="da-DK" sz="3000" dirty="0">
              <a:solidFill>
                <a:srgbClr val="FFFFFF"/>
              </a:solidFill>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3F089736-ABA7-B79D-AA6E-BC2682CB4E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09DDA8AE-3CD3-A178-039A-E9E67B66953A}"/>
              </a:ext>
            </a:extLst>
          </p:cNvPr>
          <p:cNvSpPr txBox="1"/>
          <p:nvPr/>
        </p:nvSpPr>
        <p:spPr>
          <a:xfrm>
            <a:off x="3276600" y="1470727"/>
            <a:ext cx="14332262" cy="1239891"/>
          </a:xfrm>
          <a:prstGeom prst="rect">
            <a:avLst/>
          </a:prstGeom>
        </p:spPr>
        <p:txBody>
          <a:bodyPr lIns="0" tIns="0" rIns="0" bIns="0" rtlCol="0" anchor="t">
            <a:spAutoFit/>
          </a:bodyPr>
          <a:lstStyle/>
          <a:p>
            <a:pPr lvl="0">
              <a:lnSpc>
                <a:spcPts val="10260"/>
              </a:lnSpc>
              <a:spcBef>
                <a:spcPct val="0"/>
              </a:spcBef>
              <a:defRPr/>
            </a:pPr>
            <a:r>
              <a:rPr lang="tr-TR" sz="6600" dirty="0" err="1">
                <a:solidFill>
                  <a:srgbClr val="FF5858"/>
                </a:solidFill>
                <a:latin typeface="Fira Code"/>
                <a:ea typeface="Fira Code"/>
                <a:cs typeface="Fira Code"/>
                <a:sym typeface="Fira Code"/>
              </a:rPr>
              <a:t>if</a:t>
            </a:r>
            <a:r>
              <a:rPr lang="tr-TR" sz="6600" dirty="0">
                <a:solidFill>
                  <a:srgbClr val="FF5858"/>
                </a:solidFill>
                <a:latin typeface="Fira Code"/>
                <a:ea typeface="Fira Code"/>
                <a:cs typeface="Fira Code"/>
                <a:sym typeface="Fira Code"/>
              </a:rPr>
              <a:t> - else Yapısı</a:t>
            </a:r>
            <a:endParaRPr lang="en-US" sz="6600" dirty="0">
              <a:solidFill>
                <a:srgbClr val="FFFFFF"/>
              </a:solidFill>
              <a:latin typeface="Fira Code"/>
              <a:ea typeface="Fira Code"/>
              <a:cs typeface="Fira Code"/>
              <a:sym typeface="Fira Code"/>
            </a:endParaRPr>
          </a:p>
        </p:txBody>
      </p:sp>
      <p:sp>
        <p:nvSpPr>
          <p:cNvPr id="5" name="TextBox 16">
            <a:extLst>
              <a:ext uri="{FF2B5EF4-FFF2-40B4-BE49-F238E27FC236}">
                <a16:creationId xmlns:a16="http://schemas.microsoft.com/office/drawing/2014/main" id="{370E3CA0-3CEB-4CA0-7EA7-DF478D22DE8B}"/>
              </a:ext>
            </a:extLst>
          </p:cNvPr>
          <p:cNvSpPr txBox="1"/>
          <p:nvPr/>
        </p:nvSpPr>
        <p:spPr>
          <a:xfrm>
            <a:off x="906177" y="1478607"/>
            <a:ext cx="2776475" cy="1267398"/>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328"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a:t>
            </a:r>
          </a:p>
        </p:txBody>
      </p:sp>
      <p:sp>
        <p:nvSpPr>
          <p:cNvPr id="3" name="Freeform 14">
            <a:extLst>
              <a:ext uri="{FF2B5EF4-FFF2-40B4-BE49-F238E27FC236}">
                <a16:creationId xmlns:a16="http://schemas.microsoft.com/office/drawing/2014/main" id="{4347298F-71C2-CFBD-2E90-57FD8E1347FC}"/>
              </a:ext>
            </a:extLst>
          </p:cNvPr>
          <p:cNvSpPr/>
          <p:nvPr/>
        </p:nvSpPr>
        <p:spPr>
          <a:xfrm>
            <a:off x="925842" y="3345850"/>
            <a:ext cx="5100998" cy="5486400"/>
          </a:xfrm>
          <a:custGeom>
            <a:avLst/>
            <a:gdLst/>
            <a:ahLst/>
            <a:cxnLst/>
            <a:rect l="l" t="t" r="r" b="b"/>
            <a:pathLst>
              <a:path w="1149756" h="1236625">
                <a:moveTo>
                  <a:pt x="0" y="0"/>
                </a:moveTo>
                <a:lnTo>
                  <a:pt x="1149756" y="0"/>
                </a:lnTo>
                <a:lnTo>
                  <a:pt x="1149756" y="1236625"/>
                </a:lnTo>
                <a:lnTo>
                  <a:pt x="0" y="1236625"/>
                </a:lnTo>
                <a:lnTo>
                  <a:pt x="0" y="0"/>
                </a:lnTo>
                <a:close/>
              </a:path>
            </a:pathLst>
          </a:custGeom>
          <a:blipFill>
            <a:blip r:embed="rId2"/>
            <a:stretch>
              <a:fillRect t="-2125" b="-21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646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4152F-146C-0F02-35D0-87E28AC62F7F}"/>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9EDABBDA-B96D-B682-D65B-94492831E5BD}"/>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2A79E96F-413B-D8B4-F4A7-D1C3E19B91C3}"/>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05AA81D7-D587-7860-18DB-92F89B2CAE55}"/>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1677AF99-D625-E6CF-DEF9-57423F65D535}"/>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28F37618-2830-2122-FC51-9AC4873F2640}"/>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51B8900A-11DA-0AEA-7AAF-697D5F2325AF}"/>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E5A93E74-F811-B271-6ECC-9481C706A63F}"/>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BDA0419B-08AB-522E-5538-B6926BBF643C}"/>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50B0CC53-3333-C9B4-B585-AF2DE65274B7}"/>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50F756D4-91BB-D018-051D-CBDDF208D846}"/>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38FC4ACB-E406-BC93-7E66-C460E1DB0CFA}"/>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70098989-964A-D13B-A626-6D997C58FD6F}"/>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BCA9C0E9-5B7C-32B8-A838-8359311BA774}"/>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74EC8C7B-23CB-28D5-B9E1-981770289BBD}"/>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A2236325-7BDB-1CCB-10EA-3040BA479FA8}"/>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70140F2B-CCA0-BF4B-506C-D2E56DFDD68E}"/>
              </a:ext>
            </a:extLst>
          </p:cNvPr>
          <p:cNvSpPr txBox="1"/>
          <p:nvPr/>
        </p:nvSpPr>
        <p:spPr>
          <a:xfrm>
            <a:off x="1295400" y="2895263"/>
            <a:ext cx="16215486" cy="861774"/>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Kullanıcının girdiği yaş 18 ve daha büyükse ekrana “ehliyet alabilir”; </a:t>
            </a:r>
          </a:p>
          <a:p>
            <a:pPr lvl="0" algn="just">
              <a:spcBef>
                <a:spcPct val="0"/>
              </a:spcBef>
              <a:defRPr/>
            </a:pPr>
            <a:r>
              <a:rPr lang="tr-TR" sz="2800" dirty="0">
                <a:solidFill>
                  <a:srgbClr val="FFFFFF"/>
                </a:solidFill>
                <a:latin typeface="Fira Code"/>
                <a:ea typeface="Fira Code"/>
                <a:cs typeface="Fira Code"/>
                <a:sym typeface="Fira Code"/>
              </a:rPr>
              <a:t>değilse ekrana “ehliyet alamaz” uyarısı yazan Python kodunu yazınız.</a:t>
            </a:r>
          </a:p>
        </p:txBody>
      </p:sp>
      <p:sp>
        <p:nvSpPr>
          <p:cNvPr id="16" name="Slayt Numarası Yer Tutucusu 15">
            <a:extLst>
              <a:ext uri="{FF2B5EF4-FFF2-40B4-BE49-F238E27FC236}">
                <a16:creationId xmlns:a16="http://schemas.microsoft.com/office/drawing/2014/main" id="{CC1861A1-C7CD-94E1-F94A-D1E0F86B3D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9F7B3AB4-B52B-D4B6-3141-390DA9879ECD}"/>
              </a:ext>
            </a:extLst>
          </p:cNvPr>
          <p:cNvSpPr txBox="1"/>
          <p:nvPr/>
        </p:nvSpPr>
        <p:spPr>
          <a:xfrm>
            <a:off x="685800" y="1470727"/>
            <a:ext cx="17602200" cy="12927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3" name="Grup 2">
            <a:extLst>
              <a:ext uri="{FF2B5EF4-FFF2-40B4-BE49-F238E27FC236}">
                <a16:creationId xmlns:a16="http://schemas.microsoft.com/office/drawing/2014/main" id="{B802E09E-EF2F-E655-6ABE-EB95612BCE22}"/>
              </a:ext>
            </a:extLst>
          </p:cNvPr>
          <p:cNvGrpSpPr/>
          <p:nvPr/>
        </p:nvGrpSpPr>
        <p:grpSpPr>
          <a:xfrm>
            <a:off x="6324600" y="6362700"/>
            <a:ext cx="5251549" cy="3960211"/>
            <a:chOff x="5308820" y="3906555"/>
            <a:chExt cx="7962346" cy="6370112"/>
          </a:xfrm>
        </p:grpSpPr>
        <p:grpSp>
          <p:nvGrpSpPr>
            <p:cNvPr id="21" name="Grup 20">
              <a:extLst>
                <a:ext uri="{FF2B5EF4-FFF2-40B4-BE49-F238E27FC236}">
                  <a16:creationId xmlns:a16="http://schemas.microsoft.com/office/drawing/2014/main" id="{F7D8838E-14A0-12FD-E929-C8972EA31369}"/>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5AF5B0E7-3CED-0A95-003D-17BD94D9C789}"/>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C48AC4B7-E340-A13B-AFAD-8EB549AE96CC}"/>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DB1CC239-672B-D9F0-ECB7-8128F9B0F9A0}"/>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6C4092A8-12A2-FD59-AFFB-832E89C47F8F}"/>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CF8CB655-F9C1-9596-D548-9DB9C3552C85}"/>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042DB93D-2532-3443-4D01-76EA9DE53A2B}"/>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06743031-1DE1-F9D1-7B62-381F7D4F3D6D}"/>
                  </a:ext>
                </a:extLst>
              </p:cNvPr>
              <p:cNvSpPr txBox="1"/>
              <p:nvPr/>
            </p:nvSpPr>
            <p:spPr>
              <a:xfrm>
                <a:off x="3629053" y="4914237"/>
                <a:ext cx="11398317" cy="2444428"/>
              </a:xfrm>
              <a:prstGeom prst="rect">
                <a:avLst/>
              </a:prstGeom>
            </p:spPr>
            <p:txBody>
              <a:bodyPr wrap="square" lIns="0" tIns="0" rIns="0" bIns="0" rtlCol="0" anchor="t">
                <a:spAutoFit/>
              </a:bodyPr>
              <a:lstStyle/>
              <a:p>
                <a:pPr lvl="0">
                  <a:spcBef>
                    <a:spcPct val="0"/>
                  </a:spcBef>
                  <a:defRPr/>
                </a:pPr>
                <a:r>
                  <a:rPr lang="tr-TR" sz="3200" dirty="0" err="1">
                    <a:solidFill>
                      <a:srgbClr val="00FF00"/>
                    </a:solidFill>
                    <a:latin typeface="Consolas" panose="020B0609020204030204" pitchFamily="49" charset="0"/>
                    <a:ea typeface="Fira Code"/>
                    <a:cs typeface="Biome Light" panose="020B0502040204020203" pitchFamily="34" charset="0"/>
                    <a:sym typeface="Fira Code"/>
                  </a:rPr>
                  <a:t>dogum_yili</a:t>
                </a:r>
                <a:r>
                  <a:rPr lang="tr-TR" sz="3200" dirty="0">
                    <a:solidFill>
                      <a:srgbClr val="00FF00"/>
                    </a:solidFill>
                    <a:latin typeface="Consolas" panose="020B0609020204030204" pitchFamily="49" charset="0"/>
                    <a:ea typeface="Fira Code"/>
                    <a:cs typeface="Biome Light" panose="020B0502040204020203" pitchFamily="34" charset="0"/>
                    <a:sym typeface="Fira Code"/>
                  </a:rPr>
                  <a:t> = 2009</a:t>
                </a:r>
              </a:p>
              <a:p>
                <a:pPr lvl="0">
                  <a:spcBef>
                    <a:spcPct val="0"/>
                  </a:spcBef>
                  <a:defRPr/>
                </a:pPr>
                <a:r>
                  <a:rPr lang="tr-TR" sz="3200" dirty="0" err="1">
                    <a:solidFill>
                      <a:srgbClr val="00FF00"/>
                    </a:solidFill>
                    <a:latin typeface="Consolas" panose="020B0609020204030204" pitchFamily="49" charset="0"/>
                    <a:ea typeface="Fira Code"/>
                    <a:cs typeface="Biome Light" panose="020B0502040204020203" pitchFamily="34" charset="0"/>
                    <a:sym typeface="Fira Code"/>
                  </a:rPr>
                  <a:t>mevcut_yil</a:t>
                </a:r>
                <a:r>
                  <a:rPr lang="tr-TR" sz="3200" dirty="0">
                    <a:solidFill>
                      <a:srgbClr val="00FF00"/>
                    </a:solidFill>
                    <a:latin typeface="Consolas" panose="020B0609020204030204" pitchFamily="49" charset="0"/>
                    <a:ea typeface="Fira Code"/>
                    <a:cs typeface="Biome Light" panose="020B0502040204020203" pitchFamily="34" charset="0"/>
                    <a:sym typeface="Fira Code"/>
                  </a:rPr>
                  <a:t> = 2025</a:t>
                </a:r>
              </a:p>
              <a:p>
                <a:pPr lvl="0">
                  <a:spcBef>
                    <a:spcPct val="0"/>
                  </a:spcBef>
                  <a:defRPr/>
                </a:pPr>
                <a:r>
                  <a:rPr lang="tr-TR" sz="3200" dirty="0">
                    <a:solidFill>
                      <a:srgbClr val="00FF00"/>
                    </a:solidFill>
                    <a:latin typeface="Consolas" panose="020B0609020204030204" pitchFamily="49" charset="0"/>
                    <a:ea typeface="Fira Code"/>
                    <a:cs typeface="Biome Light" panose="020B0502040204020203" pitchFamily="34" charset="0"/>
                    <a:sym typeface="Fira Code"/>
                  </a:rPr>
                  <a:t>yas =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mevcut_yil</a:t>
                </a:r>
                <a:r>
                  <a:rPr lang="tr-TR" sz="3200" dirty="0">
                    <a:solidFill>
                      <a:srgbClr val="00FF00"/>
                    </a:solidFill>
                    <a:latin typeface="Consolas" panose="020B0609020204030204" pitchFamily="49" charset="0"/>
                    <a:ea typeface="Fira Code"/>
                    <a:cs typeface="Biome Light" panose="020B0502040204020203" pitchFamily="34" charset="0"/>
                    <a:sym typeface="Fira Code"/>
                  </a:rPr>
                  <a:t> -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dogum_yili</a:t>
                </a:r>
                <a:endParaRPr lang="tr-TR" sz="3200" dirty="0">
                  <a:solidFill>
                    <a:srgbClr val="00FF00"/>
                  </a:solidFill>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92C1A381-1932-9D01-A6CA-1DEB4221C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1462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1724B-E1F9-1B9A-01EA-BFB0EA9DAE99}"/>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5C001BE1-93E6-A9F7-F167-3635FCB1695D}"/>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2D4307C7-5538-F6F0-E690-5976F7D79D0E}"/>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136A205A-A473-874D-265B-6437DB8DC9EE}"/>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6A03843B-821D-1893-420F-BBAE1E528396}"/>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7D33AC18-2FCB-D3EB-3543-EB4040EFF621}"/>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D0FD1150-BA01-DFE6-5128-252BF3DD116E}"/>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9BF39193-7D5E-5B1C-9FC4-0E0ED90976A9}"/>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F089F4EA-8D97-EAE1-413D-F3D26BA5F0E9}"/>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8DBCEC7B-6B64-D9B4-4043-D998192AF7DF}"/>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27466CA6-E73B-D8EC-769F-B5BC1C6CF42A}"/>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83F4A48D-DA14-041B-DBDB-12FF5D6D3A97}"/>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2F8D766A-D26C-E23E-87E5-147C6CF73B60}"/>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52DB3A6A-D982-07F3-0157-044E79445B84}"/>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94539662-6A79-E23C-34FA-0231977FB8B3}"/>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E11ED3AD-66C1-B1D5-7164-A54254965C2C}"/>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79401658-B21F-0E72-432B-1A6628DCC7EF}"/>
              </a:ext>
            </a:extLst>
          </p:cNvPr>
          <p:cNvSpPr txBox="1"/>
          <p:nvPr/>
        </p:nvSpPr>
        <p:spPr>
          <a:xfrm>
            <a:off x="1295400" y="2895263"/>
            <a:ext cx="16215486" cy="861774"/>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Kullanıcının girdiği yaş 18 ve daha büyükse ekrana “ehliyet alabilir”; </a:t>
            </a:r>
          </a:p>
          <a:p>
            <a:pPr lvl="0" algn="just">
              <a:spcBef>
                <a:spcPct val="0"/>
              </a:spcBef>
              <a:defRPr/>
            </a:pPr>
            <a:r>
              <a:rPr lang="tr-TR" sz="2800" dirty="0">
                <a:solidFill>
                  <a:srgbClr val="FFFFFF"/>
                </a:solidFill>
                <a:latin typeface="Fira Code"/>
                <a:ea typeface="Fira Code"/>
                <a:cs typeface="Fira Code"/>
                <a:sym typeface="Fira Code"/>
              </a:rPr>
              <a:t>değilse ekrana “ehliyet alamaz” uyarısı yazan Python kodunu yazınız.</a:t>
            </a:r>
          </a:p>
        </p:txBody>
      </p:sp>
      <p:sp>
        <p:nvSpPr>
          <p:cNvPr id="16" name="Slayt Numarası Yer Tutucusu 15">
            <a:extLst>
              <a:ext uri="{FF2B5EF4-FFF2-40B4-BE49-F238E27FC236}">
                <a16:creationId xmlns:a16="http://schemas.microsoft.com/office/drawing/2014/main" id="{369B5D52-A3F2-5C86-85EB-B18A0EC0DF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FC7C3DED-D328-1781-A1DA-BD119DA5A7BC}"/>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EE394CEA-F3DD-5038-2B11-F04C07C73126}"/>
              </a:ext>
            </a:extLst>
          </p:cNvPr>
          <p:cNvGrpSpPr/>
          <p:nvPr/>
        </p:nvGrpSpPr>
        <p:grpSpPr>
          <a:xfrm>
            <a:off x="2514600" y="4219871"/>
            <a:ext cx="12954000" cy="5789010"/>
            <a:chOff x="2781854" y="3916888"/>
            <a:chExt cx="13029902" cy="6370112"/>
          </a:xfrm>
        </p:grpSpPr>
        <p:grpSp>
          <p:nvGrpSpPr>
            <p:cNvPr id="24" name="Grup 23">
              <a:extLst>
                <a:ext uri="{FF2B5EF4-FFF2-40B4-BE49-F238E27FC236}">
                  <a16:creationId xmlns:a16="http://schemas.microsoft.com/office/drawing/2014/main" id="{77E3768A-6F95-0794-977A-1636664142A4}"/>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3FDD97F7-DD8B-3A3C-238B-AC7E0B5F8EFB}"/>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615BE871-B81F-CDF3-14BF-C0CDC2B42439}"/>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F4F61663-A706-9C1D-3639-1799022B36CE}"/>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C44C4344-D1F6-5778-12A4-E589B5CF17E2}"/>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0F415822-3D5F-67FA-4E34-4F520C9B6B65}"/>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5B8D126D-369B-9801-F46D-58C9F09C56F6}"/>
                </a:ext>
              </a:extLst>
            </p:cNvPr>
            <p:cNvSpPr txBox="1"/>
            <p:nvPr/>
          </p:nvSpPr>
          <p:spPr>
            <a:xfrm>
              <a:off x="3359879" y="4304706"/>
              <a:ext cx="11398317" cy="3793118"/>
            </a:xfrm>
            <a:prstGeom prst="rect">
              <a:avLst/>
            </a:prstGeom>
          </p:spPr>
          <p:txBody>
            <a:bodyPr wrap="square" lIns="0" tIns="0" rIns="0" bIns="0" rtlCol="0" anchor="t">
              <a:spAutoFit/>
            </a:bodyPr>
            <a:lstStyle/>
            <a:p>
              <a:pPr lvl="0">
                <a:spcBef>
                  <a:spcPct val="0"/>
                </a:spcBef>
                <a:defRPr/>
              </a:pPr>
              <a:r>
                <a:rPr lang="tr-TR" sz="3200" dirty="0">
                  <a:solidFill>
                    <a:srgbClr val="00FF00"/>
                  </a:solidFill>
                  <a:latin typeface="Consolas" panose="020B0609020204030204" pitchFamily="49" charset="0"/>
                  <a:ea typeface="Fira Code"/>
                  <a:cs typeface="Biome Light" panose="020B0502040204020203" pitchFamily="34" charset="0"/>
                  <a:sym typeface="Fira Code"/>
                </a:rPr>
                <a:t> yas=</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int</a:t>
              </a:r>
              <a:r>
                <a:rPr lang="tr-TR" sz="3200" dirty="0">
                  <a:solidFill>
                    <a:srgbClr val="00FF00"/>
                  </a:solidFill>
                  <a:latin typeface="Consolas" panose="020B0609020204030204" pitchFamily="49" charset="0"/>
                  <a:ea typeface="Fira Code"/>
                  <a:cs typeface="Biome Light" panose="020B0502040204020203" pitchFamily="34" charset="0"/>
                  <a:sym typeface="Fira Code"/>
                </a:rPr>
                <a:t>(</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input</a:t>
              </a:r>
              <a:r>
                <a:rPr lang="tr-TR" sz="3200" dirty="0">
                  <a:solidFill>
                    <a:srgbClr val="00FF00"/>
                  </a:solidFill>
                  <a:latin typeface="Consolas" panose="020B0609020204030204" pitchFamily="49" charset="0"/>
                  <a:ea typeface="Fira Code"/>
                  <a:cs typeface="Biome Light" panose="020B0502040204020203" pitchFamily="34" charset="0"/>
                  <a:sym typeface="Fira Code"/>
                </a:rPr>
                <a:t>(“Yaşınızı girin: “))</a:t>
              </a:r>
            </a:p>
            <a:p>
              <a:pPr lvl="0">
                <a:spcBef>
                  <a:spcPct val="0"/>
                </a:spcBef>
                <a:defRPr/>
              </a:pPr>
              <a:endParaRPr lang="tr-TR" sz="32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tr-TR" sz="3200" dirty="0">
                  <a:solidFill>
                    <a:srgbClr val="00FF00"/>
                  </a:solidFill>
                  <a:latin typeface="Consolas" panose="020B0609020204030204" pitchFamily="49" charset="0"/>
                  <a:ea typeface="Fira Code"/>
                  <a:cs typeface="Biome Light" panose="020B0502040204020203" pitchFamily="34" charset="0"/>
                  <a:sym typeface="Fira Code"/>
                </a:rPr>
                <a:t>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if</a:t>
              </a:r>
              <a:r>
                <a:rPr lang="tr-TR" sz="3200" dirty="0">
                  <a:solidFill>
                    <a:srgbClr val="00FF00"/>
                  </a:solidFill>
                  <a:latin typeface="Consolas" panose="020B0609020204030204" pitchFamily="49" charset="0"/>
                  <a:ea typeface="Fira Code"/>
                  <a:cs typeface="Biome Light" panose="020B0502040204020203" pitchFamily="34" charset="0"/>
                  <a:sym typeface="Fira Code"/>
                </a:rPr>
                <a:t> yas&gt;= 18:</a:t>
              </a:r>
            </a:p>
            <a:p>
              <a:pPr lvl="0">
                <a:spcBef>
                  <a:spcPct val="0"/>
                </a:spcBef>
                <a:defRPr/>
              </a:pPr>
              <a:r>
                <a:rPr lang="tr-TR" sz="3200" dirty="0">
                  <a:solidFill>
                    <a:srgbClr val="00FF00"/>
                  </a:solidFill>
                  <a:latin typeface="Consolas" panose="020B0609020204030204" pitchFamily="49" charset="0"/>
                  <a:ea typeface="Fira Code"/>
                  <a:cs typeface="Biome Light" panose="020B0502040204020203" pitchFamily="34" charset="0"/>
                  <a:sym typeface="Fira Code"/>
                </a:rPr>
                <a:t>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200" dirty="0">
                  <a:solidFill>
                    <a:srgbClr val="00FF00"/>
                  </a:solidFill>
                  <a:latin typeface="Consolas" panose="020B0609020204030204" pitchFamily="49" charset="0"/>
                  <a:ea typeface="Fira Code"/>
                  <a:cs typeface="Biome Light" panose="020B0502040204020203" pitchFamily="34" charset="0"/>
                  <a:sym typeface="Fira Code"/>
                </a:rPr>
                <a:t>(“Ehliyet alabilirsiniz”)</a:t>
              </a:r>
            </a:p>
            <a:p>
              <a:pPr lvl="0">
                <a:spcBef>
                  <a:spcPct val="0"/>
                </a:spcBef>
                <a:defRPr/>
              </a:pPr>
              <a:endParaRPr lang="tr-TR" sz="32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tr-TR" sz="3200" dirty="0">
                  <a:solidFill>
                    <a:srgbClr val="00FF00"/>
                  </a:solidFill>
                  <a:latin typeface="Consolas" panose="020B0609020204030204" pitchFamily="49" charset="0"/>
                  <a:ea typeface="Fira Code"/>
                  <a:cs typeface="Biome Light" panose="020B0502040204020203" pitchFamily="34" charset="0"/>
                  <a:sym typeface="Fira Code"/>
                </a:rPr>
                <a:t> else:</a:t>
              </a:r>
            </a:p>
            <a:p>
              <a:pPr lvl="0">
                <a:spcBef>
                  <a:spcPct val="0"/>
                </a:spcBef>
                <a:defRPr/>
              </a:pPr>
              <a:r>
                <a:rPr lang="tr-TR" sz="3200" dirty="0">
                  <a:solidFill>
                    <a:srgbClr val="00FF00"/>
                  </a:solidFill>
                  <a:latin typeface="Consolas" panose="020B0609020204030204" pitchFamily="49" charset="0"/>
                  <a:ea typeface="Fira Code"/>
                  <a:cs typeface="Biome Light" panose="020B0502040204020203" pitchFamily="34" charset="0"/>
                  <a:sym typeface="Fira Code"/>
                </a:rPr>
                <a:t>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200" dirty="0">
                  <a:solidFill>
                    <a:srgbClr val="00FF00"/>
                  </a:solidFill>
                  <a:latin typeface="Consolas" panose="020B0609020204030204" pitchFamily="49" charset="0"/>
                  <a:ea typeface="Fira Code"/>
                  <a:cs typeface="Biome Light" panose="020B0502040204020203" pitchFamily="34" charset="0"/>
                  <a:sym typeface="Fira Code"/>
                </a:rPr>
                <a:t>(“Ehliyet alamazsınız”)</a:t>
              </a:r>
            </a:p>
          </p:txBody>
        </p:sp>
      </p:grpSp>
    </p:spTree>
    <p:extLst>
      <p:ext uri="{BB962C8B-B14F-4D97-AF65-F5344CB8AC3E}">
        <p14:creationId xmlns:p14="http://schemas.microsoft.com/office/powerpoint/2010/main" val="393949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982DC-6BF6-27EA-1BFD-C8C3AFCE2DEC}"/>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C5A6BF1D-83EC-1809-2541-876BCBAD88B5}"/>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C57DD010-3F27-C693-5BE9-A14468552C5B}"/>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CDD879DB-ED07-D542-57FE-98F06A6E1549}"/>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3DF42A3B-F9AA-A683-CD59-33E71DA259CE}"/>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CD92A325-BB44-1571-6425-BDAA4C5A5832}"/>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22B45AC1-BC12-7CA6-FD0E-BE7090319D73}"/>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1DBFE0B1-7A43-C6DA-1357-B14DAE3997AB}"/>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3D9139E2-AF19-936C-8FDF-FCCF7CF3D18F}"/>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91F6B4BA-FB18-1BC0-8221-26C3E9D54500}"/>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BD68A4DC-5276-86F8-B8BA-9CAFEAA55528}"/>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06078859-7CF6-7C9B-0DBF-B7D3D590BA24}"/>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BE0485F7-EED2-B80C-63EA-8722173F197A}"/>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DA251FFE-47C4-3336-DA36-26534E51A38E}"/>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EC8F46C2-BCBC-30E7-B221-D33E985FC1C9}"/>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E11B4B63-AC89-EBD0-2568-A9A713E4571A}"/>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287A5610-ABAB-526E-33E4-7C84C278F950}"/>
              </a:ext>
            </a:extLst>
          </p:cNvPr>
          <p:cNvSpPr txBox="1"/>
          <p:nvPr/>
        </p:nvSpPr>
        <p:spPr>
          <a:xfrm>
            <a:off x="1295400" y="2895263"/>
            <a:ext cx="16215486" cy="861774"/>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Kullanıcının girdiği sayının pozitif yada negatif olduğunu ekrana yazdıran kodu yazınız. </a:t>
            </a:r>
            <a:r>
              <a:rPr lang="tr-TR" sz="2800" dirty="0" err="1">
                <a:solidFill>
                  <a:srgbClr val="FFFFFF"/>
                </a:solidFill>
                <a:latin typeface="Fira Code"/>
                <a:ea typeface="Fira Code"/>
                <a:cs typeface="Fira Code"/>
                <a:sym typeface="Fira Code"/>
              </a:rPr>
              <a:t>Sıfır’ı</a:t>
            </a:r>
            <a:r>
              <a:rPr lang="tr-TR" sz="2800" dirty="0">
                <a:solidFill>
                  <a:srgbClr val="FFFFFF"/>
                </a:solidFill>
                <a:latin typeface="Fira Code"/>
                <a:ea typeface="Fira Code"/>
                <a:cs typeface="Fira Code"/>
                <a:sym typeface="Fira Code"/>
              </a:rPr>
              <a:t> pozitif kabul edebilirsiniz. </a:t>
            </a:r>
          </a:p>
        </p:txBody>
      </p:sp>
      <p:sp>
        <p:nvSpPr>
          <p:cNvPr id="16" name="Slayt Numarası Yer Tutucusu 15">
            <a:extLst>
              <a:ext uri="{FF2B5EF4-FFF2-40B4-BE49-F238E27FC236}">
                <a16:creationId xmlns:a16="http://schemas.microsoft.com/office/drawing/2014/main" id="{5453F9A6-D37A-C489-03AA-83FA934B54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540BBA02-B53D-12CC-9A55-131DCF5018A0}"/>
              </a:ext>
            </a:extLst>
          </p:cNvPr>
          <p:cNvSpPr txBox="1"/>
          <p:nvPr/>
        </p:nvSpPr>
        <p:spPr>
          <a:xfrm>
            <a:off x="685800" y="1470727"/>
            <a:ext cx="17602200" cy="12927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3" name="Grup 2">
            <a:extLst>
              <a:ext uri="{FF2B5EF4-FFF2-40B4-BE49-F238E27FC236}">
                <a16:creationId xmlns:a16="http://schemas.microsoft.com/office/drawing/2014/main" id="{5E46F52B-DF54-2895-9C98-E39835E67751}"/>
              </a:ext>
            </a:extLst>
          </p:cNvPr>
          <p:cNvGrpSpPr/>
          <p:nvPr/>
        </p:nvGrpSpPr>
        <p:grpSpPr>
          <a:xfrm>
            <a:off x="6324600" y="6362700"/>
            <a:ext cx="5251549" cy="3960211"/>
            <a:chOff x="5308820" y="3906555"/>
            <a:chExt cx="7962346" cy="6370112"/>
          </a:xfrm>
        </p:grpSpPr>
        <p:grpSp>
          <p:nvGrpSpPr>
            <p:cNvPr id="21" name="Grup 20">
              <a:extLst>
                <a:ext uri="{FF2B5EF4-FFF2-40B4-BE49-F238E27FC236}">
                  <a16:creationId xmlns:a16="http://schemas.microsoft.com/office/drawing/2014/main" id="{640A9A2D-FA30-0C79-30A3-13C8409B7013}"/>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83AE8A1C-0FC7-3808-C813-1C5FF32177D1}"/>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60D39846-7877-76F3-0D4B-01A4DD0BAB01}"/>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5404F86B-006C-EB84-65EE-EBE0BE877887}"/>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CD3F1306-D24C-4AA8-5F66-CF12261B100C}"/>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2041C363-77B0-2BCC-5112-3496E8047CA8}"/>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54F8D13E-9F6B-485E-837D-91FF80780DED}"/>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3562C6FD-D873-A56B-0B19-CAB3D20F5A46}"/>
                  </a:ext>
                </a:extLst>
              </p:cNvPr>
              <p:cNvSpPr txBox="1"/>
              <p:nvPr/>
            </p:nvSpPr>
            <p:spPr>
              <a:xfrm>
                <a:off x="3629053" y="4914237"/>
                <a:ext cx="11398317" cy="2444428"/>
              </a:xfrm>
              <a:prstGeom prst="rect">
                <a:avLst/>
              </a:prstGeom>
            </p:spPr>
            <p:txBody>
              <a:bodyPr wrap="square" lIns="0" tIns="0" rIns="0" bIns="0" rtlCol="0" anchor="t">
                <a:spAutoFit/>
              </a:bodyPr>
              <a:lstStyle/>
              <a:p>
                <a:pPr lvl="0">
                  <a:spcBef>
                    <a:spcPct val="0"/>
                  </a:spcBef>
                  <a:defRPr/>
                </a:pPr>
                <a:r>
                  <a:rPr lang="tr-TR" sz="3200" dirty="0" err="1">
                    <a:solidFill>
                      <a:srgbClr val="00FF00"/>
                    </a:solidFill>
                    <a:latin typeface="Consolas" panose="020B0609020204030204" pitchFamily="49" charset="0"/>
                    <a:ea typeface="Fira Code"/>
                    <a:cs typeface="Biome Light" panose="020B0502040204020203" pitchFamily="34" charset="0"/>
                    <a:sym typeface="Fira Code"/>
                  </a:rPr>
                  <a:t>dogum_yili</a:t>
                </a:r>
                <a:r>
                  <a:rPr lang="tr-TR" sz="3200" dirty="0">
                    <a:solidFill>
                      <a:srgbClr val="00FF00"/>
                    </a:solidFill>
                    <a:latin typeface="Consolas" panose="020B0609020204030204" pitchFamily="49" charset="0"/>
                    <a:ea typeface="Fira Code"/>
                    <a:cs typeface="Biome Light" panose="020B0502040204020203" pitchFamily="34" charset="0"/>
                    <a:sym typeface="Fira Code"/>
                  </a:rPr>
                  <a:t> = 2009</a:t>
                </a:r>
              </a:p>
              <a:p>
                <a:pPr lvl="0">
                  <a:spcBef>
                    <a:spcPct val="0"/>
                  </a:spcBef>
                  <a:defRPr/>
                </a:pPr>
                <a:r>
                  <a:rPr lang="tr-TR" sz="3200" dirty="0" err="1">
                    <a:solidFill>
                      <a:srgbClr val="00FF00"/>
                    </a:solidFill>
                    <a:latin typeface="Consolas" panose="020B0609020204030204" pitchFamily="49" charset="0"/>
                    <a:ea typeface="Fira Code"/>
                    <a:cs typeface="Biome Light" panose="020B0502040204020203" pitchFamily="34" charset="0"/>
                    <a:sym typeface="Fira Code"/>
                  </a:rPr>
                  <a:t>mevcut_yil</a:t>
                </a:r>
                <a:r>
                  <a:rPr lang="tr-TR" sz="3200" dirty="0">
                    <a:solidFill>
                      <a:srgbClr val="00FF00"/>
                    </a:solidFill>
                    <a:latin typeface="Consolas" panose="020B0609020204030204" pitchFamily="49" charset="0"/>
                    <a:ea typeface="Fira Code"/>
                    <a:cs typeface="Biome Light" panose="020B0502040204020203" pitchFamily="34" charset="0"/>
                    <a:sym typeface="Fira Code"/>
                  </a:rPr>
                  <a:t> = 2025</a:t>
                </a:r>
              </a:p>
              <a:p>
                <a:pPr lvl="0">
                  <a:spcBef>
                    <a:spcPct val="0"/>
                  </a:spcBef>
                  <a:defRPr/>
                </a:pPr>
                <a:r>
                  <a:rPr lang="tr-TR" sz="3200" dirty="0">
                    <a:solidFill>
                      <a:srgbClr val="00FF00"/>
                    </a:solidFill>
                    <a:latin typeface="Consolas" panose="020B0609020204030204" pitchFamily="49" charset="0"/>
                    <a:ea typeface="Fira Code"/>
                    <a:cs typeface="Biome Light" panose="020B0502040204020203" pitchFamily="34" charset="0"/>
                    <a:sym typeface="Fira Code"/>
                  </a:rPr>
                  <a:t>yas =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mevcut_yil</a:t>
                </a:r>
                <a:r>
                  <a:rPr lang="tr-TR" sz="3200" dirty="0">
                    <a:solidFill>
                      <a:srgbClr val="00FF00"/>
                    </a:solidFill>
                    <a:latin typeface="Consolas" panose="020B0609020204030204" pitchFamily="49" charset="0"/>
                    <a:ea typeface="Fira Code"/>
                    <a:cs typeface="Biome Light" panose="020B0502040204020203" pitchFamily="34" charset="0"/>
                    <a:sym typeface="Fira Code"/>
                  </a:rPr>
                  <a:t> -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dogum_yili</a:t>
                </a:r>
                <a:endParaRPr lang="tr-TR" sz="3200" dirty="0">
                  <a:solidFill>
                    <a:srgbClr val="00FF00"/>
                  </a:solidFill>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AA3096B4-28BD-82BC-D10A-8C27B975F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0580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DF23D-2C6F-9360-BC98-F73F7544FB18}"/>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A7FCD570-126C-9DCF-CCA3-4BA135997DF7}"/>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B0AAB3C3-46BF-08AA-C6E5-FCB52F82EC46}"/>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384BC2E4-8373-D8F2-FC66-B6FB63565BA3}"/>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28EEF622-45FD-1AF0-638A-7F00C42C2EC6}"/>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A59A4413-E082-82AD-7C4B-B62C94D2CC38}"/>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14E718D9-ED61-0983-69DE-DBFA6ED15506}"/>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D897573B-E6DF-41C9-959A-DD3B62FC53BE}"/>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4158F2D5-22D5-F421-366D-629676F04045}"/>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0D511C91-0976-4970-0C94-08D769F63DAD}"/>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6B111BEC-D267-6B1E-C7A8-D4306924F165}"/>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2C8EE73B-D078-E556-A7C5-7F4FF8094886}"/>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CE6B20F5-3EAA-4350-BFF5-F06B1C291BEB}"/>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8B4FE3BF-912C-54F7-B659-14C12E0ADE4F}"/>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3513A0E1-B9E8-2C65-13C5-A546C6800F8F}"/>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95059A08-A9DF-0DF2-B4A3-2DCF322BBB28}"/>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9F082D5D-4D73-C6D0-DA58-6208C0586DB7}"/>
              </a:ext>
            </a:extLst>
          </p:cNvPr>
          <p:cNvSpPr txBox="1"/>
          <p:nvPr/>
        </p:nvSpPr>
        <p:spPr>
          <a:xfrm>
            <a:off x="1295400" y="2895263"/>
            <a:ext cx="16215486" cy="861774"/>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Kullanıcının girdiği sayının pozitif yada negatif olduğunu ekrana yazdıran kodu yazınız. </a:t>
            </a:r>
            <a:r>
              <a:rPr lang="tr-TR" sz="2800" dirty="0" err="1">
                <a:solidFill>
                  <a:srgbClr val="FFFFFF"/>
                </a:solidFill>
                <a:latin typeface="Fira Code"/>
                <a:ea typeface="Fira Code"/>
                <a:cs typeface="Fira Code"/>
                <a:sym typeface="Fira Code"/>
              </a:rPr>
              <a:t>Sıfır’ı</a:t>
            </a:r>
            <a:r>
              <a:rPr lang="tr-TR" sz="2800" dirty="0">
                <a:solidFill>
                  <a:srgbClr val="FFFFFF"/>
                </a:solidFill>
                <a:latin typeface="Fira Code"/>
                <a:ea typeface="Fira Code"/>
                <a:cs typeface="Fira Code"/>
                <a:sym typeface="Fira Code"/>
              </a:rPr>
              <a:t> pozitif kabul edebilirsiniz. </a:t>
            </a:r>
          </a:p>
        </p:txBody>
      </p:sp>
      <p:sp>
        <p:nvSpPr>
          <p:cNvPr id="16" name="Slayt Numarası Yer Tutucusu 15">
            <a:extLst>
              <a:ext uri="{FF2B5EF4-FFF2-40B4-BE49-F238E27FC236}">
                <a16:creationId xmlns:a16="http://schemas.microsoft.com/office/drawing/2014/main" id="{09A0C2FC-054C-FE8D-C42A-152AC77445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C05E27C1-282B-C000-72C9-F5D98FE28559}"/>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D6B93A38-4758-ADD2-454D-F7691F0A30A0}"/>
              </a:ext>
            </a:extLst>
          </p:cNvPr>
          <p:cNvGrpSpPr/>
          <p:nvPr/>
        </p:nvGrpSpPr>
        <p:grpSpPr>
          <a:xfrm>
            <a:off x="2514600" y="4219871"/>
            <a:ext cx="12954000" cy="5789010"/>
            <a:chOff x="2781854" y="3916888"/>
            <a:chExt cx="13029902" cy="6370112"/>
          </a:xfrm>
        </p:grpSpPr>
        <p:grpSp>
          <p:nvGrpSpPr>
            <p:cNvPr id="24" name="Grup 23">
              <a:extLst>
                <a:ext uri="{FF2B5EF4-FFF2-40B4-BE49-F238E27FC236}">
                  <a16:creationId xmlns:a16="http://schemas.microsoft.com/office/drawing/2014/main" id="{5E32E08E-A1A3-5A24-2EF5-45C94D54F96A}"/>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2261871B-6D15-B075-965C-F8DE18830824}"/>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47582B69-DBA0-AF43-F40F-ECB4D2151E9C}"/>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98F07C2A-8CA3-268C-FD32-1B54E0B3F6D0}"/>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3FC474F2-6DBD-89CD-ABB7-A23749EEB0CE}"/>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7121479E-11DA-E029-0DEA-10DC6BC79309}"/>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08167217-7C2A-7BC1-EFD4-8BE5CCF722F9}"/>
                </a:ext>
              </a:extLst>
            </p:cNvPr>
            <p:cNvSpPr txBox="1"/>
            <p:nvPr/>
          </p:nvSpPr>
          <p:spPr>
            <a:xfrm>
              <a:off x="3359879" y="4304706"/>
              <a:ext cx="11398317" cy="3251244"/>
            </a:xfrm>
            <a:prstGeom prst="rect">
              <a:avLst/>
            </a:prstGeom>
          </p:spPr>
          <p:txBody>
            <a:bodyPr wrap="square" lIns="0" tIns="0" rIns="0" bIns="0" rtlCol="0" anchor="t">
              <a:spAutoFit/>
            </a:bodyPr>
            <a:lstStyle/>
            <a:p>
              <a:pPr lvl="0">
                <a:spcBef>
                  <a:spcPct val="0"/>
                </a:spcBef>
                <a:defRPr/>
              </a:pPr>
              <a:r>
                <a:rPr lang="en-US" sz="3200" dirty="0" err="1">
                  <a:solidFill>
                    <a:srgbClr val="00FF00"/>
                  </a:solidFill>
                  <a:latin typeface="Consolas" panose="020B0609020204030204" pitchFamily="49" charset="0"/>
                  <a:ea typeface="Fira Code"/>
                  <a:cs typeface="Biome Light" panose="020B0502040204020203" pitchFamily="34" charset="0"/>
                  <a:sym typeface="Fira Code"/>
                </a:rPr>
                <a:t>sayi</a:t>
              </a:r>
              <a:r>
                <a:rPr lang="en-US" sz="3200" dirty="0">
                  <a:solidFill>
                    <a:srgbClr val="00FF00"/>
                  </a:solidFill>
                  <a:latin typeface="Consolas" panose="020B0609020204030204" pitchFamily="49" charset="0"/>
                  <a:ea typeface="Fira Code"/>
                  <a:cs typeface="Biome Light" panose="020B0502040204020203" pitchFamily="34" charset="0"/>
                  <a:sym typeface="Fira Code"/>
                </a:rPr>
                <a:t> =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int</a:t>
              </a:r>
              <a:r>
                <a:rPr lang="en-US" sz="3200" dirty="0">
                  <a:solidFill>
                    <a:srgbClr val="00FF00"/>
                  </a:solidFill>
                  <a:latin typeface="Consolas" panose="020B0609020204030204" pitchFamily="49" charset="0"/>
                  <a:ea typeface="Fira Code"/>
                  <a:cs typeface="Biome Light" panose="020B0502040204020203" pitchFamily="34" charset="0"/>
                  <a:sym typeface="Fira Code"/>
                </a:rPr>
                <a:t>(input("Bir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sayı</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endParaRPr lang="tr-TR" sz="32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tr-TR" sz="3200" dirty="0" err="1">
                  <a:solidFill>
                    <a:srgbClr val="00FF00"/>
                  </a:solidFill>
                  <a:latin typeface="Consolas" panose="020B0609020204030204" pitchFamily="49" charset="0"/>
                  <a:ea typeface="Fira Code"/>
                  <a:cs typeface="Biome Light" panose="020B0502040204020203" pitchFamily="34" charset="0"/>
                  <a:sym typeface="Fira Code"/>
                </a:rPr>
                <a:t>if</a:t>
              </a:r>
              <a:r>
                <a:rPr lang="tr-TR" sz="3200" dirty="0">
                  <a:solidFill>
                    <a:srgbClr val="00FF00"/>
                  </a:solidFill>
                  <a:latin typeface="Consolas" panose="020B0609020204030204" pitchFamily="49" charset="0"/>
                  <a:ea typeface="Fira Code"/>
                  <a:cs typeface="Biome Light" panose="020B0502040204020203" pitchFamily="34" charset="0"/>
                  <a:sym typeface="Fira Code"/>
                </a:rPr>
                <a:t>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sayi</a:t>
              </a:r>
              <a:r>
                <a:rPr lang="tr-TR" sz="3200" dirty="0">
                  <a:solidFill>
                    <a:srgbClr val="00FF00"/>
                  </a:solidFill>
                  <a:latin typeface="Consolas" panose="020B0609020204030204" pitchFamily="49" charset="0"/>
                  <a:ea typeface="Fira Code"/>
                  <a:cs typeface="Biome Light" panose="020B0502040204020203" pitchFamily="34" charset="0"/>
                  <a:sym typeface="Fira Code"/>
                </a:rPr>
                <a:t> &gt;= 0:</a:t>
              </a:r>
            </a:p>
            <a:p>
              <a:pPr lvl="0">
                <a:spcBef>
                  <a:spcPct val="0"/>
                </a:spcBef>
                <a:defRPr/>
              </a:pPr>
              <a:r>
                <a:rPr lang="tr-TR" sz="3200" dirty="0">
                  <a:solidFill>
                    <a:srgbClr val="00FF00"/>
                  </a:solidFill>
                  <a:latin typeface="Consolas" panose="020B0609020204030204" pitchFamily="49" charset="0"/>
                  <a:ea typeface="Fira Code"/>
                  <a:cs typeface="Biome Light" panose="020B0502040204020203" pitchFamily="34" charset="0"/>
                  <a:sym typeface="Fira Code"/>
                </a:rPr>
                <a:t>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200" dirty="0">
                  <a:solidFill>
                    <a:srgbClr val="00FF00"/>
                  </a:solidFill>
                  <a:latin typeface="Consolas" panose="020B0609020204030204" pitchFamily="49" charset="0"/>
                  <a:ea typeface="Fira Code"/>
                  <a:cs typeface="Biome Light" panose="020B0502040204020203" pitchFamily="34" charset="0"/>
                  <a:sym typeface="Fira Code"/>
                </a:rPr>
                <a:t>("Sayı pozitiftir.")</a:t>
              </a:r>
            </a:p>
            <a:p>
              <a:pPr lvl="0">
                <a:spcBef>
                  <a:spcPct val="0"/>
                </a:spcBef>
                <a:defRPr/>
              </a:pPr>
              <a:r>
                <a:rPr lang="tr-TR" sz="3200" dirty="0">
                  <a:solidFill>
                    <a:srgbClr val="00FF00"/>
                  </a:solidFill>
                  <a:latin typeface="Consolas" panose="020B0609020204030204" pitchFamily="49" charset="0"/>
                  <a:ea typeface="Fira Code"/>
                  <a:cs typeface="Biome Light" panose="020B0502040204020203" pitchFamily="34" charset="0"/>
                  <a:sym typeface="Fira Code"/>
                </a:rPr>
                <a:t>else:</a:t>
              </a:r>
            </a:p>
            <a:p>
              <a:pPr>
                <a:spcBef>
                  <a:spcPct val="0"/>
                </a:spcBef>
                <a:defRPr/>
              </a:pPr>
              <a:r>
                <a:rPr lang="tr-TR" sz="3200" dirty="0">
                  <a:solidFill>
                    <a:srgbClr val="00FF00"/>
                  </a:solidFill>
                  <a:latin typeface="Consolas" panose="020B0609020204030204" pitchFamily="49" charset="0"/>
                  <a:ea typeface="Fira Code"/>
                  <a:cs typeface="Biome Light" panose="020B0502040204020203" pitchFamily="34" charset="0"/>
                  <a:sym typeface="Fira Code"/>
                </a:rPr>
                <a:t>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200" dirty="0">
                  <a:solidFill>
                    <a:srgbClr val="00FF00"/>
                  </a:solidFill>
                  <a:latin typeface="Consolas" panose="020B0609020204030204" pitchFamily="49" charset="0"/>
                  <a:ea typeface="Fira Code"/>
                  <a:cs typeface="Biome Light" panose="020B0502040204020203" pitchFamily="34" charset="0"/>
                  <a:sym typeface="Fira Code"/>
                </a:rPr>
                <a:t>("Sayı negatiftir.")</a:t>
              </a:r>
            </a:p>
          </p:txBody>
        </p:sp>
      </p:grpSp>
    </p:spTree>
    <p:extLst>
      <p:ext uri="{BB962C8B-B14F-4D97-AF65-F5344CB8AC3E}">
        <p14:creationId xmlns:p14="http://schemas.microsoft.com/office/powerpoint/2010/main" val="1487924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2BF51-5AA2-598D-0EDF-7E49285D67F0}"/>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D2A925CE-20B0-22D6-D8E0-D3B92F6F4BAF}"/>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0C596951-ECC0-9EBE-5CD7-8CEA8D4A8F3C}"/>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CE0581B3-BAAF-01EF-CCAC-832DCACF6297}"/>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49AD13E9-9EC5-AF45-8343-04576DAD1ABE}"/>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32B3AA04-F6DB-2D5B-2EC8-04187AC8A5EE}"/>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FB6AD45A-E313-AFDF-46D9-98CC47A81555}"/>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70D59899-EAB4-4E09-C856-CCB3E77D41D8}"/>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1DB0E8A4-22C9-ADD2-6AB7-4785D13B3AB9}"/>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462352E6-B7B5-22C8-39E6-719A320D443A}"/>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DA59211F-C1AD-DD34-3780-A66D7088FDBB}"/>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7F3776DE-C501-0F60-0257-BAA59BCB6088}"/>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73A4BE47-83E9-31E4-58B0-6C15E63919C6}"/>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E48CCE1F-8610-3103-DDEA-14342161379E}"/>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DA58574B-56D2-5457-55AE-E68122FD9F88}"/>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CC677F3F-DB10-F7B3-589D-7A9219FC5A7C}"/>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10C215B4-E29E-55A3-C1F9-A566CA5F0BCC}"/>
              </a:ext>
            </a:extLst>
          </p:cNvPr>
          <p:cNvSpPr txBox="1"/>
          <p:nvPr/>
        </p:nvSpPr>
        <p:spPr>
          <a:xfrm>
            <a:off x="1295400" y="2895263"/>
            <a:ext cx="16215486" cy="86177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rPr>
              <a:t>Kullanıcının aldığınız iki sayının bir birine eşit olup olmadığını kontrol eden programı yazınız.</a:t>
            </a:r>
          </a:p>
        </p:txBody>
      </p:sp>
      <p:sp>
        <p:nvSpPr>
          <p:cNvPr id="16" name="Slayt Numarası Yer Tutucusu 15">
            <a:extLst>
              <a:ext uri="{FF2B5EF4-FFF2-40B4-BE49-F238E27FC236}">
                <a16:creationId xmlns:a16="http://schemas.microsoft.com/office/drawing/2014/main" id="{C9BC03B6-5D4A-AB91-4887-6F640220A2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2BBE815E-E41E-3F86-4B18-47093B80DCE9}"/>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err="1">
                <a:ln>
                  <a:noFill/>
                </a:ln>
                <a:solidFill>
                  <a:srgbClr val="FF5858"/>
                </a:solidFill>
                <a:effectLst/>
                <a:uLnTx/>
                <a:uFillTx/>
                <a:latin typeface="Fira Code"/>
                <a:ea typeface="Fira Code"/>
                <a:cs typeface="Fira Code"/>
                <a:sym typeface="Fira Code"/>
              </a:rPr>
              <a:t>if</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 - else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3" name="Grup 2">
            <a:extLst>
              <a:ext uri="{FF2B5EF4-FFF2-40B4-BE49-F238E27FC236}">
                <a16:creationId xmlns:a16="http://schemas.microsoft.com/office/drawing/2014/main" id="{98EC12F2-6CBC-A7B4-E19B-0574C42F85B1}"/>
              </a:ext>
            </a:extLst>
          </p:cNvPr>
          <p:cNvGrpSpPr/>
          <p:nvPr/>
        </p:nvGrpSpPr>
        <p:grpSpPr>
          <a:xfrm>
            <a:off x="6324600" y="6362700"/>
            <a:ext cx="5251549" cy="3960211"/>
            <a:chOff x="5308820" y="3906555"/>
            <a:chExt cx="7962346" cy="6370112"/>
          </a:xfrm>
        </p:grpSpPr>
        <p:grpSp>
          <p:nvGrpSpPr>
            <p:cNvPr id="21" name="Grup 20">
              <a:extLst>
                <a:ext uri="{FF2B5EF4-FFF2-40B4-BE49-F238E27FC236}">
                  <a16:creationId xmlns:a16="http://schemas.microsoft.com/office/drawing/2014/main" id="{3A0ADB52-0C7D-99B2-9E34-851E8C88C04F}"/>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6EBF282D-0E34-06C0-A058-8E5D55AAA68B}"/>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2275C189-97E9-B209-8EC7-7FD94A1C01D2}"/>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CE3EE76F-A89F-F43D-02ED-653038443479}"/>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8F9B8909-4FC5-F65E-8011-B1B93B1C84DF}"/>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ACF57834-FF32-4F41-50A0-FEFE041C10C0}"/>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D42C8708-E9B6-6C1B-BDBE-8EE6E5DA69E1}"/>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E8B41328-EB01-6214-3664-B8A659205439}"/>
                  </a:ext>
                </a:extLst>
              </p:cNvPr>
              <p:cNvSpPr txBox="1"/>
              <p:nvPr/>
            </p:nvSpPr>
            <p:spPr>
              <a:xfrm>
                <a:off x="3629053" y="4914237"/>
                <a:ext cx="11398317" cy="24444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2025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yas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9FA1EFCB-D91C-60A8-38D6-2B53A04FB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75155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EEAB0-7D3B-F58E-9DB8-3B5EE1C9D813}"/>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A347F8E0-8A0D-8904-3151-72E5762513F8}"/>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0FE1C178-EBDC-3171-5210-40B0E311A2F2}"/>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01391D41-6C40-8499-ADCD-114BCA3EE1BE}"/>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7BEB8BDF-D3A3-DF99-9C71-CBD3DC764FAF}"/>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3F171AFA-FA2F-69AB-059F-F0F528CE690A}"/>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43682010-2962-69AC-8131-8D96F438C3FA}"/>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635C1339-90B5-A60A-BB61-76C7EAAFECFE}"/>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2FFDCE22-241A-411E-E9EA-F7400F78610C}"/>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CD2C861C-BFD3-ADBD-74E8-061925E5B8FE}"/>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96DE15E7-9E7E-5B67-8D54-6CF4568DDE76}"/>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6DE45503-B882-9203-3661-42518F5ED0D1}"/>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807A2574-4FA4-5E3B-39E2-E38B7D5257DB}"/>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14743B34-3B3D-28DF-40F3-B4E5940308A6}"/>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DB0A7EC2-523A-E465-3BB3-31CBAEE86968}"/>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6F438F28-9830-9A69-D39D-263A465B2BF8}"/>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E7B4C04A-FB53-EA85-7890-9241CBB3790F}"/>
              </a:ext>
            </a:extLst>
          </p:cNvPr>
          <p:cNvSpPr txBox="1"/>
          <p:nvPr/>
        </p:nvSpPr>
        <p:spPr>
          <a:xfrm>
            <a:off x="1295400" y="2895263"/>
            <a:ext cx="16215486" cy="861774"/>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Kullanıcının aldığınız iki sayının bir birine eşit olup olmadığını kontrol eden programı yazınız.</a:t>
            </a:r>
          </a:p>
        </p:txBody>
      </p:sp>
      <p:sp>
        <p:nvSpPr>
          <p:cNvPr id="16" name="Slayt Numarası Yer Tutucusu 15">
            <a:extLst>
              <a:ext uri="{FF2B5EF4-FFF2-40B4-BE49-F238E27FC236}">
                <a16:creationId xmlns:a16="http://schemas.microsoft.com/office/drawing/2014/main" id="{27A6241F-593F-55CA-01EE-3648DB9A78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1D00109D-AD7A-AD82-32C7-304CE65E80B5}"/>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2167BF38-EB4D-0428-971F-F173EDD287CD}"/>
              </a:ext>
            </a:extLst>
          </p:cNvPr>
          <p:cNvGrpSpPr/>
          <p:nvPr/>
        </p:nvGrpSpPr>
        <p:grpSpPr>
          <a:xfrm>
            <a:off x="2514600" y="4219871"/>
            <a:ext cx="12954000" cy="5789010"/>
            <a:chOff x="2781854" y="3916888"/>
            <a:chExt cx="13029902" cy="6370112"/>
          </a:xfrm>
        </p:grpSpPr>
        <p:grpSp>
          <p:nvGrpSpPr>
            <p:cNvPr id="24" name="Grup 23">
              <a:extLst>
                <a:ext uri="{FF2B5EF4-FFF2-40B4-BE49-F238E27FC236}">
                  <a16:creationId xmlns:a16="http://schemas.microsoft.com/office/drawing/2014/main" id="{B8F04556-38D3-FD13-4B8A-8A6E6E833193}"/>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3AD159D6-4A87-B8A5-569E-03F79C89BC77}"/>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C63E19DF-90BF-084E-9C6C-AEFCE1E6300C}"/>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0E1AC3E9-EE16-77C1-33C7-29D641A5B35B}"/>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718FDADF-5D40-64AE-237A-BD1604680624}"/>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C24FFC6E-4001-BBF2-991A-FF282264F672}"/>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3A00B32B-613C-6865-9061-9FDDDB495121}"/>
                </a:ext>
              </a:extLst>
            </p:cNvPr>
            <p:cNvSpPr txBox="1"/>
            <p:nvPr/>
          </p:nvSpPr>
          <p:spPr>
            <a:xfrm>
              <a:off x="3359879" y="4304706"/>
              <a:ext cx="11398317" cy="3793118"/>
            </a:xfrm>
            <a:prstGeom prst="rect">
              <a:avLst/>
            </a:prstGeom>
          </p:spPr>
          <p:txBody>
            <a:bodyPr wrap="square" lIns="0" tIns="0" rIns="0" bIns="0" rtlCol="0" anchor="t">
              <a:spAutoFit/>
            </a:bodyPr>
            <a:lstStyle/>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sayi1 =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int</a:t>
              </a:r>
              <a:r>
                <a:rPr lang="en-US" sz="3200" dirty="0">
                  <a:solidFill>
                    <a:srgbClr val="00FF00"/>
                  </a:solidFill>
                  <a:latin typeface="Consolas" panose="020B0609020204030204" pitchFamily="49" charset="0"/>
                  <a:ea typeface="Fira Code"/>
                  <a:cs typeface="Biome Light" panose="020B0502040204020203" pitchFamily="34" charset="0"/>
                  <a:sym typeface="Fira Code"/>
                </a:rPr>
                <a:t>(input("Birinci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sayıyı</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sayi2 =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int</a:t>
              </a:r>
              <a:r>
                <a:rPr lang="en-US" sz="3200" dirty="0">
                  <a:solidFill>
                    <a:srgbClr val="00FF00"/>
                  </a:solidFill>
                  <a:latin typeface="Consolas" panose="020B0609020204030204" pitchFamily="49" charset="0"/>
                  <a:ea typeface="Fira Code"/>
                  <a:cs typeface="Biome Light" panose="020B0502040204020203" pitchFamily="34" charset="0"/>
                  <a:sym typeface="Fira Code"/>
                </a:rPr>
                <a:t>(input("</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İkinci</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sayıyı</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endParaRPr lang="en-US" sz="32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if sayi1 == sayi2:</a:t>
              </a: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Sayılar</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birbirine</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eşittir</a:t>
              </a:r>
              <a:r>
                <a:rPr lang="en-US" sz="32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else:</a:t>
              </a: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Sayılar</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eşit</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değildir</a:t>
              </a:r>
              <a:r>
                <a:rPr lang="en-US" sz="32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3200" dirty="0">
                <a:solidFill>
                  <a:srgbClr val="00FF00"/>
                </a:solidFill>
                <a:latin typeface="Consolas" panose="020B0609020204030204" pitchFamily="49" charset="0"/>
                <a:ea typeface="Fira Code"/>
                <a:cs typeface="Biome Light" panose="020B0502040204020203" pitchFamily="34" charset="0"/>
                <a:sym typeface="Fira Code"/>
              </a:endParaRPr>
            </a:p>
          </p:txBody>
        </p:sp>
      </p:grpSp>
    </p:spTree>
    <p:extLst>
      <p:ext uri="{BB962C8B-B14F-4D97-AF65-F5344CB8AC3E}">
        <p14:creationId xmlns:p14="http://schemas.microsoft.com/office/powerpoint/2010/main" val="139847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D814A-80F3-2303-6376-477D7C11B4B4}"/>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A6F4DB28-7EC2-2CD0-B7E8-C9D7093C4317}"/>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F34E4F48-3DE6-44D9-7BE3-F34A180DF83F}"/>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EADC9254-6639-C847-CCBC-ACCCBCAA898A}"/>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0EFFF558-41D2-CC88-226C-76EE9C3F32D0}"/>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06FB6152-2792-CE0D-1BDC-8EA881B00E4B}"/>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1BC4A43F-34D5-0F95-51EF-1D98681827F7}"/>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65A45DA1-96A8-6DC1-A523-AEA7EB749D89}"/>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A3CF7317-18CB-2982-E931-DB462B4A24EC}"/>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D4ADCE64-0215-092B-3A3E-B3C8F5CBC59B}"/>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2A56D8F1-E88D-C0B1-5E37-274E0E148A1A}"/>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772D0CF2-D3A1-5458-603B-3082888FBDA1}"/>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AA7691BC-02A5-6CFF-8D52-ABFE349E956D}"/>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02705382-F9D3-96EF-A3EC-8525EED69841}"/>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540BB7D5-829F-B645-AEBC-D2688178E2B3}"/>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8B9C0D09-889B-7141-E24D-FF771DFE65A0}"/>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A50C67C0-E1AB-019E-6578-A39C5CAF9602}"/>
              </a:ext>
            </a:extLst>
          </p:cNvPr>
          <p:cNvSpPr txBox="1"/>
          <p:nvPr/>
        </p:nvSpPr>
        <p:spPr>
          <a:xfrm>
            <a:off x="1295400" y="2895263"/>
            <a:ext cx="16215486" cy="43088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rPr>
              <a:t>Girilen sayının tek yada çift olduğunu ekrana yazdıran kodu yazınız.</a:t>
            </a:r>
          </a:p>
        </p:txBody>
      </p:sp>
      <p:sp>
        <p:nvSpPr>
          <p:cNvPr id="16" name="Slayt Numarası Yer Tutucusu 15">
            <a:extLst>
              <a:ext uri="{FF2B5EF4-FFF2-40B4-BE49-F238E27FC236}">
                <a16:creationId xmlns:a16="http://schemas.microsoft.com/office/drawing/2014/main" id="{1B930FF8-2CB6-29C8-D35D-E6EC02B30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4D410CC3-01B4-FF5A-CFE3-0FF4CC3DC23C}"/>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err="1">
                <a:ln>
                  <a:noFill/>
                </a:ln>
                <a:solidFill>
                  <a:srgbClr val="FF5858"/>
                </a:solidFill>
                <a:effectLst/>
                <a:uLnTx/>
                <a:uFillTx/>
                <a:latin typeface="Fira Code"/>
                <a:ea typeface="Fira Code"/>
                <a:cs typeface="Fira Code"/>
                <a:sym typeface="Fira Code"/>
              </a:rPr>
              <a:t>if</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 - else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3" name="Grup 2">
            <a:extLst>
              <a:ext uri="{FF2B5EF4-FFF2-40B4-BE49-F238E27FC236}">
                <a16:creationId xmlns:a16="http://schemas.microsoft.com/office/drawing/2014/main" id="{5F0FEDB3-A5D2-80E4-C941-66CA884DDA87}"/>
              </a:ext>
            </a:extLst>
          </p:cNvPr>
          <p:cNvGrpSpPr/>
          <p:nvPr/>
        </p:nvGrpSpPr>
        <p:grpSpPr>
          <a:xfrm>
            <a:off x="6324600" y="6362700"/>
            <a:ext cx="5251549" cy="3960211"/>
            <a:chOff x="5308820" y="3906555"/>
            <a:chExt cx="7962346" cy="6370112"/>
          </a:xfrm>
        </p:grpSpPr>
        <p:grpSp>
          <p:nvGrpSpPr>
            <p:cNvPr id="21" name="Grup 20">
              <a:extLst>
                <a:ext uri="{FF2B5EF4-FFF2-40B4-BE49-F238E27FC236}">
                  <a16:creationId xmlns:a16="http://schemas.microsoft.com/office/drawing/2014/main" id="{F3971E06-24D6-B864-0395-F64F2891A730}"/>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00C14556-F0C4-D5ED-8885-E7A52C4B7CA4}"/>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E2D973B3-74CA-0293-A8FF-4398072E0476}"/>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7B9CAACD-9687-5F50-FD1C-651CA2240D82}"/>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EDC588D4-0ADD-D94B-E6D9-E4D6948E748A}"/>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0B2DFAA3-1A37-0C53-C56C-859088C17B51}"/>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46E36AFB-2DB4-0932-2367-68EF97CD1C86}"/>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2C5E3B0A-8526-A91E-0CF1-57E96B01A8A0}"/>
                  </a:ext>
                </a:extLst>
              </p:cNvPr>
              <p:cNvSpPr txBox="1"/>
              <p:nvPr/>
            </p:nvSpPr>
            <p:spPr>
              <a:xfrm>
                <a:off x="3629053" y="4914237"/>
                <a:ext cx="11398317" cy="24444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2025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yas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2F52FCF4-619D-52B0-5634-87C7F7762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7289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B209A-4701-C405-D81F-121767CEF93C}"/>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F69988B1-B231-F6DF-C43B-1EF5F529ABE7}"/>
              </a:ext>
            </a:extLst>
          </p:cNvPr>
          <p:cNvSpPr txBox="1"/>
          <p:nvPr/>
        </p:nvSpPr>
        <p:spPr>
          <a:xfrm>
            <a:off x="1028541" y="3299489"/>
            <a:ext cx="9339694" cy="726096"/>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ct val="0"/>
              </a:spcBef>
              <a:spcAft>
                <a:spcPts val="0"/>
              </a:spcAft>
              <a:buClrTx/>
              <a:buSzTx/>
              <a:buFontTx/>
              <a:buNone/>
              <a:tabLst/>
              <a:defRPr/>
            </a:pPr>
            <a:r>
              <a:rPr kumimoji="0" lang="tr-TR" sz="4200" b="0" i="1" u="none" strike="noStrike" kern="1200" cap="none" spc="0" normalizeH="0" baseline="0" noProof="0" dirty="0">
                <a:ln>
                  <a:noFill/>
                </a:ln>
                <a:solidFill>
                  <a:prstClr val="white"/>
                </a:solidFill>
                <a:effectLst/>
                <a:uLnTx/>
                <a:uFillTx/>
                <a:latin typeface="Fira Code"/>
                <a:ea typeface="Fira Code"/>
                <a:cs typeface="Fira Code"/>
                <a:sym typeface="Fira Code"/>
              </a:rPr>
              <a:t>Bu haftayı bitirdiğinizde, </a:t>
            </a:r>
            <a:endParaRPr kumimoji="0" lang="en-US" sz="4200" b="0" i="1" u="none" strike="noStrike" kern="1200" cap="none" spc="0" normalizeH="0" baseline="0" noProof="0" dirty="0">
              <a:ln>
                <a:noFill/>
              </a:ln>
              <a:solidFill>
                <a:prstClr val="white"/>
              </a:solidFill>
              <a:effectLst/>
              <a:uLnTx/>
              <a:uFillTx/>
              <a:latin typeface="Fira Code"/>
              <a:ea typeface="Fira Code"/>
              <a:cs typeface="Fira Code"/>
              <a:sym typeface="Fira Code"/>
            </a:endParaRPr>
          </a:p>
        </p:txBody>
      </p:sp>
      <p:sp>
        <p:nvSpPr>
          <p:cNvPr id="24" name="TextBox 24">
            <a:extLst>
              <a:ext uri="{FF2B5EF4-FFF2-40B4-BE49-F238E27FC236}">
                <a16:creationId xmlns:a16="http://schemas.microsoft.com/office/drawing/2014/main" id="{CD21CF35-768A-0CD1-588B-6FCCFC94A0CD}"/>
              </a:ext>
            </a:extLst>
          </p:cNvPr>
          <p:cNvSpPr txBox="1"/>
          <p:nvPr/>
        </p:nvSpPr>
        <p:spPr>
          <a:xfrm>
            <a:off x="1028700" y="1961331"/>
            <a:ext cx="16227196" cy="1267398"/>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7328" b="0" i="0" u="none" strike="noStrike" kern="1200" cap="none" spc="0" normalizeH="0" baseline="0" noProof="0" dirty="0">
                <a:ln>
                  <a:noFill/>
                </a:ln>
                <a:solidFill>
                  <a:srgbClr val="FF5858"/>
                </a:solidFill>
                <a:effectLst/>
                <a:uLnTx/>
                <a:uFillTx/>
                <a:latin typeface="Fira Code"/>
                <a:ea typeface="Fira Code"/>
                <a:cs typeface="Fira Code"/>
                <a:sym typeface="Fira Code"/>
              </a:rPr>
              <a:t>Bu Haftanın Ders Kazanımları</a:t>
            </a:r>
            <a:endParaRPr kumimoji="0" lang="en-US" sz="7328" b="0" i="0" u="none" strike="noStrike" kern="1200" cap="none" spc="0" normalizeH="0" baseline="0" noProof="0" dirty="0">
              <a:ln>
                <a:noFill/>
              </a:ln>
              <a:solidFill>
                <a:srgbClr val="FF5858"/>
              </a:solidFill>
              <a:effectLst/>
              <a:uLnTx/>
              <a:uFillTx/>
              <a:latin typeface="Fira Code"/>
              <a:ea typeface="Fira Code"/>
              <a:cs typeface="Fira Code"/>
              <a:sym typeface="Fira Code"/>
            </a:endParaRPr>
          </a:p>
        </p:txBody>
      </p:sp>
      <p:grpSp>
        <p:nvGrpSpPr>
          <p:cNvPr id="62" name="Grup 61">
            <a:extLst>
              <a:ext uri="{FF2B5EF4-FFF2-40B4-BE49-F238E27FC236}">
                <a16:creationId xmlns:a16="http://schemas.microsoft.com/office/drawing/2014/main" id="{4364F848-FBDD-618B-4E9B-6C7C1CD3F739}"/>
              </a:ext>
            </a:extLst>
          </p:cNvPr>
          <p:cNvGrpSpPr/>
          <p:nvPr/>
        </p:nvGrpSpPr>
        <p:grpSpPr>
          <a:xfrm>
            <a:off x="817362" y="4350763"/>
            <a:ext cx="9550872" cy="1483929"/>
            <a:chOff x="818991" y="4503175"/>
            <a:chExt cx="9550872" cy="1483929"/>
          </a:xfrm>
        </p:grpSpPr>
        <p:sp>
          <p:nvSpPr>
            <p:cNvPr id="21" name="TextBox 21">
              <a:extLst>
                <a:ext uri="{FF2B5EF4-FFF2-40B4-BE49-F238E27FC236}">
                  <a16:creationId xmlns:a16="http://schemas.microsoft.com/office/drawing/2014/main" id="{98601668-2B57-2A80-8322-5A75BD404416}"/>
                </a:ext>
              </a:extLst>
            </p:cNvPr>
            <p:cNvSpPr txBox="1"/>
            <p:nvPr/>
          </p:nvSpPr>
          <p:spPr>
            <a:xfrm>
              <a:off x="2335070" y="5106706"/>
              <a:ext cx="8034793" cy="373372"/>
            </a:xfrm>
            <a:prstGeom prst="rect">
              <a:avLst/>
            </a:prstGeom>
          </p:spPr>
          <p:txBody>
            <a:bodyPr wrap="square" lIns="0" tIns="0" rIns="0" bIns="0" rtlCol="0" anchor="t">
              <a:spAutoFit/>
            </a:bodyPr>
            <a:lstStyle/>
            <a:p>
              <a:pPr lvl="0">
                <a:lnSpc>
                  <a:spcPts val="2940"/>
                </a:lnSpc>
                <a:spcBef>
                  <a:spcPct val="0"/>
                </a:spcBef>
                <a:defRPr/>
              </a:pPr>
              <a:r>
                <a:rPr lang="tr-TR" sz="2500" dirty="0" err="1">
                  <a:solidFill>
                    <a:srgbClr val="FFFFFF"/>
                  </a:solidFill>
                  <a:latin typeface="Fira Code"/>
                  <a:ea typeface="Fira Code"/>
                  <a:cs typeface="Fira Code"/>
                  <a:sym typeface="Fira Code"/>
                </a:rPr>
                <a:t>if</a:t>
              </a:r>
              <a:r>
                <a:rPr lang="tr-TR" sz="2500" dirty="0">
                  <a:solidFill>
                    <a:srgbClr val="FFFFFF"/>
                  </a:solidFill>
                  <a:latin typeface="Fira Code"/>
                  <a:ea typeface="Fira Code"/>
                  <a:cs typeface="Fira Code"/>
                  <a:sym typeface="Fira Code"/>
                </a:rPr>
                <a:t> - else Yapısı </a:t>
              </a:r>
            </a:p>
          </p:txBody>
        </p:sp>
        <p:sp>
          <p:nvSpPr>
            <p:cNvPr id="16" name="TextBox 16">
              <a:extLst>
                <a:ext uri="{FF2B5EF4-FFF2-40B4-BE49-F238E27FC236}">
                  <a16:creationId xmlns:a16="http://schemas.microsoft.com/office/drawing/2014/main" id="{4C47D165-E813-E8B7-F0FC-341EEAE7E696}"/>
                </a:ext>
              </a:extLst>
            </p:cNvPr>
            <p:cNvSpPr txBox="1"/>
            <p:nvPr/>
          </p:nvSpPr>
          <p:spPr>
            <a:xfrm>
              <a:off x="1312939" y="4503175"/>
              <a:ext cx="558444"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AB81FF"/>
                  </a:solidFill>
                  <a:effectLst/>
                  <a:uLnTx/>
                  <a:uFillTx/>
                  <a:latin typeface="Fira Code"/>
                  <a:ea typeface="Fira Code"/>
                  <a:cs typeface="Fira Code"/>
                  <a:sym typeface="Fira Code"/>
                </a:rPr>
                <a:t>1</a:t>
              </a:r>
            </a:p>
          </p:txBody>
        </p:sp>
        <p:sp>
          <p:nvSpPr>
            <p:cNvPr id="26" name="TextBox 26">
              <a:extLst>
                <a:ext uri="{FF2B5EF4-FFF2-40B4-BE49-F238E27FC236}">
                  <a16:creationId xmlns:a16="http://schemas.microsoft.com/office/drawing/2014/main" id="{009C154D-F09F-0049-E3EA-3174EBED9D2A}"/>
                </a:ext>
              </a:extLst>
            </p:cNvPr>
            <p:cNvSpPr txBox="1"/>
            <p:nvPr/>
          </p:nvSpPr>
          <p:spPr>
            <a:xfrm>
              <a:off x="1813470" y="4528365"/>
              <a:ext cx="558444" cy="1222155"/>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FFFFFF"/>
                  </a:solidFill>
                  <a:effectLst/>
                  <a:uLnTx/>
                  <a:uFillTx/>
                  <a:latin typeface="Fira Code"/>
                  <a:ea typeface="Fira Code"/>
                  <a:cs typeface="Fira Code"/>
                  <a:sym typeface="Fira Code"/>
                </a:rPr>
                <a:t>}</a:t>
              </a:r>
            </a:p>
          </p:txBody>
        </p:sp>
        <p:sp>
          <p:nvSpPr>
            <p:cNvPr id="29" name="TextBox 29">
              <a:extLst>
                <a:ext uri="{FF2B5EF4-FFF2-40B4-BE49-F238E27FC236}">
                  <a16:creationId xmlns:a16="http://schemas.microsoft.com/office/drawing/2014/main" id="{0C423240-3109-B6A1-FBD9-7B4B4F7C31BA}"/>
                </a:ext>
              </a:extLst>
            </p:cNvPr>
            <p:cNvSpPr txBox="1"/>
            <p:nvPr/>
          </p:nvSpPr>
          <p:spPr>
            <a:xfrm rot="10800000">
              <a:off x="818991" y="4788699"/>
              <a:ext cx="419100"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FFFFFF"/>
                  </a:solidFill>
                  <a:effectLst/>
                  <a:uLnTx/>
                  <a:uFillTx/>
                  <a:latin typeface="Fira Code"/>
                  <a:ea typeface="Fira Code"/>
                  <a:cs typeface="Fira Code"/>
                  <a:sym typeface="Fira Code"/>
                </a:rPr>
                <a:t>}</a:t>
              </a:r>
            </a:p>
          </p:txBody>
        </p:sp>
      </p:grpSp>
      <p:sp>
        <p:nvSpPr>
          <p:cNvPr id="83" name="TextBox 15">
            <a:extLst>
              <a:ext uri="{FF2B5EF4-FFF2-40B4-BE49-F238E27FC236}">
                <a16:creationId xmlns:a16="http://schemas.microsoft.com/office/drawing/2014/main" id="{7035ED04-6959-4195-B190-31CDD7DEF253}"/>
              </a:ext>
            </a:extLst>
          </p:cNvPr>
          <p:cNvSpPr txBox="1"/>
          <p:nvPr/>
        </p:nvSpPr>
        <p:spPr>
          <a:xfrm>
            <a:off x="9903058" y="8169069"/>
            <a:ext cx="9339694" cy="726096"/>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ct val="0"/>
              </a:spcBef>
              <a:spcAft>
                <a:spcPts val="0"/>
              </a:spcAft>
              <a:buClrTx/>
              <a:buSzTx/>
              <a:buFontTx/>
              <a:buNone/>
              <a:tabLst/>
              <a:defRPr/>
            </a:pPr>
            <a:r>
              <a:rPr kumimoji="0" lang="tr-TR" sz="4200" b="0" i="1" u="none" strike="noStrike" kern="1200" cap="none" spc="0" normalizeH="0" baseline="0" noProof="0" dirty="0">
                <a:ln>
                  <a:noFill/>
                </a:ln>
                <a:solidFill>
                  <a:prstClr val="white"/>
                </a:solidFill>
                <a:effectLst/>
                <a:uLnTx/>
                <a:uFillTx/>
                <a:latin typeface="Fira Code"/>
                <a:ea typeface="Fira Code"/>
                <a:cs typeface="Fira Code"/>
                <a:sym typeface="Fira Code"/>
              </a:rPr>
              <a:t>öğrenmiş olacaksınız.</a:t>
            </a:r>
            <a:endParaRPr kumimoji="0" lang="en-US" sz="4200" b="0" i="1" u="none" strike="noStrike" kern="1200" cap="none" spc="0" normalizeH="0" baseline="0" noProof="0" dirty="0">
              <a:ln>
                <a:noFill/>
              </a:ln>
              <a:solidFill>
                <a:prstClr val="white"/>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354C362F-1990-B9F4-D80A-2471F73007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3" name="Grup 2">
            <a:extLst>
              <a:ext uri="{FF2B5EF4-FFF2-40B4-BE49-F238E27FC236}">
                <a16:creationId xmlns:a16="http://schemas.microsoft.com/office/drawing/2014/main" id="{0473D5FD-5E57-92C2-CEFF-72D0B0A89E14}"/>
              </a:ext>
            </a:extLst>
          </p:cNvPr>
          <p:cNvGrpSpPr/>
          <p:nvPr/>
        </p:nvGrpSpPr>
        <p:grpSpPr>
          <a:xfrm>
            <a:off x="9527021" y="4375953"/>
            <a:ext cx="8555238" cy="1483929"/>
            <a:chOff x="818991" y="4503175"/>
            <a:chExt cx="8555238" cy="1483929"/>
          </a:xfrm>
        </p:grpSpPr>
        <p:sp>
          <p:nvSpPr>
            <p:cNvPr id="4" name="TextBox 21">
              <a:extLst>
                <a:ext uri="{FF2B5EF4-FFF2-40B4-BE49-F238E27FC236}">
                  <a16:creationId xmlns:a16="http://schemas.microsoft.com/office/drawing/2014/main" id="{FE94CCE4-BABE-E402-131C-9AFB2106D4F1}"/>
                </a:ext>
              </a:extLst>
            </p:cNvPr>
            <p:cNvSpPr txBox="1"/>
            <p:nvPr/>
          </p:nvSpPr>
          <p:spPr>
            <a:xfrm>
              <a:off x="2314061" y="5078720"/>
              <a:ext cx="7060168" cy="745269"/>
            </a:xfrm>
            <a:prstGeom prst="rect">
              <a:avLst/>
            </a:prstGeom>
          </p:spPr>
          <p:txBody>
            <a:bodyPr wrap="square" lIns="0" tIns="0" rIns="0" bIns="0" rtlCol="0" anchor="t">
              <a:spAutoFit/>
            </a:bodyPr>
            <a:lstStyle/>
            <a:p>
              <a:pPr lvl="0">
                <a:lnSpc>
                  <a:spcPts val="2940"/>
                </a:lnSpc>
                <a:spcBef>
                  <a:spcPct val="0"/>
                </a:spcBef>
                <a:defRPr/>
              </a:pPr>
              <a:r>
                <a:rPr lang="tr-TR" sz="2500" dirty="0">
                  <a:solidFill>
                    <a:srgbClr val="FFFFFF"/>
                  </a:solidFill>
                  <a:latin typeface="Fira Code"/>
                  <a:ea typeface="Fira Code"/>
                  <a:cs typeface="Fira Code"/>
                  <a:sym typeface="Fira Code"/>
                </a:rPr>
                <a:t>Elif Yapısı</a:t>
              </a:r>
              <a:endParaRPr lang="en-US" sz="2500" dirty="0">
                <a:solidFill>
                  <a:srgbClr val="FFFFFF"/>
                </a:solidFill>
                <a:latin typeface="Fira Code"/>
                <a:ea typeface="Fira Code"/>
                <a:cs typeface="Fira Code"/>
                <a:sym typeface="Fira Code"/>
              </a:endParaRPr>
            </a:p>
            <a:p>
              <a:pPr lvl="0">
                <a:lnSpc>
                  <a:spcPts val="2940"/>
                </a:lnSpc>
                <a:spcBef>
                  <a:spcPct val="0"/>
                </a:spcBef>
                <a:defRPr/>
              </a:pPr>
              <a:endParaRPr lang="en-US" sz="2500" dirty="0">
                <a:solidFill>
                  <a:srgbClr val="FFFFFF"/>
                </a:solidFill>
                <a:latin typeface="Fira Code"/>
                <a:ea typeface="Fira Code"/>
                <a:cs typeface="Fira Code"/>
                <a:sym typeface="Fira Code"/>
              </a:endParaRPr>
            </a:p>
          </p:txBody>
        </p:sp>
        <p:sp>
          <p:nvSpPr>
            <p:cNvPr id="5" name="TextBox 16">
              <a:extLst>
                <a:ext uri="{FF2B5EF4-FFF2-40B4-BE49-F238E27FC236}">
                  <a16:creationId xmlns:a16="http://schemas.microsoft.com/office/drawing/2014/main" id="{C30B1F2B-0008-EB2B-CD07-A5C33A7628E7}"/>
                </a:ext>
              </a:extLst>
            </p:cNvPr>
            <p:cNvSpPr txBox="1"/>
            <p:nvPr/>
          </p:nvSpPr>
          <p:spPr>
            <a:xfrm>
              <a:off x="1312939" y="4503175"/>
              <a:ext cx="558444"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lang="tr-TR" sz="5500" dirty="0">
                  <a:solidFill>
                    <a:srgbClr val="7ED957"/>
                  </a:solidFill>
                  <a:latin typeface="Fira Code"/>
                  <a:ea typeface="Fira Code"/>
                  <a:cs typeface="Fira Code"/>
                  <a:sym typeface="Fira Code"/>
                </a:rPr>
                <a:t>2</a:t>
              </a:r>
              <a:endParaRPr kumimoji="0" lang="en-US" sz="5500" b="0" i="0" u="none" strike="noStrike" kern="1200" cap="none" spc="0" normalizeH="0" baseline="0" noProof="0" dirty="0">
                <a:ln>
                  <a:noFill/>
                </a:ln>
                <a:solidFill>
                  <a:srgbClr val="7ED957"/>
                </a:solidFill>
                <a:effectLst/>
                <a:uLnTx/>
                <a:uFillTx/>
                <a:latin typeface="Fira Code"/>
                <a:ea typeface="Fira Code"/>
                <a:cs typeface="Fira Code"/>
                <a:sym typeface="Fira Code"/>
              </a:endParaRPr>
            </a:p>
          </p:txBody>
        </p:sp>
        <p:sp>
          <p:nvSpPr>
            <p:cNvPr id="6" name="TextBox 26">
              <a:extLst>
                <a:ext uri="{FF2B5EF4-FFF2-40B4-BE49-F238E27FC236}">
                  <a16:creationId xmlns:a16="http://schemas.microsoft.com/office/drawing/2014/main" id="{56C30521-BA77-6077-F2E1-A9BD33707974}"/>
                </a:ext>
              </a:extLst>
            </p:cNvPr>
            <p:cNvSpPr txBox="1"/>
            <p:nvPr/>
          </p:nvSpPr>
          <p:spPr>
            <a:xfrm>
              <a:off x="1813470" y="4528365"/>
              <a:ext cx="558444" cy="1222155"/>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FFFFFF"/>
                  </a:solidFill>
                  <a:effectLst/>
                  <a:uLnTx/>
                  <a:uFillTx/>
                  <a:latin typeface="Fira Code"/>
                  <a:ea typeface="Fira Code"/>
                  <a:cs typeface="Fira Code"/>
                  <a:sym typeface="Fira Code"/>
                </a:rPr>
                <a:t>}</a:t>
              </a:r>
            </a:p>
          </p:txBody>
        </p:sp>
        <p:sp>
          <p:nvSpPr>
            <p:cNvPr id="7" name="TextBox 29">
              <a:extLst>
                <a:ext uri="{FF2B5EF4-FFF2-40B4-BE49-F238E27FC236}">
                  <a16:creationId xmlns:a16="http://schemas.microsoft.com/office/drawing/2014/main" id="{CBE85405-4D6B-C6BD-1BCF-0C2163699FD4}"/>
                </a:ext>
              </a:extLst>
            </p:cNvPr>
            <p:cNvSpPr txBox="1"/>
            <p:nvPr/>
          </p:nvSpPr>
          <p:spPr>
            <a:xfrm rot="10800000">
              <a:off x="818991" y="4788699"/>
              <a:ext cx="419100"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FFFFFF"/>
                  </a:solidFill>
                  <a:effectLst/>
                  <a:uLnTx/>
                  <a:uFillTx/>
                  <a:latin typeface="Fira Code"/>
                  <a:ea typeface="Fira Code"/>
                  <a:cs typeface="Fira Code"/>
                  <a:sym typeface="Fira Code"/>
                </a:rPr>
                <a:t>}</a:t>
              </a:r>
            </a:p>
          </p:txBody>
        </p:sp>
      </p:grpSp>
    </p:spTree>
    <p:extLst>
      <p:ext uri="{BB962C8B-B14F-4D97-AF65-F5344CB8AC3E}">
        <p14:creationId xmlns:p14="http://schemas.microsoft.com/office/powerpoint/2010/main" val="88103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82302-262B-0846-296B-6CCDC480B108}"/>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0B2C78BB-F721-08B7-5EEB-70A35D0544C6}"/>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655F7274-0D00-27F1-4D3F-BF03ECF7F611}"/>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75536EC8-CD04-CADE-B1EF-FB7C6003E052}"/>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11CBF389-1DFA-12FB-BBD2-AFDDF1756FF3}"/>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21849DA8-CBE6-C30C-3407-2A7B5497A28D}"/>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FCADE362-2379-A5D4-BD5D-F0A6AAA48A94}"/>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5E23A857-BCC9-6BFD-F864-B706610CD126}"/>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0CC574B2-1B2E-E837-548C-4483B1B6B1A7}"/>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BB263E18-258F-E6F4-6664-12EB2F003B78}"/>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86B86736-74C4-B2FB-76CD-4F002D042927}"/>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778F7B31-51BF-F561-905A-1C43F18367AC}"/>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18494AEE-EBD9-03B6-D75E-A38C34EB6B42}"/>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99133E29-019E-D491-A558-4DCD1F153A4C}"/>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CCE7AD18-EDAE-B210-DFDC-5D76E28DC2B6}"/>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F2EA7674-B04E-8742-783E-B8F93E2D322C}"/>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729D4A89-9843-CD4D-6739-FB9A6338C754}"/>
              </a:ext>
            </a:extLst>
          </p:cNvPr>
          <p:cNvSpPr txBox="1"/>
          <p:nvPr/>
        </p:nvSpPr>
        <p:spPr>
          <a:xfrm>
            <a:off x="1295400" y="2895263"/>
            <a:ext cx="16215486" cy="861774"/>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Kullanıcının aldığınız iki sayının bir birine eşit olup olmadığını kontrol eden programı yazınız.</a:t>
            </a:r>
          </a:p>
        </p:txBody>
      </p:sp>
      <p:sp>
        <p:nvSpPr>
          <p:cNvPr id="16" name="Slayt Numarası Yer Tutucusu 15">
            <a:extLst>
              <a:ext uri="{FF2B5EF4-FFF2-40B4-BE49-F238E27FC236}">
                <a16:creationId xmlns:a16="http://schemas.microsoft.com/office/drawing/2014/main" id="{C1D4B340-1C20-ABE5-E4B7-4E4CD21F36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8ABDE122-D271-A63A-FC00-D264E0DAC318}"/>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1EEB1DE9-1248-7912-A396-54FDA79FD974}"/>
              </a:ext>
            </a:extLst>
          </p:cNvPr>
          <p:cNvGrpSpPr/>
          <p:nvPr/>
        </p:nvGrpSpPr>
        <p:grpSpPr>
          <a:xfrm>
            <a:off x="2514600" y="4219871"/>
            <a:ext cx="12954000" cy="5789010"/>
            <a:chOff x="2781854" y="3916888"/>
            <a:chExt cx="13029902" cy="6370112"/>
          </a:xfrm>
        </p:grpSpPr>
        <p:grpSp>
          <p:nvGrpSpPr>
            <p:cNvPr id="24" name="Grup 23">
              <a:extLst>
                <a:ext uri="{FF2B5EF4-FFF2-40B4-BE49-F238E27FC236}">
                  <a16:creationId xmlns:a16="http://schemas.microsoft.com/office/drawing/2014/main" id="{27A62ACF-6A1F-B35B-7BE4-F5D5784AC43F}"/>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CC2974BB-05A6-42D0-F336-6B51FE22F536}"/>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EB71485F-AEAA-E44F-99E6-96E0F5BC43FB}"/>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945893EE-9F6B-E1E8-6ABF-F53B737C68E1}"/>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314FD142-A5ED-8030-73D8-915EB948BF2C}"/>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E0357ABA-E5EB-3281-0A12-E992F83B4606}"/>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B00311C5-FDE5-6B45-09A8-840C7B654D08}"/>
                </a:ext>
              </a:extLst>
            </p:cNvPr>
            <p:cNvSpPr txBox="1"/>
            <p:nvPr/>
          </p:nvSpPr>
          <p:spPr>
            <a:xfrm>
              <a:off x="3359879" y="4304706"/>
              <a:ext cx="11398317" cy="3251244"/>
            </a:xfrm>
            <a:prstGeom prst="rect">
              <a:avLst/>
            </a:prstGeom>
          </p:spPr>
          <p:txBody>
            <a:bodyPr wrap="square" lIns="0" tIns="0" rIns="0" bIns="0" rtlCol="0" anchor="t">
              <a:spAutoFit/>
            </a:bodyPr>
            <a:lstStyle/>
            <a:p>
              <a:pPr lvl="0">
                <a:spcBef>
                  <a:spcPct val="0"/>
                </a:spcBef>
                <a:defRPr/>
              </a:pPr>
              <a:r>
                <a:rPr lang="en-US" sz="3200" dirty="0" err="1">
                  <a:solidFill>
                    <a:srgbClr val="00FF00"/>
                  </a:solidFill>
                  <a:latin typeface="Consolas" panose="020B0609020204030204" pitchFamily="49" charset="0"/>
                  <a:ea typeface="Fira Code"/>
                  <a:cs typeface="Biome Light" panose="020B0502040204020203" pitchFamily="34" charset="0"/>
                  <a:sym typeface="Fira Code"/>
                </a:rPr>
                <a:t>sayi</a:t>
              </a:r>
              <a:r>
                <a:rPr lang="en-US" sz="3200" dirty="0">
                  <a:solidFill>
                    <a:srgbClr val="00FF00"/>
                  </a:solidFill>
                  <a:latin typeface="Consolas" panose="020B0609020204030204" pitchFamily="49" charset="0"/>
                  <a:ea typeface="Fira Code"/>
                  <a:cs typeface="Biome Light" panose="020B0502040204020203" pitchFamily="34" charset="0"/>
                  <a:sym typeface="Fira Code"/>
                </a:rPr>
                <a:t> = int(input("Bir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sayı</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endParaRPr lang="en-US" sz="32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if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sayi</a:t>
              </a:r>
              <a:r>
                <a:rPr lang="en-US" sz="3200" dirty="0">
                  <a:solidFill>
                    <a:srgbClr val="00FF00"/>
                  </a:solidFill>
                  <a:latin typeface="Consolas" panose="020B0609020204030204" pitchFamily="49" charset="0"/>
                  <a:ea typeface="Fira Code"/>
                  <a:cs typeface="Biome Light" panose="020B0502040204020203" pitchFamily="34" charset="0"/>
                  <a:sym typeface="Fira Code"/>
                </a:rPr>
                <a:t> % 2 == 0:</a:t>
              </a: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Sayı</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çifttir</a:t>
              </a:r>
              <a:r>
                <a:rPr lang="en-US" sz="32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else:</a:t>
              </a: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Sayı</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tektir</a:t>
              </a:r>
              <a:r>
                <a:rPr lang="en-US" sz="3200" dirty="0">
                  <a:solidFill>
                    <a:srgbClr val="00FF00"/>
                  </a:solidFill>
                  <a:latin typeface="Consolas" panose="020B0609020204030204" pitchFamily="49" charset="0"/>
                  <a:ea typeface="Fira Code"/>
                  <a:cs typeface="Biome Light" panose="020B0502040204020203" pitchFamily="34" charset="0"/>
                  <a:sym typeface="Fira Code"/>
                </a:rPr>
                <a:t>.")</a:t>
              </a:r>
            </a:p>
          </p:txBody>
        </p:sp>
      </p:grpSp>
    </p:spTree>
    <p:extLst>
      <p:ext uri="{BB962C8B-B14F-4D97-AF65-F5344CB8AC3E}">
        <p14:creationId xmlns:p14="http://schemas.microsoft.com/office/powerpoint/2010/main" val="2936456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3C1F8-32CB-3A37-DAC1-7424A0F605D9}"/>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86E2FEA4-4B3E-D703-DC62-D1874E9D5E20}"/>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90D6ACBE-20B7-0DE4-601A-F164EA1E9C86}"/>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08463017-1F5E-85D4-2449-1039007E8372}"/>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8AB0CA36-3EDA-BD94-5763-6BEF5D03181B}"/>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50391627-62C3-563D-ED52-DEE319DA1018}"/>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568E3B8C-331E-59DE-14EA-51F7F07FE91E}"/>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B59F8BB9-1C4E-1954-019B-D77ED5EB8ABE}"/>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EE0DCA48-6998-71A2-74C5-CE910EC47D14}"/>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69494547-A023-EC03-5BB8-5BE264977B2B}"/>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555D1786-1783-86A1-D244-50A2B1497D5D}"/>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7D21D469-EB90-149C-9CAB-A5234007D47A}"/>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723017E4-75DA-FB5E-89CA-66A68A3D973C}"/>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999B8AB7-404D-8B69-1B46-9DE2364266CE}"/>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D9723E02-56FA-96B5-742B-4904BB1D205D}"/>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6D7AD8A2-A08F-5F11-5873-E3DAAAB0850E}"/>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06A30E9F-B5E6-321D-44FA-BDA377B243A8}"/>
              </a:ext>
            </a:extLst>
          </p:cNvPr>
          <p:cNvSpPr txBox="1"/>
          <p:nvPr/>
        </p:nvSpPr>
        <p:spPr>
          <a:xfrm>
            <a:off x="1295400" y="2895263"/>
            <a:ext cx="16215486" cy="129266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rPr>
              <a:t>Kullanıcıdan iki sınav ve bir performans notu girmesini isteyiniz. Girilen 3 notun ortalaması 50 ve daha büyükse “Başarılı”; değilse “Başarısız” çıktıları veren kodu yazınız.</a:t>
            </a:r>
          </a:p>
        </p:txBody>
      </p:sp>
      <p:sp>
        <p:nvSpPr>
          <p:cNvPr id="16" name="Slayt Numarası Yer Tutucusu 15">
            <a:extLst>
              <a:ext uri="{FF2B5EF4-FFF2-40B4-BE49-F238E27FC236}">
                <a16:creationId xmlns:a16="http://schemas.microsoft.com/office/drawing/2014/main" id="{1A52BEBD-4635-A60E-A068-92485403FB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63974374-47EE-4C26-6861-0022A3C6CC0F}"/>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err="1">
                <a:ln>
                  <a:noFill/>
                </a:ln>
                <a:solidFill>
                  <a:srgbClr val="FF5858"/>
                </a:solidFill>
                <a:effectLst/>
                <a:uLnTx/>
                <a:uFillTx/>
                <a:latin typeface="Fira Code"/>
                <a:ea typeface="Fira Code"/>
                <a:cs typeface="Fira Code"/>
                <a:sym typeface="Fira Code"/>
              </a:rPr>
              <a:t>if</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 - else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3" name="Grup 2">
            <a:extLst>
              <a:ext uri="{FF2B5EF4-FFF2-40B4-BE49-F238E27FC236}">
                <a16:creationId xmlns:a16="http://schemas.microsoft.com/office/drawing/2014/main" id="{2E986F32-28A2-5AF9-C4F3-3734646B8139}"/>
              </a:ext>
            </a:extLst>
          </p:cNvPr>
          <p:cNvGrpSpPr/>
          <p:nvPr/>
        </p:nvGrpSpPr>
        <p:grpSpPr>
          <a:xfrm>
            <a:off x="6324600" y="6362700"/>
            <a:ext cx="5251549" cy="3960211"/>
            <a:chOff x="5308820" y="3906555"/>
            <a:chExt cx="7962346" cy="6370112"/>
          </a:xfrm>
        </p:grpSpPr>
        <p:grpSp>
          <p:nvGrpSpPr>
            <p:cNvPr id="21" name="Grup 20">
              <a:extLst>
                <a:ext uri="{FF2B5EF4-FFF2-40B4-BE49-F238E27FC236}">
                  <a16:creationId xmlns:a16="http://schemas.microsoft.com/office/drawing/2014/main" id="{6EEB07A6-7598-6231-4500-5954FC9845B0}"/>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2364E947-C4B4-E833-08BC-9626A8BEAF97}"/>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2B570DD6-190B-C4F8-6E8D-8A643A241344}"/>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91EB1309-0057-461C-06C8-1EFACE4EB732}"/>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B7585106-E6E9-090D-69BC-4D2156BBBF51}"/>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A71D4785-5E6F-5607-AC64-961BACFBF47C}"/>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E6371B4B-8902-2D50-C91C-DD21CF18A857}"/>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69DEC504-7E93-F04C-D94E-CA8C3C67559C}"/>
                  </a:ext>
                </a:extLst>
              </p:cNvPr>
              <p:cNvSpPr txBox="1"/>
              <p:nvPr/>
            </p:nvSpPr>
            <p:spPr>
              <a:xfrm>
                <a:off x="3629053" y="4914237"/>
                <a:ext cx="11398317" cy="24444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2025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yas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D75C9839-0599-7B0E-EC60-2128A97AB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87208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10245-EB64-037E-4BCF-7C40DC41EA91}"/>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E2404AED-F710-1625-2299-DB433FF97E4D}"/>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9AA2E000-95D3-A3C5-ACD2-E636A5CAB42F}"/>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41C8D7C0-A8C4-34FD-32D5-2E7B2C3966EC}"/>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56A9B402-4FE0-42F2-17DA-2AC4ED8EBA4C}"/>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2B720DCC-0755-8ABD-D0FC-3956D6999747}"/>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283C9885-3189-2D0A-E5F4-5B36F966AD33}"/>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CECAE841-0CAD-DE5F-09B0-E10E6ECAB624}"/>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797F75A4-EE57-8FC5-528B-AD3448EED797}"/>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C44502F4-0B96-0E7F-59B1-EBD446FD7139}"/>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3C788700-41DF-7A67-E00E-CE68C5713C0F}"/>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1E39E886-7E6A-7796-50CC-2B13004F4C14}"/>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D8319FC3-FBDC-F7DD-8CA1-973B2D6D81EE}"/>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C3396441-85E0-D3D3-3D87-9F3014A4343A}"/>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5D6FFDE4-6CB4-DF33-C6F3-E440A233BC97}"/>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6BC9F345-63EB-7FC4-FB82-AD0EF9F6D948}"/>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85F516C2-55C6-7E42-53E0-4751A95D7568}"/>
              </a:ext>
            </a:extLst>
          </p:cNvPr>
          <p:cNvSpPr txBox="1"/>
          <p:nvPr/>
        </p:nvSpPr>
        <p:spPr>
          <a:xfrm>
            <a:off x="1295400" y="2895263"/>
            <a:ext cx="16215486" cy="1292662"/>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Kullanıcıdan iki sınav ve bir performans notu girmesini isteyiniz. Girilen 3 notun ortalaması 50 ve daha büyükse “Başarılı”; değilse “Başarısız” çıktıları veren kodu yazınız.</a:t>
            </a:r>
          </a:p>
        </p:txBody>
      </p:sp>
      <p:sp>
        <p:nvSpPr>
          <p:cNvPr id="16" name="Slayt Numarası Yer Tutucusu 15">
            <a:extLst>
              <a:ext uri="{FF2B5EF4-FFF2-40B4-BE49-F238E27FC236}">
                <a16:creationId xmlns:a16="http://schemas.microsoft.com/office/drawing/2014/main" id="{EAD2B859-C7F0-4507-9927-62BC25F507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22C49DBB-C618-38BA-C14E-AE774FC3C6A6}"/>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5C365980-BBB7-CE8D-92BB-02768468CCCC}"/>
              </a:ext>
            </a:extLst>
          </p:cNvPr>
          <p:cNvGrpSpPr/>
          <p:nvPr/>
        </p:nvGrpSpPr>
        <p:grpSpPr>
          <a:xfrm>
            <a:off x="2514600" y="4219871"/>
            <a:ext cx="12954000" cy="5789010"/>
            <a:chOff x="2781854" y="3916888"/>
            <a:chExt cx="13029902" cy="6370112"/>
          </a:xfrm>
        </p:grpSpPr>
        <p:grpSp>
          <p:nvGrpSpPr>
            <p:cNvPr id="24" name="Grup 23">
              <a:extLst>
                <a:ext uri="{FF2B5EF4-FFF2-40B4-BE49-F238E27FC236}">
                  <a16:creationId xmlns:a16="http://schemas.microsoft.com/office/drawing/2014/main" id="{C9D106C8-ED55-6606-7716-0C7ECA6716A2}"/>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AC6F8CD0-AAF2-B6A7-632D-4EE55D3D9987}"/>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B10E52BF-305B-AAEF-C44C-B00A00635289}"/>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5D0F791E-FF79-90C5-B86E-D682050E2041}"/>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58D8D207-B502-25B9-7DEB-FE7B4EF7E85A}"/>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A877F426-A7C2-6C31-959E-D78ED4C81A64}"/>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B49567C0-C396-E2F9-6018-20A3F1AE46D8}"/>
                </a:ext>
              </a:extLst>
            </p:cNvPr>
            <p:cNvSpPr txBox="1"/>
            <p:nvPr/>
          </p:nvSpPr>
          <p:spPr>
            <a:xfrm>
              <a:off x="3583997" y="4098158"/>
              <a:ext cx="11174199" cy="4572062"/>
            </a:xfrm>
            <a:prstGeom prst="rect">
              <a:avLst/>
            </a:prstGeom>
          </p:spPr>
          <p:txBody>
            <a:bodyPr wrap="square" lIns="0" tIns="0" rIns="0" bIns="0" rtlCol="0" anchor="t">
              <a:spAutoFit/>
            </a:bodyPr>
            <a:lstStyle/>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sinav1 </a:t>
              </a:r>
              <a:r>
                <a:rPr lang="tr-TR"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tr-TR" sz="2700" dirty="0" err="1">
                  <a:solidFill>
                    <a:srgbClr val="00FF00"/>
                  </a:solidFill>
                  <a:latin typeface="Consolas" panose="020B0609020204030204" pitchFamily="49" charset="0"/>
                  <a:ea typeface="Fira Code"/>
                  <a:cs typeface="Biome Light" panose="020B0502040204020203" pitchFamily="34" charset="0"/>
                  <a:sym typeface="Fira Code"/>
                </a:rPr>
                <a:t>int</a:t>
              </a:r>
              <a:r>
                <a:rPr lang="en-US" sz="2700" dirty="0">
                  <a:solidFill>
                    <a:srgbClr val="00FF00"/>
                  </a:solidFill>
                  <a:latin typeface="Consolas" panose="020B0609020204030204" pitchFamily="49" charset="0"/>
                  <a:ea typeface="Fira Code"/>
                  <a:cs typeface="Biome Light" panose="020B0502040204020203" pitchFamily="34" charset="0"/>
                  <a:sym typeface="Fira Code"/>
                </a:rPr>
                <a:t>(input("1.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sınav</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notunu</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sinav2 </a:t>
              </a:r>
              <a:r>
                <a:rPr lang="tr-TR"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tr-TR" sz="2700" dirty="0" err="1">
                  <a:solidFill>
                    <a:srgbClr val="00FF00"/>
                  </a:solidFill>
                  <a:latin typeface="Consolas" panose="020B0609020204030204" pitchFamily="49" charset="0"/>
                  <a:ea typeface="Fira Code"/>
                  <a:cs typeface="Biome Light" panose="020B0502040204020203" pitchFamily="34" charset="0"/>
                  <a:sym typeface="Fira Code"/>
                </a:rPr>
                <a:t>int</a:t>
              </a:r>
              <a:r>
                <a:rPr lang="en-US" sz="2700" dirty="0">
                  <a:solidFill>
                    <a:srgbClr val="00FF00"/>
                  </a:solidFill>
                  <a:latin typeface="Consolas" panose="020B0609020204030204" pitchFamily="49" charset="0"/>
                  <a:ea typeface="Fira Code"/>
                  <a:cs typeface="Biome Light" panose="020B0502040204020203" pitchFamily="34" charset="0"/>
                  <a:sym typeface="Fira Code"/>
                </a:rPr>
                <a:t>(input("2.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sınav</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notunu</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2700" dirty="0" err="1">
                  <a:solidFill>
                    <a:srgbClr val="00FF00"/>
                  </a:solidFill>
                  <a:latin typeface="Consolas" panose="020B0609020204030204" pitchFamily="49" charset="0"/>
                  <a:ea typeface="Fira Code"/>
                  <a:cs typeface="Biome Light" panose="020B0502040204020203" pitchFamily="34" charset="0"/>
                  <a:sym typeface="Fira Code"/>
                </a:rPr>
                <a:t>performans</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a:t>
              </a:r>
              <a:r>
                <a:rPr lang="tr-TR" sz="2700" dirty="0" err="1">
                  <a:solidFill>
                    <a:srgbClr val="00FF00"/>
                  </a:solidFill>
                  <a:latin typeface="Consolas" panose="020B0609020204030204" pitchFamily="49" charset="0"/>
                  <a:ea typeface="Fira Code"/>
                  <a:cs typeface="Biome Light" panose="020B0502040204020203" pitchFamily="34" charset="0"/>
                  <a:sym typeface="Fira Code"/>
                </a:rPr>
                <a:t>int</a:t>
              </a:r>
              <a:r>
                <a:rPr lang="en-US" sz="2700" dirty="0">
                  <a:solidFill>
                    <a:srgbClr val="00FF00"/>
                  </a:solidFill>
                  <a:latin typeface="Consolas" panose="020B0609020204030204" pitchFamily="49" charset="0"/>
                  <a:ea typeface="Fira Code"/>
                  <a:cs typeface="Biome Light" panose="020B0502040204020203" pitchFamily="34" charset="0"/>
                  <a:sym typeface="Fira Code"/>
                </a:rPr>
                <a:t>(input("</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Performans</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notunu</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endParaRPr lang="en-US"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700" dirty="0" err="1">
                  <a:solidFill>
                    <a:srgbClr val="00FF00"/>
                  </a:solidFill>
                  <a:latin typeface="Consolas" panose="020B0609020204030204" pitchFamily="49" charset="0"/>
                  <a:ea typeface="Fira Code"/>
                  <a:cs typeface="Biome Light" panose="020B0502040204020203" pitchFamily="34" charset="0"/>
                  <a:sym typeface="Fira Code"/>
                </a:rPr>
                <a:t>ortalama</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(sinav1 + sinav2 +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performans</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3</a:t>
              </a:r>
            </a:p>
            <a:p>
              <a:pPr lvl="0">
                <a:spcBef>
                  <a:spcPct val="0"/>
                </a:spcBef>
                <a:defRPr/>
              </a:pPr>
              <a:endParaRPr lang="en-US"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if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ortalama</a:t>
              </a:r>
              <a:r>
                <a:rPr lang="en-US" sz="2700" dirty="0">
                  <a:solidFill>
                    <a:srgbClr val="00FF00"/>
                  </a:solidFill>
                  <a:latin typeface="Consolas" panose="020B0609020204030204" pitchFamily="49" charset="0"/>
                  <a:ea typeface="Fira Code"/>
                  <a:cs typeface="Biome Light" panose="020B0502040204020203" pitchFamily="34" charset="0"/>
                  <a:sym typeface="Fira Code"/>
                </a:rPr>
                <a:t> &gt;= 50:</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Başarılı</a:t>
              </a:r>
              <a:r>
                <a:rPr lang="en-US" sz="27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else:</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Başarısız</a:t>
              </a:r>
              <a:r>
                <a:rPr lang="en-US" sz="2700" dirty="0">
                  <a:solidFill>
                    <a:srgbClr val="00FF00"/>
                  </a:solidFill>
                  <a:latin typeface="Consolas" panose="020B0609020204030204" pitchFamily="49" charset="0"/>
                  <a:ea typeface="Fira Code"/>
                  <a:cs typeface="Biome Light" panose="020B0502040204020203" pitchFamily="34" charset="0"/>
                  <a:sym typeface="Fira Code"/>
                </a:rPr>
                <a:t>")</a:t>
              </a:r>
            </a:p>
          </p:txBody>
        </p:sp>
      </p:grpSp>
    </p:spTree>
    <p:extLst>
      <p:ext uri="{BB962C8B-B14F-4D97-AF65-F5344CB8AC3E}">
        <p14:creationId xmlns:p14="http://schemas.microsoft.com/office/powerpoint/2010/main" val="1675908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E8496-85C8-A9ED-5337-71F1294EFFD2}"/>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EEE555C0-82E5-3220-FA15-6CF154675CA7}"/>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1D3EEA3A-AC04-C181-E9B8-0B4DEDBC7FB4}"/>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651BB400-1BD2-22D0-8321-4BE483A1BA40}"/>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3D2F5BE0-37D1-9E2D-6680-AEF588A9E5D8}"/>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A518E7CD-61C2-104E-0656-EFCC03D44EEE}"/>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C57F4C44-D6BC-68E5-E970-40B4E9DD7B1B}"/>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6C2BC065-9239-3B89-96B6-82CBCC950325}"/>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607EF16B-81E2-0A36-4AE7-0A3C4688BC49}"/>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942C790C-E1F9-92C2-5A18-C5B7E4B48864}"/>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CFB85FAD-0BA7-04D9-4F10-EA8BDD4F2DB4}"/>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847F81D1-47A6-A7B0-42FA-EB799E326231}"/>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74C843C5-2C97-5E93-2CD1-1E0A88FC5BD7}"/>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E698FF22-76E0-8C27-9133-7A8E10D138CD}"/>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2707493C-488F-8BC0-8580-AD799028927D}"/>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E991D596-17F7-1DEA-6DF5-0B78F778EDE0}"/>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49BF3D91-DCF2-7354-335A-964E066775D8}"/>
              </a:ext>
            </a:extLst>
          </p:cNvPr>
          <p:cNvSpPr txBox="1"/>
          <p:nvPr/>
        </p:nvSpPr>
        <p:spPr>
          <a:xfrm>
            <a:off x="1295400" y="2895263"/>
            <a:ext cx="16215486" cy="1292662"/>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Bir üçgenin iç açıları toplamı 180 derecedir. Kullanıcının girdiği üç açı değerine göre “Bu bir üçgendir.” ya da “Bu bir üçgen değildir.” çıktıları veren kodu yazınız.</a:t>
            </a:r>
            <a:endPar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0BEB8F45-B40E-CD0F-B878-B3E904D8FA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BA0791A7-BD9D-8834-B5EE-29AC0DFA9A37}"/>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err="1">
                <a:ln>
                  <a:noFill/>
                </a:ln>
                <a:solidFill>
                  <a:srgbClr val="FF5858"/>
                </a:solidFill>
                <a:effectLst/>
                <a:uLnTx/>
                <a:uFillTx/>
                <a:latin typeface="Fira Code"/>
                <a:ea typeface="Fira Code"/>
                <a:cs typeface="Fira Code"/>
                <a:sym typeface="Fira Code"/>
              </a:rPr>
              <a:t>if</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 - else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3" name="Grup 2">
            <a:extLst>
              <a:ext uri="{FF2B5EF4-FFF2-40B4-BE49-F238E27FC236}">
                <a16:creationId xmlns:a16="http://schemas.microsoft.com/office/drawing/2014/main" id="{4FB3B9CB-ABA1-6B29-8F08-5176EF40A0E1}"/>
              </a:ext>
            </a:extLst>
          </p:cNvPr>
          <p:cNvGrpSpPr/>
          <p:nvPr/>
        </p:nvGrpSpPr>
        <p:grpSpPr>
          <a:xfrm>
            <a:off x="6324600" y="6362700"/>
            <a:ext cx="5251549" cy="3960211"/>
            <a:chOff x="5308820" y="3906555"/>
            <a:chExt cx="7962346" cy="6370112"/>
          </a:xfrm>
        </p:grpSpPr>
        <p:grpSp>
          <p:nvGrpSpPr>
            <p:cNvPr id="21" name="Grup 20">
              <a:extLst>
                <a:ext uri="{FF2B5EF4-FFF2-40B4-BE49-F238E27FC236}">
                  <a16:creationId xmlns:a16="http://schemas.microsoft.com/office/drawing/2014/main" id="{FB0A0B5B-4EB0-9E04-A5CB-FCD99F345106}"/>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70B36EB9-16D4-E9B6-E09F-C0D66CB3D678}"/>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47B29984-95F3-BB7C-F738-85884708B363}"/>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550C7C39-97BB-C023-2FD7-3F2A39B79F3C}"/>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FACC3B6C-9ABF-93C2-1D03-F18B972C98EC}"/>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85BEC1CF-B793-E145-7E61-C2213AC36685}"/>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DFD00B39-6EFE-E9D9-557B-A246F2D2A189}"/>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13CF6CD4-FD3C-C568-DD4D-4801395B1806}"/>
                  </a:ext>
                </a:extLst>
              </p:cNvPr>
              <p:cNvSpPr txBox="1"/>
              <p:nvPr/>
            </p:nvSpPr>
            <p:spPr>
              <a:xfrm>
                <a:off x="3629053" y="4914237"/>
                <a:ext cx="11398317" cy="24444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2025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yas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836E3330-FC52-ADFE-D0A3-EF66C9904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234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86792-5821-B374-5947-6810D15A95AA}"/>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33201719-9595-9289-D228-E75E4FA57AE0}"/>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6BCDEFAD-CFE7-94FF-9612-7B4BDEA416A9}"/>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691EC425-CC51-D7BD-60FB-215DB4D69A40}"/>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86743F6D-E475-08D4-B33A-1CA14CD2A58D}"/>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D47AFB06-66F5-14EA-8845-3F253FAD740D}"/>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D29BA7FA-62B7-FF35-7111-7A5347124A71}"/>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C7A89B58-F909-C84B-079E-9C934D32BE7B}"/>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388C98EA-96BD-4A23-01AE-C2294DB5457C}"/>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B0871CA7-328E-9164-2C0A-A66C8CB5FEF8}"/>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1964A990-C5AA-95AA-FB86-1751F069B072}"/>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68DCA36D-A9EA-C5AD-FB74-3BEC41434087}"/>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481E7FE3-4504-A3EB-D145-77EEC5D6FC01}"/>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B10C69D6-7809-3B49-59AA-F104C6E87BB8}"/>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8EDE99C5-F613-2E86-A3DE-E389A731B4CA}"/>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B80F90FC-AC04-AFB1-989A-85581C7FBB4D}"/>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533FD421-96FE-F9B8-DF59-C1945EDFA881}"/>
              </a:ext>
            </a:extLst>
          </p:cNvPr>
          <p:cNvSpPr txBox="1"/>
          <p:nvPr/>
        </p:nvSpPr>
        <p:spPr>
          <a:xfrm>
            <a:off x="1295400" y="2895263"/>
            <a:ext cx="16215486" cy="1292662"/>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Bir üçgenin iç açıları toplamı 180 derecedir. Kullanıcının girdiği üç açı değerine göre “Bu bir üçgendir.” ya da “Bu bir üçgen değildir.” çıktıları veren kodu yazınız.</a:t>
            </a:r>
          </a:p>
        </p:txBody>
      </p:sp>
      <p:sp>
        <p:nvSpPr>
          <p:cNvPr id="16" name="Slayt Numarası Yer Tutucusu 15">
            <a:extLst>
              <a:ext uri="{FF2B5EF4-FFF2-40B4-BE49-F238E27FC236}">
                <a16:creationId xmlns:a16="http://schemas.microsoft.com/office/drawing/2014/main" id="{165CAFB9-6F66-65E4-2865-AFC1C0FB19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C173AD3C-67AC-C855-AED4-7FB759E7C226}"/>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E8A2D657-D4B9-F445-1B3B-2A7723916776}"/>
              </a:ext>
            </a:extLst>
          </p:cNvPr>
          <p:cNvGrpSpPr/>
          <p:nvPr/>
        </p:nvGrpSpPr>
        <p:grpSpPr>
          <a:xfrm>
            <a:off x="2514600" y="4219871"/>
            <a:ext cx="12954000" cy="5789010"/>
            <a:chOff x="2781854" y="3916888"/>
            <a:chExt cx="13029902" cy="6370112"/>
          </a:xfrm>
        </p:grpSpPr>
        <p:grpSp>
          <p:nvGrpSpPr>
            <p:cNvPr id="24" name="Grup 23">
              <a:extLst>
                <a:ext uri="{FF2B5EF4-FFF2-40B4-BE49-F238E27FC236}">
                  <a16:creationId xmlns:a16="http://schemas.microsoft.com/office/drawing/2014/main" id="{41B18549-2C83-3F6B-029E-B0AF86C43218}"/>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947A641D-C4D8-A571-3825-0AFB0AD36EB0}"/>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08673228-B5D4-6679-DB40-F9B992B126B3}"/>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E6968039-6ED9-7877-0EC6-36053D84A3CB}"/>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84CD737D-8D63-3AA7-523D-949777353A78}"/>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B6B83DC9-EC18-4B63-66DA-BFDD8A867661}"/>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5BE9F19A-1D15-E915-BD39-DB7A6B110BCE}"/>
                </a:ext>
              </a:extLst>
            </p:cNvPr>
            <p:cNvSpPr txBox="1"/>
            <p:nvPr/>
          </p:nvSpPr>
          <p:spPr>
            <a:xfrm>
              <a:off x="3583997" y="4098158"/>
              <a:ext cx="11174199" cy="4334992"/>
            </a:xfrm>
            <a:prstGeom prst="rect">
              <a:avLst/>
            </a:prstGeom>
          </p:spPr>
          <p:txBody>
            <a:bodyPr wrap="square" lIns="0" tIns="0" rIns="0" bIns="0" rtlCol="0" anchor="t">
              <a:spAutoFit/>
            </a:bodyPr>
            <a:lstStyle/>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a =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int</a:t>
              </a:r>
              <a:r>
                <a:rPr lang="en-US" sz="3200" dirty="0">
                  <a:solidFill>
                    <a:srgbClr val="00FF00"/>
                  </a:solidFill>
                  <a:latin typeface="Consolas" panose="020B0609020204030204" pitchFamily="49" charset="0"/>
                  <a:ea typeface="Fira Code"/>
                  <a:cs typeface="Biome Light" panose="020B0502040204020203" pitchFamily="34" charset="0"/>
                  <a:sym typeface="Fira Code"/>
                </a:rPr>
                <a:t>(input("1.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açıyı</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b =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int</a:t>
              </a:r>
              <a:r>
                <a:rPr lang="en-US" sz="3200" dirty="0">
                  <a:solidFill>
                    <a:srgbClr val="00FF00"/>
                  </a:solidFill>
                  <a:latin typeface="Consolas" panose="020B0609020204030204" pitchFamily="49" charset="0"/>
                  <a:ea typeface="Fira Code"/>
                  <a:cs typeface="Biome Light" panose="020B0502040204020203" pitchFamily="34" charset="0"/>
                  <a:sym typeface="Fira Code"/>
                </a:rPr>
                <a:t>(input("2.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açıyı</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c =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int</a:t>
              </a:r>
              <a:r>
                <a:rPr lang="en-US" sz="3200" dirty="0">
                  <a:solidFill>
                    <a:srgbClr val="00FF00"/>
                  </a:solidFill>
                  <a:latin typeface="Consolas" panose="020B0609020204030204" pitchFamily="49" charset="0"/>
                  <a:ea typeface="Fira Code"/>
                  <a:cs typeface="Biome Light" panose="020B0502040204020203" pitchFamily="34" charset="0"/>
                  <a:sym typeface="Fira Code"/>
                </a:rPr>
                <a:t>(input("3.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açıyı</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endParaRPr lang="en-US" sz="32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if a + b + c == 180:</a:t>
              </a: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    print("Bu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bir</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üçgendir</a:t>
              </a:r>
              <a:r>
                <a:rPr lang="en-US" sz="32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else:</a:t>
              </a:r>
            </a:p>
            <a:p>
              <a:pPr lvl="0">
                <a:spcBef>
                  <a:spcPct val="0"/>
                </a:spcBef>
                <a:defRPr/>
              </a:pPr>
              <a:r>
                <a:rPr lang="en-US" sz="3200" dirty="0">
                  <a:solidFill>
                    <a:srgbClr val="00FF00"/>
                  </a:solidFill>
                  <a:latin typeface="Consolas" panose="020B0609020204030204" pitchFamily="49" charset="0"/>
                  <a:ea typeface="Fira Code"/>
                  <a:cs typeface="Biome Light" panose="020B0502040204020203" pitchFamily="34" charset="0"/>
                  <a:sym typeface="Fira Code"/>
                </a:rPr>
                <a:t>    print("Bu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bir</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üçgen</a:t>
              </a:r>
              <a:r>
                <a:rPr lang="en-US" sz="3200" dirty="0">
                  <a:solidFill>
                    <a:srgbClr val="00FF00"/>
                  </a:solidFill>
                  <a:latin typeface="Consolas" panose="020B0609020204030204" pitchFamily="49" charset="0"/>
                  <a:ea typeface="Fira Code"/>
                  <a:cs typeface="Biome Light" panose="020B0502040204020203" pitchFamily="34" charset="0"/>
                  <a:sym typeface="Fira Code"/>
                </a:rPr>
                <a:t> </a:t>
              </a:r>
              <a:r>
                <a:rPr lang="en-US" sz="3200" dirty="0" err="1">
                  <a:solidFill>
                    <a:srgbClr val="00FF00"/>
                  </a:solidFill>
                  <a:latin typeface="Consolas" panose="020B0609020204030204" pitchFamily="49" charset="0"/>
                  <a:ea typeface="Fira Code"/>
                  <a:cs typeface="Biome Light" panose="020B0502040204020203" pitchFamily="34" charset="0"/>
                  <a:sym typeface="Fira Code"/>
                </a:rPr>
                <a:t>değildir</a:t>
              </a:r>
              <a:r>
                <a:rPr lang="en-US" sz="3200" dirty="0">
                  <a:solidFill>
                    <a:srgbClr val="00FF00"/>
                  </a:solidFill>
                  <a:latin typeface="Consolas" panose="020B0609020204030204" pitchFamily="49" charset="0"/>
                  <a:ea typeface="Fira Code"/>
                  <a:cs typeface="Biome Light" panose="020B0502040204020203" pitchFamily="34" charset="0"/>
                  <a:sym typeface="Fira Code"/>
                </a:rPr>
                <a:t>.")</a:t>
              </a:r>
            </a:p>
          </p:txBody>
        </p:sp>
      </p:grpSp>
    </p:spTree>
    <p:extLst>
      <p:ext uri="{BB962C8B-B14F-4D97-AF65-F5344CB8AC3E}">
        <p14:creationId xmlns:p14="http://schemas.microsoft.com/office/powerpoint/2010/main" val="2336166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49902-EC89-F411-4ABA-5398CCD1AD76}"/>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A207C1A1-DFE4-4D15-A398-C129818FC53B}"/>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07C85414-A83B-7DA7-E22A-237E249EA556}"/>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3667DF5C-23AA-B6F9-1D27-A1F3BDDA5053}"/>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0F470EB5-B498-73F5-3EB5-25F39A1EE288}"/>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B6348291-BD13-D8F5-C6C9-C76535BBBE09}"/>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4F42A1A9-28DF-A3EC-528A-F3EF91FBA22D}"/>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79D44035-EAE9-92CC-F199-5C3F5FC8B777}"/>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EA6D1D86-5164-3D5F-7610-8D713A62C147}"/>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F54DF09F-1665-C285-D5C2-228D4546DCBC}"/>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81A281CA-6A22-FBBC-2C8F-25B9EB02BE35}"/>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EBE711EF-A6AB-D34A-D425-1B22B66E8EEB}"/>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57C6CD1C-1445-07CF-C4C4-9D1E1B91A0F6}"/>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F167E7C5-B40F-1F46-4CA7-C62C38C33C5B}"/>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767867C6-52CA-EC12-9D04-709BD062CA0F}"/>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CF7C34EE-0C48-5809-270D-97960A61F8D5}"/>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73F0453B-ECF9-19B1-BA13-3452F3D598DE}"/>
              </a:ext>
            </a:extLst>
          </p:cNvPr>
          <p:cNvSpPr txBox="1"/>
          <p:nvPr/>
        </p:nvSpPr>
        <p:spPr>
          <a:xfrm>
            <a:off x="1295400" y="2895263"/>
            <a:ext cx="16215486" cy="2585323"/>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Bir hava yolu firması en fazla 20 kilogram bagaj hakkı vermektedir. 20 kilogramdan sonraki her kilogram için 10 TL ek ücret almaktadır. Buna göre bagajı 20 kg ya da daha az olan yolculara “Herhangi bir ücret ödemeniz gerekmiyor.”; 20 </a:t>
            </a:r>
            <a:r>
              <a:rPr lang="tr-TR" sz="2800" dirty="0" err="1">
                <a:solidFill>
                  <a:srgbClr val="FFFFFF"/>
                </a:solidFill>
                <a:latin typeface="Fira Code"/>
                <a:ea typeface="Fira Code"/>
                <a:cs typeface="Fira Code"/>
                <a:sym typeface="Fira Code"/>
              </a:rPr>
              <a:t>kg’den</a:t>
            </a:r>
            <a:r>
              <a:rPr lang="tr-TR" sz="2800" dirty="0">
                <a:solidFill>
                  <a:srgbClr val="FFFFFF"/>
                </a:solidFill>
                <a:latin typeface="Fira Code"/>
                <a:ea typeface="Fira Code"/>
                <a:cs typeface="Fira Code"/>
                <a:sym typeface="Fira Code"/>
              </a:rPr>
              <a:t> fazla olanlar için de ne kadar ek ücret ödeneceğini hesaplayarak “Fazla bagaj için ….. TL ödemelisiniz.” çıktılarını veren kodu yazınız. Not: Kilogramı tam sayı olarak alınız.</a:t>
            </a:r>
            <a:endPar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4622532B-3623-C89E-7C40-11701EE2BA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61E8E6A5-6C26-DDE6-FA2E-FD347AEBA31B}"/>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err="1">
                <a:ln>
                  <a:noFill/>
                </a:ln>
                <a:solidFill>
                  <a:srgbClr val="FF5858"/>
                </a:solidFill>
                <a:effectLst/>
                <a:uLnTx/>
                <a:uFillTx/>
                <a:latin typeface="Fira Code"/>
                <a:ea typeface="Fira Code"/>
                <a:cs typeface="Fira Code"/>
                <a:sym typeface="Fira Code"/>
              </a:rPr>
              <a:t>if</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 - else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3" name="Grup 2">
            <a:extLst>
              <a:ext uri="{FF2B5EF4-FFF2-40B4-BE49-F238E27FC236}">
                <a16:creationId xmlns:a16="http://schemas.microsoft.com/office/drawing/2014/main" id="{543287B7-7E62-33AB-B7B9-900EB8A586CF}"/>
              </a:ext>
            </a:extLst>
          </p:cNvPr>
          <p:cNvGrpSpPr/>
          <p:nvPr/>
        </p:nvGrpSpPr>
        <p:grpSpPr>
          <a:xfrm>
            <a:off x="6324600" y="6362700"/>
            <a:ext cx="5251549" cy="3960211"/>
            <a:chOff x="5308820" y="3906555"/>
            <a:chExt cx="7962346" cy="6370112"/>
          </a:xfrm>
        </p:grpSpPr>
        <p:grpSp>
          <p:nvGrpSpPr>
            <p:cNvPr id="21" name="Grup 20">
              <a:extLst>
                <a:ext uri="{FF2B5EF4-FFF2-40B4-BE49-F238E27FC236}">
                  <a16:creationId xmlns:a16="http://schemas.microsoft.com/office/drawing/2014/main" id="{F2C5585C-CD2C-B370-73F4-ED4298F69F27}"/>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DEFD353D-D5BF-3E6A-A043-2871BF935E87}"/>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1EB1709F-A895-2793-DDAC-50540D5FC5AA}"/>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9D174639-7EDD-5BC5-A509-3DB317E7B3F9}"/>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52B8BC9F-B2F5-A34E-56C3-20C16A81D786}"/>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2FF7EBD1-8A5C-AAB7-828E-47BCD33B7838}"/>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9FA9B6FC-2FF4-8CFB-8C91-3170BB88D551}"/>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0FE42CAB-531D-5334-AC08-93D2986DD1DA}"/>
                  </a:ext>
                </a:extLst>
              </p:cNvPr>
              <p:cNvSpPr txBox="1"/>
              <p:nvPr/>
            </p:nvSpPr>
            <p:spPr>
              <a:xfrm>
                <a:off x="3629053" y="4914237"/>
                <a:ext cx="11398317" cy="24444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2025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yas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4479AA78-40A7-FF02-A204-E74B54D6D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8788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C00C7-1800-B18F-7B22-3E3B5592C7AF}"/>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E19A8634-F57B-09A5-63A9-C14311FD346C}"/>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4AB15E61-B8B1-6DB4-4600-1FF09A7C9C8C}"/>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F807BB85-0B03-AC64-61D4-4FBD210989E0}"/>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51173C0D-4B86-E62D-4937-5A1C8392BE98}"/>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C9D76B6F-34CD-0989-BC45-0185DC07451E}"/>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8CFA589D-2ED2-4522-9178-B7041C55CEA1}"/>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ED83B363-D0B5-5A12-7D16-CDF837DEDA0B}"/>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449F305E-1FFD-9213-DFA2-CC666BC2A9C6}"/>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A69EEF6B-1ED1-DB36-7A46-A762B3B5FA84}"/>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7D74075D-FDBD-30A2-915C-563CBD359C82}"/>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5D0CCB78-4994-3DA9-9DE2-68548D559035}"/>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CD155E2A-D7DF-A0F2-5753-A256734252B5}"/>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B569B491-C80A-3557-23C2-BDEB0051E856}"/>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981AB427-AD83-205F-16CD-AAD0222226E5}"/>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0D9DA691-2804-D978-2DCA-6EB1A7754B2F}"/>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EE4F3D3B-84D9-5A82-1110-7AC0569258D0}"/>
              </a:ext>
            </a:extLst>
          </p:cNvPr>
          <p:cNvSpPr txBox="1"/>
          <p:nvPr/>
        </p:nvSpPr>
        <p:spPr>
          <a:xfrm>
            <a:off x="1295400" y="2895263"/>
            <a:ext cx="16215486" cy="430887"/>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Hava yolu ek bagaj ücret hesaplaması:</a:t>
            </a:r>
          </a:p>
        </p:txBody>
      </p:sp>
      <p:sp>
        <p:nvSpPr>
          <p:cNvPr id="16" name="Slayt Numarası Yer Tutucusu 15">
            <a:extLst>
              <a:ext uri="{FF2B5EF4-FFF2-40B4-BE49-F238E27FC236}">
                <a16:creationId xmlns:a16="http://schemas.microsoft.com/office/drawing/2014/main" id="{A8D4256B-CA82-02DE-6F02-DA7D3C3525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D043C2F0-26CD-64F9-DDEE-8A6E113D3CC4}"/>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25DFFB3E-FB0D-8C17-8386-E60D5ED95588}"/>
              </a:ext>
            </a:extLst>
          </p:cNvPr>
          <p:cNvGrpSpPr/>
          <p:nvPr/>
        </p:nvGrpSpPr>
        <p:grpSpPr>
          <a:xfrm>
            <a:off x="2514600" y="4219871"/>
            <a:ext cx="12954000" cy="5789010"/>
            <a:chOff x="2781854" y="3916888"/>
            <a:chExt cx="13029902" cy="6370112"/>
          </a:xfrm>
        </p:grpSpPr>
        <p:grpSp>
          <p:nvGrpSpPr>
            <p:cNvPr id="24" name="Grup 23">
              <a:extLst>
                <a:ext uri="{FF2B5EF4-FFF2-40B4-BE49-F238E27FC236}">
                  <a16:creationId xmlns:a16="http://schemas.microsoft.com/office/drawing/2014/main" id="{A85E1060-69F5-3F86-7E1D-D49D5698B156}"/>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5A676FE3-48A6-59C0-0948-19A70BDF21E6}"/>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0F782283-AAFE-136E-3E01-5458B024B1EC}"/>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E16E8131-1EB0-9963-3BE4-671BA9AB5604}"/>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9F2DE1E6-BBF1-0E2F-D1D6-8386612FA441}"/>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2505405D-B3CD-FC2F-7BB0-8389075C934F}"/>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A82AA1FF-E5C6-9AE2-267E-CD22E4BD242E}"/>
                </a:ext>
              </a:extLst>
            </p:cNvPr>
            <p:cNvSpPr txBox="1"/>
            <p:nvPr/>
          </p:nvSpPr>
          <p:spPr>
            <a:xfrm>
              <a:off x="3583997" y="4098158"/>
              <a:ext cx="11174199" cy="3657649"/>
            </a:xfrm>
            <a:prstGeom prst="rect">
              <a:avLst/>
            </a:prstGeom>
          </p:spPr>
          <p:txBody>
            <a:bodyPr wrap="square" lIns="0" tIns="0" rIns="0" bIns="0" rtlCol="0" anchor="t">
              <a:spAutoFit/>
            </a:bodyPr>
            <a:lstStyle/>
            <a:p>
              <a:pPr lvl="0">
                <a:spcBef>
                  <a:spcPct val="0"/>
                </a:spcBef>
                <a:defRPr/>
              </a:pPr>
              <a:r>
                <a:rPr lang="en-US" sz="2700" dirty="0" err="1">
                  <a:solidFill>
                    <a:srgbClr val="00FF00"/>
                  </a:solidFill>
                  <a:latin typeface="Consolas" panose="020B0609020204030204" pitchFamily="49" charset="0"/>
                  <a:ea typeface="Fira Code"/>
                  <a:cs typeface="Biome Light" panose="020B0502040204020203" pitchFamily="34" charset="0"/>
                  <a:sym typeface="Fira Code"/>
                </a:rPr>
                <a:t>bagaj</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int(input("Bagaj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ağırlığını</a:t>
              </a:r>
              <a:r>
                <a:rPr lang="en-US" sz="2700" dirty="0">
                  <a:solidFill>
                    <a:srgbClr val="00FF00"/>
                  </a:solidFill>
                  <a:latin typeface="Consolas" panose="020B0609020204030204" pitchFamily="49" charset="0"/>
                  <a:ea typeface="Fira Code"/>
                  <a:cs typeface="Biome Light" panose="020B0502040204020203" pitchFamily="34" charset="0"/>
                  <a:sym typeface="Fira Code"/>
                </a:rPr>
                <a:t> (kg)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endParaRPr lang="en-US"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if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bagaj</a:t>
              </a:r>
              <a:r>
                <a:rPr lang="en-US" sz="2700" dirty="0">
                  <a:solidFill>
                    <a:srgbClr val="00FF00"/>
                  </a:solidFill>
                  <a:latin typeface="Consolas" panose="020B0609020204030204" pitchFamily="49" charset="0"/>
                  <a:ea typeface="Fira Code"/>
                  <a:cs typeface="Biome Light" panose="020B0502040204020203" pitchFamily="34" charset="0"/>
                  <a:sym typeface="Fira Code"/>
                </a:rPr>
                <a:t> &lt;= 20:</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Herhangi</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bir</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ücret</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ödemeniz</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gerekmiyor</a:t>
              </a:r>
              <a:r>
                <a:rPr lang="en-US" sz="27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else:</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ekstra_kilo</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bagaj</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- 20</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ucret</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ekstra_kilo</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10</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f"Fazla</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bagaj</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için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ucret</a:t>
              </a:r>
              <a:r>
                <a:rPr lang="en-US" sz="2700" dirty="0">
                  <a:solidFill>
                    <a:srgbClr val="00FF00"/>
                  </a:solidFill>
                  <a:latin typeface="Consolas" panose="020B0609020204030204" pitchFamily="49" charset="0"/>
                  <a:ea typeface="Fira Code"/>
                  <a:cs typeface="Biome Light" panose="020B0502040204020203" pitchFamily="34" charset="0"/>
                  <a:sym typeface="Fira Code"/>
                </a:rPr>
                <a:t>} TL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ödemelisiniz</a:t>
              </a:r>
              <a:r>
                <a:rPr lang="en-US" sz="2700" dirty="0">
                  <a:solidFill>
                    <a:srgbClr val="00FF00"/>
                  </a:solidFill>
                  <a:latin typeface="Consolas" panose="020B0609020204030204" pitchFamily="49" charset="0"/>
                  <a:ea typeface="Fira Code"/>
                  <a:cs typeface="Biome Light" panose="020B0502040204020203" pitchFamily="34" charset="0"/>
                  <a:sym typeface="Fira Code"/>
                </a:rPr>
                <a:t>.")</a:t>
              </a:r>
            </a:p>
          </p:txBody>
        </p:sp>
      </p:grpSp>
    </p:spTree>
    <p:extLst>
      <p:ext uri="{BB962C8B-B14F-4D97-AF65-F5344CB8AC3E}">
        <p14:creationId xmlns:p14="http://schemas.microsoft.com/office/powerpoint/2010/main" val="1830344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FB9D1-626A-624B-AF2A-D551B12F9687}"/>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2CF78845-E46C-6035-87DA-82158C78803D}"/>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A2EF316D-5199-3E07-72BA-E66BFDD47AFE}"/>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33620028-0BCF-4C32-7413-668B8E01860C}"/>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328EE70A-D0E3-F3C7-4DB7-7F000D75F020}"/>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2B2F4FB8-E71D-B987-1AF1-59A82D6A5835}"/>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15F1046C-373D-C783-C14E-F50CB8F276C6}"/>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7124D739-A73C-A6B1-B879-31427239E6BB}"/>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DF926034-4F74-8FDF-51BE-95496D77AF97}"/>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ED9892AE-BF16-7976-C4B4-BBC14C3AFF0E}"/>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3FD786A2-E01D-8378-2542-66686BBC0AB3}"/>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54F56890-D1FC-9DB8-9613-BC7DBF97EE98}"/>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D46D4650-04C8-EF8B-21E5-52EB5CD63581}"/>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B199F028-EF18-D92D-B2AA-6CB5428BF28A}"/>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835C0A67-346C-BEFB-DF7A-459179BE1114}"/>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2BE9BD68-41D7-B129-37A7-5016CB88DD6C}"/>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D9F79E8A-01AB-937F-AA33-E800AC0732F4}"/>
              </a:ext>
            </a:extLst>
          </p:cNvPr>
          <p:cNvSpPr txBox="1"/>
          <p:nvPr/>
        </p:nvSpPr>
        <p:spPr>
          <a:xfrm>
            <a:off x="1295400" y="2895263"/>
            <a:ext cx="16215486" cy="1292662"/>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Kullanıcının girdiği iki ürünün toplam </a:t>
            </a:r>
            <a:r>
              <a:rPr lang="tr-TR" sz="2800">
                <a:solidFill>
                  <a:srgbClr val="FFFFFF"/>
                </a:solidFill>
                <a:latin typeface="Fira Code"/>
                <a:ea typeface="Fira Code"/>
                <a:cs typeface="Fira Code"/>
                <a:sym typeface="Fira Code"/>
              </a:rPr>
              <a:t>fiyatı 1000 </a:t>
            </a:r>
            <a:r>
              <a:rPr lang="tr-TR" sz="2800" dirty="0">
                <a:solidFill>
                  <a:srgbClr val="FFFFFF"/>
                </a:solidFill>
                <a:latin typeface="Fira Code"/>
                <a:ea typeface="Fira Code"/>
                <a:cs typeface="Fira Code"/>
                <a:sym typeface="Fira Code"/>
              </a:rPr>
              <a:t>TL ve altıysa “Ödenecek miktar=  …. TL”; 1000 TL’yi geçerse %25 indirim yaparak “Ödenecek miktar, indirimden sonra ….. TL’dir.” çıktılarını veren kodu yazınız.</a:t>
            </a:r>
            <a:endPar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D9CE491C-0603-F4ED-F46B-A51C8AAA3F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1B726109-32BA-DBDB-EF98-3BD399D1D145}"/>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err="1">
                <a:ln>
                  <a:noFill/>
                </a:ln>
                <a:solidFill>
                  <a:srgbClr val="FF5858"/>
                </a:solidFill>
                <a:effectLst/>
                <a:uLnTx/>
                <a:uFillTx/>
                <a:latin typeface="Fira Code"/>
                <a:ea typeface="Fira Code"/>
                <a:cs typeface="Fira Code"/>
                <a:sym typeface="Fira Code"/>
              </a:rPr>
              <a:t>if</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 - else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3" name="Grup 2">
            <a:extLst>
              <a:ext uri="{FF2B5EF4-FFF2-40B4-BE49-F238E27FC236}">
                <a16:creationId xmlns:a16="http://schemas.microsoft.com/office/drawing/2014/main" id="{2FB4DDB8-A64C-E7FD-E1FB-4E042856F818}"/>
              </a:ext>
            </a:extLst>
          </p:cNvPr>
          <p:cNvGrpSpPr/>
          <p:nvPr/>
        </p:nvGrpSpPr>
        <p:grpSpPr>
          <a:xfrm>
            <a:off x="6324600" y="6362700"/>
            <a:ext cx="5251549" cy="3960211"/>
            <a:chOff x="5308820" y="3906555"/>
            <a:chExt cx="7962346" cy="6370112"/>
          </a:xfrm>
        </p:grpSpPr>
        <p:grpSp>
          <p:nvGrpSpPr>
            <p:cNvPr id="21" name="Grup 20">
              <a:extLst>
                <a:ext uri="{FF2B5EF4-FFF2-40B4-BE49-F238E27FC236}">
                  <a16:creationId xmlns:a16="http://schemas.microsoft.com/office/drawing/2014/main" id="{C1870D5B-80C0-9EB9-096C-268DDCDBB9E6}"/>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E1F37E3A-B91D-53D7-E62D-FCB78AC38A5A}"/>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27E3B0EF-E1D3-86AE-63C6-D60C774D2F38}"/>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AC0C4AA1-4051-6343-F1C1-1CE441591387}"/>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043F7E9A-9D94-E426-89C6-8B5FAA86272E}"/>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1C4E122E-0530-4A57-CF5B-4D935CE98D99}"/>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E0A0BC35-EFB0-B708-1D23-B2C45EF61B41}"/>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62D12252-9A54-0EE5-B20A-EF2CA49F805F}"/>
                  </a:ext>
                </a:extLst>
              </p:cNvPr>
              <p:cNvSpPr txBox="1"/>
              <p:nvPr/>
            </p:nvSpPr>
            <p:spPr>
              <a:xfrm>
                <a:off x="3629053" y="4914237"/>
                <a:ext cx="11398317" cy="24444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2025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yas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A032C7FE-1F62-AD1A-A607-0DC1E1C05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32618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784BA-6693-AE8D-75F5-56BEC9510962}"/>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C0F46E77-1094-AD0F-6E85-9E64B23627F2}"/>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C2555D90-A1AC-505D-9928-CD204E41D51C}"/>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F66A6FBE-37E3-97A3-310E-B9E9135554DB}"/>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2BD5E3D3-0FD4-609A-4077-BA8E778C00A9}"/>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14FCA746-CFFD-DD60-0A0D-04C18C1B79B1}"/>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95FD2062-9A4B-609B-0BB7-DAEC6DD62DCE}"/>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B5B86405-F58B-5E0F-7200-832F197CD84C}"/>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5112C835-4133-22B6-9EEA-C4117B099D31}"/>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148B1AB0-1947-3381-062D-8D320469307C}"/>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351A9151-8C0C-465A-FC79-428215299A2F}"/>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69977654-6386-1073-FE28-18831E70D444}"/>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4274BFA4-AB10-CADA-EB9D-3CC610065F34}"/>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A8239665-81B5-EC01-6798-18A4A2EB818E}"/>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CD1C06B2-B2CE-460E-395A-E83E145CC76D}"/>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8F9521D4-3D0C-ACBA-9641-307A18B1DACF}"/>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43A94522-7219-E5C5-05B5-BCFA7CFF4280}"/>
              </a:ext>
            </a:extLst>
          </p:cNvPr>
          <p:cNvSpPr txBox="1"/>
          <p:nvPr/>
        </p:nvSpPr>
        <p:spPr>
          <a:xfrm>
            <a:off x="1295400" y="2895263"/>
            <a:ext cx="16215486" cy="1292662"/>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Kullanıcının girdiği iki ürünün toplam fiyatı 1000 TL ve altıysa “Ödenecek miktar=  …. TL”; 1000 TL’yi geçerse %25 indirim yaparak “Ödenecek miktar, indirimden sonra ….. TL’dir.” çıktılarını veren kodu yazınız.</a:t>
            </a:r>
          </a:p>
        </p:txBody>
      </p:sp>
      <p:sp>
        <p:nvSpPr>
          <p:cNvPr id="16" name="Slayt Numarası Yer Tutucusu 15">
            <a:extLst>
              <a:ext uri="{FF2B5EF4-FFF2-40B4-BE49-F238E27FC236}">
                <a16:creationId xmlns:a16="http://schemas.microsoft.com/office/drawing/2014/main" id="{D75F8D81-A031-6414-B58C-1F21FEF5A3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A3F24AE6-7BBD-D989-2CCC-9999607A9D5B}"/>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9FBFF146-CD07-CEB4-B000-5C9A02EAFF73}"/>
              </a:ext>
            </a:extLst>
          </p:cNvPr>
          <p:cNvGrpSpPr/>
          <p:nvPr/>
        </p:nvGrpSpPr>
        <p:grpSpPr>
          <a:xfrm>
            <a:off x="2514600" y="4219871"/>
            <a:ext cx="12954000" cy="5789010"/>
            <a:chOff x="2781854" y="3916888"/>
            <a:chExt cx="13029902" cy="6370112"/>
          </a:xfrm>
        </p:grpSpPr>
        <p:grpSp>
          <p:nvGrpSpPr>
            <p:cNvPr id="24" name="Grup 23">
              <a:extLst>
                <a:ext uri="{FF2B5EF4-FFF2-40B4-BE49-F238E27FC236}">
                  <a16:creationId xmlns:a16="http://schemas.microsoft.com/office/drawing/2014/main" id="{89DE936D-A102-090A-931B-759C0C4148A6}"/>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D69AB08E-C7D3-73CE-5CFD-7FF05B3A82DA}"/>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1EB484B1-1B1D-ED74-4D92-25830FF59D1D}"/>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8A66540A-2ED0-F85D-4AA8-E54428108010}"/>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6094E1A8-7B1C-77A6-E4BE-6CDEA76561D7}"/>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434958A8-9EEF-BAEE-75DB-2311C1DB64FE}"/>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B8F40F86-DF50-F9A0-2EFD-D291DD72D5FD}"/>
                </a:ext>
              </a:extLst>
            </p:cNvPr>
            <p:cNvSpPr txBox="1"/>
            <p:nvPr/>
          </p:nvSpPr>
          <p:spPr>
            <a:xfrm>
              <a:off x="3583997" y="4098158"/>
              <a:ext cx="12227759" cy="4114855"/>
            </a:xfrm>
            <a:prstGeom prst="rect">
              <a:avLst/>
            </a:prstGeom>
          </p:spPr>
          <p:txBody>
            <a:bodyPr wrap="square" lIns="0" tIns="0" rIns="0" bIns="0" rtlCol="0" anchor="t">
              <a:spAutoFit/>
            </a:bodyPr>
            <a:lstStyle/>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urun1 = </a:t>
              </a:r>
              <a:r>
                <a:rPr lang="tr-TR" sz="2700" dirty="0" err="1">
                  <a:solidFill>
                    <a:srgbClr val="00FF00"/>
                  </a:solidFill>
                  <a:latin typeface="Consolas" panose="020B0609020204030204" pitchFamily="49" charset="0"/>
                  <a:ea typeface="Fira Code"/>
                  <a:cs typeface="Biome Light" panose="020B0502040204020203" pitchFamily="34" charset="0"/>
                  <a:sym typeface="Fira Code"/>
                </a:rPr>
                <a:t>int</a:t>
              </a:r>
              <a:r>
                <a:rPr lang="en-US" sz="2700" dirty="0">
                  <a:solidFill>
                    <a:srgbClr val="00FF00"/>
                  </a:solidFill>
                  <a:latin typeface="Consolas" panose="020B0609020204030204" pitchFamily="49" charset="0"/>
                  <a:ea typeface="Fira Code"/>
                  <a:cs typeface="Biome Light" panose="020B0502040204020203" pitchFamily="34" charset="0"/>
                  <a:sym typeface="Fira Code"/>
                </a:rPr>
                <a:t>(input("1.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ürünün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fiyatını</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girin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urun2 = </a:t>
              </a:r>
              <a:r>
                <a:rPr lang="tr-TR" sz="2700" dirty="0" err="1">
                  <a:solidFill>
                    <a:srgbClr val="00FF00"/>
                  </a:solidFill>
                  <a:latin typeface="Consolas" panose="020B0609020204030204" pitchFamily="49" charset="0"/>
                  <a:ea typeface="Fira Code"/>
                  <a:cs typeface="Biome Light" panose="020B0502040204020203" pitchFamily="34" charset="0"/>
                  <a:sym typeface="Fira Code"/>
                </a:rPr>
                <a:t>int</a:t>
              </a:r>
              <a:r>
                <a:rPr lang="en-US" sz="2700" dirty="0">
                  <a:solidFill>
                    <a:srgbClr val="00FF00"/>
                  </a:solidFill>
                  <a:latin typeface="Consolas" panose="020B0609020204030204" pitchFamily="49" charset="0"/>
                  <a:ea typeface="Fira Code"/>
                  <a:cs typeface="Biome Light" panose="020B0502040204020203" pitchFamily="34" charset="0"/>
                  <a:sym typeface="Fira Code"/>
                </a:rPr>
                <a:t>(input("2.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ürünün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fiyatını</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girin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toplam</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urun1 + urun2</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endParaRPr lang="en-US"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if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toplam</a:t>
              </a:r>
              <a:r>
                <a:rPr lang="en-US" sz="2700" dirty="0">
                  <a:solidFill>
                    <a:srgbClr val="00FF00"/>
                  </a:solidFill>
                  <a:latin typeface="Consolas" panose="020B0609020204030204" pitchFamily="49" charset="0"/>
                  <a:ea typeface="Fira Code"/>
                  <a:cs typeface="Biome Light" panose="020B0502040204020203" pitchFamily="34" charset="0"/>
                  <a:sym typeface="Fira Code"/>
                </a:rPr>
                <a:t> &lt;= </a:t>
              </a:r>
              <a:r>
                <a:rPr lang="tr-TR" sz="2700" dirty="0">
                  <a:solidFill>
                    <a:srgbClr val="00FF00"/>
                  </a:solidFill>
                  <a:latin typeface="Consolas" panose="020B0609020204030204" pitchFamily="49" charset="0"/>
                  <a:ea typeface="Fira Code"/>
                  <a:cs typeface="Biome Light" panose="020B0502040204020203" pitchFamily="34" charset="0"/>
                  <a:sym typeface="Fira Code"/>
                </a:rPr>
                <a:t>10</a:t>
              </a:r>
              <a:r>
                <a:rPr lang="en-US" sz="2700" dirty="0">
                  <a:solidFill>
                    <a:srgbClr val="00FF00"/>
                  </a:solidFill>
                  <a:latin typeface="Consolas" panose="020B0609020204030204" pitchFamily="49" charset="0"/>
                  <a:ea typeface="Fira Code"/>
                  <a:cs typeface="Biome Light" panose="020B0502040204020203" pitchFamily="34" charset="0"/>
                  <a:sym typeface="Fira Code"/>
                </a:rPr>
                <a:t>00:</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f"Ödenecek</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miktar</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toplam</a:t>
              </a:r>
              <a:r>
                <a:rPr lang="en-US" sz="2700" dirty="0">
                  <a:solidFill>
                    <a:srgbClr val="00FF00"/>
                  </a:solidFill>
                  <a:latin typeface="Consolas" panose="020B0609020204030204" pitchFamily="49" charset="0"/>
                  <a:ea typeface="Fira Code"/>
                  <a:cs typeface="Biome Light" panose="020B0502040204020203" pitchFamily="34" charset="0"/>
                  <a:sym typeface="Fira Code"/>
                </a:rPr>
                <a:t>} TL")</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else:</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indirimli</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toplam</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0.75 </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tr-TR"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a:solidFill>
                    <a:srgbClr val="00FF00"/>
                  </a:solidFill>
                  <a:latin typeface="Consolas" panose="020B0609020204030204" pitchFamily="49" charset="0"/>
                  <a:ea typeface="Fira Code"/>
                  <a:cs typeface="Biome Light" panose="020B0502040204020203" pitchFamily="34" charset="0"/>
                  <a:sym typeface="Fira Code"/>
                </a:rPr>
                <a:t>print(</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f"Ödenecek</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miktar</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indirimden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sonra</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indirimli</a:t>
              </a:r>
              <a:r>
                <a:rPr lang="en-US" sz="2700" dirty="0">
                  <a:solidFill>
                    <a:srgbClr val="00FF00"/>
                  </a:solidFill>
                  <a:latin typeface="Consolas" panose="020B0609020204030204" pitchFamily="49" charset="0"/>
                  <a:ea typeface="Fira Code"/>
                  <a:cs typeface="Biome Light" panose="020B0502040204020203" pitchFamily="34" charset="0"/>
                  <a:sym typeface="Fira Code"/>
                </a:rPr>
                <a:t>} TL")</a:t>
              </a:r>
            </a:p>
          </p:txBody>
        </p:sp>
      </p:grpSp>
    </p:spTree>
    <p:extLst>
      <p:ext uri="{BB962C8B-B14F-4D97-AF65-F5344CB8AC3E}">
        <p14:creationId xmlns:p14="http://schemas.microsoft.com/office/powerpoint/2010/main" val="2893673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1C6BA-D19F-1A18-5D3F-F87CA9DD087B}"/>
            </a:ext>
          </a:extLst>
        </p:cNvPr>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C27AAC93-5946-2389-932C-6655AD7B6D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6" name="TextBox 16">
            <a:extLst>
              <a:ext uri="{FF2B5EF4-FFF2-40B4-BE49-F238E27FC236}">
                <a16:creationId xmlns:a16="http://schemas.microsoft.com/office/drawing/2014/main" id="{F7C1E198-A17A-D053-BD1B-A77F59B3A41D}"/>
              </a:ext>
            </a:extLst>
          </p:cNvPr>
          <p:cNvSpPr txBox="1"/>
          <p:nvPr/>
        </p:nvSpPr>
        <p:spPr>
          <a:xfrm>
            <a:off x="1314048" y="2793021"/>
            <a:ext cx="15907152" cy="1384995"/>
          </a:xfrm>
          <a:prstGeom prst="rect">
            <a:avLst/>
          </a:prstGeom>
        </p:spPr>
        <p:txBody>
          <a:bodyPr wrap="square" lIns="0" tIns="0" rIns="0" bIns="0" rtlCol="0" anchor="t">
            <a:spAutoFit/>
          </a:bodyPr>
          <a:lstStyle/>
          <a:p>
            <a:pPr lvl="0" algn="just">
              <a:spcBef>
                <a:spcPct val="0"/>
              </a:spcBef>
              <a:defRPr/>
            </a:pPr>
            <a:r>
              <a:rPr lang="tr-TR" sz="3000" dirty="0">
                <a:solidFill>
                  <a:srgbClr val="FFFFFF"/>
                </a:solidFill>
                <a:latin typeface="Fira Code"/>
                <a:ea typeface="Fira Code"/>
                <a:cs typeface="Fira Code"/>
                <a:sym typeface="Fira Code"/>
              </a:rPr>
              <a:t>Python’da tek satırlık kodların </a:t>
            </a:r>
            <a:r>
              <a:rPr lang="tr-TR" sz="3000" dirty="0" err="1">
                <a:solidFill>
                  <a:srgbClr val="FFFFFF"/>
                </a:solidFill>
                <a:latin typeface="Fira Code"/>
                <a:ea typeface="Fira Code"/>
                <a:cs typeface="Fira Code"/>
                <a:sym typeface="Fira Code"/>
              </a:rPr>
              <a:t>if</a:t>
            </a:r>
            <a:r>
              <a:rPr lang="tr-TR" sz="3000" dirty="0">
                <a:solidFill>
                  <a:srgbClr val="FFFFFF"/>
                </a:solidFill>
                <a:latin typeface="Fira Code"/>
                <a:ea typeface="Fira Code"/>
                <a:cs typeface="Fira Code"/>
                <a:sym typeface="Fira Code"/>
              </a:rPr>
              <a:t> ifadesinin yanına yazılmasını </a:t>
            </a:r>
            <a:r>
              <a:rPr lang="tr-TR" sz="3000" dirty="0">
                <a:solidFill>
                  <a:srgbClr val="7ED957"/>
                </a:solidFill>
                <a:latin typeface="Fira Code"/>
                <a:ea typeface="Fira Code"/>
                <a:cs typeface="Fira Code"/>
                <a:sym typeface="Fira Code"/>
              </a:rPr>
              <a:t>desteklemektedir. </a:t>
            </a:r>
            <a:r>
              <a:rPr lang="tr-TR" sz="3000" dirty="0">
                <a:solidFill>
                  <a:srgbClr val="FFFFFF"/>
                </a:solidFill>
                <a:latin typeface="Fira Code"/>
                <a:ea typeface="Fira Code"/>
                <a:cs typeface="Fira Code"/>
                <a:sym typeface="Fira Code"/>
              </a:rPr>
              <a:t>Aşağıdaki örnekte solda verilen kod bloğu sağdaki gibi tek satır hâlinde de yazılabilir.</a:t>
            </a:r>
          </a:p>
        </p:txBody>
      </p:sp>
      <p:sp>
        <p:nvSpPr>
          <p:cNvPr id="7" name="Freeform 8">
            <a:extLst>
              <a:ext uri="{FF2B5EF4-FFF2-40B4-BE49-F238E27FC236}">
                <a16:creationId xmlns:a16="http://schemas.microsoft.com/office/drawing/2014/main" id="{3B1EC126-A923-C7C6-8685-15AC4A175685}"/>
              </a:ext>
            </a:extLst>
          </p:cNvPr>
          <p:cNvSpPr/>
          <p:nvPr/>
        </p:nvSpPr>
        <p:spPr>
          <a:xfrm flipH="1">
            <a:off x="15758698" y="6374080"/>
            <a:ext cx="2430505" cy="2933206"/>
          </a:xfrm>
          <a:custGeom>
            <a:avLst/>
            <a:gdLst/>
            <a:ahLst/>
            <a:cxnLst/>
            <a:rect l="l" t="t" r="r" b="b"/>
            <a:pathLst>
              <a:path w="1007036" h="1215321">
                <a:moveTo>
                  <a:pt x="0" y="0"/>
                </a:moveTo>
                <a:lnTo>
                  <a:pt x="1007036" y="0"/>
                </a:lnTo>
                <a:lnTo>
                  <a:pt x="1007036" y="1215321"/>
                </a:lnTo>
                <a:lnTo>
                  <a:pt x="0" y="1215321"/>
                </a:lnTo>
                <a:lnTo>
                  <a:pt x="0" y="0"/>
                </a:lnTo>
                <a:close/>
              </a:path>
            </a:pathLst>
          </a:custGeom>
          <a:blipFill>
            <a:blip r:embed="rId2"/>
            <a:stretch>
              <a:fillRect/>
            </a:stretch>
          </a:blipFill>
        </p:spPr>
        <p:txBody>
          <a:bodyPr/>
          <a:lstStyle/>
          <a:p>
            <a:endParaRPr lang="tr-TR"/>
          </a:p>
        </p:txBody>
      </p:sp>
      <p:sp>
        <p:nvSpPr>
          <p:cNvPr id="3" name="TextBox 15">
            <a:extLst>
              <a:ext uri="{FF2B5EF4-FFF2-40B4-BE49-F238E27FC236}">
                <a16:creationId xmlns:a16="http://schemas.microsoft.com/office/drawing/2014/main" id="{57A35639-DCD1-24A0-B042-54C74400536B}"/>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sp>
        <p:nvSpPr>
          <p:cNvPr id="8" name="TextBox 16">
            <a:extLst>
              <a:ext uri="{FF2B5EF4-FFF2-40B4-BE49-F238E27FC236}">
                <a16:creationId xmlns:a16="http://schemas.microsoft.com/office/drawing/2014/main" id="{BBA57077-DEA2-EEA5-0B90-1C38D0EA5907}"/>
              </a:ext>
            </a:extLst>
          </p:cNvPr>
          <p:cNvSpPr txBox="1"/>
          <p:nvPr/>
        </p:nvSpPr>
        <p:spPr>
          <a:xfrm>
            <a:off x="1314048" y="5647321"/>
            <a:ext cx="4572000" cy="2769989"/>
          </a:xfrm>
          <a:prstGeom prst="rect">
            <a:avLst/>
          </a:prstGeom>
        </p:spPr>
        <p:txBody>
          <a:bodyPr wrap="square" lIns="0" tIns="0" rIns="0" bIns="0" rtlCol="0" anchor="t">
            <a:spAutoFit/>
          </a:bodyPr>
          <a:lstStyle/>
          <a:p>
            <a:pPr lvl="0" algn="just">
              <a:spcBef>
                <a:spcPct val="0"/>
              </a:spcBef>
              <a:defRPr/>
            </a:pPr>
            <a:r>
              <a:rPr lang="tr-TR" sz="3000" dirty="0">
                <a:solidFill>
                  <a:srgbClr val="FFFFFF"/>
                </a:solidFill>
                <a:latin typeface="Fira Code"/>
                <a:ea typeface="Fira Code"/>
                <a:cs typeface="Fira Code"/>
                <a:sym typeface="Fira Code"/>
              </a:rPr>
              <a:t> </a:t>
            </a:r>
            <a:r>
              <a:rPr lang="en-US" sz="3000" dirty="0">
                <a:solidFill>
                  <a:srgbClr val="FFFFFF"/>
                </a:solidFill>
                <a:latin typeface="Fira Code"/>
                <a:ea typeface="Fira Code"/>
                <a:cs typeface="Fira Code"/>
                <a:sym typeface="Fira Code"/>
              </a:rPr>
              <a:t>a = 2</a:t>
            </a:r>
          </a:p>
          <a:p>
            <a:pPr lvl="0" algn="just">
              <a:spcBef>
                <a:spcPct val="0"/>
              </a:spcBef>
              <a:defRPr/>
            </a:pPr>
            <a:r>
              <a:rPr lang="en-US" sz="3000" dirty="0">
                <a:solidFill>
                  <a:srgbClr val="FFFFFF"/>
                </a:solidFill>
                <a:latin typeface="Fira Code"/>
                <a:ea typeface="Fira Code"/>
                <a:cs typeface="Fira Code"/>
                <a:sym typeface="Fira Code"/>
              </a:rPr>
              <a:t> b = 330</a:t>
            </a:r>
          </a:p>
          <a:p>
            <a:pPr lvl="0" algn="just">
              <a:spcBef>
                <a:spcPct val="0"/>
              </a:spcBef>
              <a:defRPr/>
            </a:pPr>
            <a:r>
              <a:rPr lang="en-US" sz="3000" dirty="0">
                <a:solidFill>
                  <a:srgbClr val="FFFFFF"/>
                </a:solidFill>
                <a:latin typeface="Fira Code"/>
                <a:ea typeface="Fira Code"/>
                <a:cs typeface="Fira Code"/>
                <a:sym typeface="Fira Code"/>
              </a:rPr>
              <a:t> if a&gt;b:</a:t>
            </a:r>
          </a:p>
          <a:p>
            <a:pPr lvl="0" algn="just">
              <a:spcBef>
                <a:spcPct val="0"/>
              </a:spcBef>
              <a:defRPr/>
            </a:pPr>
            <a:r>
              <a:rPr lang="en-US" sz="3000" dirty="0">
                <a:solidFill>
                  <a:srgbClr val="FFFFFF"/>
                </a:solidFill>
                <a:latin typeface="Fira Code"/>
                <a:ea typeface="Fira Code"/>
                <a:cs typeface="Fira Code"/>
                <a:sym typeface="Fira Code"/>
              </a:rPr>
              <a:t>    print(“A”)</a:t>
            </a:r>
          </a:p>
          <a:p>
            <a:pPr lvl="0" algn="just">
              <a:spcBef>
                <a:spcPct val="0"/>
              </a:spcBef>
              <a:defRPr/>
            </a:pPr>
            <a:r>
              <a:rPr lang="en-US" sz="3000" dirty="0">
                <a:solidFill>
                  <a:srgbClr val="FFFFFF"/>
                </a:solidFill>
                <a:latin typeface="Fira Code"/>
                <a:ea typeface="Fira Code"/>
                <a:cs typeface="Fira Code"/>
                <a:sym typeface="Fira Code"/>
              </a:rPr>
              <a:t> else:</a:t>
            </a:r>
          </a:p>
          <a:p>
            <a:pPr lvl="0" algn="just">
              <a:spcBef>
                <a:spcPct val="0"/>
              </a:spcBef>
              <a:defRPr/>
            </a:pPr>
            <a:r>
              <a:rPr lang="en-US" sz="3000" dirty="0">
                <a:solidFill>
                  <a:srgbClr val="FFFFFF"/>
                </a:solidFill>
                <a:latin typeface="Fira Code"/>
                <a:ea typeface="Fira Code"/>
                <a:cs typeface="Fira Code"/>
                <a:sym typeface="Fira Code"/>
              </a:rPr>
              <a:t>    print(“B”)</a:t>
            </a:r>
            <a:endParaRPr lang="tr-TR" sz="3000" dirty="0">
              <a:solidFill>
                <a:srgbClr val="FFFFFF"/>
              </a:solidFill>
              <a:latin typeface="Fira Code"/>
              <a:ea typeface="Fira Code"/>
              <a:cs typeface="Fira Code"/>
              <a:sym typeface="Fira Code"/>
            </a:endParaRPr>
          </a:p>
        </p:txBody>
      </p:sp>
      <p:sp>
        <p:nvSpPr>
          <p:cNvPr id="9" name="Ok: Sağ 8">
            <a:extLst>
              <a:ext uri="{FF2B5EF4-FFF2-40B4-BE49-F238E27FC236}">
                <a16:creationId xmlns:a16="http://schemas.microsoft.com/office/drawing/2014/main" id="{669A384C-7D69-FC92-E9C4-DC782F0441D3}"/>
              </a:ext>
            </a:extLst>
          </p:cNvPr>
          <p:cNvSpPr/>
          <p:nvPr/>
        </p:nvSpPr>
        <p:spPr>
          <a:xfrm>
            <a:off x="5181600" y="6689415"/>
            <a:ext cx="1779404" cy="685800"/>
          </a:xfrm>
          <a:prstGeom prst="rightArrow">
            <a:avLst>
              <a:gd name="adj1" fmla="val 26382"/>
              <a:gd name="adj2" fmla="val 46064"/>
            </a:avLst>
          </a:prstGeom>
          <a:solidFill>
            <a:srgbClr val="38B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16">
            <a:extLst>
              <a:ext uri="{FF2B5EF4-FFF2-40B4-BE49-F238E27FC236}">
                <a16:creationId xmlns:a16="http://schemas.microsoft.com/office/drawing/2014/main" id="{3ABF2B76-A5DE-E46A-8E55-8863C61CAA31}"/>
              </a:ext>
            </a:extLst>
          </p:cNvPr>
          <p:cNvSpPr txBox="1"/>
          <p:nvPr/>
        </p:nvSpPr>
        <p:spPr>
          <a:xfrm>
            <a:off x="7239000" y="6339817"/>
            <a:ext cx="8763000" cy="1384995"/>
          </a:xfrm>
          <a:prstGeom prst="rect">
            <a:avLst/>
          </a:prstGeom>
        </p:spPr>
        <p:txBody>
          <a:bodyPr wrap="square" lIns="0" tIns="0" rIns="0" bIns="0" rtlCol="0" anchor="t">
            <a:spAutoFit/>
          </a:bodyPr>
          <a:lstStyle/>
          <a:p>
            <a:pPr lvl="0" algn="just">
              <a:spcBef>
                <a:spcPct val="0"/>
              </a:spcBef>
              <a:defRPr/>
            </a:pPr>
            <a:r>
              <a:rPr lang="tr-TR" sz="3000" dirty="0">
                <a:solidFill>
                  <a:srgbClr val="FFFFFF"/>
                </a:solidFill>
                <a:latin typeface="Fira Code"/>
                <a:ea typeface="Fira Code"/>
                <a:cs typeface="Fira Code"/>
                <a:sym typeface="Fira Code"/>
              </a:rPr>
              <a:t> </a:t>
            </a:r>
            <a:r>
              <a:rPr lang="en-US" sz="3000" dirty="0">
                <a:solidFill>
                  <a:srgbClr val="FFFFFF"/>
                </a:solidFill>
                <a:latin typeface="Fira Code"/>
                <a:ea typeface="Fira Code"/>
                <a:cs typeface="Fira Code"/>
                <a:sym typeface="Fira Code"/>
              </a:rPr>
              <a:t>a = 2</a:t>
            </a:r>
          </a:p>
          <a:p>
            <a:pPr lvl="0" algn="just">
              <a:spcBef>
                <a:spcPct val="0"/>
              </a:spcBef>
              <a:defRPr/>
            </a:pPr>
            <a:r>
              <a:rPr lang="en-US" sz="3000" dirty="0">
                <a:solidFill>
                  <a:srgbClr val="FFFFFF"/>
                </a:solidFill>
                <a:latin typeface="Fira Code"/>
                <a:ea typeface="Fira Code"/>
                <a:cs typeface="Fira Code"/>
                <a:sym typeface="Fira Code"/>
              </a:rPr>
              <a:t> b = 330</a:t>
            </a:r>
          </a:p>
          <a:p>
            <a:pPr lvl="0" algn="just">
              <a:spcBef>
                <a:spcPct val="0"/>
              </a:spcBef>
              <a:defRPr/>
            </a:pPr>
            <a:r>
              <a:rPr lang="en-US" sz="3000" dirty="0">
                <a:solidFill>
                  <a:srgbClr val="FFFFFF"/>
                </a:solidFill>
                <a:latin typeface="Fira Code"/>
                <a:ea typeface="Fira Code"/>
                <a:cs typeface="Fira Code"/>
                <a:sym typeface="Fira Code"/>
              </a:rPr>
              <a:t> print(“A”) </a:t>
            </a:r>
            <a:r>
              <a:rPr lang="en-US" sz="3000" dirty="0">
                <a:solidFill>
                  <a:srgbClr val="FFC535"/>
                </a:solidFill>
                <a:latin typeface="Fira Code"/>
                <a:ea typeface="Fira Code"/>
                <a:cs typeface="Fira Code"/>
                <a:sym typeface="Fira Code"/>
              </a:rPr>
              <a:t>if</a:t>
            </a:r>
            <a:r>
              <a:rPr lang="en-US" sz="3000" dirty="0">
                <a:solidFill>
                  <a:srgbClr val="FFFFFF"/>
                </a:solidFill>
                <a:latin typeface="Fira Code"/>
                <a:ea typeface="Fira Code"/>
                <a:cs typeface="Fira Code"/>
                <a:sym typeface="Fira Code"/>
              </a:rPr>
              <a:t> a &gt; b </a:t>
            </a:r>
            <a:r>
              <a:rPr lang="en-US" sz="3000" dirty="0">
                <a:solidFill>
                  <a:srgbClr val="FFC535"/>
                </a:solidFill>
                <a:latin typeface="Fira Code"/>
                <a:ea typeface="Fira Code"/>
                <a:cs typeface="Fira Code"/>
                <a:sym typeface="Fira Code"/>
              </a:rPr>
              <a:t>else</a:t>
            </a:r>
            <a:r>
              <a:rPr lang="en-US" sz="3000" dirty="0">
                <a:solidFill>
                  <a:srgbClr val="FFFFFF"/>
                </a:solidFill>
                <a:latin typeface="Fira Code"/>
                <a:ea typeface="Fira Code"/>
                <a:cs typeface="Fira Code"/>
                <a:sym typeface="Fira Code"/>
              </a:rPr>
              <a:t> print(“B”)</a:t>
            </a:r>
            <a:endParaRPr lang="tr-TR" sz="3000" dirty="0">
              <a:solidFill>
                <a:srgbClr val="FFFFFF"/>
              </a:solidFill>
              <a:latin typeface="Fira Code"/>
              <a:ea typeface="Fira Code"/>
              <a:cs typeface="Fira Code"/>
              <a:sym typeface="Fira Code"/>
            </a:endParaRPr>
          </a:p>
        </p:txBody>
      </p:sp>
    </p:spTree>
    <p:extLst>
      <p:ext uri="{BB962C8B-B14F-4D97-AF65-F5344CB8AC3E}">
        <p14:creationId xmlns:p14="http://schemas.microsoft.com/office/powerpoint/2010/main" val="120713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D620A-C382-3472-CD27-A244F864C278}"/>
            </a:ext>
          </a:extLst>
        </p:cNvPr>
        <p:cNvGrpSpPr/>
        <p:nvPr/>
      </p:nvGrpSpPr>
      <p:grpSpPr>
        <a:xfrm>
          <a:off x="0" y="0"/>
          <a:ext cx="0" cy="0"/>
          <a:chOff x="0" y="0"/>
          <a:chExt cx="0" cy="0"/>
        </a:xfrm>
      </p:grpSpPr>
      <p:pic>
        <p:nvPicPr>
          <p:cNvPr id="1030" name="Picture 6" descr="Learn Python the fun way">
            <a:extLst>
              <a:ext uri="{FF2B5EF4-FFF2-40B4-BE49-F238E27FC236}">
                <a16:creationId xmlns:a16="http://schemas.microsoft.com/office/drawing/2014/main" id="{734731DD-B3AA-317B-A147-08A44A0982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896"/>
          <a:stretch>
            <a:fillRect/>
          </a:stretch>
        </p:blipFill>
        <p:spPr bwMode="auto">
          <a:xfrm>
            <a:off x="25400" y="0"/>
            <a:ext cx="18262600" cy="10287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
            <a:extLst>
              <a:ext uri="{FF2B5EF4-FFF2-40B4-BE49-F238E27FC236}">
                <a16:creationId xmlns:a16="http://schemas.microsoft.com/office/drawing/2014/main" id="{AEF4ADB9-70B8-4888-CFB3-C0452B20B9D9}"/>
              </a:ext>
            </a:extLst>
          </p:cNvPr>
          <p:cNvGrpSpPr/>
          <p:nvPr/>
        </p:nvGrpSpPr>
        <p:grpSpPr>
          <a:xfrm>
            <a:off x="635426" y="3600450"/>
            <a:ext cx="6755974" cy="2588273"/>
            <a:chOff x="0" y="0"/>
            <a:chExt cx="2948376" cy="812800"/>
          </a:xfrm>
        </p:grpSpPr>
        <p:sp>
          <p:nvSpPr>
            <p:cNvPr id="6" name="Freeform 6">
              <a:extLst>
                <a:ext uri="{FF2B5EF4-FFF2-40B4-BE49-F238E27FC236}">
                  <a16:creationId xmlns:a16="http://schemas.microsoft.com/office/drawing/2014/main" id="{D0E942F1-2EA4-D49E-26F4-8460D44FDB6E}"/>
                </a:ext>
              </a:extLst>
            </p:cNvPr>
            <p:cNvSpPr/>
            <p:nvPr/>
          </p:nvSpPr>
          <p:spPr>
            <a:xfrm>
              <a:off x="0" y="0"/>
              <a:ext cx="2948376" cy="812800"/>
            </a:xfrm>
            <a:custGeom>
              <a:avLst/>
              <a:gdLst/>
              <a:ahLst/>
              <a:cxnLst/>
              <a:rect l="l" t="t" r="r" b="b"/>
              <a:pathLst>
                <a:path w="2948376" h="812800">
                  <a:moveTo>
                    <a:pt x="35270" y="0"/>
                  </a:moveTo>
                  <a:lnTo>
                    <a:pt x="2913105" y="0"/>
                  </a:lnTo>
                  <a:cubicBezTo>
                    <a:pt x="2932585" y="0"/>
                    <a:pt x="2948376" y="15791"/>
                    <a:pt x="2948376" y="35270"/>
                  </a:cubicBezTo>
                  <a:lnTo>
                    <a:pt x="2948376" y="777530"/>
                  </a:lnTo>
                  <a:cubicBezTo>
                    <a:pt x="2948376" y="797009"/>
                    <a:pt x="2932585" y="812800"/>
                    <a:pt x="2913105" y="812800"/>
                  </a:cubicBezTo>
                  <a:lnTo>
                    <a:pt x="35270" y="812800"/>
                  </a:lnTo>
                  <a:cubicBezTo>
                    <a:pt x="15791" y="812800"/>
                    <a:pt x="0" y="797009"/>
                    <a:pt x="0" y="777530"/>
                  </a:cubicBezTo>
                  <a:lnTo>
                    <a:pt x="0" y="35270"/>
                  </a:lnTo>
                  <a:cubicBezTo>
                    <a:pt x="0" y="15791"/>
                    <a:pt x="15791" y="0"/>
                    <a:pt x="35270" y="0"/>
                  </a:cubicBezTo>
                  <a:close/>
                </a:path>
              </a:pathLst>
            </a:custGeom>
            <a:solidFill>
              <a:srgbClr val="FFC53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619B7BB7-C4C3-913C-4BAA-1B7ADD16348A}"/>
                </a:ext>
              </a:extLst>
            </p:cNvPr>
            <p:cNvSpPr txBox="1"/>
            <p:nvPr/>
          </p:nvSpPr>
          <p:spPr>
            <a:xfrm>
              <a:off x="0" y="-38100"/>
              <a:ext cx="2948376"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a:extLst>
              <a:ext uri="{FF2B5EF4-FFF2-40B4-BE49-F238E27FC236}">
                <a16:creationId xmlns:a16="http://schemas.microsoft.com/office/drawing/2014/main" id="{8B7A8A86-CD6D-EFDC-230E-21C76B4663B0}"/>
              </a:ext>
            </a:extLst>
          </p:cNvPr>
          <p:cNvSpPr txBox="1"/>
          <p:nvPr/>
        </p:nvSpPr>
        <p:spPr>
          <a:xfrm>
            <a:off x="1524000" y="4200225"/>
            <a:ext cx="10138647" cy="1267398"/>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7328" b="0" i="0" u="none" strike="noStrike" kern="1200" cap="none" spc="0" normalizeH="0" baseline="0" noProof="0" dirty="0" err="1">
                <a:ln>
                  <a:noFill/>
                </a:ln>
                <a:solidFill>
                  <a:srgbClr val="000000"/>
                </a:solidFill>
                <a:effectLst/>
                <a:uLnTx/>
                <a:uFillTx/>
                <a:latin typeface="Fira Code"/>
                <a:ea typeface="Fira Code"/>
                <a:cs typeface="Fira Code"/>
                <a:sym typeface="Fira Code"/>
              </a:rPr>
              <a:t>if</a:t>
            </a:r>
            <a:r>
              <a:rPr kumimoji="0" lang="tr-TR" sz="7328" b="0" i="0" u="none" strike="noStrike" kern="1200" cap="none" spc="0" normalizeH="0" baseline="0" noProof="0" dirty="0">
                <a:ln>
                  <a:noFill/>
                </a:ln>
                <a:solidFill>
                  <a:srgbClr val="000000"/>
                </a:solidFill>
                <a:effectLst/>
                <a:uLnTx/>
                <a:uFillTx/>
                <a:latin typeface="Fira Code"/>
                <a:ea typeface="Fira Code"/>
                <a:cs typeface="Fira Code"/>
                <a:sym typeface="Fira Code"/>
              </a:rPr>
              <a:t> - else</a:t>
            </a:r>
            <a:endParaRPr kumimoji="0" lang="en-US" sz="7328" b="0" i="0" u="none" strike="noStrike" kern="1200" cap="none" spc="0" normalizeH="0" baseline="0" noProof="0" dirty="0">
              <a:ln>
                <a:noFill/>
              </a:ln>
              <a:solidFill>
                <a:srgbClr val="000000"/>
              </a:solidFill>
              <a:effectLst/>
              <a:uLnTx/>
              <a:uFillTx/>
              <a:latin typeface="Fira Code"/>
              <a:ea typeface="Fira Code"/>
              <a:cs typeface="Fira Code"/>
              <a:sym typeface="Fira Code"/>
            </a:endParaRPr>
          </a:p>
        </p:txBody>
      </p:sp>
      <p:sp>
        <p:nvSpPr>
          <p:cNvPr id="10" name="Slayt Numarası Yer Tutucusu 9">
            <a:extLst>
              <a:ext uri="{FF2B5EF4-FFF2-40B4-BE49-F238E27FC236}">
                <a16:creationId xmlns:a16="http://schemas.microsoft.com/office/drawing/2014/main" id="{B1728B84-715D-9B09-B7FA-786AD569A3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Tree>
    <p:extLst>
      <p:ext uri="{BB962C8B-B14F-4D97-AF65-F5344CB8AC3E}">
        <p14:creationId xmlns:p14="http://schemas.microsoft.com/office/powerpoint/2010/main" val="1700432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21DF2-458B-DD36-A927-00D944EB6665}"/>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88BDBB4B-102B-9B2C-AAFE-3FC7D4821168}"/>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CECEFC72-BD57-7F78-96DA-3EDB39B6E2F0}"/>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7900EF0A-B6A5-60B4-B35C-14D6376F1F7A}"/>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53F8EFAD-2D94-D6CB-4AB9-67BD6F604179}"/>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076C0B5B-D654-EAD7-3994-D5B5ED52EE26}"/>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12B28B38-E666-C14D-B12F-7D7C1ECE9DD7}"/>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A0061E0B-A840-EB6F-3964-95217C5E9FFE}"/>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04CFA52C-0FE0-C95B-9287-AEBBBDDDBA2D}"/>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FFAADDD9-0E4B-29AB-2594-ACCC9A6E7DF9}"/>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E6C86CBB-B6B4-7C90-A9AD-79D6D8653016}"/>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8110CB96-F8DD-5A37-A780-CDDF52D0ECFE}"/>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BE0134F5-7AD0-2CA5-9EA8-D3752DD3F9F9}"/>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062FA16A-3696-FBC1-D8AD-5DE6F4803302}"/>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5B1EB352-A0D0-CAA0-03A4-003360088C59}"/>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38640357-7349-1BD5-7468-7560724BE27C}"/>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16E8EA46-9F84-7093-14F3-32EE7E21A55C}"/>
              </a:ext>
            </a:extLst>
          </p:cNvPr>
          <p:cNvSpPr txBox="1"/>
          <p:nvPr/>
        </p:nvSpPr>
        <p:spPr>
          <a:xfrm>
            <a:off x="1295400" y="2895263"/>
            <a:ext cx="16215486" cy="430887"/>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Listelerde eleman kontrolü:</a:t>
            </a:r>
          </a:p>
        </p:txBody>
      </p:sp>
      <p:sp>
        <p:nvSpPr>
          <p:cNvPr id="16" name="Slayt Numarası Yer Tutucusu 15">
            <a:extLst>
              <a:ext uri="{FF2B5EF4-FFF2-40B4-BE49-F238E27FC236}">
                <a16:creationId xmlns:a16="http://schemas.microsoft.com/office/drawing/2014/main" id="{705071B4-0279-0AA3-D92F-1FF41DFCCE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FA1ABB16-4896-46B9-FD8C-5E4CF3B7EA3A}"/>
              </a:ext>
            </a:extLst>
          </p:cNvPr>
          <p:cNvSpPr txBox="1"/>
          <p:nvPr/>
        </p:nvSpPr>
        <p:spPr>
          <a:xfrm>
            <a:off x="685800" y="1470727"/>
            <a:ext cx="17602200" cy="12927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17" name="Grup 16">
            <a:extLst>
              <a:ext uri="{FF2B5EF4-FFF2-40B4-BE49-F238E27FC236}">
                <a16:creationId xmlns:a16="http://schemas.microsoft.com/office/drawing/2014/main" id="{1F963B03-C41E-DA73-7A1A-2E40C87988C4}"/>
              </a:ext>
            </a:extLst>
          </p:cNvPr>
          <p:cNvGrpSpPr/>
          <p:nvPr/>
        </p:nvGrpSpPr>
        <p:grpSpPr>
          <a:xfrm>
            <a:off x="2819400" y="4086973"/>
            <a:ext cx="12649200" cy="6201256"/>
            <a:chOff x="2781854" y="3916888"/>
            <a:chExt cx="13705982" cy="6370112"/>
          </a:xfrm>
        </p:grpSpPr>
        <p:grpSp>
          <p:nvGrpSpPr>
            <p:cNvPr id="19" name="Grup 18">
              <a:extLst>
                <a:ext uri="{FF2B5EF4-FFF2-40B4-BE49-F238E27FC236}">
                  <a16:creationId xmlns:a16="http://schemas.microsoft.com/office/drawing/2014/main" id="{2B3D098F-5ABD-94FB-9641-9FDBDE53BDC5}"/>
                </a:ext>
              </a:extLst>
            </p:cNvPr>
            <p:cNvGrpSpPr/>
            <p:nvPr/>
          </p:nvGrpSpPr>
          <p:grpSpPr>
            <a:xfrm>
              <a:off x="2781854" y="3916888"/>
              <a:ext cx="13029902" cy="6370112"/>
              <a:chOff x="2781854" y="3872603"/>
              <a:chExt cx="13029902" cy="6370112"/>
            </a:xfrm>
          </p:grpSpPr>
          <p:grpSp>
            <p:nvGrpSpPr>
              <p:cNvPr id="22" name="Group 3">
                <a:extLst>
                  <a:ext uri="{FF2B5EF4-FFF2-40B4-BE49-F238E27FC236}">
                    <a16:creationId xmlns:a16="http://schemas.microsoft.com/office/drawing/2014/main" id="{4967B9D7-EA14-F1EA-62DD-F87ECF36AC75}"/>
                  </a:ext>
                </a:extLst>
              </p:cNvPr>
              <p:cNvGrpSpPr>
                <a:grpSpLocks noChangeAspect="1"/>
              </p:cNvGrpSpPr>
              <p:nvPr/>
            </p:nvGrpSpPr>
            <p:grpSpPr>
              <a:xfrm>
                <a:off x="2781854" y="3872603"/>
                <a:ext cx="13029902" cy="6370112"/>
                <a:chOff x="0" y="0"/>
                <a:chExt cx="7467600" cy="6002020"/>
              </a:xfrm>
            </p:grpSpPr>
            <p:sp>
              <p:nvSpPr>
                <p:cNvPr id="33" name="Freeform 4">
                  <a:extLst>
                    <a:ext uri="{FF2B5EF4-FFF2-40B4-BE49-F238E27FC236}">
                      <a16:creationId xmlns:a16="http://schemas.microsoft.com/office/drawing/2014/main" id="{91B8FD33-44B6-2FD4-B9F9-00625B22D7F4}"/>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5">
                  <a:extLst>
                    <a:ext uri="{FF2B5EF4-FFF2-40B4-BE49-F238E27FC236}">
                      <a16:creationId xmlns:a16="http://schemas.microsoft.com/office/drawing/2014/main" id="{A78B8A00-242B-E522-B0C8-7B89796246C5}"/>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Freeform 6">
                  <a:extLst>
                    <a:ext uri="{FF2B5EF4-FFF2-40B4-BE49-F238E27FC236}">
                      <a16:creationId xmlns:a16="http://schemas.microsoft.com/office/drawing/2014/main" id="{9F4C5965-271E-D303-3FC2-02D1065F6B90}"/>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Dikdörtgen 31">
                <a:extLst>
                  <a:ext uri="{FF2B5EF4-FFF2-40B4-BE49-F238E27FC236}">
                    <a16:creationId xmlns:a16="http://schemas.microsoft.com/office/drawing/2014/main" id="{9B6366F9-879B-E7F5-E6D0-E6AC046B7447}"/>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0" name="TextBox 17">
              <a:extLst>
                <a:ext uri="{FF2B5EF4-FFF2-40B4-BE49-F238E27FC236}">
                  <a16:creationId xmlns:a16="http://schemas.microsoft.com/office/drawing/2014/main" id="{34FCEF30-F135-5DB4-781B-50CABA2AAEE1}"/>
                </a:ext>
              </a:extLst>
            </p:cNvPr>
            <p:cNvSpPr txBox="1"/>
            <p:nvPr/>
          </p:nvSpPr>
          <p:spPr>
            <a:xfrm>
              <a:off x="3457934" y="4871104"/>
              <a:ext cx="13029902" cy="3035108"/>
            </a:xfrm>
            <a:prstGeom prst="rect">
              <a:avLst/>
            </a:prstGeom>
          </p:spPr>
          <p:txBody>
            <a:bodyPr wrap="square" lIns="0" tIns="0" rIns="0" bIns="0" rtlCol="0" anchor="t">
              <a:spAutoFit/>
            </a:bodyPr>
            <a:lstStyle/>
            <a:p>
              <a:pPr lvl="0">
                <a:spcBef>
                  <a:spcPct val="0"/>
                </a:spcBef>
                <a:defRPr/>
              </a:pPr>
              <a:r>
                <a:rPr lang="tr-TR" sz="3200" dirty="0" err="1">
                  <a:solidFill>
                    <a:srgbClr val="00FF00"/>
                  </a:solidFill>
                  <a:latin typeface="Consolas" panose="020B0609020204030204" pitchFamily="49" charset="0"/>
                  <a:ea typeface="Fira Code"/>
                  <a:cs typeface="Biome Light" panose="020B0502040204020203" pitchFamily="34" charset="0"/>
                  <a:sym typeface="Fira Code"/>
                </a:rPr>
                <a:t>cikis_birimleri</a:t>
              </a:r>
              <a:r>
                <a:rPr lang="tr-TR" sz="3200" dirty="0">
                  <a:solidFill>
                    <a:srgbClr val="00FF00"/>
                  </a:solidFill>
                  <a:latin typeface="Consolas" panose="020B0609020204030204" pitchFamily="49" charset="0"/>
                  <a:ea typeface="Fira Code"/>
                  <a:cs typeface="Biome Light" panose="020B0502040204020203" pitchFamily="34" charset="0"/>
                  <a:sym typeface="Fira Code"/>
                </a:rPr>
                <a:t>=[“yazıcı”, “hoparlör”, “ekran”]</a:t>
              </a:r>
            </a:p>
            <a:p>
              <a:pPr lvl="0">
                <a:spcBef>
                  <a:spcPct val="0"/>
                </a:spcBef>
                <a:defRPr/>
              </a:pPr>
              <a:endParaRPr lang="tr-TR" sz="32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tr-TR" sz="3200" dirty="0" err="1">
                  <a:solidFill>
                    <a:srgbClr val="00FF00"/>
                  </a:solidFill>
                  <a:latin typeface="Consolas" panose="020B0609020204030204" pitchFamily="49" charset="0"/>
                  <a:ea typeface="Fira Code"/>
                  <a:cs typeface="Biome Light" panose="020B0502040204020203" pitchFamily="34" charset="0"/>
                  <a:sym typeface="Fira Code"/>
                </a:rPr>
                <a:t>if</a:t>
              </a:r>
              <a:r>
                <a:rPr lang="tr-TR" sz="3200" dirty="0">
                  <a:solidFill>
                    <a:srgbClr val="00FF00"/>
                  </a:solidFill>
                  <a:latin typeface="Consolas" panose="020B0609020204030204" pitchFamily="49" charset="0"/>
                  <a:ea typeface="Fira Code"/>
                  <a:cs typeface="Biome Light" panose="020B0502040204020203" pitchFamily="34" charset="0"/>
                  <a:sym typeface="Fira Code"/>
                </a:rPr>
                <a:t> “ekran” in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cikis_birimleri</a:t>
              </a:r>
              <a:r>
                <a:rPr lang="tr-TR" sz="32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tr-TR" sz="3200" dirty="0">
                  <a:solidFill>
                    <a:srgbClr val="00FF00"/>
                  </a:solidFill>
                  <a:latin typeface="Consolas" panose="020B0609020204030204" pitchFamily="49" charset="0"/>
                  <a:ea typeface="Fira Code"/>
                  <a:cs typeface="Biome Light" panose="020B0502040204020203" pitchFamily="34" charset="0"/>
                  <a:sym typeface="Fira Code"/>
                </a:rPr>
                <a:t>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200" dirty="0">
                  <a:solidFill>
                    <a:srgbClr val="00FF00"/>
                  </a:solidFill>
                  <a:latin typeface="Consolas" panose="020B0609020204030204" pitchFamily="49" charset="0"/>
                  <a:ea typeface="Fira Code"/>
                  <a:cs typeface="Biome Light" panose="020B0502040204020203" pitchFamily="34" charset="0"/>
                  <a:sym typeface="Fira Code"/>
                </a:rPr>
                <a:t>(“Eleman bulundu.”)</a:t>
              </a:r>
            </a:p>
            <a:p>
              <a:pPr lvl="0">
                <a:spcBef>
                  <a:spcPct val="0"/>
                </a:spcBef>
                <a:defRPr/>
              </a:pPr>
              <a:r>
                <a:rPr lang="tr-TR" sz="3200" dirty="0">
                  <a:solidFill>
                    <a:srgbClr val="00FF00"/>
                  </a:solidFill>
                  <a:latin typeface="Consolas" panose="020B0609020204030204" pitchFamily="49" charset="0"/>
                  <a:ea typeface="Fira Code"/>
                  <a:cs typeface="Biome Light" panose="020B0502040204020203" pitchFamily="34" charset="0"/>
                  <a:sym typeface="Fira Code"/>
                </a:rPr>
                <a:t>else:</a:t>
              </a:r>
            </a:p>
            <a:p>
              <a:pPr lvl="0">
                <a:spcBef>
                  <a:spcPct val="0"/>
                </a:spcBef>
                <a:defRPr/>
              </a:pPr>
              <a:r>
                <a:rPr lang="tr-TR" sz="3200" dirty="0">
                  <a:solidFill>
                    <a:srgbClr val="00FF00"/>
                  </a:solidFill>
                  <a:latin typeface="Consolas" panose="020B0609020204030204" pitchFamily="49" charset="0"/>
                  <a:ea typeface="Fira Code"/>
                  <a:cs typeface="Biome Light" panose="020B0502040204020203" pitchFamily="34" charset="0"/>
                  <a:sym typeface="Fira Code"/>
                </a:rPr>
                <a:t>    </a:t>
              </a:r>
              <a:r>
                <a:rPr lang="tr-TR" sz="32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200" dirty="0">
                  <a:solidFill>
                    <a:srgbClr val="00FF00"/>
                  </a:solidFill>
                  <a:latin typeface="Consolas" panose="020B0609020204030204" pitchFamily="49" charset="0"/>
                  <a:ea typeface="Fira Code"/>
                  <a:cs typeface="Biome Light" panose="020B0502040204020203" pitchFamily="34" charset="0"/>
                  <a:sym typeface="Fira Code"/>
                </a:rPr>
                <a:t>(“Eleman bulunamadı.”)</a:t>
              </a:r>
            </a:p>
          </p:txBody>
        </p:sp>
      </p:grpSp>
    </p:spTree>
    <p:extLst>
      <p:ext uri="{BB962C8B-B14F-4D97-AF65-F5344CB8AC3E}">
        <p14:creationId xmlns:p14="http://schemas.microsoft.com/office/powerpoint/2010/main" val="2582105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9742A-61D5-BCD9-6B27-AFD166B90AE6}"/>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036E8E10-3B7C-D965-79FB-B49521D3DD2E}"/>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D11FFABE-7496-6D68-FC60-55D3DCF145B4}"/>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528546A7-0389-F024-1E79-8EDB40F8ADA9}"/>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C9CB9E1D-0DA8-25FD-559A-67C5BCAFED79}"/>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1F935B0A-66C2-267C-D8FB-3A83147D42BC}"/>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EA85F243-A500-25F6-5BFF-3594B5CF59AE}"/>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E6EED782-841E-9D8A-C81B-5B747DEDA4DF}"/>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3CF8FEB1-0E3D-291D-1462-68C681F46590}"/>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70475A57-CFBC-9C08-D970-E710ACE7E0FB}"/>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8280D1E3-0232-9387-C50C-27F2B3AEB7FC}"/>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CE1B7096-D7A2-D19E-BAE6-AE605C7D9F09}"/>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DEF55BC1-4F3E-AC4F-4604-46205C7B14AD}"/>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29B50B17-6FA3-8381-CA87-CEB45FDEC7F2}"/>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023C6C0D-8F7A-BC4B-B172-26F77055E23C}"/>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874D1109-629A-55B9-FC97-21DD62CD3031}"/>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BBFC6FEB-EF22-44FD-BE39-5786B22DA1A5}"/>
              </a:ext>
            </a:extLst>
          </p:cNvPr>
          <p:cNvSpPr txBox="1"/>
          <p:nvPr/>
        </p:nvSpPr>
        <p:spPr>
          <a:xfrm>
            <a:off x="1295400" y="2895263"/>
            <a:ext cx="16215486" cy="861774"/>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Klavyeden haftanın gününü (sayı olarak: 1=Pazartesi, 7=Pazar) alarak bu günün hafta içi mi yoksa hafta sonu mu olduğunu kontrol ediniz.</a:t>
            </a:r>
            <a:endPar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C1190DE6-00FD-DC47-ABEE-4896F5E8E4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20474424-A85A-2485-0116-F2C064949DB6}"/>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err="1">
                <a:ln>
                  <a:noFill/>
                </a:ln>
                <a:solidFill>
                  <a:srgbClr val="FF5858"/>
                </a:solidFill>
                <a:effectLst/>
                <a:uLnTx/>
                <a:uFillTx/>
                <a:latin typeface="Fira Code"/>
                <a:ea typeface="Fira Code"/>
                <a:cs typeface="Fira Code"/>
                <a:sym typeface="Fira Code"/>
              </a:rPr>
              <a:t>if</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 - else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3" name="Grup 2">
            <a:extLst>
              <a:ext uri="{FF2B5EF4-FFF2-40B4-BE49-F238E27FC236}">
                <a16:creationId xmlns:a16="http://schemas.microsoft.com/office/drawing/2014/main" id="{B4DA0790-D74F-E921-CB9A-9F8AC1491C66}"/>
              </a:ext>
            </a:extLst>
          </p:cNvPr>
          <p:cNvGrpSpPr/>
          <p:nvPr/>
        </p:nvGrpSpPr>
        <p:grpSpPr>
          <a:xfrm>
            <a:off x="6324600" y="6362700"/>
            <a:ext cx="5251549" cy="3960211"/>
            <a:chOff x="5308820" y="3906555"/>
            <a:chExt cx="7962346" cy="6370112"/>
          </a:xfrm>
        </p:grpSpPr>
        <p:grpSp>
          <p:nvGrpSpPr>
            <p:cNvPr id="21" name="Grup 20">
              <a:extLst>
                <a:ext uri="{FF2B5EF4-FFF2-40B4-BE49-F238E27FC236}">
                  <a16:creationId xmlns:a16="http://schemas.microsoft.com/office/drawing/2014/main" id="{715C0ED3-5F3E-6A36-2A96-3C18344F3881}"/>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93AE3B22-8A2C-7685-D0C9-5FB82DD39AF1}"/>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18CD9502-1E68-B80E-3A71-F5857A2887D5}"/>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66788D11-535C-357C-E4ED-B43191A2A4C7}"/>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DF00D0A3-6905-71C9-33D9-36B4C17BB74B}"/>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B024CDDD-0E05-E8FC-3228-B4403464720B}"/>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50D5BCD0-6B43-6515-B02D-E38A0875D54B}"/>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F5FF8E28-A4F8-8151-E25F-92634761A1BE}"/>
                  </a:ext>
                </a:extLst>
              </p:cNvPr>
              <p:cNvSpPr txBox="1"/>
              <p:nvPr/>
            </p:nvSpPr>
            <p:spPr>
              <a:xfrm>
                <a:off x="3629053" y="4914237"/>
                <a:ext cx="11398317" cy="24444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2025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yas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B5DCA681-29BE-F05E-B324-D5D0B3F05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7779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DFCE2-F1FA-197A-EA83-1727D77992FA}"/>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AB866349-2502-A8BB-C899-F93E59C1EAA7}"/>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6111E560-386F-6F64-87C9-778F6C5E43DD}"/>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AC6259E5-D1F0-8D83-B0BD-1E2F5B5B3FED}"/>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08449A69-99D7-08E6-1EC0-E9C28EB7A079}"/>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22D0B685-4E33-FAF3-D2D3-549B54135473}"/>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22E1F006-D967-A5F8-8EA0-A9FE5EB4D992}"/>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FF494DA4-9EC1-17A6-FD32-1C08AFB543DB}"/>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1CB4071A-4945-1EF8-372F-CE2603073C34}"/>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CCCE5BA6-460D-E603-EDCF-B58618D49C8F}"/>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C47446A6-189F-6C72-8AE6-5F6A0E21757C}"/>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5618EE85-ADEC-3B63-6E9A-9388C7C35C87}"/>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213B75C4-1E7C-147D-AC57-88EE17E29467}"/>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3B58186C-727B-51B7-132F-7D4BCF0E076A}"/>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689A4438-D5ED-835D-582A-B7D8761CA5AA}"/>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43E098E2-C0E4-4E45-6B87-B65AA3787273}"/>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1912EDBA-4E43-B0E7-2353-A96DA3C23D54}"/>
              </a:ext>
            </a:extLst>
          </p:cNvPr>
          <p:cNvSpPr txBox="1"/>
          <p:nvPr/>
        </p:nvSpPr>
        <p:spPr>
          <a:xfrm>
            <a:off x="1295400" y="2895263"/>
            <a:ext cx="16215486" cy="861774"/>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Klavyeden haftanın gününü (sayı olarak: 1=Pazartesi, 7=Pazar) alarak bu günün hafta içi mi yoksa hafta sonu mu olduğunu kontrol ediniz.</a:t>
            </a:r>
          </a:p>
        </p:txBody>
      </p:sp>
      <p:sp>
        <p:nvSpPr>
          <p:cNvPr id="16" name="Slayt Numarası Yer Tutucusu 15">
            <a:extLst>
              <a:ext uri="{FF2B5EF4-FFF2-40B4-BE49-F238E27FC236}">
                <a16:creationId xmlns:a16="http://schemas.microsoft.com/office/drawing/2014/main" id="{A168618E-7531-D4C5-BDCC-4677EBCAAB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C90EF09E-FF00-8973-F782-7C3796057103}"/>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4837F987-07C0-CB42-994D-FF0299B7B4F4}"/>
              </a:ext>
            </a:extLst>
          </p:cNvPr>
          <p:cNvGrpSpPr/>
          <p:nvPr/>
        </p:nvGrpSpPr>
        <p:grpSpPr>
          <a:xfrm>
            <a:off x="2514600" y="4219871"/>
            <a:ext cx="13000907" cy="5789010"/>
            <a:chOff x="2781854" y="3916888"/>
            <a:chExt cx="13077084" cy="6370112"/>
          </a:xfrm>
        </p:grpSpPr>
        <p:grpSp>
          <p:nvGrpSpPr>
            <p:cNvPr id="24" name="Grup 23">
              <a:extLst>
                <a:ext uri="{FF2B5EF4-FFF2-40B4-BE49-F238E27FC236}">
                  <a16:creationId xmlns:a16="http://schemas.microsoft.com/office/drawing/2014/main" id="{FAACA2C9-4772-99E5-5116-BBA1D06A67D4}"/>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D7DB6357-AE98-9229-1A63-B7AD7DAE861C}"/>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36F9AD5A-3456-527E-2FE9-8EFAD7239A52}"/>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7E65D798-95F1-DD60-9246-0857BCFCE9CE}"/>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AFB7F912-07E3-D482-1BD7-112608621AF5}"/>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483EAE25-C4EE-B329-D278-F56B55F833C6}"/>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B8903329-C0DE-1C55-29CF-F683F46FE3E5}"/>
                </a:ext>
              </a:extLst>
            </p:cNvPr>
            <p:cNvSpPr txBox="1"/>
            <p:nvPr/>
          </p:nvSpPr>
          <p:spPr>
            <a:xfrm>
              <a:off x="3108220" y="4950097"/>
              <a:ext cx="12750718" cy="2946440"/>
            </a:xfrm>
            <a:prstGeom prst="rect">
              <a:avLst/>
            </a:prstGeom>
          </p:spPr>
          <p:txBody>
            <a:bodyPr wrap="square" lIns="0" tIns="0" rIns="0" bIns="0" rtlCol="0" anchor="t">
              <a:spAutoFit/>
            </a:bodyPr>
            <a:lstStyle/>
            <a:p>
              <a:pPr lvl="0">
                <a:spcBef>
                  <a:spcPct val="0"/>
                </a:spcBef>
                <a:defRPr/>
              </a:pP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gun_no</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int(input("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Haftanın</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gün</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numarasını</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endParaRPr lang="tr-TR"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endParaRPr lang="tr-TR"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if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gun_no</a:t>
              </a:r>
              <a:r>
                <a:rPr lang="en-US" sz="2900" dirty="0">
                  <a:solidFill>
                    <a:srgbClr val="00FF00"/>
                  </a:solidFill>
                  <a:latin typeface="Consolas" panose="020B0609020204030204" pitchFamily="49" charset="0"/>
                  <a:ea typeface="Fira Code"/>
                  <a:cs typeface="Biome Light" panose="020B0502040204020203" pitchFamily="34" charset="0"/>
                  <a:sym typeface="Fira Code"/>
                </a:rPr>
                <a:t> &gt;= 1 and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gun_no</a:t>
              </a:r>
              <a:r>
                <a:rPr lang="en-US" sz="2900" dirty="0">
                  <a:solidFill>
                    <a:srgbClr val="00FF00"/>
                  </a:solidFill>
                  <a:latin typeface="Consolas" panose="020B0609020204030204" pitchFamily="49" charset="0"/>
                  <a:ea typeface="Fira Code"/>
                  <a:cs typeface="Biome Light" panose="020B0502040204020203" pitchFamily="34" charset="0"/>
                  <a:sym typeface="Fira Code"/>
                </a:rPr>
                <a:t> &lt;= 5: </a:t>
              </a:r>
              <a:endParaRPr lang="tr-TR"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tr-TR"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a:solidFill>
                    <a:srgbClr val="00FF00"/>
                  </a:solidFill>
                  <a:latin typeface="Consolas" panose="020B0609020204030204" pitchFamily="49" charset="0"/>
                  <a:ea typeface="Fira Code"/>
                  <a:cs typeface="Biome Light" panose="020B0502040204020203" pitchFamily="34" charset="0"/>
                  <a:sym typeface="Fira Code"/>
                </a:rPr>
                <a:t>print("Bu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gün</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hafta</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içidir</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else:</a:t>
              </a:r>
              <a:endParaRPr lang="tr-TR"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print("Bu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gün</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hafta</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sonudur</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p>
          </p:txBody>
        </p:sp>
      </p:grpSp>
    </p:spTree>
    <p:extLst>
      <p:ext uri="{BB962C8B-B14F-4D97-AF65-F5344CB8AC3E}">
        <p14:creationId xmlns:p14="http://schemas.microsoft.com/office/powerpoint/2010/main" val="4078407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A3529-0839-2DEE-4D55-CC74DAC2B8D2}"/>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7F31B47A-1E43-6F25-F849-DA44E4498A19}"/>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EF0D16B6-1FEA-C994-4A9E-0AE9B09FAE73}"/>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D29D3B48-82F7-732A-7173-8708304AD167}"/>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04007323-CEBC-43DF-7CC5-7CD5B158CABB}"/>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D9BCA991-D01D-C305-9A4A-110FA5C9E3F3}"/>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94635411-880F-DD16-9ACE-25CFBCC4BFBF}"/>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3E6894F6-37C7-2DB0-C4C8-3723B35C4B7C}"/>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C3A3C4D8-7123-DE26-AA72-C39B4012805C}"/>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DD33742F-7288-BAB7-B5F2-CD2B6EAFC44C}"/>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08BED891-D5D9-D34A-AD96-051BDE72D798}"/>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913D2B9D-7CEE-D967-1B47-D24914F951FA}"/>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81833335-7578-2D44-DC60-AE26168F11C2}"/>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E371B07A-0A10-F6BE-BDB7-EAA37357FE96}"/>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864E1EB4-2907-A0B5-8969-A2E9C32A0A2D}"/>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23E26BDC-783F-E844-3546-66208EE60E8B}"/>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6BCADB8F-C355-0F4F-9465-C2FD64A98344}"/>
              </a:ext>
            </a:extLst>
          </p:cNvPr>
          <p:cNvSpPr txBox="1"/>
          <p:nvPr/>
        </p:nvSpPr>
        <p:spPr>
          <a:xfrm>
            <a:off x="1295400" y="2895263"/>
            <a:ext cx="16215486" cy="1292662"/>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Kullanıcıya yabancı dil ve ofis programlarını bilip bilmediği sorulsun. Her iki soruya da “Evet” cevabı verilirse “İşe alındınız.”; diğer durumlarda ise “İşe alınmadınız.” çıktıları veren programı yazınız.</a:t>
            </a:r>
            <a:endPar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A6F4550E-5991-88A0-28F1-17C9380822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9D0DBA4D-922F-1427-797F-C190BB82CF4B}"/>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err="1">
                <a:ln>
                  <a:noFill/>
                </a:ln>
                <a:solidFill>
                  <a:srgbClr val="FF5858"/>
                </a:solidFill>
                <a:effectLst/>
                <a:uLnTx/>
                <a:uFillTx/>
                <a:latin typeface="Fira Code"/>
                <a:ea typeface="Fira Code"/>
                <a:cs typeface="Fira Code"/>
                <a:sym typeface="Fira Code"/>
              </a:rPr>
              <a:t>if</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 - else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3" name="Grup 2">
            <a:extLst>
              <a:ext uri="{FF2B5EF4-FFF2-40B4-BE49-F238E27FC236}">
                <a16:creationId xmlns:a16="http://schemas.microsoft.com/office/drawing/2014/main" id="{8DF9A5C1-5205-AFA2-07CB-38663F69FDEA}"/>
              </a:ext>
            </a:extLst>
          </p:cNvPr>
          <p:cNvGrpSpPr/>
          <p:nvPr/>
        </p:nvGrpSpPr>
        <p:grpSpPr>
          <a:xfrm>
            <a:off x="6324600" y="6362700"/>
            <a:ext cx="5251549" cy="3960211"/>
            <a:chOff x="5308820" y="3906555"/>
            <a:chExt cx="7962346" cy="6370112"/>
          </a:xfrm>
        </p:grpSpPr>
        <p:grpSp>
          <p:nvGrpSpPr>
            <p:cNvPr id="21" name="Grup 20">
              <a:extLst>
                <a:ext uri="{FF2B5EF4-FFF2-40B4-BE49-F238E27FC236}">
                  <a16:creationId xmlns:a16="http://schemas.microsoft.com/office/drawing/2014/main" id="{541C9B2B-7C5A-DB62-BD54-F094163FF6CC}"/>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3DF880D9-0E0C-6483-D7AB-C96026F66F03}"/>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9E7DB203-4C12-6158-7820-E663201B8F8D}"/>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107A7804-6BB5-940C-B634-522E7A0CB53C}"/>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A69C3303-46B7-8F97-8FE0-7CD4F59C3F8E}"/>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5912B01A-E64A-A204-0F77-75312FF7B32A}"/>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5BF84294-F5F3-03F3-9D2C-33059374959B}"/>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B97E2DBD-298E-5B5A-D181-681FF1653477}"/>
                  </a:ext>
                </a:extLst>
              </p:cNvPr>
              <p:cNvSpPr txBox="1"/>
              <p:nvPr/>
            </p:nvSpPr>
            <p:spPr>
              <a:xfrm>
                <a:off x="3629053" y="4914237"/>
                <a:ext cx="11398317" cy="24444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2025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yas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FE0D58BC-5249-4D9E-895C-4BE4A3D66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31536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58419-08C5-3FDF-95F4-03A57C5FD7F2}"/>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FCC066C6-A631-4E31-FFAE-642D0995FBDF}"/>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27F65DA0-A4E5-0494-F85B-14C65A5F715B}"/>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75B93685-1B93-EC28-D718-1F726F8A55AF}"/>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BA0F7D14-C055-358E-AF28-DFA386E86F9A}"/>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D6C0CC31-30B8-5004-7CFE-88308618FF27}"/>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19847437-84D4-5078-B635-7837995E12E0}"/>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41D2A0D8-C97A-DE3D-C65E-ED629E9B182C}"/>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CB6777F7-6007-89F6-FE62-1841EFC0AA93}"/>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44FFEFA6-8F64-F552-C252-50F1355A590F}"/>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14B5A4FE-0950-417D-4003-47E1A018ED49}"/>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DA588D54-59E3-E392-1588-BB459C66CFC9}"/>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86B4D1D4-305F-CD29-E353-614342F79DFF}"/>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BB9B919D-686D-BD34-97F1-977413F0D5B2}"/>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ED5965EB-53ED-0F62-C3A9-C04CC0DEE3F6}"/>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EB36D215-8A6E-A49E-7A40-5B5BB5FD76DA}"/>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E9C75AC7-DE5A-FB89-C65D-78CBFEC78E8B}"/>
              </a:ext>
            </a:extLst>
          </p:cNvPr>
          <p:cNvSpPr txBox="1"/>
          <p:nvPr/>
        </p:nvSpPr>
        <p:spPr>
          <a:xfrm>
            <a:off x="1295400" y="2895263"/>
            <a:ext cx="16215486" cy="1292662"/>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Kullanıcıya yabancı dil ve ofis programlarını bilip bilmediği sorulsun. Her iki soruya da “Evet” ce </a:t>
            </a:r>
            <a:r>
              <a:rPr lang="tr-TR" sz="2800" dirty="0" err="1">
                <a:solidFill>
                  <a:srgbClr val="FFFFFF"/>
                </a:solidFill>
                <a:latin typeface="Fira Code"/>
                <a:ea typeface="Fira Code"/>
                <a:cs typeface="Fira Code"/>
                <a:sym typeface="Fira Code"/>
              </a:rPr>
              <a:t>vabı</a:t>
            </a:r>
            <a:r>
              <a:rPr lang="tr-TR" sz="2800" dirty="0">
                <a:solidFill>
                  <a:srgbClr val="FFFFFF"/>
                </a:solidFill>
                <a:latin typeface="Fira Code"/>
                <a:ea typeface="Fira Code"/>
                <a:cs typeface="Fira Code"/>
                <a:sym typeface="Fira Code"/>
              </a:rPr>
              <a:t> verilirse “İşe alındınız.”; diğer durumlarda ise “İşe alınmadınız.” çıktıları veren programı yazınız.</a:t>
            </a:r>
          </a:p>
        </p:txBody>
      </p:sp>
      <p:sp>
        <p:nvSpPr>
          <p:cNvPr id="16" name="Slayt Numarası Yer Tutucusu 15">
            <a:extLst>
              <a:ext uri="{FF2B5EF4-FFF2-40B4-BE49-F238E27FC236}">
                <a16:creationId xmlns:a16="http://schemas.microsoft.com/office/drawing/2014/main" id="{FE435E68-848C-6E68-C862-1ED7DB744B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8CE542FB-2609-36C9-FAB5-20E3DC71A871}"/>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E343DAA3-F95C-9BCD-1FEC-EDA66998F4D0}"/>
              </a:ext>
            </a:extLst>
          </p:cNvPr>
          <p:cNvGrpSpPr/>
          <p:nvPr/>
        </p:nvGrpSpPr>
        <p:grpSpPr>
          <a:xfrm>
            <a:off x="1032104" y="4219871"/>
            <a:ext cx="16223792" cy="5789010"/>
            <a:chOff x="2781854" y="3916888"/>
            <a:chExt cx="13043603" cy="6370112"/>
          </a:xfrm>
        </p:grpSpPr>
        <p:grpSp>
          <p:nvGrpSpPr>
            <p:cNvPr id="24" name="Grup 23">
              <a:extLst>
                <a:ext uri="{FF2B5EF4-FFF2-40B4-BE49-F238E27FC236}">
                  <a16:creationId xmlns:a16="http://schemas.microsoft.com/office/drawing/2014/main" id="{82CA44EB-66CE-4B41-B65B-8600982A1141}"/>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107DFB7B-6F31-C2BB-A12A-0F99B89F7381}"/>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2BA5A3AC-EDDF-5A79-D8A0-93C7D24823BD}"/>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B5CE13AC-6ADD-F15B-00A9-ABDC675FF4F4}"/>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C0318407-50C6-E422-38D9-DA67961BD66E}"/>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C798C15C-86B5-404C-E52D-0DF51D6E8A25}"/>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D0A6DB3E-7010-2D75-9BF9-393845C06D50}"/>
                </a:ext>
              </a:extLst>
            </p:cNvPr>
            <p:cNvSpPr txBox="1"/>
            <p:nvPr/>
          </p:nvSpPr>
          <p:spPr>
            <a:xfrm>
              <a:off x="3074739" y="4172327"/>
              <a:ext cx="12750718" cy="3928586"/>
            </a:xfrm>
            <a:prstGeom prst="rect">
              <a:avLst/>
            </a:prstGeom>
          </p:spPr>
          <p:txBody>
            <a:bodyPr wrap="square" lIns="0" tIns="0" rIns="0" bIns="0" rtlCol="0" anchor="t">
              <a:spAutoFit/>
            </a:bodyPr>
            <a:lstStyle/>
            <a:p>
              <a:pPr lvl="0">
                <a:spcBef>
                  <a:spcPct val="0"/>
                </a:spcBef>
                <a:defRPr/>
              </a:pPr>
              <a:r>
                <a:rPr lang="en-US" sz="2900" dirty="0" err="1">
                  <a:solidFill>
                    <a:srgbClr val="00FF00"/>
                  </a:solidFill>
                  <a:latin typeface="Consolas" panose="020B0609020204030204" pitchFamily="49" charset="0"/>
                  <a:ea typeface="Fira Code"/>
                  <a:cs typeface="Biome Light" panose="020B0502040204020203" pitchFamily="34" charset="0"/>
                  <a:sym typeface="Fira Code"/>
                </a:rPr>
                <a:t>yabanci_dil</a:t>
              </a:r>
              <a:r>
                <a:rPr lang="en-US" sz="2900" dirty="0">
                  <a:solidFill>
                    <a:srgbClr val="00FF00"/>
                  </a:solidFill>
                  <a:latin typeface="Consolas" panose="020B0609020204030204" pitchFamily="49" charset="0"/>
                  <a:ea typeface="Fira Code"/>
                  <a:cs typeface="Biome Light" panose="020B0502040204020203" pitchFamily="34" charset="0"/>
                  <a:sym typeface="Fira Code"/>
                </a:rPr>
                <a:t>=input(“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Yabancı</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dil</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biliyor</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musunuz</a:t>
              </a:r>
              <a:r>
                <a:rPr lang="en-US" sz="2900" dirty="0">
                  <a:solidFill>
                    <a:srgbClr val="00FF00"/>
                  </a:solidFill>
                  <a:latin typeface="Consolas" panose="020B0609020204030204" pitchFamily="49" charset="0"/>
                  <a:ea typeface="Fira Code"/>
                  <a:cs typeface="Biome Light" panose="020B0502040204020203" pitchFamily="34" charset="0"/>
                  <a:sym typeface="Fira Code"/>
                </a:rPr>
                <a:t>? (Evet/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Hayır</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2900" dirty="0" err="1">
                  <a:solidFill>
                    <a:srgbClr val="00FF00"/>
                  </a:solidFill>
                  <a:latin typeface="Consolas" panose="020B0609020204030204" pitchFamily="49" charset="0"/>
                  <a:ea typeface="Fira Code"/>
                  <a:cs typeface="Biome Light" panose="020B0502040204020203" pitchFamily="34" charset="0"/>
                  <a:sym typeface="Fira Code"/>
                </a:rPr>
                <a:t>ofis_programlari</a:t>
              </a:r>
              <a:r>
                <a:rPr lang="en-US" sz="2900" dirty="0">
                  <a:solidFill>
                    <a:srgbClr val="00FF00"/>
                  </a:solidFill>
                  <a:latin typeface="Consolas" panose="020B0609020204030204" pitchFamily="49" charset="0"/>
                  <a:ea typeface="Fira Code"/>
                  <a:cs typeface="Biome Light" panose="020B0502040204020203" pitchFamily="34" charset="0"/>
                  <a:sym typeface="Fira Code"/>
                </a:rPr>
                <a:t>=input(“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Ofis</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programlarını</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biliyor</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musunuz</a:t>
              </a:r>
              <a:r>
                <a:rPr lang="en-US" sz="2900" dirty="0">
                  <a:solidFill>
                    <a:srgbClr val="00FF00"/>
                  </a:solidFill>
                  <a:latin typeface="Consolas" panose="020B0609020204030204" pitchFamily="49" charset="0"/>
                  <a:ea typeface="Fira Code"/>
                  <a:cs typeface="Biome Light" panose="020B0502040204020203" pitchFamily="34" charset="0"/>
                  <a:sym typeface="Fira Code"/>
                </a:rPr>
                <a:t>? (Evet/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Hayır</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endParaRPr lang="tr-TR"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if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yabanci_dil</a:t>
              </a:r>
              <a:r>
                <a:rPr lang="en-US" sz="2900" dirty="0">
                  <a:solidFill>
                    <a:srgbClr val="00FF00"/>
                  </a:solidFill>
                  <a:latin typeface="Consolas" panose="020B0609020204030204" pitchFamily="49" charset="0"/>
                  <a:ea typeface="Fira Code"/>
                  <a:cs typeface="Biome Light" panose="020B0502040204020203" pitchFamily="34" charset="0"/>
                  <a:sym typeface="Fira Code"/>
                </a:rPr>
                <a:t>==”Evet” and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ofis_programlari</a:t>
              </a:r>
              <a:r>
                <a:rPr lang="en-US" sz="2900" dirty="0">
                  <a:solidFill>
                    <a:srgbClr val="00FF00"/>
                  </a:solidFill>
                  <a:latin typeface="Consolas" panose="020B0609020204030204" pitchFamily="49" charset="0"/>
                  <a:ea typeface="Fira Code"/>
                  <a:cs typeface="Biome Light" panose="020B0502040204020203" pitchFamily="34" charset="0"/>
                  <a:sym typeface="Fira Code"/>
                </a:rPr>
                <a:t>==”Evet”:</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İşe</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alındınız</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endParaRPr lang="tr-TR"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else:</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İşe</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alınmadınız</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p>
          </p:txBody>
        </p:sp>
      </p:grpSp>
    </p:spTree>
    <p:extLst>
      <p:ext uri="{BB962C8B-B14F-4D97-AF65-F5344CB8AC3E}">
        <p14:creationId xmlns:p14="http://schemas.microsoft.com/office/powerpoint/2010/main" val="320309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135B1-1EC4-365F-3040-E05DDA27811B}"/>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AC37FCFB-996D-FA68-5E26-E364D4469617}"/>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5FA09711-E381-241C-9435-968A0CABCD74}"/>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F4DEDACD-561B-F20C-E072-403390F37508}"/>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7EAA3F02-4B1A-6F04-75FC-FDFB06C1D7A7}"/>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595B3ABB-5037-F4AE-52BF-875C5DF283DA}"/>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74FABBDB-C1B0-C101-A865-094227947690}"/>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1FD60DFA-2A2F-F98B-5542-5393F7948950}"/>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5E723527-0096-1D68-9859-E2EF8D32445C}"/>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BE33C67E-FEB8-3342-485A-A607AABD9A42}"/>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FB7E19CE-4DEE-E848-EA6C-B0022EA99ED7}"/>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F6AF4DB4-6E60-8701-0AA6-76AC29104999}"/>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F8C706E0-840C-F8CB-6C49-AF055B76F662}"/>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463B6DE1-7DFB-C0B4-59E7-ED7C5D438C5F}"/>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2460D29E-AB53-5A62-22E0-2B8C72BC4772}"/>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E19FB7C4-756C-FB13-A153-4E4C88C66818}"/>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DD68B9B5-B7C3-75BB-F6DF-BB380B978446}"/>
              </a:ext>
            </a:extLst>
          </p:cNvPr>
          <p:cNvSpPr txBox="1"/>
          <p:nvPr/>
        </p:nvSpPr>
        <p:spPr>
          <a:xfrm>
            <a:off x="1295400" y="2895263"/>
            <a:ext cx="16215486" cy="1292662"/>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Kullanıcıdan kullanıcı adı ve şifre girilmesi istensin. Kullanıcı adı “Türkiye”; şifre 1923 ise “Giriş başarılı”; </a:t>
            </a:r>
          </a:p>
          <a:p>
            <a:pPr lvl="0" algn="just">
              <a:spcBef>
                <a:spcPct val="0"/>
              </a:spcBef>
              <a:defRPr/>
            </a:pPr>
            <a:r>
              <a:rPr lang="tr-TR" sz="2800" dirty="0">
                <a:solidFill>
                  <a:srgbClr val="FFFFFF"/>
                </a:solidFill>
                <a:latin typeface="Fira Code"/>
                <a:ea typeface="Fira Code"/>
                <a:cs typeface="Fira Code"/>
                <a:sym typeface="Fira Code"/>
              </a:rPr>
              <a:t>değilse “Kullanıcı adı ya da şifre yanlış” çıktıları veren kodu yazınız.</a:t>
            </a:r>
            <a:endPar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F2B9C9F3-2D1E-6D3E-F5C6-A4C739B8FE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2767B570-2B36-EA68-2AD2-118AE557AF8A}"/>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err="1">
                <a:ln>
                  <a:noFill/>
                </a:ln>
                <a:solidFill>
                  <a:srgbClr val="FF5858"/>
                </a:solidFill>
                <a:effectLst/>
                <a:uLnTx/>
                <a:uFillTx/>
                <a:latin typeface="Fira Code"/>
                <a:ea typeface="Fira Code"/>
                <a:cs typeface="Fira Code"/>
                <a:sym typeface="Fira Code"/>
              </a:rPr>
              <a:t>if</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 - else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3" name="Grup 2">
            <a:extLst>
              <a:ext uri="{FF2B5EF4-FFF2-40B4-BE49-F238E27FC236}">
                <a16:creationId xmlns:a16="http://schemas.microsoft.com/office/drawing/2014/main" id="{133C2DA7-01B8-1D0A-284E-B3026B997275}"/>
              </a:ext>
            </a:extLst>
          </p:cNvPr>
          <p:cNvGrpSpPr/>
          <p:nvPr/>
        </p:nvGrpSpPr>
        <p:grpSpPr>
          <a:xfrm>
            <a:off x="6324600" y="6362700"/>
            <a:ext cx="5251549" cy="3960211"/>
            <a:chOff x="5308820" y="3906555"/>
            <a:chExt cx="7962346" cy="6370112"/>
          </a:xfrm>
        </p:grpSpPr>
        <p:grpSp>
          <p:nvGrpSpPr>
            <p:cNvPr id="21" name="Grup 20">
              <a:extLst>
                <a:ext uri="{FF2B5EF4-FFF2-40B4-BE49-F238E27FC236}">
                  <a16:creationId xmlns:a16="http://schemas.microsoft.com/office/drawing/2014/main" id="{1764A86B-55B8-EF55-8AF3-77AB32E89F86}"/>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2B7C38D7-E2EC-66F2-94F8-1D8724A34F38}"/>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806C1A03-37F1-92FA-B578-953208720EE7}"/>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C2B06E84-830D-2069-695E-F2F4548739B1}"/>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E2BBE0D1-F704-A686-6F5F-E8B9DD700F55}"/>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78C6DB1E-D565-FEC7-103F-66446544F449}"/>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83DCDF65-D186-75B1-6582-E2ACE6E4335F}"/>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3E04AB0D-DEA6-E8CC-3A69-AE2705CAF865}"/>
                  </a:ext>
                </a:extLst>
              </p:cNvPr>
              <p:cNvSpPr txBox="1"/>
              <p:nvPr/>
            </p:nvSpPr>
            <p:spPr>
              <a:xfrm>
                <a:off x="3629053" y="4914237"/>
                <a:ext cx="11398317" cy="24444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2025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yas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E3443A92-DDFB-C2E6-2713-ECBC4EB8A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9612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9468D-D99C-E98A-E357-8D408FD0C153}"/>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5594BF90-4A72-D1D8-ABA7-865025932E6A}"/>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1C26048E-A62F-C953-67D3-91D8C2276446}"/>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62964F50-2F11-C785-E8C4-44001A80129F}"/>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43B3D436-AE7F-FD1A-B3E4-02DE7FDAF880}"/>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49F571E6-33E8-80B2-2674-B943BBA669BC}"/>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47E03928-D979-1CA2-0F5D-732BB58F6DAE}"/>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163BFEED-7287-AB4F-D6BF-85FEB4BF1CCD}"/>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630BCD9C-CB25-3E29-1399-C86298C5EA1A}"/>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59345B03-AD73-2BF0-ED54-B5151E0D1780}"/>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971EFBE3-C0C8-A4FF-8EC0-D9898CD6EBAE}"/>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EDB61F95-66B2-015D-84B2-4172F7F97595}"/>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7E4EF6ED-763E-75ED-E338-C50CE9CBEC77}"/>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88781FDC-8585-6CCB-C57B-69B5C2B5547A}"/>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82088D0C-ED0B-44A8-A340-666A976DDB8C}"/>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8AE3776F-EBC4-49C0-1EAF-1FCBF611728B}"/>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2A32FA14-FC2F-4D90-4C38-72CB32C05351}"/>
              </a:ext>
            </a:extLst>
          </p:cNvPr>
          <p:cNvSpPr txBox="1"/>
          <p:nvPr/>
        </p:nvSpPr>
        <p:spPr>
          <a:xfrm>
            <a:off x="1295400" y="2895263"/>
            <a:ext cx="16215486" cy="1292662"/>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Kullanıcıdan kullanıcı adı ve şifre girilmesi istensin. Kullanıcı adı “Türkiye”; şifre 1923 ise “Giriş başarılı”; </a:t>
            </a:r>
          </a:p>
          <a:p>
            <a:pPr lvl="0" algn="just">
              <a:spcBef>
                <a:spcPct val="0"/>
              </a:spcBef>
              <a:defRPr/>
            </a:pPr>
            <a:r>
              <a:rPr lang="tr-TR" sz="2800" dirty="0">
                <a:solidFill>
                  <a:srgbClr val="FFFFFF"/>
                </a:solidFill>
                <a:latin typeface="Fira Code"/>
                <a:ea typeface="Fira Code"/>
                <a:cs typeface="Fira Code"/>
                <a:sym typeface="Fira Code"/>
              </a:rPr>
              <a:t>değilse “Kullanıcı adı ya da şifre yanlış” çıktıları veren kodu yazınız.</a:t>
            </a:r>
          </a:p>
        </p:txBody>
      </p:sp>
      <p:sp>
        <p:nvSpPr>
          <p:cNvPr id="16" name="Slayt Numarası Yer Tutucusu 15">
            <a:extLst>
              <a:ext uri="{FF2B5EF4-FFF2-40B4-BE49-F238E27FC236}">
                <a16:creationId xmlns:a16="http://schemas.microsoft.com/office/drawing/2014/main" id="{3500BDB8-F81C-FC70-DDB6-0BE424E588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A5D374E6-7701-DAF6-F4BE-27F1C775B368}"/>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22F87898-B056-564B-743C-7874C75CFEB3}"/>
              </a:ext>
            </a:extLst>
          </p:cNvPr>
          <p:cNvGrpSpPr/>
          <p:nvPr/>
        </p:nvGrpSpPr>
        <p:grpSpPr>
          <a:xfrm>
            <a:off x="1032104" y="4219871"/>
            <a:ext cx="16223792" cy="5789010"/>
            <a:chOff x="2781854" y="3916888"/>
            <a:chExt cx="13043603" cy="6370112"/>
          </a:xfrm>
        </p:grpSpPr>
        <p:grpSp>
          <p:nvGrpSpPr>
            <p:cNvPr id="24" name="Grup 23">
              <a:extLst>
                <a:ext uri="{FF2B5EF4-FFF2-40B4-BE49-F238E27FC236}">
                  <a16:creationId xmlns:a16="http://schemas.microsoft.com/office/drawing/2014/main" id="{E020A666-2C9B-7314-9581-C4F5E866232E}"/>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C7FD1AE6-B11A-60D0-CC98-171EBDD0495A}"/>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347C7AEA-33E7-57C9-A11E-EBC365DEFCEE}"/>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4CB3991A-73F7-9B92-2BC0-90CCBC51A70A}"/>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9B386181-D52A-1883-9FD5-75AA1A8EFCDF}"/>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75EAB161-AB28-0D25-B564-C69C1FF5CF1D}"/>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422A8F03-B630-57C4-3D83-E6EB7EDD401A}"/>
                </a:ext>
              </a:extLst>
            </p:cNvPr>
            <p:cNvSpPr txBox="1"/>
            <p:nvPr/>
          </p:nvSpPr>
          <p:spPr>
            <a:xfrm>
              <a:off x="3074739" y="4172327"/>
              <a:ext cx="12750718" cy="3437513"/>
            </a:xfrm>
            <a:prstGeom prst="rect">
              <a:avLst/>
            </a:prstGeom>
          </p:spPr>
          <p:txBody>
            <a:bodyPr wrap="square" lIns="0" tIns="0" rIns="0" bIns="0" rtlCol="0" anchor="t">
              <a:spAutoFit/>
            </a:bodyPr>
            <a:lstStyle/>
            <a:p>
              <a:pPr lvl="0">
                <a:spcBef>
                  <a:spcPct val="0"/>
                </a:spcBef>
                <a:defRPr/>
              </a:pPr>
              <a:r>
                <a:rPr lang="en-US" sz="2900" dirty="0" err="1">
                  <a:solidFill>
                    <a:srgbClr val="00FF00"/>
                  </a:solidFill>
                  <a:latin typeface="Consolas" panose="020B0609020204030204" pitchFamily="49" charset="0"/>
                  <a:ea typeface="Fira Code"/>
                  <a:cs typeface="Biome Light" panose="020B0502040204020203" pitchFamily="34" charset="0"/>
                  <a:sym typeface="Fira Code"/>
                </a:rPr>
                <a:t>kullanici_adi</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input("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Kullanıcı</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adını</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girin</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sifre</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input("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Şifreyi</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girin</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endParaRPr lang="en-US"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if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kullanici_adi</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"Türkiye" and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sifre</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"1923":</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Giriş</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başarılı</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else:</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Kullanıcı</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adı</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ya</a:t>
              </a:r>
              <a:r>
                <a:rPr lang="en-US" sz="2900" dirty="0">
                  <a:solidFill>
                    <a:srgbClr val="00FF00"/>
                  </a:solidFill>
                  <a:latin typeface="Consolas" panose="020B0609020204030204" pitchFamily="49" charset="0"/>
                  <a:ea typeface="Fira Code"/>
                  <a:cs typeface="Biome Light" panose="020B0502040204020203" pitchFamily="34" charset="0"/>
                  <a:sym typeface="Fira Code"/>
                </a:rPr>
                <a:t> da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şifre</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yanlış</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p>
          </p:txBody>
        </p:sp>
      </p:grpSp>
    </p:spTree>
    <p:extLst>
      <p:ext uri="{BB962C8B-B14F-4D97-AF65-F5344CB8AC3E}">
        <p14:creationId xmlns:p14="http://schemas.microsoft.com/office/powerpoint/2010/main" val="1458569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D32D9-A608-ACB0-E4AF-3838F4E1112A}"/>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325FF80B-D565-40CF-E176-5699AA21669C}"/>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0E023EAE-2E42-5AB1-7E58-1E0A4A5398C8}"/>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DD40889B-E0CC-BF11-95AE-C830938C1122}"/>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F692A1C5-6372-BB85-898C-3AD706C7BDC9}"/>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4A42F779-700F-913D-167E-BAAC5908F52E}"/>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AD38D9F5-CBC5-21FD-ECB3-7EDD132F092C}"/>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B40D5A25-3711-F146-4BDA-A996DF53BAD2}"/>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F062B9DD-87FF-47DC-4005-74D4ED7C32C1}"/>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2B63461B-7C29-912F-3EE2-30675FB956E0}"/>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0EFAC1FE-17AB-FAEF-1A69-45DAB5436EDF}"/>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2AC56153-9B7D-5EBD-5CD7-E58BE1BD4BF2}"/>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F7A7AF32-EAE0-0687-1928-20B0C272B600}"/>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EF10A0B8-E23E-F4FD-A246-2DF9D678D856}"/>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B9698AFD-5E46-3A1B-0BED-B75D972B9F78}"/>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CC0871A3-39EE-0D3F-AFF3-EAFF4CA000DA}"/>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15DEED5C-7CFD-3BE3-AE75-5A5C7AF2AC9B}"/>
              </a:ext>
            </a:extLst>
          </p:cNvPr>
          <p:cNvSpPr txBox="1"/>
          <p:nvPr/>
        </p:nvSpPr>
        <p:spPr>
          <a:xfrm>
            <a:off x="1295400" y="2895263"/>
            <a:ext cx="16215486" cy="861774"/>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Girilen sayı hem 3 hem de 5’e tam bölünüyorsa “15’e tam bölünür.”; bölünmüyorsa “15’e tam bölünmez.” çıktıları veren kodu yazınız.</a:t>
            </a:r>
            <a:endPar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913B4617-E9D4-3A99-64FC-BA975E7568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98AAB8F7-D231-DA65-9BD4-CE7841BDACEC}"/>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err="1">
                <a:ln>
                  <a:noFill/>
                </a:ln>
                <a:solidFill>
                  <a:srgbClr val="FF5858"/>
                </a:solidFill>
                <a:effectLst/>
                <a:uLnTx/>
                <a:uFillTx/>
                <a:latin typeface="Fira Code"/>
                <a:ea typeface="Fira Code"/>
                <a:cs typeface="Fira Code"/>
                <a:sym typeface="Fira Code"/>
              </a:rPr>
              <a:t>if</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 - else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3" name="Grup 2">
            <a:extLst>
              <a:ext uri="{FF2B5EF4-FFF2-40B4-BE49-F238E27FC236}">
                <a16:creationId xmlns:a16="http://schemas.microsoft.com/office/drawing/2014/main" id="{3332FE78-1931-B625-A601-65DF386080F6}"/>
              </a:ext>
            </a:extLst>
          </p:cNvPr>
          <p:cNvGrpSpPr/>
          <p:nvPr/>
        </p:nvGrpSpPr>
        <p:grpSpPr>
          <a:xfrm>
            <a:off x="6324600" y="6362700"/>
            <a:ext cx="5251549" cy="3960211"/>
            <a:chOff x="5308820" y="3906555"/>
            <a:chExt cx="7962346" cy="6370112"/>
          </a:xfrm>
        </p:grpSpPr>
        <p:grpSp>
          <p:nvGrpSpPr>
            <p:cNvPr id="21" name="Grup 20">
              <a:extLst>
                <a:ext uri="{FF2B5EF4-FFF2-40B4-BE49-F238E27FC236}">
                  <a16:creationId xmlns:a16="http://schemas.microsoft.com/office/drawing/2014/main" id="{73D6184E-2B5E-4873-760D-036004B685B8}"/>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34B003EB-CA29-2AD8-CF1C-BF3F7A63B9C1}"/>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A2BE43B9-032F-10CB-A5EA-9562D7B83849}"/>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DC8BE697-42A4-02C8-F8ED-23DD324C0683}"/>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89374BC3-1F24-615B-81BD-41D65DB15448}"/>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9418C172-A01C-1468-070A-F38F1868687B}"/>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9C818AF8-AE87-5469-996A-FB08B35244A0}"/>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04081356-EBBC-C1A7-BB71-6F4DE3C3EEBA}"/>
                  </a:ext>
                </a:extLst>
              </p:cNvPr>
              <p:cNvSpPr txBox="1"/>
              <p:nvPr/>
            </p:nvSpPr>
            <p:spPr>
              <a:xfrm>
                <a:off x="3629053" y="4914237"/>
                <a:ext cx="11398317" cy="24444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2025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yas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D4E88572-9356-1433-7E4D-CD7E40390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470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0726C-936D-E2F5-52AD-9D7067487928}"/>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F9701190-FF17-7E66-4112-B989F4BA662D}"/>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4873E753-A23C-8F0B-1DF5-79CA0394990E}"/>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5C925E72-7760-E3F1-BB0C-40B3D5EF32B9}"/>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5C26F8FC-7838-5957-1673-F76B8A38299F}"/>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8E4BFE9D-255A-CBB4-9571-D9D416AB056D}"/>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56930AD8-8E85-6766-7034-102654405602}"/>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EBD7FD44-F097-EBC8-BF01-DE5840A7C342}"/>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D91C0D49-1C11-CEAB-9F84-9F80FB866E51}"/>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9E983695-E326-C00B-E374-4A9FA04F6219}"/>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E6A6298D-6295-E753-6480-93165CAB5D8B}"/>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2ED55B59-97A4-A2E1-0BA4-A0FD476A600E}"/>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0D7A8F16-4969-3E31-6AEC-62DE02C3D352}"/>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A1A93622-B810-2811-ADDF-3E8D200AC3CE}"/>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95253829-D57E-510C-35B3-9C8EC959C638}"/>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D1CAAF91-B70D-19FE-8198-97FCBB33CABF}"/>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740B4BB7-FE39-6D9A-DEC5-96D40A3E0D26}"/>
              </a:ext>
            </a:extLst>
          </p:cNvPr>
          <p:cNvSpPr txBox="1"/>
          <p:nvPr/>
        </p:nvSpPr>
        <p:spPr>
          <a:xfrm>
            <a:off x="1295400" y="2895263"/>
            <a:ext cx="16215486" cy="861774"/>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Girilen sayı hem 3 hem de 5’e tam bölünüyorsa “15’e tam bölünür.”; bölünmüyorsa “15’e tam bölünmez.” çıktıları veren kodu yazınız.</a:t>
            </a:r>
          </a:p>
        </p:txBody>
      </p:sp>
      <p:sp>
        <p:nvSpPr>
          <p:cNvPr id="16" name="Slayt Numarası Yer Tutucusu 15">
            <a:extLst>
              <a:ext uri="{FF2B5EF4-FFF2-40B4-BE49-F238E27FC236}">
                <a16:creationId xmlns:a16="http://schemas.microsoft.com/office/drawing/2014/main" id="{BD7580BB-2F03-A74F-4078-81FFB8E439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CB0875A9-8D41-65BF-A7EF-2150A486B83F}"/>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60ED429C-22F6-0EAD-3536-208A3C26E694}"/>
              </a:ext>
            </a:extLst>
          </p:cNvPr>
          <p:cNvGrpSpPr/>
          <p:nvPr/>
        </p:nvGrpSpPr>
        <p:grpSpPr>
          <a:xfrm>
            <a:off x="4114800" y="4497990"/>
            <a:ext cx="9559022" cy="5789010"/>
            <a:chOff x="2781854" y="3916888"/>
            <a:chExt cx="13253977" cy="6370112"/>
          </a:xfrm>
        </p:grpSpPr>
        <p:grpSp>
          <p:nvGrpSpPr>
            <p:cNvPr id="24" name="Grup 23">
              <a:extLst>
                <a:ext uri="{FF2B5EF4-FFF2-40B4-BE49-F238E27FC236}">
                  <a16:creationId xmlns:a16="http://schemas.microsoft.com/office/drawing/2014/main" id="{FF4633A8-4B20-8DE3-339F-5722DECB119D}"/>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5B13CABC-9F26-238C-F73F-31D81630233C}"/>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F71D1B43-6F8C-2C7A-5D5C-511242A4D378}"/>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AFC44995-2788-5308-5FE6-B20552C5C3DC}"/>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13789757-3675-296C-FA1E-665F9DCE4C48}"/>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39DD720C-DDBC-699E-D55A-5F0E728FF4A8}"/>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BA17EA14-ACC2-0F37-888C-7994E3FD5601}"/>
                </a:ext>
              </a:extLst>
            </p:cNvPr>
            <p:cNvSpPr txBox="1"/>
            <p:nvPr/>
          </p:nvSpPr>
          <p:spPr>
            <a:xfrm>
              <a:off x="3285113" y="4838862"/>
              <a:ext cx="12750718" cy="3437513"/>
            </a:xfrm>
            <a:prstGeom prst="rect">
              <a:avLst/>
            </a:prstGeom>
          </p:spPr>
          <p:txBody>
            <a:bodyPr wrap="square" lIns="0" tIns="0" rIns="0" bIns="0" rtlCol="0" anchor="t">
              <a:spAutoFit/>
            </a:bodyPr>
            <a:lstStyle/>
            <a:p>
              <a:pPr lvl="0">
                <a:spcBef>
                  <a:spcPct val="0"/>
                </a:spcBef>
                <a:defRPr/>
              </a:pP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sayi</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int(input("Bir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sayı</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girin</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endParaRPr lang="en-US"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if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sayi</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3 == 0 and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sayi</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5 == 0:</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print("15’e tam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bölünür</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endParaRPr lang="en-US"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else:</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print("15’e tam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bölünmez</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p>
          </p:txBody>
        </p:sp>
      </p:grpSp>
    </p:spTree>
    <p:extLst>
      <p:ext uri="{BB962C8B-B14F-4D97-AF65-F5344CB8AC3E}">
        <p14:creationId xmlns:p14="http://schemas.microsoft.com/office/powerpoint/2010/main" val="699317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EC4C3-61F6-5F3B-0645-D3F3B0415DC0}"/>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2AC7CFB2-CC7A-3F51-4BE7-A483A3B87E98}"/>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133BD590-71BC-0F87-5FA7-B88EC266D5A4}"/>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8BEAE01F-5021-64F1-C0E9-A017301BA24F}"/>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8F592E4E-6E6C-8F03-A966-941383E2DDDE}"/>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9F22AA61-EEDE-8523-DECA-3D6D4F5D8DAA}"/>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C86E4FAE-D83B-FB1D-F956-F5447E8036AF}"/>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4FD4E31C-9306-AF61-949B-EEF756203173}"/>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3125BF52-3907-138A-7D86-F3A15C5BC138}"/>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46155849-E38F-5803-7C57-3AD74FEBD461}"/>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E7C6B7AF-0B43-F22B-D8B4-BBC364720BF4}"/>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40B45280-2225-DB70-4C96-6686F52569A9}"/>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4A81F9EA-34E5-FE0A-4F21-CB47F61FB09C}"/>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50EF62E5-7F47-5A65-783E-F1A1773C0F0D}"/>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A01D42CB-5CD2-8002-DC05-8BCE08440BA5}"/>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2A56A1E3-32D0-2F6C-C168-C8F87504BB9F}"/>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7988403E-5093-3FA1-FDC3-A61CC1A7FD93}"/>
              </a:ext>
            </a:extLst>
          </p:cNvPr>
          <p:cNvSpPr txBox="1"/>
          <p:nvPr/>
        </p:nvSpPr>
        <p:spPr>
          <a:xfrm>
            <a:off x="1295400" y="2895263"/>
            <a:ext cx="16215486" cy="1723549"/>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Bir mülakatta katılımcının başarılı olabilmesi için İngilizce ya da Fransızcadan birini bilmesi ve yaşının 40’tan küçük olması gerekmektedir. Katılımcıya yukarıdaki bilgileri, adını ve soyadını sorarak mülakat sonu </a:t>
            </a:r>
            <a:r>
              <a:rPr lang="tr-TR" sz="2800" dirty="0" err="1">
                <a:solidFill>
                  <a:srgbClr val="FFFFFF"/>
                </a:solidFill>
                <a:latin typeface="Fira Code"/>
                <a:ea typeface="Fira Code"/>
                <a:cs typeface="Fira Code"/>
                <a:sym typeface="Fira Code"/>
              </a:rPr>
              <a:t>cunu</a:t>
            </a:r>
            <a:r>
              <a:rPr lang="tr-TR" sz="2800" dirty="0">
                <a:solidFill>
                  <a:srgbClr val="FFFFFF"/>
                </a:solidFill>
                <a:latin typeface="Fira Code"/>
                <a:ea typeface="Fira Code"/>
                <a:cs typeface="Fira Code"/>
                <a:sym typeface="Fira Code"/>
              </a:rPr>
              <a:t> “Başarılı” ya da “Başarısız” çıktıları ile gösteriniz.</a:t>
            </a:r>
            <a:endPar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D85025A5-90C0-7857-2E7B-C8D5AD513A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75A8EA79-FCA9-1F4E-3EC9-49F10AE74489}"/>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err="1">
                <a:ln>
                  <a:noFill/>
                </a:ln>
                <a:solidFill>
                  <a:srgbClr val="FF5858"/>
                </a:solidFill>
                <a:effectLst/>
                <a:uLnTx/>
                <a:uFillTx/>
                <a:latin typeface="Fira Code"/>
                <a:ea typeface="Fira Code"/>
                <a:cs typeface="Fira Code"/>
                <a:sym typeface="Fira Code"/>
              </a:rPr>
              <a:t>if</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 - else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3" name="Grup 2">
            <a:extLst>
              <a:ext uri="{FF2B5EF4-FFF2-40B4-BE49-F238E27FC236}">
                <a16:creationId xmlns:a16="http://schemas.microsoft.com/office/drawing/2014/main" id="{FA52CC33-E7F5-66E7-1F9E-FA4E43D26A63}"/>
              </a:ext>
            </a:extLst>
          </p:cNvPr>
          <p:cNvGrpSpPr/>
          <p:nvPr/>
        </p:nvGrpSpPr>
        <p:grpSpPr>
          <a:xfrm>
            <a:off x="6324600" y="6362700"/>
            <a:ext cx="5251549" cy="3960211"/>
            <a:chOff x="5308820" y="3906555"/>
            <a:chExt cx="7962346" cy="6370112"/>
          </a:xfrm>
        </p:grpSpPr>
        <p:grpSp>
          <p:nvGrpSpPr>
            <p:cNvPr id="21" name="Grup 20">
              <a:extLst>
                <a:ext uri="{FF2B5EF4-FFF2-40B4-BE49-F238E27FC236}">
                  <a16:creationId xmlns:a16="http://schemas.microsoft.com/office/drawing/2014/main" id="{7B723BFC-3540-4076-1E23-E43A723635E4}"/>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4DFE8B55-3BA9-C6E8-94A6-96F5B19976CE}"/>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12142512-E28F-D083-C7D8-FAE3F660C1C1}"/>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C389EFB2-286E-4549-9A70-07C65BB77895}"/>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DDDB63E9-7580-6F03-08FC-61A5FB987F05}"/>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389C4672-1AD2-C800-1ADC-C6D91397FFDA}"/>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D98F0C3E-D6F4-0A57-5269-FC169D5E08C3}"/>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A3CF92D4-D385-41E2-E0F3-428F1D04111E}"/>
                  </a:ext>
                </a:extLst>
              </p:cNvPr>
              <p:cNvSpPr txBox="1"/>
              <p:nvPr/>
            </p:nvSpPr>
            <p:spPr>
              <a:xfrm>
                <a:off x="3629053" y="4914237"/>
                <a:ext cx="11398317" cy="24444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2025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yas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7533097B-5238-246C-3AD6-D694881AD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503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95724-9A87-1699-5601-8CB6E0CCB329}"/>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78D66136-234E-696F-99B5-07B6A89BDDAB}"/>
              </a:ext>
            </a:extLst>
          </p:cNvPr>
          <p:cNvSpPr txBox="1"/>
          <p:nvPr/>
        </p:nvSpPr>
        <p:spPr>
          <a:xfrm>
            <a:off x="6553200" y="3086100"/>
            <a:ext cx="10602532" cy="6463308"/>
          </a:xfrm>
          <a:prstGeom prst="rect">
            <a:avLst/>
          </a:prstGeom>
        </p:spPr>
        <p:txBody>
          <a:bodyPr wrap="square" lIns="0" tIns="0" rIns="0" bIns="0" rtlCol="0" anchor="t">
            <a:spAutoFit/>
          </a:bodyPr>
          <a:lstStyle/>
          <a:p>
            <a:pPr lvl="0" algn="just">
              <a:spcBef>
                <a:spcPct val="0"/>
              </a:spcBef>
              <a:defRPr/>
            </a:pPr>
            <a:r>
              <a:rPr lang="tr-TR" sz="3000" dirty="0">
                <a:solidFill>
                  <a:srgbClr val="FFFFFF"/>
                </a:solidFill>
                <a:latin typeface="Fira Code"/>
                <a:ea typeface="Fira Code"/>
                <a:cs typeface="Fira Code"/>
                <a:sym typeface="Fira Code"/>
              </a:rPr>
              <a:t>Günlük hayatta sık sık karar vermeyi gerektiren durumlarla karşılaşılmaktadır.</a:t>
            </a:r>
          </a:p>
          <a:p>
            <a:pPr lvl="0" algn="just">
              <a:spcBef>
                <a:spcPct val="0"/>
              </a:spcBef>
              <a:defRPr/>
            </a:pPr>
            <a:r>
              <a:rPr lang="tr-TR" sz="3000" dirty="0">
                <a:solidFill>
                  <a:srgbClr val="FFFFFF"/>
                </a:solidFill>
                <a:latin typeface="Fira Code"/>
                <a:ea typeface="Fira Code"/>
                <a:cs typeface="Fira Code"/>
                <a:sym typeface="Fira Code"/>
              </a:rPr>
              <a:t> </a:t>
            </a:r>
          </a:p>
          <a:p>
            <a:pPr lvl="0" algn="just">
              <a:spcBef>
                <a:spcPct val="0"/>
              </a:spcBef>
              <a:defRPr/>
            </a:pPr>
            <a:r>
              <a:rPr lang="tr-TR" sz="3000" dirty="0">
                <a:solidFill>
                  <a:srgbClr val="FFFFFF"/>
                </a:solidFill>
                <a:latin typeface="Fira Code"/>
                <a:ea typeface="Fira Code"/>
                <a:cs typeface="Fira Code"/>
                <a:sym typeface="Fira Code"/>
              </a:rPr>
              <a:t>Programlamada da benzer olarak karar yapıları kullanılmaktadır. Örneğin teneffüste çay ya da kahve arasında bir seçim yapma karar verme sürecidir. </a:t>
            </a: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3000" dirty="0">
                <a:solidFill>
                  <a:srgbClr val="FFFFFF"/>
                </a:solidFill>
                <a:latin typeface="Fira Code"/>
                <a:ea typeface="Fira Code"/>
                <a:cs typeface="Fira Code"/>
                <a:sym typeface="Fira Code"/>
              </a:rPr>
              <a:t>Karar verme sürecinde eldeki verilerle bir değerlendirme yapılmaktadır. Bir önceki teneffüste çay içilmesi bu teneffüsteki kararı etkiler ve belki de kahve tercihini daha cazip hâle getirir. Bu gibi örnekleri çoğaltmak mümkündür.</a:t>
            </a:r>
          </a:p>
        </p:txBody>
      </p:sp>
      <p:sp>
        <p:nvSpPr>
          <p:cNvPr id="2" name="Slayt Numarası Yer Tutucusu 1">
            <a:extLst>
              <a:ext uri="{FF2B5EF4-FFF2-40B4-BE49-F238E27FC236}">
                <a16:creationId xmlns:a16="http://schemas.microsoft.com/office/drawing/2014/main" id="{6DA79DAD-5F09-03CB-2369-3571C00113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BCF862AB-7BAC-AB8E-96F1-80012A8CAA8E}"/>
              </a:ext>
            </a:extLst>
          </p:cNvPr>
          <p:cNvSpPr txBox="1"/>
          <p:nvPr/>
        </p:nvSpPr>
        <p:spPr>
          <a:xfrm>
            <a:off x="3276600" y="1470727"/>
            <a:ext cx="14332262" cy="1239891"/>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6600" b="0" i="0" u="none" strike="noStrike" kern="1200" cap="none" spc="0" normalizeH="0" baseline="0" noProof="0" dirty="0" err="1">
                <a:ln>
                  <a:noFill/>
                </a:ln>
                <a:solidFill>
                  <a:srgbClr val="FF5858"/>
                </a:solidFill>
                <a:effectLst/>
                <a:uLnTx/>
                <a:uFillTx/>
                <a:latin typeface="Fira Code"/>
                <a:ea typeface="Fira Code"/>
                <a:cs typeface="Fira Code"/>
                <a:sym typeface="Fira Code"/>
              </a:rPr>
              <a:t>if</a:t>
            </a:r>
            <a:r>
              <a:rPr kumimoji="0" lang="tr-TR" sz="6600" b="0" i="0" u="none" strike="noStrike" kern="1200" cap="none" spc="0" normalizeH="0" baseline="0" noProof="0" dirty="0">
                <a:ln>
                  <a:noFill/>
                </a:ln>
                <a:solidFill>
                  <a:srgbClr val="FF5858"/>
                </a:solidFill>
                <a:effectLst/>
                <a:uLnTx/>
                <a:uFillTx/>
                <a:latin typeface="Fira Code"/>
                <a:ea typeface="Fira Code"/>
                <a:cs typeface="Fira Code"/>
                <a:sym typeface="Fira Code"/>
              </a:rPr>
              <a:t> - else Yapısı</a:t>
            </a:r>
            <a:endParaRPr kumimoji="0" lang="en-US" sz="66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5" name="TextBox 16">
            <a:extLst>
              <a:ext uri="{FF2B5EF4-FFF2-40B4-BE49-F238E27FC236}">
                <a16:creationId xmlns:a16="http://schemas.microsoft.com/office/drawing/2014/main" id="{A5A8FA3E-DAD3-1671-54B0-7C375F81F4B3}"/>
              </a:ext>
            </a:extLst>
          </p:cNvPr>
          <p:cNvSpPr txBox="1"/>
          <p:nvPr/>
        </p:nvSpPr>
        <p:spPr>
          <a:xfrm>
            <a:off x="906177" y="1478607"/>
            <a:ext cx="2776475" cy="1267398"/>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328"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a:t>
            </a:r>
          </a:p>
        </p:txBody>
      </p:sp>
      <p:sp>
        <p:nvSpPr>
          <p:cNvPr id="3" name="Freeform 14">
            <a:extLst>
              <a:ext uri="{FF2B5EF4-FFF2-40B4-BE49-F238E27FC236}">
                <a16:creationId xmlns:a16="http://schemas.microsoft.com/office/drawing/2014/main" id="{C83B60F0-9346-4588-4AE6-72EE47B2EE13}"/>
              </a:ext>
            </a:extLst>
          </p:cNvPr>
          <p:cNvSpPr/>
          <p:nvPr/>
        </p:nvSpPr>
        <p:spPr>
          <a:xfrm>
            <a:off x="925842" y="3345850"/>
            <a:ext cx="5100998" cy="5486400"/>
          </a:xfrm>
          <a:custGeom>
            <a:avLst/>
            <a:gdLst/>
            <a:ahLst/>
            <a:cxnLst/>
            <a:rect l="l" t="t" r="r" b="b"/>
            <a:pathLst>
              <a:path w="1149756" h="1236625">
                <a:moveTo>
                  <a:pt x="0" y="0"/>
                </a:moveTo>
                <a:lnTo>
                  <a:pt x="1149756" y="0"/>
                </a:lnTo>
                <a:lnTo>
                  <a:pt x="1149756" y="1236625"/>
                </a:lnTo>
                <a:lnTo>
                  <a:pt x="0" y="1236625"/>
                </a:lnTo>
                <a:lnTo>
                  <a:pt x="0" y="0"/>
                </a:lnTo>
                <a:close/>
              </a:path>
            </a:pathLst>
          </a:custGeom>
          <a:blipFill>
            <a:blip r:embed="rId2"/>
            <a:stretch>
              <a:fillRect t="-2125" b="-21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9688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91E04-2830-6D34-81B5-47093C2CA6E6}"/>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CBCBB317-302F-0E3E-2453-27C082C2F6EC}"/>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7C2B7F10-0C66-F0C8-0579-42D4EBAE1A11}"/>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1FF5313A-1B2C-84C7-1921-3B1D53F9536F}"/>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3B3A7BF6-A50F-CEAC-C7E1-6DBA2A2EFF53}"/>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ED52DDA5-26A2-C8EA-F1DD-B25EDEDECBAD}"/>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C364DF79-BAF8-A8C6-0E2D-E5D251851576}"/>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4942CBF5-F570-1AE3-FE6D-2EE5AB498C1F}"/>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847CDDFC-2297-8AF9-5FA8-AD5F25BF3370}"/>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CE81A386-D036-0575-ED44-157FA0091376}"/>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90E47FA7-B25D-6974-87E8-DA538603959F}"/>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555CEA5B-5E6D-6554-C27C-758893D80B16}"/>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AFBA9364-6220-FD72-B8B3-5DA8BEEA7309}"/>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640F6E6A-6500-CB7A-7690-2147CD4B6AF1}"/>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7DAEEC54-242C-963F-A1A1-E27E7099F29B}"/>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7B8B341F-5377-1A5D-9449-557B1A5FF224}"/>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B90F05A4-2F52-7689-6C96-8E6803254C3A}"/>
              </a:ext>
            </a:extLst>
          </p:cNvPr>
          <p:cNvSpPr txBox="1"/>
          <p:nvPr/>
        </p:nvSpPr>
        <p:spPr>
          <a:xfrm>
            <a:off x="1295400" y="2895263"/>
            <a:ext cx="16215486" cy="1723549"/>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Bir mülakatta katılımcının başarılı olabilmesi için İngilizce ya da Fransızcadan birini bilmesi ve yaşının 40’tan küçük olması gerekmektedir. Katılımcıya yukarıdaki bilgileri, adını ve soyadını sorarak mülakat sonu </a:t>
            </a:r>
            <a:r>
              <a:rPr lang="tr-TR" sz="2800" dirty="0" err="1">
                <a:solidFill>
                  <a:srgbClr val="FFFFFF"/>
                </a:solidFill>
                <a:latin typeface="Fira Code"/>
                <a:ea typeface="Fira Code"/>
                <a:cs typeface="Fira Code"/>
                <a:sym typeface="Fira Code"/>
              </a:rPr>
              <a:t>cunu</a:t>
            </a:r>
            <a:r>
              <a:rPr lang="tr-TR" sz="2800" dirty="0">
                <a:solidFill>
                  <a:srgbClr val="FFFFFF"/>
                </a:solidFill>
                <a:latin typeface="Fira Code"/>
                <a:ea typeface="Fira Code"/>
                <a:cs typeface="Fira Code"/>
                <a:sym typeface="Fira Code"/>
              </a:rPr>
              <a:t> “Başarılı” ya da “Başarısız” çıktıları ile gösteriniz.</a:t>
            </a:r>
          </a:p>
        </p:txBody>
      </p:sp>
      <p:sp>
        <p:nvSpPr>
          <p:cNvPr id="16" name="Slayt Numarası Yer Tutucusu 15">
            <a:extLst>
              <a:ext uri="{FF2B5EF4-FFF2-40B4-BE49-F238E27FC236}">
                <a16:creationId xmlns:a16="http://schemas.microsoft.com/office/drawing/2014/main" id="{E7F4571F-B17C-3D35-35B4-DB1B168BF2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32375F20-79DB-9B0E-5E6B-2D2125556753}"/>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1</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err="1">
                <a:solidFill>
                  <a:srgbClr val="FF5858"/>
                </a:solidFill>
                <a:latin typeface="Fira Code"/>
                <a:ea typeface="Fira Code"/>
                <a:cs typeface="Fira Code"/>
                <a:sym typeface="Fira Code"/>
              </a:rPr>
              <a:t>if</a:t>
            </a:r>
            <a:r>
              <a:rPr lang="tr-TR" sz="7200" dirty="0">
                <a:solidFill>
                  <a:srgbClr val="FF5858"/>
                </a:solidFill>
                <a:latin typeface="Fira Code"/>
                <a:ea typeface="Fira Code"/>
                <a:cs typeface="Fira Code"/>
                <a:sym typeface="Fira Code"/>
              </a:rPr>
              <a:t> - else Yapısı</a:t>
            </a:r>
            <a:endParaRPr lang="en-US" sz="7200" dirty="0">
              <a:solidFill>
                <a:srgbClr val="FFFFFF"/>
              </a:solidFill>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90E49F4D-2517-5CB9-7B03-F1459D6BCDA8}"/>
              </a:ext>
            </a:extLst>
          </p:cNvPr>
          <p:cNvGrpSpPr/>
          <p:nvPr/>
        </p:nvGrpSpPr>
        <p:grpSpPr>
          <a:xfrm>
            <a:off x="685800" y="4618812"/>
            <a:ext cx="16764000" cy="5668188"/>
            <a:chOff x="2781854" y="3916888"/>
            <a:chExt cx="13029902" cy="6370112"/>
          </a:xfrm>
        </p:grpSpPr>
        <p:grpSp>
          <p:nvGrpSpPr>
            <p:cNvPr id="24" name="Grup 23">
              <a:extLst>
                <a:ext uri="{FF2B5EF4-FFF2-40B4-BE49-F238E27FC236}">
                  <a16:creationId xmlns:a16="http://schemas.microsoft.com/office/drawing/2014/main" id="{16F53FED-B4D1-F91C-E934-4ABE1B68AFCC}"/>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2ED566B5-013E-6FC1-DAEF-376C85EEAAD6}"/>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3BD7B7A3-1411-86E1-7955-775C2288C5DB}"/>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50E474D7-7316-B15C-D609-0251EFFD4357}"/>
                    </a:ext>
                  </a:extLst>
                </p:cNvPr>
                <p:cNvSpPr/>
                <p:nvPr/>
              </p:nvSpPr>
              <p:spPr>
                <a:xfrm>
                  <a:off x="0" y="4514850"/>
                  <a:ext cx="7467600" cy="589829"/>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24360A35-C20E-BAEE-D93B-457505C3F548}"/>
                    </a:ext>
                  </a:extLst>
                </p:cNvPr>
                <p:cNvSpPr/>
                <p:nvPr/>
              </p:nvSpPr>
              <p:spPr>
                <a:xfrm>
                  <a:off x="2429510" y="5104679"/>
                  <a:ext cx="2606040" cy="897341"/>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DF78F5DA-FEE3-208E-D844-655BCA3638A2}"/>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26" name="TextBox 17">
              <a:extLst>
                <a:ext uri="{FF2B5EF4-FFF2-40B4-BE49-F238E27FC236}">
                  <a16:creationId xmlns:a16="http://schemas.microsoft.com/office/drawing/2014/main" id="{86F3C3C4-8B29-6B6C-581D-760DAFA88FC8}"/>
                </a:ext>
              </a:extLst>
            </p:cNvPr>
            <p:cNvSpPr txBox="1"/>
            <p:nvPr/>
          </p:nvSpPr>
          <p:spPr>
            <a:xfrm>
              <a:off x="3061038" y="4195914"/>
              <a:ext cx="12750718" cy="4012327"/>
            </a:xfrm>
            <a:prstGeom prst="rect">
              <a:avLst/>
            </a:prstGeom>
          </p:spPr>
          <p:txBody>
            <a:bodyPr wrap="square" lIns="0" tIns="0" rIns="0" bIns="0" rtlCol="0" anchor="t">
              <a:spAutoFit/>
            </a:bodyPr>
            <a:lstStyle/>
            <a:p>
              <a:pPr lvl="0">
                <a:spcBef>
                  <a:spcPct val="0"/>
                </a:spcBef>
                <a:defRPr/>
              </a:pPr>
              <a:r>
                <a:rPr lang="tr-TR"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ad_soyad</a:t>
              </a:r>
              <a:r>
                <a:rPr lang="en-US" sz="2900" dirty="0">
                  <a:solidFill>
                    <a:srgbClr val="00FF00"/>
                  </a:solidFill>
                  <a:latin typeface="Consolas" panose="020B0609020204030204" pitchFamily="49" charset="0"/>
                  <a:ea typeface="Fira Code"/>
                  <a:cs typeface="Biome Light" panose="020B0502040204020203" pitchFamily="34" charset="0"/>
                  <a:sym typeface="Fira Code"/>
                </a:rPr>
                <a:t>=input(“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Adınız-Soyadınız</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tr-TR"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yabanci_dil</a:t>
              </a:r>
              <a:r>
                <a:rPr lang="en-US" sz="2900" dirty="0">
                  <a:solidFill>
                    <a:srgbClr val="00FF00"/>
                  </a:solidFill>
                  <a:latin typeface="Consolas" panose="020B0609020204030204" pitchFamily="49" charset="0"/>
                  <a:ea typeface="Fira Code"/>
                  <a:cs typeface="Biome Light" panose="020B0502040204020203" pitchFamily="34" charset="0"/>
                  <a:sym typeface="Fira Code"/>
                </a:rPr>
                <a:t>=input(“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Bildiğiniz</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yabancı</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dil</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yas</a:t>
              </a:r>
              <a:r>
                <a:rPr lang="en-US" sz="2900" dirty="0">
                  <a:solidFill>
                    <a:srgbClr val="00FF00"/>
                  </a:solidFill>
                  <a:latin typeface="Consolas" panose="020B0609020204030204" pitchFamily="49" charset="0"/>
                  <a:ea typeface="Fira Code"/>
                  <a:cs typeface="Biome Light" panose="020B0502040204020203" pitchFamily="34" charset="0"/>
                  <a:sym typeface="Fira Code"/>
                </a:rPr>
                <a:t>=int(input(“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Yaşınız</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endParaRPr lang="tr-TR"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endParaRPr lang="en-US"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if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yabanci_dil</a:t>
              </a:r>
              <a:r>
                <a:rPr lang="tr-TR"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r>
                <a:rPr lang="tr-TR"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İngilizce</a:t>
              </a:r>
              <a:r>
                <a:rPr lang="en-US" sz="2900" dirty="0">
                  <a:solidFill>
                    <a:srgbClr val="00FF00"/>
                  </a:solidFill>
                  <a:latin typeface="Consolas" panose="020B0609020204030204" pitchFamily="49" charset="0"/>
                  <a:ea typeface="Fira Code"/>
                  <a:cs typeface="Biome Light" panose="020B0502040204020203" pitchFamily="34" charset="0"/>
                  <a:sym typeface="Fira Code"/>
                </a:rPr>
                <a:t>” or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yabanci_dil</a:t>
              </a:r>
              <a:r>
                <a:rPr lang="tr-TR"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r>
                <a:rPr lang="tr-TR"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Fransızca</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and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yas</a:t>
              </a:r>
              <a:r>
                <a:rPr lang="en-US" sz="2900" dirty="0">
                  <a:solidFill>
                    <a:srgbClr val="00FF00"/>
                  </a:solidFill>
                  <a:latin typeface="Consolas" panose="020B0609020204030204" pitchFamily="49" charset="0"/>
                  <a:ea typeface="Fira Code"/>
                  <a:cs typeface="Biome Light" panose="020B0502040204020203" pitchFamily="34" charset="0"/>
                  <a:sym typeface="Fira Code"/>
                </a:rPr>
                <a:t>&lt;40):</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print(“Sayın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ad_soyad</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sonuç</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başarılı</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else:</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print(“Sayın “</a:t>
              </a:r>
              <a:r>
                <a:rPr lang="tr-TR"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r>
                <a:rPr lang="tr-TR"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ad_soyad</a:t>
              </a:r>
              <a:r>
                <a:rPr lang="tr-TR"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r>
                <a:rPr lang="tr-TR"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sonuç</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başarısız</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p>
          </p:txBody>
        </p:sp>
      </p:grpSp>
      <p:sp>
        <p:nvSpPr>
          <p:cNvPr id="3" name="Rectangle 1">
            <a:extLst>
              <a:ext uri="{FF2B5EF4-FFF2-40B4-BE49-F238E27FC236}">
                <a16:creationId xmlns:a16="http://schemas.microsoft.com/office/drawing/2014/main" id="{6C5297DC-2DDC-E1CB-A2A3-87104FB3A597}"/>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ad_soyad=input(“Adınız-Soyadınız: “) yabanci_dil=input(“Bildiğiniz yabancı dil: “) yas=int(input(“Yaşınız: “)) if ((yabanci_dil==”İngilizce” or yabanci_dil==”Fransızca”) and yas </a:t>
            </a:r>
          </a:p>
        </p:txBody>
      </p:sp>
    </p:spTree>
    <p:extLst>
      <p:ext uri="{BB962C8B-B14F-4D97-AF65-F5344CB8AC3E}">
        <p14:creationId xmlns:p14="http://schemas.microsoft.com/office/powerpoint/2010/main" val="1871721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E303B-0EB6-7D00-4966-3C8CE78540AA}"/>
            </a:ext>
          </a:extLst>
        </p:cNvPr>
        <p:cNvGrpSpPr/>
        <p:nvPr/>
      </p:nvGrpSpPr>
      <p:grpSpPr>
        <a:xfrm>
          <a:off x="0" y="0"/>
          <a:ext cx="0" cy="0"/>
          <a:chOff x="0" y="0"/>
          <a:chExt cx="0" cy="0"/>
        </a:xfrm>
      </p:grpSpPr>
      <p:pic>
        <p:nvPicPr>
          <p:cNvPr id="1030" name="Picture 6" descr="Learn Python the fun way">
            <a:extLst>
              <a:ext uri="{FF2B5EF4-FFF2-40B4-BE49-F238E27FC236}">
                <a16:creationId xmlns:a16="http://schemas.microsoft.com/office/drawing/2014/main" id="{8E2E7FF5-F2FC-163F-7664-5C3EA9020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896"/>
          <a:stretch>
            <a:fillRect/>
          </a:stretch>
        </p:blipFill>
        <p:spPr bwMode="auto">
          <a:xfrm>
            <a:off x="25400" y="0"/>
            <a:ext cx="18262600" cy="10287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
            <a:extLst>
              <a:ext uri="{FF2B5EF4-FFF2-40B4-BE49-F238E27FC236}">
                <a16:creationId xmlns:a16="http://schemas.microsoft.com/office/drawing/2014/main" id="{44E1F78B-0D55-7F6C-652B-43BF1B924260}"/>
              </a:ext>
            </a:extLst>
          </p:cNvPr>
          <p:cNvGrpSpPr/>
          <p:nvPr/>
        </p:nvGrpSpPr>
        <p:grpSpPr>
          <a:xfrm>
            <a:off x="635426" y="3600450"/>
            <a:ext cx="6755974" cy="2588273"/>
            <a:chOff x="0" y="0"/>
            <a:chExt cx="2948376" cy="812800"/>
          </a:xfrm>
        </p:grpSpPr>
        <p:sp>
          <p:nvSpPr>
            <p:cNvPr id="6" name="Freeform 6">
              <a:extLst>
                <a:ext uri="{FF2B5EF4-FFF2-40B4-BE49-F238E27FC236}">
                  <a16:creationId xmlns:a16="http://schemas.microsoft.com/office/drawing/2014/main" id="{00A3327E-169A-7304-367F-86DEF37025E3}"/>
                </a:ext>
              </a:extLst>
            </p:cNvPr>
            <p:cNvSpPr/>
            <p:nvPr/>
          </p:nvSpPr>
          <p:spPr>
            <a:xfrm>
              <a:off x="0" y="0"/>
              <a:ext cx="2948376" cy="812800"/>
            </a:xfrm>
            <a:custGeom>
              <a:avLst/>
              <a:gdLst/>
              <a:ahLst/>
              <a:cxnLst/>
              <a:rect l="l" t="t" r="r" b="b"/>
              <a:pathLst>
                <a:path w="2948376" h="812800">
                  <a:moveTo>
                    <a:pt x="35270" y="0"/>
                  </a:moveTo>
                  <a:lnTo>
                    <a:pt x="2913105" y="0"/>
                  </a:lnTo>
                  <a:cubicBezTo>
                    <a:pt x="2932585" y="0"/>
                    <a:pt x="2948376" y="15791"/>
                    <a:pt x="2948376" y="35270"/>
                  </a:cubicBezTo>
                  <a:lnTo>
                    <a:pt x="2948376" y="777530"/>
                  </a:lnTo>
                  <a:cubicBezTo>
                    <a:pt x="2948376" y="797009"/>
                    <a:pt x="2932585" y="812800"/>
                    <a:pt x="2913105" y="812800"/>
                  </a:cubicBezTo>
                  <a:lnTo>
                    <a:pt x="35270" y="812800"/>
                  </a:lnTo>
                  <a:cubicBezTo>
                    <a:pt x="15791" y="812800"/>
                    <a:pt x="0" y="797009"/>
                    <a:pt x="0" y="777530"/>
                  </a:cubicBezTo>
                  <a:lnTo>
                    <a:pt x="0" y="35270"/>
                  </a:lnTo>
                  <a:cubicBezTo>
                    <a:pt x="0" y="15791"/>
                    <a:pt x="15791" y="0"/>
                    <a:pt x="35270" y="0"/>
                  </a:cubicBezTo>
                  <a:close/>
                </a:path>
              </a:pathLst>
            </a:custGeom>
            <a:solidFill>
              <a:srgbClr val="FFC53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B5DCABA4-1FCB-68BA-F629-D6B92A467454}"/>
                </a:ext>
              </a:extLst>
            </p:cNvPr>
            <p:cNvSpPr txBox="1"/>
            <p:nvPr/>
          </p:nvSpPr>
          <p:spPr>
            <a:xfrm>
              <a:off x="0" y="-38100"/>
              <a:ext cx="2948376"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a:extLst>
              <a:ext uri="{FF2B5EF4-FFF2-40B4-BE49-F238E27FC236}">
                <a16:creationId xmlns:a16="http://schemas.microsoft.com/office/drawing/2014/main" id="{53A1B7BB-DFF1-451D-21EE-5F113E47DC00}"/>
              </a:ext>
            </a:extLst>
          </p:cNvPr>
          <p:cNvSpPr txBox="1"/>
          <p:nvPr/>
        </p:nvSpPr>
        <p:spPr>
          <a:xfrm>
            <a:off x="1524000" y="4200225"/>
            <a:ext cx="10138647" cy="1267398"/>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7328" b="0" i="0" u="none" strike="noStrike" kern="1200" cap="none" spc="0" normalizeH="0" baseline="0" noProof="0" dirty="0">
                <a:ln>
                  <a:noFill/>
                </a:ln>
                <a:solidFill>
                  <a:srgbClr val="000000"/>
                </a:solidFill>
                <a:effectLst/>
                <a:uLnTx/>
                <a:uFillTx/>
                <a:latin typeface="Fira Code"/>
                <a:ea typeface="Fira Code"/>
                <a:cs typeface="Fira Code"/>
                <a:sym typeface="Fira Code"/>
              </a:rPr>
              <a:t>elif</a:t>
            </a:r>
            <a:endParaRPr kumimoji="0" lang="en-US" sz="7328" b="0" i="0" u="none" strike="noStrike" kern="1200" cap="none" spc="0" normalizeH="0" baseline="0" noProof="0" dirty="0">
              <a:ln>
                <a:noFill/>
              </a:ln>
              <a:solidFill>
                <a:srgbClr val="000000"/>
              </a:solidFill>
              <a:effectLst/>
              <a:uLnTx/>
              <a:uFillTx/>
              <a:latin typeface="Fira Code"/>
              <a:ea typeface="Fira Code"/>
              <a:cs typeface="Fira Code"/>
              <a:sym typeface="Fira Code"/>
            </a:endParaRPr>
          </a:p>
        </p:txBody>
      </p:sp>
      <p:sp>
        <p:nvSpPr>
          <p:cNvPr id="10" name="Slayt Numarası Yer Tutucusu 9">
            <a:extLst>
              <a:ext uri="{FF2B5EF4-FFF2-40B4-BE49-F238E27FC236}">
                <a16:creationId xmlns:a16="http://schemas.microsoft.com/office/drawing/2014/main" id="{4CFA9BEC-B74A-FD5C-9D7C-7E3CFA4E5F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Tree>
    <p:extLst>
      <p:ext uri="{BB962C8B-B14F-4D97-AF65-F5344CB8AC3E}">
        <p14:creationId xmlns:p14="http://schemas.microsoft.com/office/powerpoint/2010/main" val="2809739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A7CC0-5BE1-CE33-7581-C3AA4CE47A34}"/>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353493D5-612F-7D8E-13E6-D62D2BB4D0AD}"/>
              </a:ext>
            </a:extLst>
          </p:cNvPr>
          <p:cNvSpPr txBox="1"/>
          <p:nvPr/>
        </p:nvSpPr>
        <p:spPr>
          <a:xfrm>
            <a:off x="4343400" y="3086100"/>
            <a:ext cx="12812332" cy="6001643"/>
          </a:xfrm>
          <a:prstGeom prst="rect">
            <a:avLst/>
          </a:prstGeom>
        </p:spPr>
        <p:txBody>
          <a:bodyPr wrap="square" lIns="0" tIns="0" rIns="0" bIns="0" rtlCol="0" anchor="t">
            <a:spAutoFit/>
          </a:bodyPr>
          <a:lstStyle/>
          <a:p>
            <a:pPr lvl="0" algn="just">
              <a:spcBef>
                <a:spcPct val="0"/>
              </a:spcBef>
              <a:defRPr/>
            </a:pPr>
            <a:r>
              <a:rPr lang="tr-TR" sz="3000" dirty="0">
                <a:solidFill>
                  <a:srgbClr val="FFFFFF"/>
                </a:solidFill>
                <a:latin typeface="Fira Code"/>
                <a:ea typeface="Fira Code"/>
                <a:cs typeface="Fira Code"/>
                <a:sym typeface="Fira Code"/>
              </a:rPr>
              <a:t>Daha önce yapılan karar yapısı örneklerinde </a:t>
            </a:r>
            <a:r>
              <a:rPr lang="tr-TR" sz="3000" dirty="0" err="1">
                <a:solidFill>
                  <a:srgbClr val="FFFFFF"/>
                </a:solidFill>
                <a:latin typeface="Fira Code"/>
                <a:ea typeface="Fira Code"/>
                <a:cs typeface="Fira Code"/>
                <a:sym typeface="Fira Code"/>
              </a:rPr>
              <a:t>if</a:t>
            </a:r>
            <a:r>
              <a:rPr lang="tr-TR" sz="3000" dirty="0">
                <a:solidFill>
                  <a:srgbClr val="FFFFFF"/>
                </a:solidFill>
                <a:latin typeface="Fira Code"/>
                <a:ea typeface="Fira Code"/>
                <a:cs typeface="Fira Code"/>
                <a:sym typeface="Fira Code"/>
              </a:rPr>
              <a:t> –else  yapısı kullanıldı. Başka bir ifadeyle şart doğru ise bir </a:t>
            </a:r>
          </a:p>
          <a:p>
            <a:pPr lvl="0" algn="just">
              <a:spcBef>
                <a:spcPct val="0"/>
              </a:spcBef>
              <a:defRPr/>
            </a:pPr>
            <a:r>
              <a:rPr lang="tr-TR" sz="3000" dirty="0">
                <a:solidFill>
                  <a:srgbClr val="FFFFFF"/>
                </a:solidFill>
                <a:latin typeface="Fira Code"/>
                <a:ea typeface="Fira Code"/>
                <a:cs typeface="Fira Code"/>
                <a:sym typeface="Fira Code"/>
              </a:rPr>
              <a:t>durum, yanlış ise başka bir durum vardı. Bazen tek bir şartın değil de daha fazla şartın olduğu durumlar da ortaya çıkmaktadır. </a:t>
            </a: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3000" dirty="0">
                <a:solidFill>
                  <a:srgbClr val="FFFFFF"/>
                </a:solidFill>
                <a:latin typeface="Fira Code"/>
                <a:ea typeface="Fira Code"/>
                <a:cs typeface="Fira Code"/>
                <a:sym typeface="Fira Code"/>
              </a:rPr>
              <a:t>Bu gibi durumlarda </a:t>
            </a:r>
            <a:r>
              <a:rPr lang="tr-TR" sz="3000" b="1" dirty="0" err="1">
                <a:solidFill>
                  <a:srgbClr val="FFCA04"/>
                </a:solidFill>
                <a:latin typeface="Fira Code"/>
                <a:ea typeface="Fira Code"/>
                <a:cs typeface="Fira Code"/>
                <a:sym typeface="Fira Code"/>
              </a:rPr>
              <a:t>if</a:t>
            </a:r>
            <a:r>
              <a:rPr lang="tr-TR" sz="3000" b="1" dirty="0">
                <a:solidFill>
                  <a:srgbClr val="FFCA04"/>
                </a:solidFill>
                <a:latin typeface="Fira Code"/>
                <a:ea typeface="Fira Code"/>
                <a:cs typeface="Fira Code"/>
                <a:sym typeface="Fira Code"/>
              </a:rPr>
              <a:t>-elif-else</a:t>
            </a:r>
            <a:r>
              <a:rPr lang="tr-TR" sz="3000" dirty="0">
                <a:solidFill>
                  <a:srgbClr val="FFFFFF"/>
                </a:solidFill>
                <a:latin typeface="Fira Code"/>
                <a:ea typeface="Fira Code"/>
                <a:cs typeface="Fira Code"/>
                <a:sym typeface="Fira Code"/>
              </a:rPr>
              <a:t> yapısı kullanılır. Bu yapıda ilk şart </a:t>
            </a:r>
            <a:r>
              <a:rPr lang="tr-TR" sz="3000" dirty="0" err="1">
                <a:solidFill>
                  <a:srgbClr val="FFFFFF"/>
                </a:solidFill>
                <a:latin typeface="Fira Code"/>
                <a:ea typeface="Fira Code"/>
                <a:cs typeface="Fira Code"/>
                <a:sym typeface="Fira Code"/>
              </a:rPr>
              <a:t>if</a:t>
            </a:r>
            <a:r>
              <a:rPr lang="tr-TR" sz="3000" dirty="0">
                <a:solidFill>
                  <a:srgbClr val="FFFFFF"/>
                </a:solidFill>
                <a:latin typeface="Fira Code"/>
                <a:ea typeface="Fira Code"/>
                <a:cs typeface="Fira Code"/>
                <a:sym typeface="Fira Code"/>
              </a:rPr>
              <a:t>; aradaki şartlar elif; değilse kısmında da else sıralaması bulunmaktadır. </a:t>
            </a: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3000" dirty="0">
                <a:solidFill>
                  <a:srgbClr val="FFFFFF"/>
                </a:solidFill>
                <a:latin typeface="Fira Code"/>
                <a:ea typeface="Fira Code"/>
                <a:cs typeface="Fira Code"/>
                <a:sym typeface="Fira Code"/>
              </a:rPr>
              <a:t>Örneğin bir sayının pozitif olup olmadığının öğrenilmeye çalışıldığı bir durumda </a:t>
            </a:r>
            <a:r>
              <a:rPr lang="tr-TR" sz="3000" dirty="0" err="1">
                <a:solidFill>
                  <a:srgbClr val="FFFFFF"/>
                </a:solidFill>
                <a:latin typeface="Fira Code"/>
                <a:ea typeface="Fira Code"/>
                <a:cs typeface="Fira Code"/>
                <a:sym typeface="Fira Code"/>
              </a:rPr>
              <a:t>if</a:t>
            </a:r>
            <a:r>
              <a:rPr lang="tr-TR" sz="3000" dirty="0">
                <a:solidFill>
                  <a:srgbClr val="FFFFFF"/>
                </a:solidFill>
                <a:latin typeface="Fira Code"/>
                <a:ea typeface="Fira Code"/>
                <a:cs typeface="Fira Code"/>
                <a:sym typeface="Fira Code"/>
              </a:rPr>
              <a:t>-else yapısı yetersiz kalacaktır. </a:t>
            </a:r>
          </a:p>
        </p:txBody>
      </p:sp>
      <p:sp>
        <p:nvSpPr>
          <p:cNvPr id="2" name="Slayt Numarası Yer Tutucusu 1">
            <a:extLst>
              <a:ext uri="{FF2B5EF4-FFF2-40B4-BE49-F238E27FC236}">
                <a16:creationId xmlns:a16="http://schemas.microsoft.com/office/drawing/2014/main" id="{1C8CCFEF-C243-3F79-CCCA-DBD506E327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DE67E277-B813-79D9-F696-7B073D11863F}"/>
              </a:ext>
            </a:extLst>
          </p:cNvPr>
          <p:cNvSpPr txBox="1"/>
          <p:nvPr/>
        </p:nvSpPr>
        <p:spPr>
          <a:xfrm>
            <a:off x="3276600" y="1470727"/>
            <a:ext cx="14332262" cy="1239891"/>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6600" b="0" i="0" u="none" strike="noStrike" kern="1200" cap="none" spc="0" normalizeH="0" baseline="0" noProof="0" dirty="0">
                <a:ln>
                  <a:noFill/>
                </a:ln>
                <a:solidFill>
                  <a:srgbClr val="FF5858"/>
                </a:solidFill>
                <a:effectLst/>
                <a:uLnTx/>
                <a:uFillTx/>
                <a:latin typeface="Fira Code"/>
                <a:ea typeface="Fira Code"/>
                <a:cs typeface="Fira Code"/>
                <a:sym typeface="Fira Code"/>
              </a:rPr>
              <a:t>elif Yapısı</a:t>
            </a:r>
            <a:endParaRPr kumimoji="0" lang="en-US" sz="66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5" name="TextBox 16">
            <a:extLst>
              <a:ext uri="{FF2B5EF4-FFF2-40B4-BE49-F238E27FC236}">
                <a16:creationId xmlns:a16="http://schemas.microsoft.com/office/drawing/2014/main" id="{7E4DAFE9-E63A-4A17-29CF-B2347618666C}"/>
              </a:ext>
            </a:extLst>
          </p:cNvPr>
          <p:cNvSpPr txBox="1"/>
          <p:nvPr/>
        </p:nvSpPr>
        <p:spPr>
          <a:xfrm>
            <a:off x="906177" y="1478607"/>
            <a:ext cx="2776475" cy="1267398"/>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328" b="0" i="0" u="none" strike="noStrike" kern="1200" cap="none" spc="0" normalizeH="0" baseline="0" noProof="0" dirty="0">
                <a:ln>
                  <a:noFill/>
                </a:ln>
                <a:solidFill>
                  <a:srgbClr val="38B6FF"/>
                </a:solidFill>
                <a:effectLst/>
                <a:uLnTx/>
                <a:uFillTx/>
                <a:latin typeface="Fira Code"/>
                <a:ea typeface="Fira Code"/>
                <a:cs typeface="Fira Code"/>
                <a:sym typeface="Fira Code"/>
              </a:rPr>
              <a:t>2</a:t>
            </a: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a:t>
            </a:r>
          </a:p>
        </p:txBody>
      </p:sp>
      <p:sp>
        <p:nvSpPr>
          <p:cNvPr id="6" name="Freeform 12">
            <a:extLst>
              <a:ext uri="{FF2B5EF4-FFF2-40B4-BE49-F238E27FC236}">
                <a16:creationId xmlns:a16="http://schemas.microsoft.com/office/drawing/2014/main" id="{CE1B1A61-E7D1-AEBD-1E1A-5D530F1BF72C}"/>
              </a:ext>
            </a:extLst>
          </p:cNvPr>
          <p:cNvSpPr/>
          <p:nvPr/>
        </p:nvSpPr>
        <p:spPr>
          <a:xfrm>
            <a:off x="433281" y="4159653"/>
            <a:ext cx="3251829" cy="3381343"/>
          </a:xfrm>
          <a:custGeom>
            <a:avLst/>
            <a:gdLst/>
            <a:ahLst/>
            <a:cxnLst/>
            <a:rect l="l" t="t" r="r" b="b"/>
            <a:pathLst>
              <a:path w="1322057" h="1374712">
                <a:moveTo>
                  <a:pt x="0" y="0"/>
                </a:moveTo>
                <a:lnTo>
                  <a:pt x="1322057" y="0"/>
                </a:lnTo>
                <a:lnTo>
                  <a:pt x="1322057" y="1374712"/>
                </a:lnTo>
                <a:lnTo>
                  <a:pt x="0" y="1374712"/>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2395046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15C7B-1AC6-4073-F70A-E72320F86707}"/>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1DFA2325-9C5B-1D4B-8B5A-ACF37672E220}"/>
              </a:ext>
            </a:extLst>
          </p:cNvPr>
          <p:cNvSpPr txBox="1"/>
          <p:nvPr/>
        </p:nvSpPr>
        <p:spPr>
          <a:xfrm>
            <a:off x="5562600" y="3162300"/>
            <a:ext cx="12812332" cy="7694414"/>
          </a:xfrm>
          <a:prstGeom prst="rect">
            <a:avLst/>
          </a:prstGeom>
        </p:spPr>
        <p:txBody>
          <a:bodyPr wrap="square" lIns="0" tIns="0" rIns="0" bIns="0" rtlCol="0" anchor="t">
            <a:spAutoFit/>
          </a:bodyPr>
          <a:lstStyle/>
          <a:p>
            <a:pPr lvl="0" algn="just">
              <a:spcBef>
                <a:spcPct val="0"/>
              </a:spcBef>
              <a:defRPr/>
            </a:pPr>
            <a:r>
              <a:rPr lang="tr-TR" sz="3000" dirty="0" err="1">
                <a:solidFill>
                  <a:srgbClr val="FFFFFF"/>
                </a:solidFill>
                <a:latin typeface="Fira Code"/>
                <a:ea typeface="Fira Code"/>
                <a:cs typeface="Fira Code"/>
                <a:sym typeface="Fira Code"/>
              </a:rPr>
              <a:t>if</a:t>
            </a:r>
            <a:r>
              <a:rPr lang="tr-TR" sz="3000" dirty="0">
                <a:solidFill>
                  <a:srgbClr val="FFFFFF"/>
                </a:solidFill>
                <a:latin typeface="Fira Code"/>
                <a:ea typeface="Fira Code"/>
                <a:cs typeface="Fira Code"/>
                <a:sym typeface="Fira Code"/>
              </a:rPr>
              <a:t> – else genel şablon : </a:t>
            </a:r>
          </a:p>
          <a:p>
            <a:pPr lvl="0" algn="just">
              <a:spcBef>
                <a:spcPct val="0"/>
              </a:spcBef>
              <a:defRPr/>
            </a:pPr>
            <a:endParaRPr lang="tr-TR" sz="2800" dirty="0">
              <a:solidFill>
                <a:srgbClr val="FFFFFF"/>
              </a:solidFill>
              <a:latin typeface="Fira Code"/>
              <a:ea typeface="Fira Code"/>
              <a:cs typeface="Fira Code"/>
              <a:sym typeface="Fira Code"/>
            </a:endParaRPr>
          </a:p>
          <a:p>
            <a:pPr lvl="0" algn="just">
              <a:spcBef>
                <a:spcPct val="0"/>
              </a:spcBef>
              <a:defRPr/>
            </a:pPr>
            <a:endParaRPr lang="tr-TR" sz="2800" dirty="0">
              <a:solidFill>
                <a:srgbClr val="FFFFFF"/>
              </a:solidFill>
              <a:latin typeface="Fira Code"/>
              <a:ea typeface="Fira Code"/>
              <a:cs typeface="Fira Code"/>
              <a:sym typeface="Fira Code"/>
            </a:endParaRPr>
          </a:p>
          <a:p>
            <a:pPr lvl="0" algn="just">
              <a:spcBef>
                <a:spcPct val="0"/>
              </a:spcBef>
              <a:defRPr/>
            </a:pPr>
            <a:r>
              <a:rPr lang="da-DK" sz="4400" b="1" dirty="0">
                <a:solidFill>
                  <a:srgbClr val="7ED957"/>
                </a:solidFill>
                <a:latin typeface="Fira Code"/>
                <a:ea typeface="Fira Code"/>
                <a:cs typeface="Fira Code"/>
                <a:sym typeface="Fira Code"/>
              </a:rPr>
              <a:t>if</a:t>
            </a:r>
            <a:r>
              <a:rPr lang="da-DK" sz="4400" dirty="0">
                <a:solidFill>
                  <a:srgbClr val="FFFFFF"/>
                </a:solidFill>
                <a:latin typeface="Fira Code"/>
                <a:ea typeface="Fira Code"/>
                <a:cs typeface="Fira Code"/>
                <a:sym typeface="Fira Code"/>
              </a:rPr>
              <a:t> </a:t>
            </a:r>
            <a:r>
              <a:rPr lang="da-DK" sz="4400" dirty="0">
                <a:solidFill>
                  <a:srgbClr val="FFC535"/>
                </a:solidFill>
                <a:latin typeface="Fira Code"/>
                <a:ea typeface="Fira Code"/>
                <a:cs typeface="Fira Code"/>
                <a:sym typeface="Fira Code"/>
              </a:rPr>
              <a:t>koşul</a:t>
            </a:r>
            <a:r>
              <a:rPr lang="tr-TR" sz="4400" dirty="0">
                <a:solidFill>
                  <a:srgbClr val="FFC535"/>
                </a:solidFill>
                <a:latin typeface="Fira Code"/>
                <a:ea typeface="Fira Code"/>
                <a:cs typeface="Fira Code"/>
                <a:sym typeface="Fira Code"/>
              </a:rPr>
              <a:t>_1</a:t>
            </a:r>
            <a:r>
              <a:rPr lang="da-DK" sz="4400" dirty="0">
                <a:solidFill>
                  <a:srgbClr val="38B6FF"/>
                </a:solidFill>
                <a:latin typeface="Fira Code"/>
                <a:ea typeface="Fira Code"/>
                <a:cs typeface="Fira Code"/>
                <a:sym typeface="Fira Code"/>
              </a:rPr>
              <a:t>:</a:t>
            </a:r>
          </a:p>
          <a:p>
            <a:pPr lvl="0" algn="just">
              <a:spcBef>
                <a:spcPct val="0"/>
              </a:spcBef>
              <a:defRPr/>
            </a:pPr>
            <a:r>
              <a:rPr lang="da-DK" sz="4400" dirty="0">
                <a:solidFill>
                  <a:srgbClr val="FFFFFF"/>
                </a:solidFill>
                <a:latin typeface="Fira Code"/>
                <a:ea typeface="Fira Code"/>
                <a:cs typeface="Fira Code"/>
                <a:sym typeface="Fira Code"/>
              </a:rPr>
              <a:t>    </a:t>
            </a:r>
            <a:r>
              <a:rPr lang="da-DK" sz="4400" dirty="0">
                <a:solidFill>
                  <a:srgbClr val="FF5858"/>
                </a:solidFill>
                <a:latin typeface="Fira Code"/>
                <a:ea typeface="Fira Code"/>
                <a:cs typeface="Fira Code"/>
                <a:sym typeface="Fira Code"/>
              </a:rPr>
              <a:t>işlem1</a:t>
            </a:r>
            <a:endParaRPr lang="tr-TR" sz="4400" dirty="0">
              <a:solidFill>
                <a:srgbClr val="FF5858"/>
              </a:solidFill>
              <a:latin typeface="Fira Code"/>
              <a:ea typeface="Fira Code"/>
              <a:cs typeface="Fira Code"/>
              <a:sym typeface="Fira Code"/>
            </a:endParaRPr>
          </a:p>
          <a:p>
            <a:pPr lvl="0" algn="just">
              <a:spcBef>
                <a:spcPct val="0"/>
              </a:spcBef>
              <a:defRPr/>
            </a:pPr>
            <a:endParaRPr lang="tr-TR" sz="4400" dirty="0">
              <a:solidFill>
                <a:srgbClr val="FF5858"/>
              </a:solidFill>
              <a:latin typeface="Fira Code"/>
              <a:ea typeface="Fira Code"/>
              <a:cs typeface="Fira Code"/>
              <a:sym typeface="Fira Code"/>
            </a:endParaRPr>
          </a:p>
          <a:p>
            <a:pPr algn="just">
              <a:spcBef>
                <a:spcPct val="0"/>
              </a:spcBef>
              <a:defRPr/>
            </a:pPr>
            <a:r>
              <a:rPr lang="tr-TR" sz="4400" b="1" dirty="0">
                <a:solidFill>
                  <a:srgbClr val="7ED957"/>
                </a:solidFill>
                <a:latin typeface="Fira Code"/>
                <a:ea typeface="Fira Code"/>
                <a:cs typeface="Fira Code"/>
                <a:sym typeface="Fira Code"/>
              </a:rPr>
              <a:t>elif</a:t>
            </a:r>
            <a:r>
              <a:rPr lang="tr-TR" sz="4400" dirty="0">
                <a:solidFill>
                  <a:srgbClr val="FF5858"/>
                </a:solidFill>
                <a:latin typeface="Fira Code"/>
                <a:ea typeface="Fira Code"/>
                <a:cs typeface="Fira Code"/>
                <a:sym typeface="Fira Code"/>
              </a:rPr>
              <a:t> </a:t>
            </a:r>
            <a:r>
              <a:rPr lang="tr-TR" sz="4400" dirty="0">
                <a:solidFill>
                  <a:srgbClr val="FFC535"/>
                </a:solidFill>
                <a:latin typeface="Fira Code"/>
                <a:ea typeface="Fira Code"/>
                <a:cs typeface="Fira Code"/>
                <a:sym typeface="Fira Code"/>
              </a:rPr>
              <a:t>koşul_2</a:t>
            </a:r>
            <a:r>
              <a:rPr lang="da-DK" sz="4400" dirty="0">
                <a:solidFill>
                  <a:srgbClr val="38B6FF"/>
                </a:solidFill>
                <a:latin typeface="Fira Code"/>
                <a:ea typeface="Fira Code"/>
                <a:cs typeface="Fira Code"/>
                <a:sym typeface="Fira Code"/>
              </a:rPr>
              <a:t>:</a:t>
            </a:r>
            <a:r>
              <a:rPr lang="tr-TR" sz="4400" dirty="0">
                <a:solidFill>
                  <a:srgbClr val="FF5858"/>
                </a:solidFill>
                <a:latin typeface="Fira Code"/>
                <a:ea typeface="Fira Code"/>
                <a:cs typeface="Fira Code"/>
                <a:sym typeface="Fira Code"/>
              </a:rPr>
              <a:t> </a:t>
            </a:r>
          </a:p>
          <a:p>
            <a:pPr algn="just">
              <a:spcBef>
                <a:spcPct val="0"/>
              </a:spcBef>
              <a:defRPr/>
            </a:pPr>
            <a:r>
              <a:rPr lang="tr-TR" sz="4400" dirty="0">
                <a:solidFill>
                  <a:srgbClr val="FF5858"/>
                </a:solidFill>
                <a:latin typeface="Fira Code"/>
                <a:ea typeface="Fira Code"/>
                <a:cs typeface="Fira Code"/>
                <a:sym typeface="Fira Code"/>
              </a:rPr>
              <a:t>    </a:t>
            </a:r>
            <a:r>
              <a:rPr lang="da-DK" sz="4400" dirty="0">
                <a:solidFill>
                  <a:srgbClr val="FF5858"/>
                </a:solidFill>
                <a:latin typeface="Fira Code"/>
                <a:ea typeface="Fira Code"/>
                <a:cs typeface="Fira Code"/>
                <a:sym typeface="Fira Code"/>
              </a:rPr>
              <a:t>işlem</a:t>
            </a:r>
            <a:r>
              <a:rPr lang="tr-TR" sz="4400" dirty="0">
                <a:solidFill>
                  <a:srgbClr val="FF5858"/>
                </a:solidFill>
                <a:latin typeface="Fira Code"/>
                <a:ea typeface="Fira Code"/>
                <a:cs typeface="Fira Code"/>
                <a:sym typeface="Fira Code"/>
              </a:rPr>
              <a:t>2</a:t>
            </a:r>
          </a:p>
          <a:p>
            <a:pPr lvl="0" algn="just">
              <a:spcBef>
                <a:spcPct val="0"/>
              </a:spcBef>
              <a:defRPr/>
            </a:pPr>
            <a:endParaRPr lang="da-DK" sz="4400" dirty="0">
              <a:solidFill>
                <a:srgbClr val="FFFFFF"/>
              </a:solidFill>
              <a:latin typeface="Fira Code"/>
              <a:ea typeface="Fira Code"/>
              <a:cs typeface="Fira Code"/>
              <a:sym typeface="Fira Code"/>
            </a:endParaRPr>
          </a:p>
          <a:p>
            <a:pPr lvl="0" algn="just">
              <a:spcBef>
                <a:spcPct val="0"/>
              </a:spcBef>
              <a:defRPr/>
            </a:pPr>
            <a:r>
              <a:rPr lang="da-DK" sz="4400" b="1" dirty="0">
                <a:solidFill>
                  <a:srgbClr val="7ED957"/>
                </a:solidFill>
                <a:latin typeface="Fira Code"/>
                <a:ea typeface="Fira Code"/>
                <a:cs typeface="Fira Code"/>
                <a:sym typeface="Fira Code"/>
              </a:rPr>
              <a:t>else</a:t>
            </a:r>
            <a:r>
              <a:rPr lang="da-DK" sz="4400" dirty="0">
                <a:solidFill>
                  <a:srgbClr val="38B6FF"/>
                </a:solidFill>
                <a:latin typeface="Fira Code"/>
                <a:ea typeface="Fira Code"/>
                <a:cs typeface="Fira Code"/>
                <a:sym typeface="Fira Code"/>
              </a:rPr>
              <a:t>:</a:t>
            </a:r>
          </a:p>
          <a:p>
            <a:pPr lvl="0" algn="just">
              <a:spcBef>
                <a:spcPct val="0"/>
              </a:spcBef>
              <a:defRPr/>
            </a:pPr>
            <a:r>
              <a:rPr lang="da-DK" sz="4400" dirty="0">
                <a:solidFill>
                  <a:srgbClr val="FFFFFF"/>
                </a:solidFill>
                <a:latin typeface="Fira Code"/>
                <a:ea typeface="Fira Code"/>
                <a:cs typeface="Fira Code"/>
                <a:sym typeface="Fira Code"/>
              </a:rPr>
              <a:t>    </a:t>
            </a:r>
            <a:r>
              <a:rPr lang="da-DK" sz="4400" dirty="0">
                <a:solidFill>
                  <a:srgbClr val="FF5858"/>
                </a:solidFill>
                <a:latin typeface="Fira Code"/>
                <a:ea typeface="Fira Code"/>
                <a:cs typeface="Fira Code"/>
                <a:sym typeface="Fira Code"/>
              </a:rPr>
              <a:t>işlem</a:t>
            </a:r>
            <a:r>
              <a:rPr lang="tr-TR" sz="4400" dirty="0">
                <a:solidFill>
                  <a:srgbClr val="FF5858"/>
                </a:solidFill>
                <a:latin typeface="Fira Code"/>
                <a:ea typeface="Fira Code"/>
                <a:cs typeface="Fira Code"/>
                <a:sym typeface="Fira Code"/>
              </a:rPr>
              <a:t>3</a:t>
            </a:r>
          </a:p>
          <a:p>
            <a:pPr lvl="0" algn="just">
              <a:spcBef>
                <a:spcPct val="0"/>
              </a:spcBef>
              <a:defRPr/>
            </a:pPr>
            <a:endParaRPr lang="tr-TR" sz="2800" dirty="0">
              <a:solidFill>
                <a:srgbClr val="FF5858"/>
              </a:solidFill>
              <a:latin typeface="Fira Code"/>
              <a:ea typeface="Fira Code"/>
              <a:cs typeface="Fira Code"/>
              <a:sym typeface="Fira Code"/>
            </a:endParaRPr>
          </a:p>
          <a:p>
            <a:pPr lvl="0" algn="just">
              <a:spcBef>
                <a:spcPct val="0"/>
              </a:spcBef>
              <a:defRPr/>
            </a:pPr>
            <a:endParaRPr lang="da-DK" sz="2800" dirty="0">
              <a:solidFill>
                <a:srgbClr val="FF5858"/>
              </a:solidFill>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EDAB89DA-81BA-BAE1-6059-448E53420B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32A0F0BE-CB05-1D0D-3EB8-083DA09AB81D}"/>
              </a:ext>
            </a:extLst>
          </p:cNvPr>
          <p:cNvSpPr txBox="1"/>
          <p:nvPr/>
        </p:nvSpPr>
        <p:spPr>
          <a:xfrm>
            <a:off x="3276600" y="1470727"/>
            <a:ext cx="14332262" cy="1239891"/>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6600" b="0" i="0" u="none" strike="noStrike" kern="1200" cap="none" spc="0" normalizeH="0" baseline="0" noProof="0" dirty="0">
                <a:ln>
                  <a:noFill/>
                </a:ln>
                <a:solidFill>
                  <a:srgbClr val="FF5858"/>
                </a:solidFill>
                <a:effectLst/>
                <a:uLnTx/>
                <a:uFillTx/>
                <a:latin typeface="Fira Code"/>
                <a:ea typeface="Fira Code"/>
                <a:cs typeface="Fira Code"/>
                <a:sym typeface="Fira Code"/>
              </a:rPr>
              <a:t>elif Yapısı</a:t>
            </a:r>
            <a:endParaRPr kumimoji="0" lang="en-US" sz="66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5" name="TextBox 16">
            <a:extLst>
              <a:ext uri="{FF2B5EF4-FFF2-40B4-BE49-F238E27FC236}">
                <a16:creationId xmlns:a16="http://schemas.microsoft.com/office/drawing/2014/main" id="{F83DEA98-5D17-D3A9-B79D-681F50C0436C}"/>
              </a:ext>
            </a:extLst>
          </p:cNvPr>
          <p:cNvSpPr txBox="1"/>
          <p:nvPr/>
        </p:nvSpPr>
        <p:spPr>
          <a:xfrm>
            <a:off x="906177" y="1478607"/>
            <a:ext cx="2776475" cy="1267398"/>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328" b="0" i="0" u="none" strike="noStrike" kern="1200" cap="none" spc="0" normalizeH="0" baseline="0" noProof="0" dirty="0">
                <a:ln>
                  <a:noFill/>
                </a:ln>
                <a:solidFill>
                  <a:srgbClr val="38B6FF"/>
                </a:solidFill>
                <a:effectLst/>
                <a:uLnTx/>
                <a:uFillTx/>
                <a:latin typeface="Fira Code"/>
                <a:ea typeface="Fira Code"/>
                <a:cs typeface="Fira Code"/>
                <a:sym typeface="Fira Code"/>
              </a:rPr>
              <a:t>2</a:t>
            </a: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a:t>
            </a:r>
          </a:p>
        </p:txBody>
      </p:sp>
      <p:pic>
        <p:nvPicPr>
          <p:cNvPr id="7" name="Picture 6">
            <a:extLst>
              <a:ext uri="{FF2B5EF4-FFF2-40B4-BE49-F238E27FC236}">
                <a16:creationId xmlns:a16="http://schemas.microsoft.com/office/drawing/2014/main" id="{4AB78F6A-3A69-270D-324E-5887F17BC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0420"/>
            <a:ext cx="5464277" cy="546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11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38460-982E-B758-EE8C-04EF7FAD62DA}"/>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7D162628-AED4-7E55-E172-9FDBE648A7C8}"/>
              </a:ext>
            </a:extLst>
          </p:cNvPr>
          <p:cNvSpPr txBox="1"/>
          <p:nvPr/>
        </p:nvSpPr>
        <p:spPr>
          <a:xfrm>
            <a:off x="4343400" y="3086100"/>
            <a:ext cx="12812332" cy="6463308"/>
          </a:xfrm>
          <a:prstGeom prst="rect">
            <a:avLst/>
          </a:prstGeom>
        </p:spPr>
        <p:txBody>
          <a:bodyPr wrap="square" lIns="0" tIns="0" rIns="0" bIns="0" rtlCol="0" anchor="t">
            <a:spAutoFit/>
          </a:bodyPr>
          <a:lstStyle/>
          <a:p>
            <a:pPr lvl="0" algn="just">
              <a:spcBef>
                <a:spcPct val="0"/>
              </a:spcBef>
              <a:defRPr/>
            </a:pPr>
            <a:r>
              <a:rPr lang="tr-TR" sz="3000" dirty="0">
                <a:solidFill>
                  <a:srgbClr val="FFFFFF"/>
                </a:solidFill>
                <a:latin typeface="Fira Code"/>
                <a:ea typeface="Fira Code"/>
                <a:cs typeface="Fira Code"/>
                <a:sym typeface="Fira Code"/>
              </a:rPr>
              <a:t>Girilen sayının pozitif, negatif yada sıfır olduğunu veren kod :</a:t>
            </a: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3000" dirty="0">
                <a:solidFill>
                  <a:srgbClr val="FFFFFF"/>
                </a:solidFill>
                <a:latin typeface="Fira Code"/>
                <a:ea typeface="Fira Code"/>
                <a:cs typeface="Fira Code"/>
                <a:sym typeface="Fira Code"/>
              </a:rPr>
              <a:t> </a:t>
            </a:r>
            <a:r>
              <a:rPr lang="tr-TR" sz="3000" dirty="0" err="1">
                <a:solidFill>
                  <a:srgbClr val="FFFFFF"/>
                </a:solidFill>
                <a:latin typeface="Fira Code"/>
                <a:ea typeface="Fira Code"/>
                <a:cs typeface="Fira Code"/>
                <a:sym typeface="Fira Code"/>
              </a:rPr>
              <a:t>sayi</a:t>
            </a:r>
            <a:r>
              <a:rPr lang="tr-TR" sz="3000" dirty="0">
                <a:solidFill>
                  <a:srgbClr val="FFFFFF"/>
                </a:solidFill>
                <a:latin typeface="Fira Code"/>
                <a:ea typeface="Fira Code"/>
                <a:cs typeface="Fira Code"/>
                <a:sym typeface="Fira Code"/>
              </a:rPr>
              <a:t>=</a:t>
            </a:r>
            <a:r>
              <a:rPr lang="tr-TR" sz="3000" dirty="0" err="1">
                <a:solidFill>
                  <a:srgbClr val="FFFFFF"/>
                </a:solidFill>
                <a:latin typeface="Fira Code"/>
                <a:ea typeface="Fira Code"/>
                <a:cs typeface="Fira Code"/>
                <a:sym typeface="Fira Code"/>
              </a:rPr>
              <a:t>int</a:t>
            </a:r>
            <a:r>
              <a:rPr lang="tr-TR" sz="3000" dirty="0">
                <a:solidFill>
                  <a:srgbClr val="FFFFFF"/>
                </a:solidFill>
                <a:latin typeface="Fira Code"/>
                <a:ea typeface="Fira Code"/>
                <a:cs typeface="Fira Code"/>
                <a:sym typeface="Fira Code"/>
              </a:rPr>
              <a:t>(</a:t>
            </a:r>
            <a:r>
              <a:rPr lang="tr-TR" sz="3000" dirty="0" err="1">
                <a:solidFill>
                  <a:srgbClr val="FFFFFF"/>
                </a:solidFill>
                <a:latin typeface="Fira Code"/>
                <a:ea typeface="Fira Code"/>
                <a:cs typeface="Fira Code"/>
                <a:sym typeface="Fira Code"/>
              </a:rPr>
              <a:t>input</a:t>
            </a:r>
            <a:r>
              <a:rPr lang="tr-TR" sz="3000" dirty="0">
                <a:solidFill>
                  <a:srgbClr val="FFFFFF"/>
                </a:solidFill>
                <a:latin typeface="Fira Code"/>
                <a:ea typeface="Fira Code"/>
                <a:cs typeface="Fira Code"/>
                <a:sym typeface="Fira Code"/>
              </a:rPr>
              <a:t>(“Bir sayı girin: “))</a:t>
            </a: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3000" dirty="0">
                <a:solidFill>
                  <a:srgbClr val="FFFFFF"/>
                </a:solidFill>
                <a:latin typeface="Fira Code"/>
                <a:ea typeface="Fira Code"/>
                <a:cs typeface="Fira Code"/>
                <a:sym typeface="Fira Code"/>
              </a:rPr>
              <a:t> </a:t>
            </a:r>
            <a:r>
              <a:rPr lang="tr-TR" sz="3000" b="1" dirty="0" err="1">
                <a:solidFill>
                  <a:srgbClr val="7ED957"/>
                </a:solidFill>
                <a:latin typeface="Fira Code"/>
                <a:ea typeface="Fira Code"/>
                <a:cs typeface="Fira Code"/>
                <a:sym typeface="Fira Code"/>
              </a:rPr>
              <a:t>if</a:t>
            </a:r>
            <a:r>
              <a:rPr lang="tr-TR" sz="3000" dirty="0">
                <a:solidFill>
                  <a:srgbClr val="FFFFFF"/>
                </a:solidFill>
                <a:latin typeface="Fira Code"/>
                <a:ea typeface="Fira Code"/>
                <a:cs typeface="Fira Code"/>
                <a:sym typeface="Fira Code"/>
              </a:rPr>
              <a:t> </a:t>
            </a:r>
            <a:r>
              <a:rPr lang="tr-TR" sz="3000" dirty="0" err="1">
                <a:solidFill>
                  <a:srgbClr val="FFFFFF"/>
                </a:solidFill>
                <a:latin typeface="Fira Code"/>
                <a:ea typeface="Fira Code"/>
                <a:cs typeface="Fira Code"/>
                <a:sym typeface="Fira Code"/>
              </a:rPr>
              <a:t>sayi</a:t>
            </a:r>
            <a:r>
              <a:rPr lang="tr-TR" sz="3000" dirty="0">
                <a:solidFill>
                  <a:srgbClr val="FFFFFF"/>
                </a:solidFill>
                <a:latin typeface="Fira Code"/>
                <a:ea typeface="Fira Code"/>
                <a:cs typeface="Fira Code"/>
                <a:sym typeface="Fira Code"/>
              </a:rPr>
              <a:t>&gt;0:</a:t>
            </a:r>
          </a:p>
          <a:p>
            <a:pPr lvl="0" algn="just">
              <a:spcBef>
                <a:spcPct val="0"/>
              </a:spcBef>
              <a:defRPr/>
            </a:pPr>
            <a:r>
              <a:rPr lang="tr-TR" sz="3000" dirty="0">
                <a:solidFill>
                  <a:srgbClr val="FFFFFF"/>
                </a:solidFill>
                <a:latin typeface="Fira Code"/>
                <a:ea typeface="Fira Code"/>
                <a:cs typeface="Fira Code"/>
                <a:sym typeface="Fira Code"/>
              </a:rPr>
              <a:t> 	</a:t>
            </a:r>
            <a:r>
              <a:rPr lang="tr-TR" sz="3000" dirty="0" err="1">
                <a:solidFill>
                  <a:srgbClr val="FFFFFF"/>
                </a:solidFill>
                <a:latin typeface="Fira Code"/>
                <a:ea typeface="Fira Code"/>
                <a:cs typeface="Fira Code"/>
                <a:sym typeface="Fira Code"/>
              </a:rPr>
              <a:t>print</a:t>
            </a:r>
            <a:r>
              <a:rPr lang="tr-TR" sz="3000" dirty="0">
                <a:solidFill>
                  <a:srgbClr val="FFFFFF"/>
                </a:solidFill>
                <a:latin typeface="Fira Code"/>
                <a:ea typeface="Fira Code"/>
                <a:cs typeface="Fira Code"/>
                <a:sym typeface="Fira Code"/>
              </a:rPr>
              <a:t>(“Pozitif”)</a:t>
            </a: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3000" dirty="0">
                <a:solidFill>
                  <a:srgbClr val="FFFFFF"/>
                </a:solidFill>
                <a:latin typeface="Fira Code"/>
                <a:ea typeface="Fira Code"/>
                <a:cs typeface="Fira Code"/>
                <a:sym typeface="Fira Code"/>
              </a:rPr>
              <a:t> </a:t>
            </a:r>
            <a:r>
              <a:rPr lang="tr-TR" sz="3000" b="1" dirty="0">
                <a:solidFill>
                  <a:srgbClr val="7ED957"/>
                </a:solidFill>
                <a:latin typeface="Fira Code"/>
                <a:ea typeface="Fira Code"/>
                <a:cs typeface="Fira Code"/>
                <a:sym typeface="Fira Code"/>
              </a:rPr>
              <a:t>elif</a:t>
            </a:r>
            <a:r>
              <a:rPr lang="tr-TR" sz="3000" dirty="0">
                <a:solidFill>
                  <a:srgbClr val="FFFFFF"/>
                </a:solidFill>
                <a:latin typeface="Fira Code"/>
                <a:ea typeface="Fira Code"/>
                <a:cs typeface="Fira Code"/>
                <a:sym typeface="Fira Code"/>
              </a:rPr>
              <a:t> </a:t>
            </a:r>
            <a:r>
              <a:rPr lang="tr-TR" sz="3000" dirty="0" err="1">
                <a:solidFill>
                  <a:srgbClr val="FFFFFF"/>
                </a:solidFill>
                <a:latin typeface="Fira Code"/>
                <a:ea typeface="Fira Code"/>
                <a:cs typeface="Fira Code"/>
                <a:sym typeface="Fira Code"/>
              </a:rPr>
              <a:t>sayi</a:t>
            </a:r>
            <a:r>
              <a:rPr lang="tr-TR" sz="3000" dirty="0">
                <a:solidFill>
                  <a:srgbClr val="FFFFFF"/>
                </a:solidFill>
                <a:latin typeface="Fira Code"/>
                <a:ea typeface="Fira Code"/>
                <a:cs typeface="Fira Code"/>
                <a:sym typeface="Fira Code"/>
              </a:rPr>
              <a:t>&lt;0:</a:t>
            </a:r>
          </a:p>
          <a:p>
            <a:pPr lvl="0" algn="just">
              <a:spcBef>
                <a:spcPct val="0"/>
              </a:spcBef>
              <a:defRPr/>
            </a:pPr>
            <a:r>
              <a:rPr lang="tr-TR" sz="3000" dirty="0">
                <a:solidFill>
                  <a:srgbClr val="FFFFFF"/>
                </a:solidFill>
                <a:latin typeface="Fira Code"/>
                <a:ea typeface="Fira Code"/>
                <a:cs typeface="Fira Code"/>
                <a:sym typeface="Fira Code"/>
              </a:rPr>
              <a:t>    </a:t>
            </a:r>
            <a:r>
              <a:rPr lang="tr-TR" sz="3000" dirty="0" err="1">
                <a:solidFill>
                  <a:srgbClr val="FFFFFF"/>
                </a:solidFill>
                <a:latin typeface="Fira Code"/>
                <a:ea typeface="Fira Code"/>
                <a:cs typeface="Fira Code"/>
                <a:sym typeface="Fira Code"/>
              </a:rPr>
              <a:t>print</a:t>
            </a:r>
            <a:r>
              <a:rPr lang="tr-TR" sz="3000" dirty="0">
                <a:solidFill>
                  <a:srgbClr val="FFFFFF"/>
                </a:solidFill>
                <a:latin typeface="Fira Code"/>
                <a:ea typeface="Fira Code"/>
                <a:cs typeface="Fira Code"/>
                <a:sym typeface="Fira Code"/>
              </a:rPr>
              <a:t>(“Negatif”)</a:t>
            </a: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3000" dirty="0">
                <a:solidFill>
                  <a:srgbClr val="FFFFFF"/>
                </a:solidFill>
                <a:latin typeface="Fira Code"/>
                <a:ea typeface="Fira Code"/>
                <a:cs typeface="Fira Code"/>
                <a:sym typeface="Fira Code"/>
              </a:rPr>
              <a:t> </a:t>
            </a:r>
            <a:r>
              <a:rPr lang="tr-TR" sz="3000" b="1" dirty="0">
                <a:solidFill>
                  <a:srgbClr val="7ED957"/>
                </a:solidFill>
                <a:latin typeface="Fira Code"/>
                <a:ea typeface="Fira Code"/>
                <a:cs typeface="Fira Code"/>
                <a:sym typeface="Fira Code"/>
              </a:rPr>
              <a:t>else</a:t>
            </a:r>
            <a:r>
              <a:rPr lang="tr-TR" sz="3000" dirty="0">
                <a:solidFill>
                  <a:srgbClr val="FFFFFF"/>
                </a:solidFill>
                <a:latin typeface="Fira Code"/>
                <a:ea typeface="Fira Code"/>
                <a:cs typeface="Fira Code"/>
                <a:sym typeface="Fira Code"/>
              </a:rPr>
              <a:t>:</a:t>
            </a:r>
          </a:p>
          <a:p>
            <a:pPr lvl="0" algn="just">
              <a:spcBef>
                <a:spcPct val="0"/>
              </a:spcBef>
              <a:defRPr/>
            </a:pPr>
            <a:r>
              <a:rPr lang="tr-TR" sz="3000" dirty="0">
                <a:solidFill>
                  <a:srgbClr val="FFFFFF"/>
                </a:solidFill>
                <a:latin typeface="Fira Code"/>
                <a:ea typeface="Fira Code"/>
                <a:cs typeface="Fira Code"/>
                <a:sym typeface="Fira Code"/>
              </a:rPr>
              <a:t>    </a:t>
            </a:r>
            <a:r>
              <a:rPr lang="tr-TR" sz="3000" dirty="0" err="1">
                <a:solidFill>
                  <a:srgbClr val="FFFFFF"/>
                </a:solidFill>
                <a:latin typeface="Fira Code"/>
                <a:ea typeface="Fira Code"/>
                <a:cs typeface="Fira Code"/>
                <a:sym typeface="Fira Code"/>
              </a:rPr>
              <a:t>print</a:t>
            </a:r>
            <a:r>
              <a:rPr lang="tr-TR" sz="3000" dirty="0">
                <a:solidFill>
                  <a:srgbClr val="FFFFFF"/>
                </a:solidFill>
                <a:latin typeface="Fira Code"/>
                <a:ea typeface="Fira Code"/>
                <a:cs typeface="Fira Code"/>
                <a:sym typeface="Fira Code"/>
              </a:rPr>
              <a:t>(“Sayı sıfıra eşittir”)</a:t>
            </a:r>
          </a:p>
          <a:p>
            <a:pPr lvl="0" algn="just">
              <a:spcBef>
                <a:spcPct val="0"/>
              </a:spcBef>
              <a:defRPr/>
            </a:pPr>
            <a:endParaRPr lang="tr-TR" sz="3000" dirty="0">
              <a:solidFill>
                <a:srgbClr val="FFFFFF"/>
              </a:solidFill>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578AF56A-6C67-E564-1A2F-3A2602CE36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AFC54094-CAA6-2544-0194-B5464B339BA6}"/>
              </a:ext>
            </a:extLst>
          </p:cNvPr>
          <p:cNvSpPr txBox="1"/>
          <p:nvPr/>
        </p:nvSpPr>
        <p:spPr>
          <a:xfrm>
            <a:off x="3276600" y="1470727"/>
            <a:ext cx="14332262" cy="1239891"/>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6600" b="0" i="0" u="none" strike="noStrike" kern="1200" cap="none" spc="0" normalizeH="0" baseline="0" noProof="0" dirty="0">
                <a:ln>
                  <a:noFill/>
                </a:ln>
                <a:solidFill>
                  <a:srgbClr val="FF5858"/>
                </a:solidFill>
                <a:effectLst/>
                <a:uLnTx/>
                <a:uFillTx/>
                <a:latin typeface="Fira Code"/>
                <a:ea typeface="Fira Code"/>
                <a:cs typeface="Fira Code"/>
                <a:sym typeface="Fira Code"/>
              </a:rPr>
              <a:t>elif Yapısı</a:t>
            </a:r>
            <a:endParaRPr kumimoji="0" lang="en-US" sz="66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5" name="TextBox 16">
            <a:extLst>
              <a:ext uri="{FF2B5EF4-FFF2-40B4-BE49-F238E27FC236}">
                <a16:creationId xmlns:a16="http://schemas.microsoft.com/office/drawing/2014/main" id="{A97322C6-0E03-9CB2-75B5-648D36EEA051}"/>
              </a:ext>
            </a:extLst>
          </p:cNvPr>
          <p:cNvSpPr txBox="1"/>
          <p:nvPr/>
        </p:nvSpPr>
        <p:spPr>
          <a:xfrm>
            <a:off x="906177" y="1478607"/>
            <a:ext cx="2776475" cy="1267398"/>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328" b="0" i="0" u="none" strike="noStrike" kern="1200" cap="none" spc="0" normalizeH="0" baseline="0" noProof="0" dirty="0">
                <a:ln>
                  <a:noFill/>
                </a:ln>
                <a:solidFill>
                  <a:srgbClr val="38B6FF"/>
                </a:solidFill>
                <a:effectLst/>
                <a:uLnTx/>
                <a:uFillTx/>
                <a:latin typeface="Fira Code"/>
                <a:ea typeface="Fira Code"/>
                <a:cs typeface="Fira Code"/>
                <a:sym typeface="Fira Code"/>
              </a:rPr>
              <a:t>2</a:t>
            </a: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a:t>
            </a:r>
          </a:p>
        </p:txBody>
      </p:sp>
      <p:pic>
        <p:nvPicPr>
          <p:cNvPr id="7" name="Picture 6">
            <a:extLst>
              <a:ext uri="{FF2B5EF4-FFF2-40B4-BE49-F238E27FC236}">
                <a16:creationId xmlns:a16="http://schemas.microsoft.com/office/drawing/2014/main" id="{0BEF974C-E328-4E83-C727-A6D5FF4D6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3695700"/>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78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2CA5C-B042-6B10-29D1-37DADADA7BEE}"/>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281279DB-2131-F776-CB43-882F56D91C39}"/>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C8683DE9-C60E-C070-EFF9-A76FCA1291AF}"/>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31878BDA-6BDC-A1C0-0305-F115456E0E52}"/>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6DB5DDC4-FAF7-0487-EA8A-73667F94E93E}"/>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EBE8CA09-CDF2-BB80-BFF1-E2319A96829B}"/>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E1583CB6-35F5-A601-3CAC-29FE83B5C7AD}"/>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9772677E-0870-04A2-6DD5-8CD978EED14F}"/>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6A34CD00-851E-617D-2CFE-84E7795242B4}"/>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BF7D1373-BB35-2DB0-F9D8-65F01FC8088E}"/>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04932900-B312-F93D-B096-E17617A3660D}"/>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E993AD43-0670-D3B8-F5A7-1A748914E5C4}"/>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093B30A3-02D6-6A8A-CCCE-3D48BAC79493}"/>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A8975C5C-A6FA-BC56-2610-6647EDA5BBF1}"/>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34C2A763-0981-9071-F30B-AF4C0736B263}"/>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29185D20-0335-DBE4-CEFF-010CB24CACFC}"/>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AB7E65A4-B8B4-6E9F-4D18-80251983B1CD}"/>
              </a:ext>
            </a:extLst>
          </p:cNvPr>
          <p:cNvSpPr txBox="1"/>
          <p:nvPr/>
        </p:nvSpPr>
        <p:spPr>
          <a:xfrm>
            <a:off x="1295400" y="2895263"/>
            <a:ext cx="16215486" cy="430887"/>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Girilen 2 sayıyı birbiri ile karşılaştıran kodu yazınız. </a:t>
            </a:r>
            <a:endPar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CC46344F-92B7-3074-82F0-F202B81205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C3B255A3-F741-0198-69EF-709B9DE2BF4F}"/>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lang="tr-TR" sz="7200" dirty="0">
                <a:solidFill>
                  <a:srgbClr val="38B6FF"/>
                </a:solidFill>
                <a:latin typeface="Fira Code"/>
                <a:ea typeface="Fira Code"/>
                <a:cs typeface="Fira Code"/>
                <a:sym typeface="Fira Code"/>
              </a:rPr>
              <a:t>2</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elif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3" name="Grup 2">
            <a:extLst>
              <a:ext uri="{FF2B5EF4-FFF2-40B4-BE49-F238E27FC236}">
                <a16:creationId xmlns:a16="http://schemas.microsoft.com/office/drawing/2014/main" id="{FD2DB211-FF1F-03F2-942F-D7BF84DB7E10}"/>
              </a:ext>
            </a:extLst>
          </p:cNvPr>
          <p:cNvGrpSpPr/>
          <p:nvPr/>
        </p:nvGrpSpPr>
        <p:grpSpPr>
          <a:xfrm>
            <a:off x="6324600" y="6362700"/>
            <a:ext cx="5251549" cy="3960211"/>
            <a:chOff x="5308820" y="3906555"/>
            <a:chExt cx="7962346" cy="6370112"/>
          </a:xfrm>
        </p:grpSpPr>
        <p:grpSp>
          <p:nvGrpSpPr>
            <p:cNvPr id="21" name="Grup 20">
              <a:extLst>
                <a:ext uri="{FF2B5EF4-FFF2-40B4-BE49-F238E27FC236}">
                  <a16:creationId xmlns:a16="http://schemas.microsoft.com/office/drawing/2014/main" id="{81A16146-1C19-FE6A-E742-3E14099F2ABC}"/>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18B26376-88AE-D052-64F4-90C3ED2619EF}"/>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72FC8769-722F-B523-C5CC-82BA7934DD3A}"/>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0D095A78-81EB-A33D-0449-B3639956D4D5}"/>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A7892C2B-22B2-A5BE-75D4-EBC304E17A80}"/>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76149B26-FF64-8DBC-F41C-A94D17192E5B}"/>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790BE418-E02A-75EF-BC37-E652F4ED3636}"/>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11405DCC-94ED-3424-AC0E-0A787BE96CCD}"/>
                  </a:ext>
                </a:extLst>
              </p:cNvPr>
              <p:cNvSpPr txBox="1"/>
              <p:nvPr/>
            </p:nvSpPr>
            <p:spPr>
              <a:xfrm>
                <a:off x="3629053" y="4914237"/>
                <a:ext cx="11398317" cy="24444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2025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yas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6A53824B-A1F6-CB7E-775C-0424A148F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275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0262C-F11F-5D3B-BB2B-75AE37DBD582}"/>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14347A0D-0431-7B2F-BB65-8DF2225B9C81}"/>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DCA6995A-858C-7D53-DF41-A8BF6209F398}"/>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92E77841-FB8F-52F0-901B-B2CCAAC26A5E}"/>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82AD760A-A47E-1B2B-1DAE-2850AAD65D79}"/>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CAA0C53C-28C6-971D-CDD2-A0067E638F0B}"/>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802BB5F0-740A-C79C-47AC-3C930DB50598}"/>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9BA37A13-7E2C-32B9-5C36-B33BDE76EEC6}"/>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AFF577C8-E1C2-DC09-B198-5A09A318A180}"/>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0C1D247E-D8F0-5278-9BDD-7174023804EF}"/>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5A520B97-254C-C507-4B8E-5CAD2B10BF3D}"/>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607BF86C-9A82-2075-B28E-FDF1594157DD}"/>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F8FC9C43-951B-8874-6C77-AEFB869B52F1}"/>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1260B8AD-651F-E941-5475-6078CD5A679F}"/>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82567B41-66DC-4729-48E6-AE448BA94901}"/>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404A5DFD-6EB8-BFBA-17F2-965187B2C1B3}"/>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B3B64AD6-F01C-568F-0F6A-8A6BA3772F8F}"/>
              </a:ext>
            </a:extLst>
          </p:cNvPr>
          <p:cNvSpPr txBox="1"/>
          <p:nvPr/>
        </p:nvSpPr>
        <p:spPr>
          <a:xfrm>
            <a:off x="1295400" y="2895263"/>
            <a:ext cx="16215486" cy="430887"/>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Girilen 2 sayıyı birbiri ile karşılaştıran kodu yazınız. </a:t>
            </a:r>
            <a:endPar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EE667BED-1499-E710-958B-D947572FBD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2480DE24-2850-4328-39CE-2BCF9437C628}"/>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lang="tr-TR" sz="7200" dirty="0">
                <a:solidFill>
                  <a:srgbClr val="38B6FF"/>
                </a:solidFill>
                <a:latin typeface="Fira Code"/>
                <a:ea typeface="Fira Code"/>
                <a:cs typeface="Fira Code"/>
                <a:sym typeface="Fira Code"/>
              </a:rPr>
              <a:t>2</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elif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0579EE16-359F-E9D5-4047-25914788B3DE}"/>
              </a:ext>
            </a:extLst>
          </p:cNvPr>
          <p:cNvGrpSpPr/>
          <p:nvPr/>
        </p:nvGrpSpPr>
        <p:grpSpPr>
          <a:xfrm>
            <a:off x="2286000" y="3874717"/>
            <a:ext cx="12507486" cy="6415970"/>
            <a:chOff x="2781854" y="3916888"/>
            <a:chExt cx="13029902" cy="6370112"/>
          </a:xfrm>
        </p:grpSpPr>
        <p:grpSp>
          <p:nvGrpSpPr>
            <p:cNvPr id="24" name="Grup 23">
              <a:extLst>
                <a:ext uri="{FF2B5EF4-FFF2-40B4-BE49-F238E27FC236}">
                  <a16:creationId xmlns:a16="http://schemas.microsoft.com/office/drawing/2014/main" id="{79B419CF-F4EE-0577-34F0-736452D891CC}"/>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47A43089-60FF-88D4-8E53-26E01641DC47}"/>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41A8116B-63F2-81E5-9B05-7012B1BAD1F0}"/>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72A6B993-B2D6-133B-72E9-4B224C264446}"/>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0B52DB66-F153-24E3-F112-2C8D990C0CAC}"/>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73E912B7-1BF1-CACD-E94A-8DD6600E7326}"/>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EB604C81-B9D9-8C78-BEF9-C7379B3E7DEA}"/>
                </a:ext>
              </a:extLst>
            </p:cNvPr>
            <p:cNvSpPr txBox="1"/>
            <p:nvPr/>
          </p:nvSpPr>
          <p:spPr>
            <a:xfrm>
              <a:off x="3020002" y="4067768"/>
              <a:ext cx="12690422" cy="440030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sayi1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int</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input</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("1. sayıyı girin: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sayi2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int</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input</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("2. sayıyı girin: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a:p>
              <a:pPr lvl="0">
                <a:spcBef>
                  <a:spcPct val="0"/>
                </a:spcBef>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if</a:t>
              </a:r>
              <a:r>
                <a:rPr lang="tr-TR" sz="3200" dirty="0">
                  <a:solidFill>
                    <a:srgbClr val="00FF00"/>
                  </a:solidFill>
                  <a:latin typeface="Consolas" panose="020B0609020204030204" pitchFamily="49" charset="0"/>
                  <a:ea typeface="Fira Code"/>
                  <a:cs typeface="Biome Light" panose="020B0502040204020203" pitchFamily="34" charset="0"/>
                  <a:sym typeface="Fira Code"/>
                </a:rPr>
                <a:t> sayi1 &gt; sayi2 :</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print</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("Birinci sayı ikinci sayıdan büyüktür.")</a:t>
              </a:r>
            </a:p>
            <a:p>
              <a:pPr lvl="0">
                <a:spcBef>
                  <a:spcPct val="0"/>
                </a:spcBef>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elif </a:t>
              </a:r>
              <a:r>
                <a:rPr lang="tr-TR" sz="3200" dirty="0">
                  <a:solidFill>
                    <a:srgbClr val="00FF00"/>
                  </a:solidFill>
                  <a:latin typeface="Consolas" panose="020B0609020204030204" pitchFamily="49" charset="0"/>
                  <a:ea typeface="Fira Code"/>
                  <a:cs typeface="Biome Light" panose="020B0502040204020203" pitchFamily="34" charset="0"/>
                  <a:sym typeface="Fira Code"/>
                </a:rPr>
                <a:t>sayi1</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&lt; </a:t>
              </a:r>
              <a:r>
                <a:rPr lang="tr-TR" sz="3200" dirty="0">
                  <a:solidFill>
                    <a:srgbClr val="00FF00"/>
                  </a:solidFill>
                  <a:latin typeface="Consolas" panose="020B0609020204030204" pitchFamily="49" charset="0"/>
                  <a:ea typeface="Fira Code"/>
                  <a:cs typeface="Biome Light" panose="020B0502040204020203" pitchFamily="34" charset="0"/>
                  <a:sym typeface="Fira Code"/>
                </a:rPr>
                <a:t>sayi2 </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print</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("Birinci sayı ikinci sayıdan küçüktür.")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else: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print</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("İki sayı eşittir.")</a:t>
              </a:r>
            </a:p>
          </p:txBody>
        </p:sp>
      </p:grpSp>
    </p:spTree>
    <p:extLst>
      <p:ext uri="{BB962C8B-B14F-4D97-AF65-F5344CB8AC3E}">
        <p14:creationId xmlns:p14="http://schemas.microsoft.com/office/powerpoint/2010/main" val="3278218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A7B11-36E2-3AA8-8AC9-99F0D2AD280A}"/>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A1F5F103-5DA4-12AC-349E-40E30D0804AB}"/>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7B2BED65-7A3A-0396-9812-7BC9F91BB33D}"/>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0B075DA6-2748-5DE6-8027-342E7464870B}"/>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CEE61E01-5030-4910-BFF8-904A8A78D4EF}"/>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947B62AE-90AE-CFC2-B832-8C1670718ABC}"/>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353C3135-1F7F-7A16-4E89-C5917E18EF79}"/>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8C2D467D-3B92-A686-BBA5-9A85AA17884A}"/>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0AE9E151-3068-B157-3B92-52AE91EC5ED5}"/>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75170B16-7B62-D140-E382-BBBCB3CB4C1E}"/>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B9EE4250-014A-BB0B-8F52-F7CC0F6726B8}"/>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EB677848-89F8-60A3-338F-8F970084268F}"/>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17CB29A3-6482-9F25-B4A1-6F538D9D2926}"/>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F14E6009-AC51-D208-C58D-5D90246D9B4C}"/>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6FE1BF9D-BFE0-C7CE-F4D5-CE2B22F14CBB}"/>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66F66239-B9FD-22B2-8B98-8E3D87D79540}"/>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C5907F77-1C24-38E7-5F24-8ABA4CED1FE6}"/>
              </a:ext>
            </a:extLst>
          </p:cNvPr>
          <p:cNvSpPr txBox="1"/>
          <p:nvPr/>
        </p:nvSpPr>
        <p:spPr>
          <a:xfrm>
            <a:off x="1295400" y="2895263"/>
            <a:ext cx="16215486" cy="4308872"/>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Kullanıcıdan alınan sınav puanına göre harf notu hesaplayan bir Python programı yazınız.</a:t>
            </a:r>
          </a:p>
          <a:p>
            <a:pPr lvl="0" algn="just">
              <a:spcBef>
                <a:spcPct val="0"/>
              </a:spcBef>
              <a:defRPr/>
            </a:pPr>
            <a:endParaRPr lang="tr-TR" sz="2800" dirty="0">
              <a:solidFill>
                <a:srgbClr val="FFFFFF"/>
              </a:solidFill>
              <a:latin typeface="Fira Code"/>
              <a:ea typeface="Fira Code"/>
              <a:cs typeface="Fira Code"/>
              <a:sym typeface="Fira Code"/>
            </a:endParaRPr>
          </a:p>
          <a:p>
            <a:pPr lvl="0" algn="just">
              <a:spcBef>
                <a:spcPct val="0"/>
              </a:spcBef>
              <a:defRPr/>
            </a:pPr>
            <a:r>
              <a:rPr lang="tr-TR" sz="2800" dirty="0">
                <a:solidFill>
                  <a:srgbClr val="FFFFFF"/>
                </a:solidFill>
                <a:latin typeface="Fira Code"/>
                <a:ea typeface="Fira Code"/>
                <a:cs typeface="Fira Code"/>
                <a:sym typeface="Fira Code"/>
              </a:rPr>
              <a:t>Program, </a:t>
            </a:r>
          </a:p>
          <a:p>
            <a:pPr lvl="0" algn="just">
              <a:spcBef>
                <a:spcPct val="0"/>
              </a:spcBef>
              <a:defRPr/>
            </a:pPr>
            <a:r>
              <a:rPr lang="tr-TR" sz="2800" dirty="0">
                <a:solidFill>
                  <a:srgbClr val="FFFFFF"/>
                </a:solidFill>
                <a:latin typeface="Fira Code"/>
                <a:ea typeface="Fira Code"/>
                <a:cs typeface="Fira Code"/>
                <a:sym typeface="Fira Code"/>
              </a:rPr>
              <a:t>puan 90 ve üzerindeyse "A", </a:t>
            </a:r>
          </a:p>
          <a:p>
            <a:pPr lvl="0" algn="just">
              <a:spcBef>
                <a:spcPct val="0"/>
              </a:spcBef>
              <a:defRPr/>
            </a:pPr>
            <a:r>
              <a:rPr lang="tr-TR" sz="2800" dirty="0">
                <a:solidFill>
                  <a:srgbClr val="FFFFFF"/>
                </a:solidFill>
                <a:latin typeface="Fira Code"/>
                <a:ea typeface="Fira Code"/>
                <a:cs typeface="Fira Code"/>
                <a:sym typeface="Fira Code"/>
              </a:rPr>
              <a:t>80–90 arası "B", </a:t>
            </a:r>
          </a:p>
          <a:p>
            <a:pPr lvl="0" algn="just">
              <a:spcBef>
                <a:spcPct val="0"/>
              </a:spcBef>
              <a:defRPr/>
            </a:pPr>
            <a:r>
              <a:rPr lang="tr-TR" sz="2800" dirty="0">
                <a:solidFill>
                  <a:srgbClr val="FFFFFF"/>
                </a:solidFill>
                <a:latin typeface="Fira Code"/>
                <a:ea typeface="Fira Code"/>
                <a:cs typeface="Fira Code"/>
                <a:sym typeface="Fira Code"/>
              </a:rPr>
              <a:t>70–80 arası "C", </a:t>
            </a:r>
          </a:p>
          <a:p>
            <a:pPr lvl="0" algn="just">
              <a:spcBef>
                <a:spcPct val="0"/>
              </a:spcBef>
              <a:defRPr/>
            </a:pPr>
            <a:r>
              <a:rPr lang="tr-TR" sz="2800" dirty="0">
                <a:solidFill>
                  <a:srgbClr val="FFFFFF"/>
                </a:solidFill>
                <a:latin typeface="Fira Code"/>
                <a:ea typeface="Fira Code"/>
                <a:cs typeface="Fira Code"/>
                <a:sym typeface="Fira Code"/>
              </a:rPr>
              <a:t>60–70 arası "D", </a:t>
            </a:r>
          </a:p>
          <a:p>
            <a:pPr lvl="0" algn="just">
              <a:spcBef>
                <a:spcPct val="0"/>
              </a:spcBef>
              <a:defRPr/>
            </a:pPr>
            <a:r>
              <a:rPr lang="tr-TR" sz="2800" dirty="0">
                <a:solidFill>
                  <a:srgbClr val="FFFFFF"/>
                </a:solidFill>
                <a:latin typeface="Fira Code"/>
                <a:ea typeface="Fira Code"/>
                <a:cs typeface="Fira Code"/>
                <a:sym typeface="Fira Code"/>
              </a:rPr>
              <a:t>60'ın altındaysa "F" </a:t>
            </a:r>
          </a:p>
          <a:p>
            <a:pPr lvl="0" algn="just">
              <a:spcBef>
                <a:spcPct val="0"/>
              </a:spcBef>
              <a:defRPr/>
            </a:pPr>
            <a:r>
              <a:rPr lang="tr-TR" sz="2800" dirty="0">
                <a:solidFill>
                  <a:srgbClr val="FFFFFF"/>
                </a:solidFill>
                <a:latin typeface="Fira Code"/>
                <a:ea typeface="Fira Code"/>
                <a:cs typeface="Fira Code"/>
                <a:sym typeface="Fira Code"/>
              </a:rPr>
              <a:t>harf notunu ekrana yazdırmalıdır.</a:t>
            </a:r>
            <a:endPar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5AEA80FE-5EA7-4E8A-CA01-67D02AB3D0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849F539D-B3C4-7E75-F1B2-FF9CDF02AF89}"/>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lang="tr-TR" sz="7200" dirty="0">
                <a:solidFill>
                  <a:srgbClr val="38B6FF"/>
                </a:solidFill>
                <a:latin typeface="Fira Code"/>
                <a:ea typeface="Fira Code"/>
                <a:cs typeface="Fira Code"/>
                <a:sym typeface="Fira Code"/>
              </a:rPr>
              <a:t>2</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elif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3" name="Grup 2">
            <a:extLst>
              <a:ext uri="{FF2B5EF4-FFF2-40B4-BE49-F238E27FC236}">
                <a16:creationId xmlns:a16="http://schemas.microsoft.com/office/drawing/2014/main" id="{00A53B1A-F4C4-6E33-C499-78DBE2C3C9BE}"/>
              </a:ext>
            </a:extLst>
          </p:cNvPr>
          <p:cNvGrpSpPr/>
          <p:nvPr/>
        </p:nvGrpSpPr>
        <p:grpSpPr>
          <a:xfrm>
            <a:off x="9870747" y="6326789"/>
            <a:ext cx="5251549" cy="3960211"/>
            <a:chOff x="5308820" y="3906555"/>
            <a:chExt cx="7962346" cy="6370112"/>
          </a:xfrm>
        </p:grpSpPr>
        <p:grpSp>
          <p:nvGrpSpPr>
            <p:cNvPr id="21" name="Grup 20">
              <a:extLst>
                <a:ext uri="{FF2B5EF4-FFF2-40B4-BE49-F238E27FC236}">
                  <a16:creationId xmlns:a16="http://schemas.microsoft.com/office/drawing/2014/main" id="{B60EE724-E6BE-C7D7-401D-575B5736A2B0}"/>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529E35EE-03FA-3B2F-95A7-61331BE668DF}"/>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C1A29328-4977-AF5E-8B95-7CA9447541BA}"/>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F7DADDEC-96B9-5608-732A-0BD9B660D89D}"/>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B76B46C4-18FA-8308-E7ED-1EB13E2D5044}"/>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EF290730-9374-B9E3-6049-9B8826338C5B}"/>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790532B1-7D89-985D-8ECC-855A0F243DE6}"/>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ED2F9208-1D1F-D438-4A64-C15858951ACE}"/>
                  </a:ext>
                </a:extLst>
              </p:cNvPr>
              <p:cNvSpPr txBox="1"/>
              <p:nvPr/>
            </p:nvSpPr>
            <p:spPr>
              <a:xfrm>
                <a:off x="3629053" y="4914237"/>
                <a:ext cx="11398317" cy="24444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2025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yas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ED14955D-EC17-2EEE-ED47-A7295F173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8152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D1CAB-C77A-5D86-7D66-95957667743B}"/>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217BE213-8905-BC08-A067-5A4D92D9B8E3}"/>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E9E8D10B-C80F-FE9B-6366-0081B6022731}"/>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5BB5DB53-739D-132B-997B-01C8C629AD6B}"/>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0B6080D2-F07A-EC48-D1F9-8CB7031BAA3D}"/>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7D0BAFF0-7905-CFBE-6F8C-B959A85D77A7}"/>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73911DB5-C745-93F1-A043-4CD6AC1E7D97}"/>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AACA5828-34A3-2B24-9ED8-7DF324F3F7FA}"/>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3E2CF7ED-AB96-AF93-4518-C86820932047}"/>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29C2E911-203F-A421-FEF6-B69854193A14}"/>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6AF4A075-CEEE-BAB4-AEAB-5A6A9CE49A53}"/>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B67FA617-4543-DE9A-9B77-D6715DB46FDD}"/>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6BAD3521-6A23-B026-168D-E9D9B8865F35}"/>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BC8AE9BB-A819-1955-806C-1602D0868997}"/>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ACFC0905-4B4A-804E-6A7B-C3507E691EF4}"/>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DD3B4E38-6D90-A696-C5F5-8B7E9186F7EE}"/>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C23812CE-D07E-F987-4B0B-F78405CB5643}"/>
              </a:ext>
            </a:extLst>
          </p:cNvPr>
          <p:cNvSpPr txBox="1"/>
          <p:nvPr/>
        </p:nvSpPr>
        <p:spPr>
          <a:xfrm>
            <a:off x="1295399" y="2895263"/>
            <a:ext cx="7116231" cy="5170646"/>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Kullanıcıdan alınan sınav puanına göre harf notu hesaplayan bir Python programı yazınız.</a:t>
            </a:r>
          </a:p>
          <a:p>
            <a:pPr lvl="0" algn="just">
              <a:spcBef>
                <a:spcPct val="0"/>
              </a:spcBef>
              <a:defRPr/>
            </a:pPr>
            <a:endParaRPr lang="tr-TR" sz="2800" dirty="0">
              <a:solidFill>
                <a:srgbClr val="FFFFFF"/>
              </a:solidFill>
              <a:latin typeface="Fira Code"/>
              <a:ea typeface="Fira Code"/>
              <a:cs typeface="Fira Code"/>
              <a:sym typeface="Fira Code"/>
            </a:endParaRPr>
          </a:p>
          <a:p>
            <a:pPr lvl="0" algn="just">
              <a:spcBef>
                <a:spcPct val="0"/>
              </a:spcBef>
              <a:defRPr/>
            </a:pPr>
            <a:endParaRPr lang="tr-TR" sz="2800" dirty="0">
              <a:solidFill>
                <a:srgbClr val="FFFFFF"/>
              </a:solidFill>
              <a:latin typeface="Fira Code"/>
              <a:ea typeface="Fira Code"/>
              <a:cs typeface="Fira Code"/>
              <a:sym typeface="Fira Code"/>
            </a:endParaRPr>
          </a:p>
          <a:p>
            <a:pPr lvl="0" algn="just">
              <a:spcBef>
                <a:spcPct val="0"/>
              </a:spcBef>
              <a:defRPr/>
            </a:pPr>
            <a:r>
              <a:rPr lang="tr-TR" sz="2800" dirty="0">
                <a:solidFill>
                  <a:srgbClr val="FFFFFF"/>
                </a:solidFill>
                <a:latin typeface="Fira Code"/>
                <a:ea typeface="Fira Code"/>
                <a:cs typeface="Fira Code"/>
                <a:sym typeface="Fira Code"/>
              </a:rPr>
              <a:t>Program, </a:t>
            </a:r>
          </a:p>
          <a:p>
            <a:pPr lvl="0" algn="just">
              <a:spcBef>
                <a:spcPct val="0"/>
              </a:spcBef>
              <a:defRPr/>
            </a:pPr>
            <a:r>
              <a:rPr lang="tr-TR" sz="2800" dirty="0">
                <a:solidFill>
                  <a:srgbClr val="FFFFFF"/>
                </a:solidFill>
                <a:latin typeface="Fira Code"/>
                <a:ea typeface="Fira Code"/>
                <a:cs typeface="Fira Code"/>
                <a:sym typeface="Fira Code"/>
              </a:rPr>
              <a:t>puan 90 ve üzerindeyse "A", </a:t>
            </a:r>
          </a:p>
          <a:p>
            <a:pPr lvl="0" algn="just">
              <a:spcBef>
                <a:spcPct val="0"/>
              </a:spcBef>
              <a:defRPr/>
            </a:pPr>
            <a:r>
              <a:rPr lang="tr-TR" sz="2800" dirty="0">
                <a:solidFill>
                  <a:srgbClr val="FFFFFF"/>
                </a:solidFill>
                <a:latin typeface="Fira Code"/>
                <a:ea typeface="Fira Code"/>
                <a:cs typeface="Fira Code"/>
                <a:sym typeface="Fira Code"/>
              </a:rPr>
              <a:t>80–90 arası "B", </a:t>
            </a:r>
          </a:p>
          <a:p>
            <a:pPr lvl="0" algn="just">
              <a:spcBef>
                <a:spcPct val="0"/>
              </a:spcBef>
              <a:defRPr/>
            </a:pPr>
            <a:r>
              <a:rPr lang="tr-TR" sz="2800" dirty="0">
                <a:solidFill>
                  <a:srgbClr val="FFFFFF"/>
                </a:solidFill>
                <a:latin typeface="Fira Code"/>
                <a:ea typeface="Fira Code"/>
                <a:cs typeface="Fira Code"/>
                <a:sym typeface="Fira Code"/>
              </a:rPr>
              <a:t>70–80 arası "C", </a:t>
            </a:r>
          </a:p>
          <a:p>
            <a:pPr lvl="0" algn="just">
              <a:spcBef>
                <a:spcPct val="0"/>
              </a:spcBef>
              <a:defRPr/>
            </a:pPr>
            <a:r>
              <a:rPr lang="tr-TR" sz="2800" dirty="0">
                <a:solidFill>
                  <a:srgbClr val="FFFFFF"/>
                </a:solidFill>
                <a:latin typeface="Fira Code"/>
                <a:ea typeface="Fira Code"/>
                <a:cs typeface="Fira Code"/>
                <a:sym typeface="Fira Code"/>
              </a:rPr>
              <a:t>60–70 arası "D", </a:t>
            </a:r>
          </a:p>
          <a:p>
            <a:pPr lvl="0" algn="just">
              <a:spcBef>
                <a:spcPct val="0"/>
              </a:spcBef>
              <a:defRPr/>
            </a:pPr>
            <a:r>
              <a:rPr lang="tr-TR" sz="2800" dirty="0">
                <a:solidFill>
                  <a:srgbClr val="FFFFFF"/>
                </a:solidFill>
                <a:latin typeface="Fira Code"/>
                <a:ea typeface="Fira Code"/>
                <a:cs typeface="Fira Code"/>
                <a:sym typeface="Fira Code"/>
              </a:rPr>
              <a:t>60'ın altındaysa "F" harf notunu ekrana yazdırmalıdır.</a:t>
            </a:r>
            <a:endParaRPr kumimoji="0" lang="tr-TR" sz="2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8076423E-4C25-EFE7-2575-6BEE782641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7B313DDC-C301-FF0C-928B-995C39DDBE59}"/>
              </a:ext>
            </a:extLst>
          </p:cNvPr>
          <p:cNvSpPr txBox="1"/>
          <p:nvPr/>
        </p:nvSpPr>
        <p:spPr>
          <a:xfrm>
            <a:off x="685800" y="1470727"/>
            <a:ext cx="17602200" cy="12927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lang="tr-TR" sz="7200" dirty="0">
                <a:solidFill>
                  <a:srgbClr val="38B6FF"/>
                </a:solidFill>
                <a:latin typeface="Fira Code"/>
                <a:ea typeface="Fira Code"/>
                <a:cs typeface="Fira Code"/>
                <a:sym typeface="Fira Code"/>
              </a:rPr>
              <a:t>2</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elif Yapısı</a:t>
            </a:r>
            <a:endParaRPr kumimoji="0" lang="en-US" sz="72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nvGrpSpPr>
          <p:cNvPr id="21" name="Grup 20">
            <a:extLst>
              <a:ext uri="{FF2B5EF4-FFF2-40B4-BE49-F238E27FC236}">
                <a16:creationId xmlns:a16="http://schemas.microsoft.com/office/drawing/2014/main" id="{E90BE301-AD2E-AA24-346D-F38041769863}"/>
              </a:ext>
            </a:extLst>
          </p:cNvPr>
          <p:cNvGrpSpPr/>
          <p:nvPr/>
        </p:nvGrpSpPr>
        <p:grpSpPr>
          <a:xfrm>
            <a:off x="8991600" y="2628900"/>
            <a:ext cx="8990343" cy="7686368"/>
            <a:chOff x="2781854" y="3916888"/>
            <a:chExt cx="13029902" cy="6370112"/>
          </a:xfrm>
        </p:grpSpPr>
        <p:grpSp>
          <p:nvGrpSpPr>
            <p:cNvPr id="24" name="Grup 23">
              <a:extLst>
                <a:ext uri="{FF2B5EF4-FFF2-40B4-BE49-F238E27FC236}">
                  <a16:creationId xmlns:a16="http://schemas.microsoft.com/office/drawing/2014/main" id="{D91C5F60-5ACC-6190-BD43-0BCE76EFCC10}"/>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E445232B-2051-BC9E-EC49-D067A6037019}"/>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10D48A2D-A1DA-9D39-59AB-81310CD1BC4C}"/>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2EFE0ACB-1355-EC2D-C829-510E64905E87}"/>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60D8D127-2374-6780-7B93-650C10FB7D0B}"/>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9174E5C1-495F-506D-F0FA-BC8F9A09B89F}"/>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E8FB3AF4-03D9-7C1C-4A0B-43D08E91AA7F}"/>
                </a:ext>
              </a:extLst>
            </p:cNvPr>
            <p:cNvSpPr txBox="1"/>
            <p:nvPr/>
          </p:nvSpPr>
          <p:spPr>
            <a:xfrm>
              <a:off x="3572876" y="4000951"/>
              <a:ext cx="11398317" cy="446374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puan = </a:t>
              </a:r>
              <a:r>
                <a:rPr kumimoji="0" lang="tr-TR" sz="2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int</a:t>
              </a: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a:t>
              </a:r>
              <a:r>
                <a:rPr kumimoji="0" lang="tr-TR" sz="2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input</a:t>
              </a: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("Sınav notunuzu giriniz: ")) </a:t>
              </a:r>
            </a:p>
            <a:p>
              <a:pPr marL="0" marR="0" lvl="0" indent="0" algn="l" defTabSz="914400" rtl="0" eaLnBrk="1" fontAlgn="auto" latinLnBrk="0" hangingPunct="1">
                <a:lnSpc>
                  <a:spcPct val="100000"/>
                </a:lnSpc>
                <a:spcBef>
                  <a:spcPct val="0"/>
                </a:spcBef>
                <a:spcAft>
                  <a:spcPts val="0"/>
                </a:spcAft>
                <a:buClrTx/>
                <a:buSzTx/>
                <a:buFontTx/>
                <a:buNone/>
                <a:tabLst/>
                <a:defRPr/>
              </a:pPr>
              <a:endParaRPr lang="tr-TR" sz="2500" dirty="0">
                <a:solidFill>
                  <a:srgbClr val="00FF00"/>
                </a:solidFill>
                <a:latin typeface="Consolas" panose="020B0609020204030204" pitchFamily="49" charset="0"/>
                <a:ea typeface="Fira Code"/>
                <a:cs typeface="Biome Light" panose="020B0502040204020203" pitchFamily="34" charset="0"/>
                <a:sym typeface="Fira Code"/>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if</a:t>
              </a: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puan &gt;= 90: </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2500" dirty="0">
                  <a:solidFill>
                    <a:srgbClr val="00FF00"/>
                  </a:solidFill>
                  <a:latin typeface="Consolas" panose="020B0609020204030204" pitchFamily="49" charset="0"/>
                  <a:ea typeface="Fira Code"/>
                  <a:cs typeface="Biome Light" panose="020B0502040204020203" pitchFamily="34" charset="0"/>
                  <a:sym typeface="Fira Code"/>
                </a:rPr>
                <a:t>	</a:t>
              </a:r>
              <a:r>
                <a:rPr kumimoji="0" lang="tr-TR" sz="2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harf_notu</a:t>
              </a: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elif puan &gt;= 80: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a:t>
              </a:r>
              <a:r>
                <a:rPr kumimoji="0" lang="tr-TR" sz="2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harf_notu</a:t>
              </a: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"B"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elif puan &gt;= 70: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a:t>
              </a:r>
              <a:r>
                <a:rPr kumimoji="0" lang="tr-TR" sz="2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harf_notu</a:t>
              </a: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"C"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elif puan &gt;= 60: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a:t>
              </a:r>
              <a:r>
                <a:rPr kumimoji="0" lang="tr-TR" sz="2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harf_notu</a:t>
              </a: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"D"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else: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a:t>
              </a:r>
              <a:r>
                <a:rPr kumimoji="0" lang="tr-TR" sz="2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harf_notu</a:t>
              </a: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"F"</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print</a:t>
              </a: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a:t>
              </a:r>
              <a:r>
                <a:rPr kumimoji="0" lang="tr-TR" sz="2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f"Harf</a:t>
              </a: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Notunuz: {</a:t>
              </a:r>
              <a:r>
                <a:rPr kumimoji="0" lang="tr-TR" sz="2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harf_notu</a:t>
              </a:r>
              <a:r>
                <a:rPr kumimoji="0" lang="tr-TR" sz="2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a:t>
              </a:r>
            </a:p>
          </p:txBody>
        </p:sp>
      </p:grpSp>
    </p:spTree>
    <p:extLst>
      <p:ext uri="{BB962C8B-B14F-4D97-AF65-F5344CB8AC3E}">
        <p14:creationId xmlns:p14="http://schemas.microsoft.com/office/powerpoint/2010/main" val="672142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D6277-35E0-B4D0-B009-FBC06986C25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FB525E3-300E-C35B-779F-F2AF96079F5F}"/>
              </a:ext>
            </a:extLst>
          </p:cNvPr>
          <p:cNvSpPr/>
          <p:nvPr/>
        </p:nvSpPr>
        <p:spPr>
          <a:xfrm rot="-5400000" flipH="1" flipV="1">
            <a:off x="3302655" y="-3708842"/>
            <a:ext cx="11927910" cy="18533220"/>
          </a:xfrm>
          <a:custGeom>
            <a:avLst/>
            <a:gdLst/>
            <a:ahLst/>
            <a:cxnLst/>
            <a:rect l="l" t="t" r="r" b="b"/>
            <a:pathLst>
              <a:path w="11927910" h="18533220">
                <a:moveTo>
                  <a:pt x="11927910" y="18533220"/>
                </a:moveTo>
                <a:lnTo>
                  <a:pt x="0" y="18533220"/>
                </a:lnTo>
                <a:lnTo>
                  <a:pt x="0" y="0"/>
                </a:lnTo>
                <a:lnTo>
                  <a:pt x="11927910" y="0"/>
                </a:lnTo>
                <a:lnTo>
                  <a:pt x="11927910" y="18533220"/>
                </a:lnTo>
                <a:close/>
              </a:path>
            </a:pathLst>
          </a:custGeom>
          <a:blipFill>
            <a:blip r:embed="rId2">
              <a:alphaModFix amt="50000"/>
            </a:blip>
            <a:stretch>
              <a:fillRect t="-7208" b="-720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a:extLst>
              <a:ext uri="{FF2B5EF4-FFF2-40B4-BE49-F238E27FC236}">
                <a16:creationId xmlns:a16="http://schemas.microsoft.com/office/drawing/2014/main" id="{2C7C8540-A118-F1AD-7A57-252C6C430FB4}"/>
              </a:ext>
            </a:extLst>
          </p:cNvPr>
          <p:cNvSpPr txBox="1"/>
          <p:nvPr/>
        </p:nvSpPr>
        <p:spPr>
          <a:xfrm>
            <a:off x="5280936" y="4509801"/>
            <a:ext cx="7726128" cy="1267398"/>
          </a:xfrm>
          <a:prstGeom prst="rect">
            <a:avLst/>
          </a:prstGeom>
        </p:spPr>
        <p:txBody>
          <a:bodyPr lIns="0" tIns="0" rIns="0" bIns="0" rtlCol="0" anchor="t">
            <a:spAutoFit/>
          </a:bodyPr>
          <a:lstStyle/>
          <a:p>
            <a:pPr marL="0" marR="0" lvl="0" indent="0" algn="ctr" defTabSz="914400" rtl="0" eaLnBrk="1" fontAlgn="auto" latinLnBrk="0" hangingPunct="1">
              <a:lnSpc>
                <a:spcPts val="10260"/>
              </a:lnSpc>
              <a:spcBef>
                <a:spcPct val="0"/>
              </a:spcBef>
              <a:spcAft>
                <a:spcPts val="0"/>
              </a:spcAft>
              <a:buClrTx/>
              <a:buSzTx/>
              <a:buFontTx/>
              <a:buNone/>
              <a:tabLst/>
              <a:defRPr/>
            </a:pPr>
            <a:r>
              <a:rPr kumimoji="0" lang="tr-TR" sz="7328" b="0" i="0" u="none" strike="noStrike" kern="1200" cap="none" spc="0" normalizeH="0" baseline="0" noProof="0" dirty="0">
                <a:ln>
                  <a:noFill/>
                </a:ln>
                <a:solidFill>
                  <a:srgbClr val="FFFFFF"/>
                </a:solidFill>
                <a:effectLst/>
                <a:uLnTx/>
                <a:uFillTx/>
                <a:latin typeface="Fira Code"/>
                <a:ea typeface="Fira Code"/>
                <a:cs typeface="Fira Code"/>
                <a:sym typeface="Fira Code"/>
              </a:rPr>
              <a:t>Son</a:t>
            </a:r>
            <a:endParaRPr kumimoji="0" lang="en-US" sz="7328"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8" name="Slayt Numarası Yer Tutucusu 7">
            <a:extLst>
              <a:ext uri="{FF2B5EF4-FFF2-40B4-BE49-F238E27FC236}">
                <a16:creationId xmlns:a16="http://schemas.microsoft.com/office/drawing/2014/main" id="{3EC636B8-A5CC-8795-42C0-105B0AC923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Tree>
    <p:extLst>
      <p:ext uri="{BB962C8B-B14F-4D97-AF65-F5344CB8AC3E}">
        <p14:creationId xmlns:p14="http://schemas.microsoft.com/office/powerpoint/2010/main" val="135051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FCFF5-D6A5-8312-F1C8-4C775718A14E}"/>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FA1D5701-5DB1-EB83-F4F3-8F310F068521}"/>
              </a:ext>
            </a:extLst>
          </p:cNvPr>
          <p:cNvSpPr txBox="1"/>
          <p:nvPr/>
        </p:nvSpPr>
        <p:spPr>
          <a:xfrm>
            <a:off x="6553200" y="3086100"/>
            <a:ext cx="10602532" cy="5539978"/>
          </a:xfrm>
          <a:prstGeom prst="rect">
            <a:avLst/>
          </a:prstGeom>
        </p:spPr>
        <p:txBody>
          <a:bodyPr wrap="square" lIns="0" tIns="0" rIns="0" bIns="0" rtlCol="0" anchor="t">
            <a:spAutoFit/>
          </a:bodyPr>
          <a:lstStyle/>
          <a:p>
            <a:pPr lvl="0" algn="just">
              <a:spcBef>
                <a:spcPct val="0"/>
              </a:spcBef>
              <a:defRPr/>
            </a:pPr>
            <a:r>
              <a:rPr lang="tr-TR" sz="3000" dirty="0">
                <a:solidFill>
                  <a:srgbClr val="FFFFFF"/>
                </a:solidFill>
                <a:latin typeface="Fira Code"/>
                <a:ea typeface="Fira Code"/>
                <a:cs typeface="Fira Code"/>
                <a:sym typeface="Fira Code"/>
              </a:rPr>
              <a:t>Python programlama dilinde (ve birçok diğer dilde) karar yapıları </a:t>
            </a:r>
            <a:r>
              <a:rPr lang="tr-TR" sz="3000" dirty="0" err="1">
                <a:solidFill>
                  <a:srgbClr val="FF5858"/>
                </a:solidFill>
                <a:latin typeface="Fira Code"/>
                <a:ea typeface="Fira Code"/>
                <a:cs typeface="Fira Code"/>
                <a:sym typeface="Fira Code"/>
              </a:rPr>
              <a:t>if</a:t>
            </a:r>
            <a:r>
              <a:rPr lang="tr-TR" sz="3000" dirty="0">
                <a:solidFill>
                  <a:srgbClr val="FFFFFF"/>
                </a:solidFill>
                <a:latin typeface="Fira Code"/>
                <a:ea typeface="Fira Code"/>
                <a:cs typeface="Fira Code"/>
                <a:sym typeface="Fira Code"/>
              </a:rPr>
              <a:t> (eğer) ile temsil edilmektedir. </a:t>
            </a: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3000" dirty="0">
                <a:solidFill>
                  <a:srgbClr val="FFFFFF"/>
                </a:solidFill>
                <a:latin typeface="Fira Code"/>
                <a:ea typeface="Fira Code"/>
                <a:cs typeface="Fira Code"/>
                <a:sym typeface="Fira Code"/>
              </a:rPr>
              <a:t>Bu yapıda bir durumun doğru (</a:t>
            </a:r>
            <a:r>
              <a:rPr lang="tr-TR" sz="3000" dirty="0" err="1">
                <a:solidFill>
                  <a:srgbClr val="AB81FF"/>
                </a:solidFill>
                <a:latin typeface="Fira Code"/>
                <a:ea typeface="Fira Code"/>
                <a:cs typeface="Fira Code"/>
                <a:sym typeface="Fira Code"/>
              </a:rPr>
              <a:t>true</a:t>
            </a:r>
            <a:r>
              <a:rPr lang="tr-TR" sz="3000" dirty="0">
                <a:solidFill>
                  <a:srgbClr val="FFFFFF"/>
                </a:solidFill>
                <a:latin typeface="Fira Code"/>
                <a:ea typeface="Fira Code"/>
                <a:cs typeface="Fira Code"/>
                <a:sym typeface="Fira Code"/>
              </a:rPr>
              <a:t>) ya da yanlış (</a:t>
            </a:r>
            <a:r>
              <a:rPr lang="tr-TR" sz="3000" dirty="0" err="1">
                <a:solidFill>
                  <a:srgbClr val="AB81FF"/>
                </a:solidFill>
                <a:latin typeface="Fira Code"/>
                <a:ea typeface="Fira Code"/>
                <a:cs typeface="Fira Code"/>
                <a:sym typeface="Fira Code"/>
              </a:rPr>
              <a:t>false</a:t>
            </a:r>
            <a:r>
              <a:rPr lang="tr-TR" sz="3000" dirty="0">
                <a:solidFill>
                  <a:srgbClr val="FFFFFF"/>
                </a:solidFill>
                <a:latin typeface="Fira Code"/>
                <a:ea typeface="Fira Code"/>
                <a:cs typeface="Fira Code"/>
                <a:sym typeface="Fira Code"/>
              </a:rPr>
              <a:t>) olma durumuna göre bazı eylemler icra edilmektedir. </a:t>
            </a: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3000" dirty="0" err="1">
                <a:solidFill>
                  <a:srgbClr val="FFFFFF"/>
                </a:solidFill>
                <a:latin typeface="Fira Code"/>
                <a:ea typeface="Fira Code"/>
                <a:cs typeface="Fira Code"/>
                <a:sym typeface="Fira Code"/>
              </a:rPr>
              <a:t>if</a:t>
            </a:r>
            <a:r>
              <a:rPr lang="tr-TR" sz="3000" dirty="0">
                <a:solidFill>
                  <a:srgbClr val="FFFFFF"/>
                </a:solidFill>
                <a:latin typeface="Fira Code"/>
                <a:ea typeface="Fira Code"/>
                <a:cs typeface="Fira Code"/>
                <a:sym typeface="Fira Code"/>
              </a:rPr>
              <a:t> yapısı tek başına kullanıldığı gibi else ile birlikte de kullanılabilir. </a:t>
            </a:r>
            <a:r>
              <a:rPr lang="tr-TR" sz="3000" dirty="0">
                <a:solidFill>
                  <a:srgbClr val="FF5858"/>
                </a:solidFill>
                <a:latin typeface="Fira Code"/>
                <a:ea typeface="Fira Code"/>
                <a:cs typeface="Fira Code"/>
                <a:sym typeface="Fira Code"/>
              </a:rPr>
              <a:t>Else anahtar sözcüğü tek başına kullanılmaz.</a:t>
            </a:r>
          </a:p>
          <a:p>
            <a:pPr lvl="0" algn="just">
              <a:spcBef>
                <a:spcPct val="0"/>
              </a:spcBef>
              <a:defRPr/>
            </a:pPr>
            <a:endParaRPr lang="tr-TR" sz="3000" dirty="0">
              <a:solidFill>
                <a:srgbClr val="FFFFFF"/>
              </a:solidFill>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4B5ED5EF-9860-84C3-50F5-FD421B3651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612DD5CD-A8B7-3AF7-112D-0C1650B01B05}"/>
              </a:ext>
            </a:extLst>
          </p:cNvPr>
          <p:cNvSpPr txBox="1"/>
          <p:nvPr/>
        </p:nvSpPr>
        <p:spPr>
          <a:xfrm>
            <a:off x="3276600" y="1470727"/>
            <a:ext cx="14332262" cy="1239891"/>
          </a:xfrm>
          <a:prstGeom prst="rect">
            <a:avLst/>
          </a:prstGeom>
        </p:spPr>
        <p:txBody>
          <a:bodyPr lIns="0" tIns="0" rIns="0" bIns="0" rtlCol="0" anchor="t">
            <a:spAutoFit/>
          </a:bodyPr>
          <a:lstStyle/>
          <a:p>
            <a:pPr lvl="0">
              <a:lnSpc>
                <a:spcPts val="10260"/>
              </a:lnSpc>
              <a:spcBef>
                <a:spcPct val="0"/>
              </a:spcBef>
              <a:defRPr/>
            </a:pPr>
            <a:r>
              <a:rPr lang="tr-TR" sz="6600" dirty="0" err="1">
                <a:solidFill>
                  <a:srgbClr val="FF5858"/>
                </a:solidFill>
                <a:latin typeface="Fira Code"/>
                <a:ea typeface="Fira Code"/>
                <a:cs typeface="Fira Code"/>
                <a:sym typeface="Fira Code"/>
              </a:rPr>
              <a:t>if</a:t>
            </a:r>
            <a:r>
              <a:rPr lang="tr-TR" sz="6600" dirty="0">
                <a:solidFill>
                  <a:srgbClr val="FF5858"/>
                </a:solidFill>
                <a:latin typeface="Fira Code"/>
                <a:ea typeface="Fira Code"/>
                <a:cs typeface="Fira Code"/>
                <a:sym typeface="Fira Code"/>
              </a:rPr>
              <a:t> - else Yapısı</a:t>
            </a:r>
            <a:endParaRPr lang="en-US" sz="6600" dirty="0">
              <a:solidFill>
                <a:srgbClr val="FFFFFF"/>
              </a:solidFill>
              <a:latin typeface="Fira Code"/>
              <a:ea typeface="Fira Code"/>
              <a:cs typeface="Fira Code"/>
              <a:sym typeface="Fira Code"/>
            </a:endParaRPr>
          </a:p>
        </p:txBody>
      </p:sp>
      <p:sp>
        <p:nvSpPr>
          <p:cNvPr id="5" name="TextBox 16">
            <a:extLst>
              <a:ext uri="{FF2B5EF4-FFF2-40B4-BE49-F238E27FC236}">
                <a16:creationId xmlns:a16="http://schemas.microsoft.com/office/drawing/2014/main" id="{A89AADF8-4D40-9537-940E-F4DB43374AB6}"/>
              </a:ext>
            </a:extLst>
          </p:cNvPr>
          <p:cNvSpPr txBox="1"/>
          <p:nvPr/>
        </p:nvSpPr>
        <p:spPr>
          <a:xfrm>
            <a:off x="906177" y="1478607"/>
            <a:ext cx="2776475" cy="1267398"/>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328"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a:t>
            </a:r>
          </a:p>
        </p:txBody>
      </p:sp>
      <p:sp>
        <p:nvSpPr>
          <p:cNvPr id="6" name="Freeform 11">
            <a:extLst>
              <a:ext uri="{FF2B5EF4-FFF2-40B4-BE49-F238E27FC236}">
                <a16:creationId xmlns:a16="http://schemas.microsoft.com/office/drawing/2014/main" id="{EADCACA0-CF1E-81B4-783A-EEC8ACF70537}"/>
              </a:ext>
            </a:extLst>
          </p:cNvPr>
          <p:cNvSpPr/>
          <p:nvPr/>
        </p:nvSpPr>
        <p:spPr>
          <a:xfrm>
            <a:off x="1105228" y="3086100"/>
            <a:ext cx="4304971" cy="4648200"/>
          </a:xfrm>
          <a:custGeom>
            <a:avLst/>
            <a:gdLst/>
            <a:ahLst/>
            <a:cxnLst/>
            <a:rect l="l" t="t" r="r" b="b"/>
            <a:pathLst>
              <a:path w="985830" h="1099580">
                <a:moveTo>
                  <a:pt x="0" y="0"/>
                </a:moveTo>
                <a:lnTo>
                  <a:pt x="985831" y="0"/>
                </a:lnTo>
                <a:lnTo>
                  <a:pt x="985831" y="1099580"/>
                </a:lnTo>
                <a:lnTo>
                  <a:pt x="0" y="1099580"/>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3612193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034C5-DA96-4B8A-24DB-2C6D515631C3}"/>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9D576AF3-BE40-3CE2-A44D-C5060F06313E}"/>
              </a:ext>
            </a:extLst>
          </p:cNvPr>
          <p:cNvSpPr txBox="1"/>
          <p:nvPr/>
        </p:nvSpPr>
        <p:spPr>
          <a:xfrm>
            <a:off x="6757168" y="4229100"/>
            <a:ext cx="10602532" cy="2308324"/>
          </a:xfrm>
          <a:prstGeom prst="rect">
            <a:avLst/>
          </a:prstGeom>
        </p:spPr>
        <p:txBody>
          <a:bodyPr wrap="square" lIns="0" tIns="0" rIns="0" bIns="0" rtlCol="0" anchor="t">
            <a:spAutoFit/>
          </a:bodyPr>
          <a:lstStyle/>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3000" dirty="0">
                <a:solidFill>
                  <a:srgbClr val="FFFFFF"/>
                </a:solidFill>
                <a:latin typeface="Fira Code"/>
                <a:ea typeface="Fira Code"/>
                <a:cs typeface="Fira Code"/>
                <a:sym typeface="Fira Code"/>
              </a:rPr>
              <a:t>Özetle; </a:t>
            </a:r>
            <a:r>
              <a:rPr lang="tr-TR" sz="3000" dirty="0" err="1">
                <a:solidFill>
                  <a:srgbClr val="FFC535"/>
                </a:solidFill>
                <a:latin typeface="Fira Code"/>
                <a:ea typeface="Fira Code"/>
                <a:cs typeface="Fira Code"/>
                <a:sym typeface="Fira Code"/>
              </a:rPr>
              <a:t>if</a:t>
            </a:r>
            <a:r>
              <a:rPr lang="tr-TR" sz="3000" dirty="0">
                <a:solidFill>
                  <a:srgbClr val="FFFFFF"/>
                </a:solidFill>
                <a:latin typeface="Fira Code"/>
                <a:ea typeface="Fira Code"/>
                <a:cs typeface="Fira Code"/>
                <a:sym typeface="Fira Code"/>
              </a:rPr>
              <a:t> “</a:t>
            </a:r>
            <a:r>
              <a:rPr lang="tr-TR" sz="3000" dirty="0">
                <a:solidFill>
                  <a:srgbClr val="AB81FF"/>
                </a:solidFill>
                <a:latin typeface="Fira Code"/>
                <a:ea typeface="Fira Code"/>
                <a:cs typeface="Fira Code"/>
                <a:sym typeface="Fira Code"/>
              </a:rPr>
              <a:t>eğer</a:t>
            </a:r>
            <a:r>
              <a:rPr lang="tr-TR" sz="3000" dirty="0">
                <a:solidFill>
                  <a:srgbClr val="FFFFFF"/>
                </a:solidFill>
                <a:latin typeface="Fira Code"/>
                <a:ea typeface="Fira Code"/>
                <a:cs typeface="Fira Code"/>
                <a:sym typeface="Fira Code"/>
              </a:rPr>
              <a:t>” olarak, </a:t>
            </a:r>
            <a:r>
              <a:rPr lang="tr-TR" sz="3000" dirty="0">
                <a:solidFill>
                  <a:srgbClr val="FFC535"/>
                </a:solidFill>
                <a:latin typeface="Fira Code"/>
                <a:ea typeface="Fira Code"/>
                <a:cs typeface="Fira Code"/>
                <a:sym typeface="Fira Code"/>
              </a:rPr>
              <a:t>else</a:t>
            </a:r>
            <a:r>
              <a:rPr lang="tr-TR" sz="3000" dirty="0">
                <a:solidFill>
                  <a:srgbClr val="FFFFFF"/>
                </a:solidFill>
                <a:latin typeface="Fira Code"/>
                <a:ea typeface="Fira Code"/>
                <a:cs typeface="Fira Code"/>
                <a:sym typeface="Fira Code"/>
              </a:rPr>
              <a:t> ise “</a:t>
            </a:r>
            <a:r>
              <a:rPr lang="tr-TR" sz="3000" dirty="0">
                <a:solidFill>
                  <a:srgbClr val="AB81FF"/>
                </a:solidFill>
                <a:latin typeface="Fira Code"/>
                <a:ea typeface="Fira Code"/>
                <a:cs typeface="Fira Code"/>
                <a:sym typeface="Fira Code"/>
              </a:rPr>
              <a:t>değilse</a:t>
            </a:r>
            <a:r>
              <a:rPr lang="tr-TR" sz="3000" dirty="0">
                <a:solidFill>
                  <a:srgbClr val="FFFFFF"/>
                </a:solidFill>
                <a:latin typeface="Fira Code"/>
                <a:ea typeface="Fira Code"/>
                <a:cs typeface="Fira Code"/>
                <a:sym typeface="Fira Code"/>
              </a:rPr>
              <a:t>” olarak düşünülebilir. </a:t>
            </a:r>
          </a:p>
          <a:p>
            <a:pPr lvl="0" algn="just">
              <a:spcBef>
                <a:spcPct val="0"/>
              </a:spcBef>
              <a:defRPr/>
            </a:pPr>
            <a:endParaRPr lang="tr-TR" sz="3000" dirty="0">
              <a:solidFill>
                <a:srgbClr val="FFFFFF"/>
              </a:solidFill>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AC839E1C-E1D0-7150-80DA-D5C87F6DF6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88A49D2B-865B-388A-E0FE-C0F411E77494}"/>
              </a:ext>
            </a:extLst>
          </p:cNvPr>
          <p:cNvSpPr txBox="1"/>
          <p:nvPr/>
        </p:nvSpPr>
        <p:spPr>
          <a:xfrm>
            <a:off x="3276600" y="1470727"/>
            <a:ext cx="14332262" cy="1239891"/>
          </a:xfrm>
          <a:prstGeom prst="rect">
            <a:avLst/>
          </a:prstGeom>
        </p:spPr>
        <p:txBody>
          <a:bodyPr lIns="0" tIns="0" rIns="0" bIns="0" rtlCol="0" anchor="t">
            <a:spAutoFit/>
          </a:bodyPr>
          <a:lstStyle/>
          <a:p>
            <a:pPr lvl="0">
              <a:lnSpc>
                <a:spcPts val="10260"/>
              </a:lnSpc>
              <a:spcBef>
                <a:spcPct val="0"/>
              </a:spcBef>
              <a:defRPr/>
            </a:pPr>
            <a:r>
              <a:rPr lang="tr-TR" sz="6600" dirty="0" err="1">
                <a:solidFill>
                  <a:srgbClr val="FF5858"/>
                </a:solidFill>
                <a:latin typeface="Fira Code"/>
                <a:ea typeface="Fira Code"/>
                <a:cs typeface="Fira Code"/>
                <a:sym typeface="Fira Code"/>
              </a:rPr>
              <a:t>if</a:t>
            </a:r>
            <a:r>
              <a:rPr lang="tr-TR" sz="6600" dirty="0">
                <a:solidFill>
                  <a:srgbClr val="FF5858"/>
                </a:solidFill>
                <a:latin typeface="Fira Code"/>
                <a:ea typeface="Fira Code"/>
                <a:cs typeface="Fira Code"/>
                <a:sym typeface="Fira Code"/>
              </a:rPr>
              <a:t> - else Yapısı</a:t>
            </a:r>
            <a:endParaRPr lang="en-US" sz="6600" dirty="0">
              <a:solidFill>
                <a:srgbClr val="FFFFFF"/>
              </a:solidFill>
              <a:latin typeface="Fira Code"/>
              <a:ea typeface="Fira Code"/>
              <a:cs typeface="Fira Code"/>
              <a:sym typeface="Fira Code"/>
            </a:endParaRPr>
          </a:p>
        </p:txBody>
      </p:sp>
      <p:sp>
        <p:nvSpPr>
          <p:cNvPr id="5" name="TextBox 16">
            <a:extLst>
              <a:ext uri="{FF2B5EF4-FFF2-40B4-BE49-F238E27FC236}">
                <a16:creationId xmlns:a16="http://schemas.microsoft.com/office/drawing/2014/main" id="{24811FA3-CA89-B760-DDA8-DE030EC4F655}"/>
              </a:ext>
            </a:extLst>
          </p:cNvPr>
          <p:cNvSpPr txBox="1"/>
          <p:nvPr/>
        </p:nvSpPr>
        <p:spPr>
          <a:xfrm>
            <a:off x="906177" y="1478607"/>
            <a:ext cx="2776475" cy="1267398"/>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328"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a:t>
            </a:r>
          </a:p>
        </p:txBody>
      </p:sp>
      <p:sp>
        <p:nvSpPr>
          <p:cNvPr id="3" name="Freeform 14">
            <a:extLst>
              <a:ext uri="{FF2B5EF4-FFF2-40B4-BE49-F238E27FC236}">
                <a16:creationId xmlns:a16="http://schemas.microsoft.com/office/drawing/2014/main" id="{BE670552-58F3-63D7-FD7F-233DEA7DADAE}"/>
              </a:ext>
            </a:extLst>
          </p:cNvPr>
          <p:cNvSpPr/>
          <p:nvPr/>
        </p:nvSpPr>
        <p:spPr>
          <a:xfrm>
            <a:off x="925842" y="3345850"/>
            <a:ext cx="5100998" cy="5486400"/>
          </a:xfrm>
          <a:custGeom>
            <a:avLst/>
            <a:gdLst/>
            <a:ahLst/>
            <a:cxnLst/>
            <a:rect l="l" t="t" r="r" b="b"/>
            <a:pathLst>
              <a:path w="1149756" h="1236625">
                <a:moveTo>
                  <a:pt x="0" y="0"/>
                </a:moveTo>
                <a:lnTo>
                  <a:pt x="1149756" y="0"/>
                </a:lnTo>
                <a:lnTo>
                  <a:pt x="1149756" y="1236625"/>
                </a:lnTo>
                <a:lnTo>
                  <a:pt x="0" y="1236625"/>
                </a:lnTo>
                <a:lnTo>
                  <a:pt x="0" y="0"/>
                </a:lnTo>
                <a:close/>
              </a:path>
            </a:pathLst>
          </a:custGeom>
          <a:blipFill>
            <a:blip r:embed="rId2"/>
            <a:stretch>
              <a:fillRect t="-2125" b="-21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900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F6B48-F9F5-815F-E15D-30697DBD3F1B}"/>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9F03AD70-143B-D597-7046-3E8E972E2F17}"/>
              </a:ext>
            </a:extLst>
          </p:cNvPr>
          <p:cNvSpPr txBox="1"/>
          <p:nvPr/>
        </p:nvSpPr>
        <p:spPr>
          <a:xfrm>
            <a:off x="6757168" y="4229100"/>
            <a:ext cx="10602532" cy="5770811"/>
          </a:xfrm>
          <a:prstGeom prst="rect">
            <a:avLst/>
          </a:prstGeom>
        </p:spPr>
        <p:txBody>
          <a:bodyPr wrap="square" lIns="0" tIns="0" rIns="0" bIns="0" rtlCol="0" anchor="t">
            <a:spAutoFit/>
          </a:bodyPr>
          <a:lstStyle/>
          <a:p>
            <a:pPr lvl="0" algn="just">
              <a:spcBef>
                <a:spcPct val="0"/>
              </a:spcBef>
              <a:defRPr/>
            </a:pPr>
            <a:r>
              <a:rPr lang="tr-TR" sz="3000" dirty="0" err="1">
                <a:solidFill>
                  <a:srgbClr val="FFFFFF"/>
                </a:solidFill>
                <a:latin typeface="Fira Code"/>
                <a:ea typeface="Fira Code"/>
                <a:cs typeface="Fira Code"/>
                <a:sym typeface="Fira Code"/>
              </a:rPr>
              <a:t>if</a:t>
            </a:r>
            <a:r>
              <a:rPr lang="tr-TR" sz="3000" dirty="0">
                <a:solidFill>
                  <a:srgbClr val="FFFFFF"/>
                </a:solidFill>
                <a:latin typeface="Fira Code"/>
                <a:ea typeface="Fira Code"/>
                <a:cs typeface="Fira Code"/>
                <a:sym typeface="Fira Code"/>
              </a:rPr>
              <a:t> – else genel şablon : </a:t>
            </a: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da-DK" sz="4500" b="1" dirty="0">
                <a:solidFill>
                  <a:srgbClr val="7ED957"/>
                </a:solidFill>
                <a:latin typeface="Fira Code"/>
                <a:ea typeface="Fira Code"/>
                <a:cs typeface="Fira Code"/>
                <a:sym typeface="Fira Code"/>
              </a:rPr>
              <a:t>if</a:t>
            </a:r>
            <a:r>
              <a:rPr lang="da-DK" sz="4500" dirty="0">
                <a:solidFill>
                  <a:srgbClr val="FFFFFF"/>
                </a:solidFill>
                <a:latin typeface="Fira Code"/>
                <a:ea typeface="Fira Code"/>
                <a:cs typeface="Fira Code"/>
                <a:sym typeface="Fira Code"/>
              </a:rPr>
              <a:t> </a:t>
            </a:r>
            <a:r>
              <a:rPr lang="da-DK" sz="4500" dirty="0">
                <a:solidFill>
                  <a:srgbClr val="FFC535"/>
                </a:solidFill>
                <a:latin typeface="Fira Code"/>
                <a:ea typeface="Fira Code"/>
                <a:cs typeface="Fira Code"/>
                <a:sym typeface="Fira Code"/>
              </a:rPr>
              <a:t>koşul</a:t>
            </a:r>
            <a:r>
              <a:rPr lang="da-DK" sz="4500" dirty="0">
                <a:solidFill>
                  <a:srgbClr val="38B6FF"/>
                </a:solidFill>
                <a:latin typeface="Fira Code"/>
                <a:ea typeface="Fira Code"/>
                <a:cs typeface="Fira Code"/>
                <a:sym typeface="Fira Code"/>
              </a:rPr>
              <a:t>:</a:t>
            </a:r>
          </a:p>
          <a:p>
            <a:pPr lvl="0" algn="just">
              <a:spcBef>
                <a:spcPct val="0"/>
              </a:spcBef>
              <a:defRPr/>
            </a:pPr>
            <a:r>
              <a:rPr lang="da-DK" sz="4500" dirty="0">
                <a:solidFill>
                  <a:srgbClr val="FFFFFF"/>
                </a:solidFill>
                <a:latin typeface="Fira Code"/>
                <a:ea typeface="Fira Code"/>
                <a:cs typeface="Fira Code"/>
                <a:sym typeface="Fira Code"/>
              </a:rPr>
              <a:t>    </a:t>
            </a:r>
            <a:r>
              <a:rPr lang="da-DK" sz="4500" dirty="0">
                <a:solidFill>
                  <a:srgbClr val="FF5858"/>
                </a:solidFill>
                <a:latin typeface="Fira Code"/>
                <a:ea typeface="Fira Code"/>
                <a:cs typeface="Fira Code"/>
                <a:sym typeface="Fira Code"/>
              </a:rPr>
              <a:t>işlem1</a:t>
            </a:r>
            <a:endParaRPr lang="tr-TR" sz="4500" dirty="0">
              <a:solidFill>
                <a:srgbClr val="FF5858"/>
              </a:solidFill>
              <a:latin typeface="Fira Code"/>
              <a:ea typeface="Fira Code"/>
              <a:cs typeface="Fira Code"/>
              <a:sym typeface="Fira Code"/>
            </a:endParaRPr>
          </a:p>
          <a:p>
            <a:pPr lvl="0" algn="just">
              <a:spcBef>
                <a:spcPct val="0"/>
              </a:spcBef>
              <a:defRPr/>
            </a:pPr>
            <a:endParaRPr lang="da-DK" sz="4500" dirty="0">
              <a:solidFill>
                <a:srgbClr val="FFFFFF"/>
              </a:solidFill>
              <a:latin typeface="Fira Code"/>
              <a:ea typeface="Fira Code"/>
              <a:cs typeface="Fira Code"/>
              <a:sym typeface="Fira Code"/>
            </a:endParaRPr>
          </a:p>
          <a:p>
            <a:pPr lvl="0" algn="just">
              <a:spcBef>
                <a:spcPct val="0"/>
              </a:spcBef>
              <a:defRPr/>
            </a:pPr>
            <a:r>
              <a:rPr lang="da-DK" sz="4500" b="1" dirty="0">
                <a:solidFill>
                  <a:srgbClr val="7ED957"/>
                </a:solidFill>
                <a:latin typeface="Fira Code"/>
                <a:ea typeface="Fira Code"/>
                <a:cs typeface="Fira Code"/>
                <a:sym typeface="Fira Code"/>
              </a:rPr>
              <a:t>else</a:t>
            </a:r>
            <a:r>
              <a:rPr lang="da-DK" sz="4500" dirty="0">
                <a:solidFill>
                  <a:srgbClr val="38B6FF"/>
                </a:solidFill>
                <a:latin typeface="Fira Code"/>
                <a:ea typeface="Fira Code"/>
                <a:cs typeface="Fira Code"/>
                <a:sym typeface="Fira Code"/>
              </a:rPr>
              <a:t>:</a:t>
            </a:r>
          </a:p>
          <a:p>
            <a:pPr lvl="0" algn="just">
              <a:spcBef>
                <a:spcPct val="0"/>
              </a:spcBef>
              <a:defRPr/>
            </a:pPr>
            <a:r>
              <a:rPr lang="da-DK" sz="4500" dirty="0">
                <a:solidFill>
                  <a:srgbClr val="FFFFFF"/>
                </a:solidFill>
                <a:latin typeface="Fira Code"/>
                <a:ea typeface="Fira Code"/>
                <a:cs typeface="Fira Code"/>
                <a:sym typeface="Fira Code"/>
              </a:rPr>
              <a:t>    </a:t>
            </a:r>
            <a:r>
              <a:rPr lang="da-DK" sz="4500" dirty="0">
                <a:solidFill>
                  <a:srgbClr val="FF5858"/>
                </a:solidFill>
                <a:latin typeface="Fira Code"/>
                <a:ea typeface="Fira Code"/>
                <a:cs typeface="Fira Code"/>
                <a:sym typeface="Fira Code"/>
              </a:rPr>
              <a:t>işlem2</a:t>
            </a:r>
            <a:endParaRPr lang="tr-TR" sz="4500" dirty="0">
              <a:solidFill>
                <a:srgbClr val="FF5858"/>
              </a:solidFill>
              <a:latin typeface="Fira Code"/>
              <a:ea typeface="Fira Code"/>
              <a:cs typeface="Fira Code"/>
              <a:sym typeface="Fira Code"/>
            </a:endParaRPr>
          </a:p>
          <a:p>
            <a:pPr lvl="0" algn="just">
              <a:spcBef>
                <a:spcPct val="0"/>
              </a:spcBef>
              <a:defRPr/>
            </a:pPr>
            <a:endParaRPr lang="tr-TR" sz="3000" dirty="0">
              <a:solidFill>
                <a:srgbClr val="FF5858"/>
              </a:solidFill>
              <a:latin typeface="Fira Code"/>
              <a:ea typeface="Fira Code"/>
              <a:cs typeface="Fira Code"/>
              <a:sym typeface="Fira Code"/>
            </a:endParaRPr>
          </a:p>
          <a:p>
            <a:pPr lvl="0" algn="just">
              <a:spcBef>
                <a:spcPct val="0"/>
              </a:spcBef>
              <a:defRPr/>
            </a:pPr>
            <a:endParaRPr lang="da-DK" sz="3000" dirty="0">
              <a:solidFill>
                <a:srgbClr val="FF5858"/>
              </a:solidFill>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EB90DE2C-F561-FD50-8766-A740433BD6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4F9487C8-43C2-E31E-B8E0-D886DD93AF83}"/>
              </a:ext>
            </a:extLst>
          </p:cNvPr>
          <p:cNvSpPr txBox="1"/>
          <p:nvPr/>
        </p:nvSpPr>
        <p:spPr>
          <a:xfrm>
            <a:off x="3276600" y="1470727"/>
            <a:ext cx="14332262" cy="1239891"/>
          </a:xfrm>
          <a:prstGeom prst="rect">
            <a:avLst/>
          </a:prstGeom>
        </p:spPr>
        <p:txBody>
          <a:bodyPr lIns="0" tIns="0" rIns="0" bIns="0" rtlCol="0" anchor="t">
            <a:spAutoFit/>
          </a:bodyPr>
          <a:lstStyle/>
          <a:p>
            <a:pPr lvl="0">
              <a:lnSpc>
                <a:spcPts val="10260"/>
              </a:lnSpc>
              <a:spcBef>
                <a:spcPct val="0"/>
              </a:spcBef>
              <a:defRPr/>
            </a:pPr>
            <a:r>
              <a:rPr lang="tr-TR" sz="6600" dirty="0" err="1">
                <a:solidFill>
                  <a:srgbClr val="FF5858"/>
                </a:solidFill>
                <a:latin typeface="Fira Code"/>
                <a:ea typeface="Fira Code"/>
                <a:cs typeface="Fira Code"/>
                <a:sym typeface="Fira Code"/>
              </a:rPr>
              <a:t>if</a:t>
            </a:r>
            <a:r>
              <a:rPr lang="tr-TR" sz="6600" dirty="0">
                <a:solidFill>
                  <a:srgbClr val="FF5858"/>
                </a:solidFill>
                <a:latin typeface="Fira Code"/>
                <a:ea typeface="Fira Code"/>
                <a:cs typeface="Fira Code"/>
                <a:sym typeface="Fira Code"/>
              </a:rPr>
              <a:t> - else Yapısı</a:t>
            </a:r>
            <a:endParaRPr lang="en-US" sz="6600" dirty="0">
              <a:solidFill>
                <a:srgbClr val="FFFFFF"/>
              </a:solidFill>
              <a:latin typeface="Fira Code"/>
              <a:ea typeface="Fira Code"/>
              <a:cs typeface="Fira Code"/>
              <a:sym typeface="Fira Code"/>
            </a:endParaRPr>
          </a:p>
        </p:txBody>
      </p:sp>
      <p:sp>
        <p:nvSpPr>
          <p:cNvPr id="5" name="TextBox 16">
            <a:extLst>
              <a:ext uri="{FF2B5EF4-FFF2-40B4-BE49-F238E27FC236}">
                <a16:creationId xmlns:a16="http://schemas.microsoft.com/office/drawing/2014/main" id="{F7058FF4-4740-39F6-351B-872E62AF9227}"/>
              </a:ext>
            </a:extLst>
          </p:cNvPr>
          <p:cNvSpPr txBox="1"/>
          <p:nvPr/>
        </p:nvSpPr>
        <p:spPr>
          <a:xfrm>
            <a:off x="906177" y="1478607"/>
            <a:ext cx="2776475" cy="1267398"/>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328"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a:t>
            </a:r>
          </a:p>
        </p:txBody>
      </p:sp>
      <p:sp>
        <p:nvSpPr>
          <p:cNvPr id="6" name="Freeform 9">
            <a:extLst>
              <a:ext uri="{FF2B5EF4-FFF2-40B4-BE49-F238E27FC236}">
                <a16:creationId xmlns:a16="http://schemas.microsoft.com/office/drawing/2014/main" id="{6338C562-8390-A485-5C55-E9F56527C9C9}"/>
              </a:ext>
            </a:extLst>
          </p:cNvPr>
          <p:cNvSpPr/>
          <p:nvPr/>
        </p:nvSpPr>
        <p:spPr>
          <a:xfrm>
            <a:off x="933216" y="3571826"/>
            <a:ext cx="4729540" cy="5244447"/>
          </a:xfrm>
          <a:custGeom>
            <a:avLst/>
            <a:gdLst/>
            <a:ahLst/>
            <a:cxnLst/>
            <a:rect l="l" t="t" r="r" b="b"/>
            <a:pathLst>
              <a:path w="1229480" h="1363334">
                <a:moveTo>
                  <a:pt x="0" y="0"/>
                </a:moveTo>
                <a:lnTo>
                  <a:pt x="1229480" y="0"/>
                </a:lnTo>
                <a:lnTo>
                  <a:pt x="1229480" y="1363334"/>
                </a:lnTo>
                <a:lnTo>
                  <a:pt x="0" y="1363334"/>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2359435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86AD4-39F1-24BA-5412-9E9B81C51C12}"/>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38DA8DCC-6876-9445-CBC2-24ADD615606E}"/>
              </a:ext>
            </a:extLst>
          </p:cNvPr>
          <p:cNvSpPr txBox="1"/>
          <p:nvPr/>
        </p:nvSpPr>
        <p:spPr>
          <a:xfrm>
            <a:off x="6747336" y="2664917"/>
            <a:ext cx="10602532" cy="6463308"/>
          </a:xfrm>
          <a:prstGeom prst="rect">
            <a:avLst/>
          </a:prstGeom>
        </p:spPr>
        <p:txBody>
          <a:bodyPr wrap="square" lIns="0" tIns="0" rIns="0" bIns="0" rtlCol="0" anchor="t">
            <a:spAutoFit/>
          </a:bodyPr>
          <a:lstStyle/>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da-DK" sz="3000" b="1" dirty="0">
                <a:solidFill>
                  <a:srgbClr val="7ED957"/>
                </a:solidFill>
                <a:latin typeface="Fira Code"/>
                <a:ea typeface="Fira Code"/>
                <a:cs typeface="Fira Code"/>
                <a:sym typeface="Fira Code"/>
              </a:rPr>
              <a:t>if</a:t>
            </a:r>
            <a:r>
              <a:rPr lang="da-DK" sz="3000" dirty="0">
                <a:solidFill>
                  <a:srgbClr val="FFFFFF"/>
                </a:solidFill>
                <a:latin typeface="Fira Code"/>
                <a:ea typeface="Fira Code"/>
                <a:cs typeface="Fira Code"/>
                <a:sym typeface="Fira Code"/>
              </a:rPr>
              <a:t> </a:t>
            </a:r>
            <a:r>
              <a:rPr lang="da-DK" sz="3000" dirty="0">
                <a:solidFill>
                  <a:srgbClr val="FFC535"/>
                </a:solidFill>
                <a:latin typeface="Fira Code"/>
                <a:ea typeface="Fira Code"/>
                <a:cs typeface="Fira Code"/>
                <a:sym typeface="Fira Code"/>
              </a:rPr>
              <a:t>koşul</a:t>
            </a:r>
            <a:r>
              <a:rPr lang="da-DK" sz="3000" dirty="0">
                <a:solidFill>
                  <a:srgbClr val="38B6FF"/>
                </a:solidFill>
                <a:latin typeface="Fira Code"/>
                <a:ea typeface="Fira Code"/>
                <a:cs typeface="Fira Code"/>
                <a:sym typeface="Fira Code"/>
              </a:rPr>
              <a:t>:</a:t>
            </a:r>
          </a:p>
          <a:p>
            <a:pPr lvl="0" algn="just">
              <a:spcBef>
                <a:spcPct val="0"/>
              </a:spcBef>
              <a:defRPr/>
            </a:pPr>
            <a:r>
              <a:rPr lang="da-DK" sz="3000" dirty="0">
                <a:solidFill>
                  <a:srgbClr val="FFFFFF"/>
                </a:solidFill>
                <a:latin typeface="Fira Code"/>
                <a:ea typeface="Fira Code"/>
                <a:cs typeface="Fira Code"/>
                <a:sym typeface="Fira Code"/>
              </a:rPr>
              <a:t>    </a:t>
            </a:r>
            <a:r>
              <a:rPr lang="da-DK" sz="3000" dirty="0">
                <a:solidFill>
                  <a:srgbClr val="FF5858"/>
                </a:solidFill>
                <a:latin typeface="Fira Code"/>
                <a:ea typeface="Fira Code"/>
                <a:cs typeface="Fira Code"/>
                <a:sym typeface="Fira Code"/>
              </a:rPr>
              <a:t>işlem1</a:t>
            </a:r>
            <a:endParaRPr lang="tr-TR" sz="3000" dirty="0">
              <a:solidFill>
                <a:srgbClr val="FF5858"/>
              </a:solidFill>
              <a:latin typeface="Fira Code"/>
              <a:ea typeface="Fira Code"/>
              <a:cs typeface="Fira Code"/>
              <a:sym typeface="Fira Code"/>
            </a:endParaRPr>
          </a:p>
          <a:p>
            <a:pPr lvl="0" algn="just">
              <a:spcBef>
                <a:spcPct val="0"/>
              </a:spcBef>
              <a:defRPr/>
            </a:pPr>
            <a:endParaRPr lang="tr-TR" sz="3000" dirty="0">
              <a:solidFill>
                <a:srgbClr val="FF5858"/>
              </a:solidFill>
              <a:latin typeface="Fira Code"/>
              <a:ea typeface="Fira Code"/>
              <a:cs typeface="Fira Code"/>
              <a:sym typeface="Fira Code"/>
            </a:endParaRPr>
          </a:p>
          <a:p>
            <a:pPr lvl="0" algn="just">
              <a:spcBef>
                <a:spcPct val="0"/>
              </a:spcBef>
              <a:defRPr/>
            </a:pPr>
            <a:endParaRPr lang="tr-TR" sz="3000" dirty="0">
              <a:solidFill>
                <a:srgbClr val="FF5858"/>
              </a:solidFill>
              <a:latin typeface="Fira Code"/>
              <a:ea typeface="Fira Code"/>
              <a:cs typeface="Fira Code"/>
              <a:sym typeface="Fira Code"/>
            </a:endParaRPr>
          </a:p>
          <a:p>
            <a:pPr lvl="0">
              <a:spcBef>
                <a:spcPct val="0"/>
              </a:spcBef>
              <a:defRPr/>
            </a:pPr>
            <a:r>
              <a:rPr lang="tr-TR" sz="3000" dirty="0">
                <a:solidFill>
                  <a:srgbClr val="FF5858"/>
                </a:solidFill>
                <a:latin typeface="Fira Code"/>
                <a:ea typeface="Fira Code"/>
                <a:cs typeface="Fira Code"/>
                <a:sym typeface="Fira Code"/>
              </a:rPr>
              <a:t>DİKKAT ! </a:t>
            </a:r>
          </a:p>
          <a:p>
            <a:pPr lvl="0">
              <a:spcBef>
                <a:spcPct val="0"/>
              </a:spcBef>
              <a:defRPr/>
            </a:pPr>
            <a:br>
              <a:rPr lang="tr-TR" sz="3000" dirty="0">
                <a:solidFill>
                  <a:srgbClr val="FF5858"/>
                </a:solidFill>
                <a:latin typeface="Fira Code"/>
                <a:ea typeface="Fira Code"/>
                <a:cs typeface="Fira Code"/>
                <a:sym typeface="Fira Code"/>
              </a:rPr>
            </a:br>
            <a:r>
              <a:rPr lang="tr-TR" sz="3000" dirty="0">
                <a:solidFill>
                  <a:schemeClr val="bg1"/>
                </a:solidFill>
                <a:latin typeface="Fira Code"/>
                <a:ea typeface="Fira Code"/>
                <a:cs typeface="Fira Code"/>
                <a:sym typeface="Fira Code"/>
              </a:rPr>
              <a:t>Python bir </a:t>
            </a:r>
            <a:r>
              <a:rPr lang="it-IT" sz="3000" dirty="0">
                <a:solidFill>
                  <a:schemeClr val="bg1"/>
                </a:solidFill>
                <a:latin typeface="Fira Code"/>
                <a:ea typeface="Fira Code"/>
                <a:cs typeface="Fira Code"/>
                <a:sym typeface="Fira Code"/>
              </a:rPr>
              <a:t> “</a:t>
            </a:r>
            <a:r>
              <a:rPr lang="it-IT" sz="3000" dirty="0">
                <a:solidFill>
                  <a:srgbClr val="FF5858"/>
                </a:solidFill>
                <a:latin typeface="Fira Code"/>
                <a:ea typeface="Fira Code"/>
                <a:cs typeface="Fira Code"/>
                <a:sym typeface="Fira Code"/>
              </a:rPr>
              <a:t>Indentation-sensitive language</a:t>
            </a:r>
            <a:r>
              <a:rPr lang="it-IT" sz="3000" dirty="0">
                <a:solidFill>
                  <a:schemeClr val="bg1"/>
                </a:solidFill>
                <a:latin typeface="Fira Code"/>
                <a:ea typeface="Fira Code"/>
                <a:cs typeface="Fira Code"/>
                <a:sym typeface="Fira Code"/>
              </a:rPr>
              <a:t>” </a:t>
            </a:r>
            <a:r>
              <a:rPr lang="tr-TR" sz="3000" dirty="0">
                <a:solidFill>
                  <a:schemeClr val="bg1"/>
                </a:solidFill>
                <a:latin typeface="Fira Code"/>
                <a:ea typeface="Fira Code"/>
                <a:cs typeface="Fira Code"/>
                <a:sym typeface="Fira Code"/>
              </a:rPr>
              <a:t>   </a:t>
            </a:r>
            <a:r>
              <a:rPr lang="it-IT" sz="3000" dirty="0">
                <a:solidFill>
                  <a:schemeClr val="bg1"/>
                </a:solidFill>
                <a:latin typeface="Fira Code"/>
                <a:ea typeface="Fira Code"/>
                <a:cs typeface="Fira Code"/>
                <a:sym typeface="Fira Code"/>
              </a:rPr>
              <a:t>(</a:t>
            </a:r>
            <a:r>
              <a:rPr lang="it-IT" sz="3000" dirty="0">
                <a:solidFill>
                  <a:srgbClr val="FF5858"/>
                </a:solidFill>
                <a:latin typeface="Fira Code"/>
                <a:ea typeface="Fira Code"/>
                <a:cs typeface="Fira Code"/>
                <a:sym typeface="Fira Code"/>
              </a:rPr>
              <a:t>girinti duyarlı</a:t>
            </a:r>
            <a:r>
              <a:rPr lang="it-IT" sz="3000" dirty="0">
                <a:solidFill>
                  <a:schemeClr val="bg1"/>
                </a:solidFill>
                <a:latin typeface="Fira Code"/>
                <a:ea typeface="Fira Code"/>
                <a:cs typeface="Fira Code"/>
                <a:sym typeface="Fira Code"/>
              </a:rPr>
              <a:t>)</a:t>
            </a:r>
            <a:r>
              <a:rPr lang="tr-TR" sz="3000" dirty="0">
                <a:solidFill>
                  <a:schemeClr val="bg1"/>
                </a:solidFill>
                <a:latin typeface="Fira Code"/>
                <a:ea typeface="Fira Code"/>
                <a:cs typeface="Fira Code"/>
                <a:sym typeface="Fira Code"/>
              </a:rPr>
              <a:t> dildir. </a:t>
            </a:r>
          </a:p>
          <a:p>
            <a:pPr lvl="0">
              <a:spcBef>
                <a:spcPct val="0"/>
              </a:spcBef>
              <a:defRPr/>
            </a:pPr>
            <a:endParaRPr lang="tr-TR" sz="3000" dirty="0">
              <a:solidFill>
                <a:schemeClr val="bg1"/>
              </a:solidFill>
              <a:latin typeface="Fira Code"/>
              <a:ea typeface="Fira Code"/>
              <a:cs typeface="Fira Code"/>
              <a:sym typeface="Fira Code"/>
            </a:endParaRPr>
          </a:p>
          <a:p>
            <a:pPr lvl="0">
              <a:spcBef>
                <a:spcPct val="0"/>
              </a:spcBef>
              <a:defRPr/>
            </a:pPr>
            <a:r>
              <a:rPr lang="tr-TR" sz="3000" dirty="0">
                <a:solidFill>
                  <a:schemeClr val="bg1"/>
                </a:solidFill>
                <a:latin typeface="Fira Code"/>
                <a:ea typeface="Fira Code"/>
                <a:cs typeface="Fira Code"/>
                <a:sym typeface="Fira Code"/>
              </a:rPr>
              <a:t>Girinti bittiğinde </a:t>
            </a:r>
            <a:r>
              <a:rPr lang="tr-TR" sz="3000" dirty="0" err="1">
                <a:solidFill>
                  <a:schemeClr val="bg1"/>
                </a:solidFill>
                <a:latin typeface="Fira Code"/>
                <a:ea typeface="Fira Code"/>
                <a:cs typeface="Fira Code"/>
                <a:sym typeface="Fira Code"/>
              </a:rPr>
              <a:t>if</a:t>
            </a:r>
            <a:r>
              <a:rPr lang="tr-TR" sz="3000" dirty="0">
                <a:solidFill>
                  <a:schemeClr val="bg1"/>
                </a:solidFill>
                <a:latin typeface="Fira Code"/>
                <a:ea typeface="Fira Code"/>
                <a:cs typeface="Fira Code"/>
                <a:sym typeface="Fira Code"/>
              </a:rPr>
              <a:t> - </a:t>
            </a:r>
            <a:r>
              <a:rPr lang="tr-TR" sz="3000" dirty="0" err="1">
                <a:solidFill>
                  <a:schemeClr val="bg1"/>
                </a:solidFill>
                <a:latin typeface="Fira Code"/>
                <a:ea typeface="Fira Code"/>
                <a:cs typeface="Fira Code"/>
                <a:sym typeface="Fira Code"/>
              </a:rPr>
              <a:t>else’den</a:t>
            </a:r>
            <a:r>
              <a:rPr lang="tr-TR" sz="3000" dirty="0">
                <a:solidFill>
                  <a:schemeClr val="bg1"/>
                </a:solidFill>
                <a:latin typeface="Fira Code"/>
                <a:ea typeface="Fira Code"/>
                <a:cs typeface="Fira Code"/>
                <a:sym typeface="Fira Code"/>
              </a:rPr>
              <a:t> çıkmış sayılır.</a:t>
            </a:r>
          </a:p>
          <a:p>
            <a:pPr lvl="0" algn="just">
              <a:spcBef>
                <a:spcPct val="0"/>
              </a:spcBef>
              <a:defRPr/>
            </a:pPr>
            <a:endParaRPr lang="da-DK" sz="3000" dirty="0">
              <a:solidFill>
                <a:srgbClr val="FFFFFF"/>
              </a:solidFill>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2921907C-CE7E-4BEA-1BE1-3FD2D2944D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88523DDC-4EAA-D411-31D7-A4C4937829C1}"/>
              </a:ext>
            </a:extLst>
          </p:cNvPr>
          <p:cNvSpPr txBox="1"/>
          <p:nvPr/>
        </p:nvSpPr>
        <p:spPr>
          <a:xfrm>
            <a:off x="3276600" y="1470727"/>
            <a:ext cx="14332262" cy="1239891"/>
          </a:xfrm>
          <a:prstGeom prst="rect">
            <a:avLst/>
          </a:prstGeom>
        </p:spPr>
        <p:txBody>
          <a:bodyPr lIns="0" tIns="0" rIns="0" bIns="0" rtlCol="0" anchor="t">
            <a:spAutoFit/>
          </a:bodyPr>
          <a:lstStyle/>
          <a:p>
            <a:pPr lvl="0">
              <a:lnSpc>
                <a:spcPts val="10260"/>
              </a:lnSpc>
              <a:spcBef>
                <a:spcPct val="0"/>
              </a:spcBef>
              <a:defRPr/>
            </a:pPr>
            <a:r>
              <a:rPr lang="tr-TR" sz="6600" dirty="0" err="1">
                <a:solidFill>
                  <a:srgbClr val="FF5858"/>
                </a:solidFill>
                <a:latin typeface="Fira Code"/>
                <a:ea typeface="Fira Code"/>
                <a:cs typeface="Fira Code"/>
                <a:sym typeface="Fira Code"/>
              </a:rPr>
              <a:t>if</a:t>
            </a:r>
            <a:r>
              <a:rPr lang="tr-TR" sz="6600" dirty="0">
                <a:solidFill>
                  <a:srgbClr val="FF5858"/>
                </a:solidFill>
                <a:latin typeface="Fira Code"/>
                <a:ea typeface="Fira Code"/>
                <a:cs typeface="Fira Code"/>
                <a:sym typeface="Fira Code"/>
              </a:rPr>
              <a:t> - else Yapısı</a:t>
            </a:r>
            <a:endParaRPr lang="en-US" sz="6600" dirty="0">
              <a:solidFill>
                <a:srgbClr val="FFFFFF"/>
              </a:solidFill>
              <a:latin typeface="Fira Code"/>
              <a:ea typeface="Fira Code"/>
              <a:cs typeface="Fira Code"/>
              <a:sym typeface="Fira Code"/>
            </a:endParaRPr>
          </a:p>
        </p:txBody>
      </p:sp>
      <p:sp>
        <p:nvSpPr>
          <p:cNvPr id="5" name="TextBox 16">
            <a:extLst>
              <a:ext uri="{FF2B5EF4-FFF2-40B4-BE49-F238E27FC236}">
                <a16:creationId xmlns:a16="http://schemas.microsoft.com/office/drawing/2014/main" id="{D80B6CD8-E6AE-BF4A-35AE-B52B912E44F4}"/>
              </a:ext>
            </a:extLst>
          </p:cNvPr>
          <p:cNvSpPr txBox="1"/>
          <p:nvPr/>
        </p:nvSpPr>
        <p:spPr>
          <a:xfrm>
            <a:off x="906177" y="1478607"/>
            <a:ext cx="2776475" cy="1267398"/>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328"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a:t>
            </a:r>
          </a:p>
        </p:txBody>
      </p:sp>
      <p:sp>
        <p:nvSpPr>
          <p:cNvPr id="3" name="Freeform 14">
            <a:extLst>
              <a:ext uri="{FF2B5EF4-FFF2-40B4-BE49-F238E27FC236}">
                <a16:creationId xmlns:a16="http://schemas.microsoft.com/office/drawing/2014/main" id="{DAA23B73-1CC3-1910-B6D8-5BE9811256C9}"/>
              </a:ext>
            </a:extLst>
          </p:cNvPr>
          <p:cNvSpPr/>
          <p:nvPr/>
        </p:nvSpPr>
        <p:spPr>
          <a:xfrm>
            <a:off x="925842" y="3345850"/>
            <a:ext cx="5100998" cy="5486400"/>
          </a:xfrm>
          <a:custGeom>
            <a:avLst/>
            <a:gdLst/>
            <a:ahLst/>
            <a:cxnLst/>
            <a:rect l="l" t="t" r="r" b="b"/>
            <a:pathLst>
              <a:path w="1149756" h="1236625">
                <a:moveTo>
                  <a:pt x="0" y="0"/>
                </a:moveTo>
                <a:lnTo>
                  <a:pt x="1149756" y="0"/>
                </a:lnTo>
                <a:lnTo>
                  <a:pt x="1149756" y="1236625"/>
                </a:lnTo>
                <a:lnTo>
                  <a:pt x="0" y="1236625"/>
                </a:lnTo>
                <a:lnTo>
                  <a:pt x="0" y="0"/>
                </a:lnTo>
                <a:close/>
              </a:path>
            </a:pathLst>
          </a:custGeom>
          <a:blipFill>
            <a:blip r:embed="rId2"/>
            <a:stretch>
              <a:fillRect t="-2125" b="-21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ağ Ayraç 5">
            <a:extLst>
              <a:ext uri="{FF2B5EF4-FFF2-40B4-BE49-F238E27FC236}">
                <a16:creationId xmlns:a16="http://schemas.microsoft.com/office/drawing/2014/main" id="{B1E5CEAB-C436-A616-F88E-AE69EB5E1E80}"/>
              </a:ext>
            </a:extLst>
          </p:cNvPr>
          <p:cNvSpPr/>
          <p:nvPr/>
        </p:nvSpPr>
        <p:spPr>
          <a:xfrm rot="16200000" flipH="1">
            <a:off x="7005247" y="4071546"/>
            <a:ext cx="324892" cy="904620"/>
          </a:xfrm>
          <a:prstGeom prst="rightBrace">
            <a:avLst>
              <a:gd name="adj1" fmla="val 62057"/>
              <a:gd name="adj2" fmla="val 49235"/>
            </a:avLst>
          </a:prstGeom>
          <a:ln w="57150">
            <a:solidFill>
              <a:srgbClr val="AB81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Tree>
    <p:extLst>
      <p:ext uri="{BB962C8B-B14F-4D97-AF65-F5344CB8AC3E}">
        <p14:creationId xmlns:p14="http://schemas.microsoft.com/office/powerpoint/2010/main" val="2374316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E55E-B78D-5AD1-918E-C539FC6C1CDE}"/>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92E7348B-5006-7F16-D346-5BB1597681C6}"/>
              </a:ext>
            </a:extLst>
          </p:cNvPr>
          <p:cNvSpPr txBox="1"/>
          <p:nvPr/>
        </p:nvSpPr>
        <p:spPr>
          <a:xfrm>
            <a:off x="6759626" y="3467100"/>
            <a:ext cx="10602532" cy="4616648"/>
          </a:xfrm>
          <a:prstGeom prst="rect">
            <a:avLst/>
          </a:prstGeom>
        </p:spPr>
        <p:txBody>
          <a:bodyPr wrap="square" lIns="0" tIns="0" rIns="0" bIns="0" rtlCol="0" anchor="t">
            <a:spAutoFit/>
          </a:bodyPr>
          <a:lstStyle/>
          <a:p>
            <a:pPr lvl="0" algn="just">
              <a:spcBef>
                <a:spcPct val="0"/>
              </a:spcBef>
              <a:defRPr/>
            </a:pPr>
            <a:r>
              <a:rPr lang="tr-TR" sz="4500" dirty="0" err="1">
                <a:solidFill>
                  <a:srgbClr val="FFFFFF"/>
                </a:solidFill>
                <a:latin typeface="Fira Code"/>
                <a:ea typeface="Fira Code"/>
                <a:cs typeface="Fira Code"/>
                <a:sym typeface="Fira Code"/>
              </a:rPr>
              <a:t>sayi</a:t>
            </a:r>
            <a:r>
              <a:rPr lang="tr-TR" sz="4500" dirty="0">
                <a:solidFill>
                  <a:srgbClr val="FFFFFF"/>
                </a:solidFill>
                <a:latin typeface="Fira Code"/>
                <a:ea typeface="Fira Code"/>
                <a:cs typeface="Fira Code"/>
                <a:sym typeface="Fira Code"/>
              </a:rPr>
              <a:t> = 5</a:t>
            </a:r>
          </a:p>
          <a:p>
            <a:pPr lvl="0" algn="just">
              <a:spcBef>
                <a:spcPct val="0"/>
              </a:spcBef>
              <a:defRPr/>
            </a:pPr>
            <a:endParaRPr lang="tr-TR" sz="4500" dirty="0">
              <a:solidFill>
                <a:srgbClr val="FFFFFF"/>
              </a:solidFill>
              <a:latin typeface="Fira Code"/>
              <a:ea typeface="Fira Code"/>
              <a:cs typeface="Fira Code"/>
              <a:sym typeface="Fira Code"/>
            </a:endParaRPr>
          </a:p>
          <a:p>
            <a:pPr lvl="0" algn="just">
              <a:spcBef>
                <a:spcPct val="0"/>
              </a:spcBef>
              <a:defRPr/>
            </a:pPr>
            <a:r>
              <a:rPr lang="tr-TR" sz="4500" dirty="0" err="1">
                <a:solidFill>
                  <a:srgbClr val="FFC535"/>
                </a:solidFill>
                <a:latin typeface="Fira Code"/>
                <a:ea typeface="Fira Code"/>
                <a:cs typeface="Fira Code"/>
                <a:sym typeface="Fira Code"/>
              </a:rPr>
              <a:t>if</a:t>
            </a:r>
            <a:r>
              <a:rPr lang="tr-TR" sz="4500" dirty="0">
                <a:solidFill>
                  <a:srgbClr val="FFC535"/>
                </a:solidFill>
                <a:latin typeface="Fira Code"/>
                <a:ea typeface="Fira Code"/>
                <a:cs typeface="Fira Code"/>
                <a:sym typeface="Fira Code"/>
              </a:rPr>
              <a:t> </a:t>
            </a:r>
            <a:r>
              <a:rPr lang="tr-TR" sz="4500" dirty="0" err="1">
                <a:solidFill>
                  <a:srgbClr val="FFC535"/>
                </a:solidFill>
                <a:latin typeface="Fira Code"/>
                <a:ea typeface="Fira Code"/>
                <a:cs typeface="Fira Code"/>
                <a:sym typeface="Fira Code"/>
              </a:rPr>
              <a:t>sayi</a:t>
            </a:r>
            <a:r>
              <a:rPr lang="tr-TR" sz="4500" dirty="0">
                <a:solidFill>
                  <a:srgbClr val="FFC535"/>
                </a:solidFill>
                <a:latin typeface="Fira Code"/>
                <a:ea typeface="Fira Code"/>
                <a:cs typeface="Fira Code"/>
                <a:sym typeface="Fira Code"/>
              </a:rPr>
              <a:t> &lt; 10 :</a:t>
            </a:r>
          </a:p>
          <a:p>
            <a:pPr lvl="0" algn="just">
              <a:spcBef>
                <a:spcPct val="0"/>
              </a:spcBef>
              <a:defRPr/>
            </a:pPr>
            <a:r>
              <a:rPr lang="tr-TR" sz="4500" dirty="0">
                <a:solidFill>
                  <a:srgbClr val="FFC535"/>
                </a:solidFill>
                <a:latin typeface="Fira Code"/>
                <a:ea typeface="Fira Code"/>
                <a:cs typeface="Fira Code"/>
                <a:sym typeface="Fira Code"/>
              </a:rPr>
              <a:t>	</a:t>
            </a:r>
            <a:r>
              <a:rPr lang="tr-TR" sz="4500" dirty="0" err="1">
                <a:solidFill>
                  <a:srgbClr val="FFC535"/>
                </a:solidFill>
                <a:latin typeface="Fira Code"/>
                <a:ea typeface="Fira Code"/>
                <a:cs typeface="Fira Code"/>
                <a:sym typeface="Fira Code"/>
              </a:rPr>
              <a:t>print</a:t>
            </a:r>
            <a:r>
              <a:rPr lang="tr-TR" sz="4500" dirty="0">
                <a:solidFill>
                  <a:srgbClr val="FFC535"/>
                </a:solidFill>
                <a:latin typeface="Fira Code"/>
                <a:ea typeface="Fira Code"/>
                <a:cs typeface="Fira Code"/>
                <a:sym typeface="Fira Code"/>
              </a:rPr>
              <a:t>(‘sayı 10 dan küçük’)</a:t>
            </a: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3000" dirty="0">
                <a:solidFill>
                  <a:srgbClr val="FFFFFF"/>
                </a:solidFill>
                <a:latin typeface="Fira Code"/>
                <a:ea typeface="Fira Code"/>
                <a:cs typeface="Fira Code"/>
                <a:sym typeface="Fira Code"/>
              </a:rPr>
              <a:t>// ÇIKTI : sayı 10 dan küçük</a:t>
            </a:r>
            <a:endParaRPr lang="da-DK" sz="3000" dirty="0">
              <a:solidFill>
                <a:srgbClr val="FFFFFF"/>
              </a:solidFill>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1644A35E-AFB8-F3B2-5A5C-F967D732ED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31623AB0-ED4E-354D-3E95-988455B35015}"/>
              </a:ext>
            </a:extLst>
          </p:cNvPr>
          <p:cNvSpPr txBox="1"/>
          <p:nvPr/>
        </p:nvSpPr>
        <p:spPr>
          <a:xfrm>
            <a:off x="3276600" y="1470727"/>
            <a:ext cx="14332262" cy="1239891"/>
          </a:xfrm>
          <a:prstGeom prst="rect">
            <a:avLst/>
          </a:prstGeom>
        </p:spPr>
        <p:txBody>
          <a:bodyPr lIns="0" tIns="0" rIns="0" bIns="0" rtlCol="0" anchor="t">
            <a:spAutoFit/>
          </a:bodyPr>
          <a:lstStyle/>
          <a:p>
            <a:pPr lvl="0">
              <a:lnSpc>
                <a:spcPts val="10260"/>
              </a:lnSpc>
              <a:spcBef>
                <a:spcPct val="0"/>
              </a:spcBef>
              <a:defRPr/>
            </a:pPr>
            <a:r>
              <a:rPr lang="tr-TR" sz="6600" dirty="0" err="1">
                <a:solidFill>
                  <a:srgbClr val="FF5858"/>
                </a:solidFill>
                <a:latin typeface="Fira Code"/>
                <a:ea typeface="Fira Code"/>
                <a:cs typeface="Fira Code"/>
                <a:sym typeface="Fira Code"/>
              </a:rPr>
              <a:t>if</a:t>
            </a:r>
            <a:r>
              <a:rPr lang="tr-TR" sz="6600" dirty="0">
                <a:solidFill>
                  <a:srgbClr val="FF5858"/>
                </a:solidFill>
                <a:latin typeface="Fira Code"/>
                <a:ea typeface="Fira Code"/>
                <a:cs typeface="Fira Code"/>
                <a:sym typeface="Fira Code"/>
              </a:rPr>
              <a:t> - else Yapısı</a:t>
            </a:r>
            <a:endParaRPr lang="en-US" sz="6600" dirty="0">
              <a:solidFill>
                <a:srgbClr val="FFFFFF"/>
              </a:solidFill>
              <a:latin typeface="Fira Code"/>
              <a:ea typeface="Fira Code"/>
              <a:cs typeface="Fira Code"/>
              <a:sym typeface="Fira Code"/>
            </a:endParaRPr>
          </a:p>
        </p:txBody>
      </p:sp>
      <p:sp>
        <p:nvSpPr>
          <p:cNvPr id="5" name="TextBox 16">
            <a:extLst>
              <a:ext uri="{FF2B5EF4-FFF2-40B4-BE49-F238E27FC236}">
                <a16:creationId xmlns:a16="http://schemas.microsoft.com/office/drawing/2014/main" id="{3D18FCB8-357F-6BAE-5ECD-B5BD612592C7}"/>
              </a:ext>
            </a:extLst>
          </p:cNvPr>
          <p:cNvSpPr txBox="1"/>
          <p:nvPr/>
        </p:nvSpPr>
        <p:spPr>
          <a:xfrm>
            <a:off x="906177" y="1478607"/>
            <a:ext cx="2776475" cy="1267398"/>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328" b="0" i="0" u="none" strike="noStrike" kern="1200" cap="none" spc="0" normalizeH="0" baseline="0" noProof="0" dirty="0">
                <a:ln>
                  <a:noFill/>
                </a:ln>
                <a:solidFill>
                  <a:srgbClr val="38B6FF"/>
                </a:solidFill>
                <a:effectLst/>
                <a:uLnTx/>
                <a:uFillTx/>
                <a:latin typeface="Fira Code"/>
                <a:ea typeface="Fira Code"/>
                <a:cs typeface="Fira Code"/>
                <a:sym typeface="Fira Code"/>
              </a:rPr>
              <a:t>1</a:t>
            </a:r>
            <a:r>
              <a:rPr kumimoji="0" lang="en-US" sz="7328" b="0" i="0" u="none" strike="noStrike" kern="1200" cap="none" spc="0" normalizeH="0" baseline="0" noProof="0" dirty="0">
                <a:ln>
                  <a:noFill/>
                </a:ln>
                <a:solidFill>
                  <a:srgbClr val="38B6FF"/>
                </a:solidFill>
                <a:effectLst/>
                <a:uLnTx/>
                <a:uFillTx/>
                <a:latin typeface="Fira Code"/>
                <a:ea typeface="Fira Code"/>
                <a:cs typeface="Fira Code"/>
                <a:sym typeface="Fira Code"/>
              </a:rPr>
              <a:t>}</a:t>
            </a:r>
          </a:p>
        </p:txBody>
      </p:sp>
      <p:sp>
        <p:nvSpPr>
          <p:cNvPr id="6" name="Freeform 9">
            <a:extLst>
              <a:ext uri="{FF2B5EF4-FFF2-40B4-BE49-F238E27FC236}">
                <a16:creationId xmlns:a16="http://schemas.microsoft.com/office/drawing/2014/main" id="{A012923C-509A-21D2-1B76-C66ED45E2F94}"/>
              </a:ext>
            </a:extLst>
          </p:cNvPr>
          <p:cNvSpPr/>
          <p:nvPr/>
        </p:nvSpPr>
        <p:spPr>
          <a:xfrm>
            <a:off x="933216" y="3571826"/>
            <a:ext cx="4729540" cy="5244447"/>
          </a:xfrm>
          <a:custGeom>
            <a:avLst/>
            <a:gdLst/>
            <a:ahLst/>
            <a:cxnLst/>
            <a:rect l="l" t="t" r="r" b="b"/>
            <a:pathLst>
              <a:path w="1229480" h="1363334">
                <a:moveTo>
                  <a:pt x="0" y="0"/>
                </a:moveTo>
                <a:lnTo>
                  <a:pt x="1229480" y="0"/>
                </a:lnTo>
                <a:lnTo>
                  <a:pt x="1229480" y="1363334"/>
                </a:lnTo>
                <a:lnTo>
                  <a:pt x="0" y="1363334"/>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581481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1856</TotalTime>
  <Words>3405</Words>
  <Application>Microsoft Office PowerPoint</Application>
  <PresentationFormat>Özel</PresentationFormat>
  <Paragraphs>549</Paragraphs>
  <Slides>49</Slides>
  <Notes>31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49</vt:i4>
      </vt:variant>
    </vt:vector>
  </HeadingPairs>
  <TitlesOfParts>
    <vt:vector size="55" baseType="lpstr">
      <vt:lpstr>Calibri</vt:lpstr>
      <vt:lpstr>Arial</vt:lpstr>
      <vt:lpstr>Aptos</vt:lpstr>
      <vt:lpstr>Fira Code</vt:lpstr>
      <vt:lpstr>Consolas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 Workshop for Beginners Presentation Kopyası</dc:title>
  <dc:creator>SAMU-Furkan_Durmus</dc:creator>
  <cp:lastModifiedBy>Office</cp:lastModifiedBy>
  <cp:revision>50</cp:revision>
  <dcterms:created xsi:type="dcterms:W3CDTF">2006-08-16T00:00:00Z</dcterms:created>
  <dcterms:modified xsi:type="dcterms:W3CDTF">2025-11-29T10:15:34Z</dcterms:modified>
  <dc:identifier>DAG0Y_Vgdrk</dc:identifier>
</cp:coreProperties>
</file>