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4"/>
  </p:notesMasterIdLst>
  <p:sldIdLst>
    <p:sldId id="256" r:id="rId2"/>
    <p:sldId id="442" r:id="rId3"/>
    <p:sldId id="286" r:id="rId4"/>
    <p:sldId id="587" r:id="rId5"/>
    <p:sldId id="590" r:id="rId6"/>
    <p:sldId id="591" r:id="rId7"/>
    <p:sldId id="445" r:id="rId8"/>
    <p:sldId id="592" r:id="rId9"/>
    <p:sldId id="594" r:id="rId10"/>
    <p:sldId id="593" r:id="rId11"/>
    <p:sldId id="595" r:id="rId12"/>
    <p:sldId id="448" r:id="rId13"/>
    <p:sldId id="596" r:id="rId14"/>
    <p:sldId id="599" r:id="rId15"/>
    <p:sldId id="597" r:id="rId16"/>
    <p:sldId id="600" r:id="rId17"/>
    <p:sldId id="602" r:id="rId18"/>
    <p:sldId id="603" r:id="rId19"/>
    <p:sldId id="598" r:id="rId20"/>
    <p:sldId id="604" r:id="rId21"/>
    <p:sldId id="605" r:id="rId22"/>
    <p:sldId id="606" r:id="rId23"/>
    <p:sldId id="607" r:id="rId24"/>
    <p:sldId id="608" r:id="rId25"/>
    <p:sldId id="609" r:id="rId26"/>
    <p:sldId id="610" r:id="rId27"/>
    <p:sldId id="611" r:id="rId28"/>
    <p:sldId id="612" r:id="rId29"/>
    <p:sldId id="613" r:id="rId30"/>
    <p:sldId id="614" r:id="rId31"/>
    <p:sldId id="615" r:id="rId32"/>
    <p:sldId id="616" r:id="rId33"/>
    <p:sldId id="617" r:id="rId34"/>
    <p:sldId id="618" r:id="rId35"/>
    <p:sldId id="619" r:id="rId36"/>
    <p:sldId id="620" r:id="rId37"/>
    <p:sldId id="621" r:id="rId38"/>
    <p:sldId id="622" r:id="rId39"/>
    <p:sldId id="623" r:id="rId40"/>
    <p:sldId id="624" r:id="rId41"/>
    <p:sldId id="625" r:id="rId42"/>
    <p:sldId id="626" r:id="rId43"/>
    <p:sldId id="627" r:id="rId44"/>
    <p:sldId id="628" r:id="rId45"/>
    <p:sldId id="589" r:id="rId46"/>
    <p:sldId id="630" r:id="rId47"/>
    <p:sldId id="631" r:id="rId48"/>
    <p:sldId id="293" r:id="rId49"/>
    <p:sldId id="632" r:id="rId50"/>
    <p:sldId id="634" r:id="rId51"/>
    <p:sldId id="635" r:id="rId52"/>
    <p:sldId id="636" r:id="rId53"/>
    <p:sldId id="637" r:id="rId54"/>
    <p:sldId id="638" r:id="rId55"/>
    <p:sldId id="639" r:id="rId56"/>
    <p:sldId id="645" r:id="rId57"/>
    <p:sldId id="641" r:id="rId58"/>
    <p:sldId id="640" r:id="rId59"/>
    <p:sldId id="642" r:id="rId60"/>
    <p:sldId id="643" r:id="rId61"/>
    <p:sldId id="644" r:id="rId62"/>
    <p:sldId id="399" r:id="rId63"/>
  </p:sldIdLst>
  <p:sldSz cx="18288000" cy="10287000"/>
  <p:notesSz cx="6858000" cy="9144000"/>
  <p:embeddedFontLst>
    <p:embeddedFont>
      <p:font typeface="Consolas" panose="020B0609020204030204" pitchFamily="49" charset="0"/>
      <p:regular r:id="rId65"/>
      <p:bold r:id="rId66"/>
      <p:italic r:id="rId67"/>
      <p:boldItalic r:id="rId68"/>
    </p:embeddedFont>
    <p:embeddedFont>
      <p:font typeface="Fira Code" panose="020B0809050000020004" pitchFamily="49" charset="0"/>
      <p:regular r:id="rId69"/>
      <p:bold r:id="rId7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858"/>
    <a:srgbClr val="AB81FF"/>
    <a:srgbClr val="FFC535"/>
    <a:srgbClr val="7ED957"/>
    <a:srgbClr val="38B6FF"/>
    <a:srgbClr val="782A2A"/>
    <a:srgbClr val="1C3A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444" autoAdjust="0"/>
    <p:restoredTop sz="94622" autoAdjust="0"/>
  </p:normalViewPr>
  <p:slideViewPr>
    <p:cSldViewPr>
      <p:cViewPr varScale="1">
        <p:scale>
          <a:sx n="39" d="100"/>
          <a:sy n="39" d="100"/>
        </p:scale>
        <p:origin x="564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2.fntdata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font" Target="fonts/font5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3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font" Target="fonts/font1.fntdata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C9D9FC-1951-4DEA-9B5E-3992E8A4B1AC}" type="datetimeFigureOut">
              <a:rPr lang="tr-TR" smtClean="0"/>
              <a:t>3.11.2025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46ECE2-9A0E-4FF3-A5F4-5F6FB61AE8A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6232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486FB3-68B6-5C53-C722-F1B8D7C81D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BE5852BA-E127-A129-FD21-6175842044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E5ADC60A-BBBC-F317-3E31-1DE3DFFFA0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DC9A1DFC-B009-EB89-DDB3-D678B5F701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6ECE2-9A0E-4FF3-A5F4-5F6FB61AE8A4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94688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6D712C-35AD-9834-42E8-AA3A46BB7F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71BF7384-B64B-A90A-F0A2-2CC3CAA8BD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699B18A0-2DC5-499C-575A-49D5467D48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0C3C42A-07CA-73C0-8B20-FA75C057F1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6ECE2-9A0E-4FF3-A5F4-5F6FB61AE8A4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92322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7036D0-24D9-5945-B5E6-6E24F88AD9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02E0F721-BF15-F649-76C0-BF003BE5D2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39ED3EC2-0E5E-E120-0373-EA0DA751F3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9DFD714F-15E8-AF38-C685-006CFD426A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6ECE2-9A0E-4FF3-A5F4-5F6FB61AE8A4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76627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210CEE-851C-A6D2-56B3-74807A8580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D5DE71ED-ACD7-C1CF-6532-0AA70B644F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ECD68FE0-9654-09BF-0977-3DF7F1F47E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6C3323CE-3830-0061-A3C8-90B3E9A065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6ECE2-9A0E-4FF3-A5F4-5F6FB61AE8A4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23868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47F3CA-3F12-E1CA-871E-B2BFE11A43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84594C07-69DF-F0B9-5CDD-1B41CBC138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1C456CD0-F806-03BC-A5A3-5985CDD29A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BBE6DEE-D1F6-251D-D083-A057105021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6ECE2-9A0E-4FF3-A5F4-5F6FB61AE8A4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84934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83799F-6563-CB11-478B-04F8E5D10D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DDB28B99-6138-0686-1181-F06EBF31DC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37BB468A-682F-9062-A583-6667BA55BC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B1560196-AC86-5E6D-4865-D0DD8B84EA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6ECE2-9A0E-4FF3-A5F4-5F6FB61AE8A4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54378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A46A83-8101-6F21-8BE9-8BCB1B1016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B19E4CEB-585F-3D6F-5FBB-F0BE5E402B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50187644-9AA8-A7A7-078C-FE5F586E5E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A417458-C6AB-D586-08E1-BCD52F0EA9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6ECE2-9A0E-4FF3-A5F4-5F6FB61AE8A4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90667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BD6EB3-843C-D90A-F6AD-8C291947C9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BBACDCD2-DFDD-5E0A-3B0E-FD3178A27F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A35130FF-DBC5-2264-6027-400DDEE434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0E058831-A76C-C28D-7A7E-6724780777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6ECE2-9A0E-4FF3-A5F4-5F6FB61AE8A4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43538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B91A14-06A7-EAB7-1E2E-CE2D27949F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D4C0F812-9619-2753-9696-E891F72DA3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CD5478D3-DA09-930F-85BE-9E756E3DD1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2DED4AA-01FD-440F-3D9B-F3983CF7BE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6ECE2-9A0E-4FF3-A5F4-5F6FB61AE8A4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16602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F6040E-FBD3-CBA0-2619-1102D89CEC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693A0E3A-CE0E-1456-F71D-30F5F31296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A41147B2-9A09-71CA-F3BF-840AC65564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A444FA15-505B-0360-B81D-9A96E7E9B6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6ECE2-9A0E-4FF3-A5F4-5F6FB61AE8A4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415150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4DB9F6-9073-0A6F-A8AD-C11E77232E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D9AED3EC-45C7-28F1-54ED-7F3AFED129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915619DC-56E0-79DC-21DF-56147FBB57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CF674625-E9D1-F01A-2091-5FB0123CB3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6ECE2-9A0E-4FF3-A5F4-5F6FB61AE8A4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4428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5F29B2-5F29-4BFD-6C99-0A7BF1C12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C2121F59-66C1-C928-1393-7751BC60A5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5D13329C-A0B2-C33F-1A89-22CCAF4E4C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0F266A68-E49B-B129-9028-B74FF1452A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6ECE2-9A0E-4FF3-A5F4-5F6FB61AE8A4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01821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DD43F8-7D09-CF7F-7631-63A2B0F48A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43E46573-4EA4-39D5-B500-9877A30BB1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5074B0CD-E627-E0CC-353D-CA2BAE3C7C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D40051F4-E69D-9A75-8B47-0F8B5D2498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6ECE2-9A0E-4FF3-A5F4-5F6FB61AE8A4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81929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E7AC46-1D85-2D6B-0944-4B3CFFB811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6DA4170E-E507-8567-1E57-731579E8D6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4DDD2BFB-96C6-6550-BE1B-473A95C8B4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9C137A79-589E-999C-300B-E130FB0FE9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6ECE2-9A0E-4FF3-A5F4-5F6FB61AE8A4}" type="slidenum">
              <a:rPr lang="tr-TR" smtClean="0"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87291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8A3CC4-1D45-A002-1B39-EFD547A4FE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F05DB7FD-1E8F-FE60-EC89-F38B4790BA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10DAE742-F9AA-DFF6-634D-CB5B3D8E14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92EA69B5-4EB7-0E4D-01A1-B2D440FE6A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6ECE2-9A0E-4FF3-A5F4-5F6FB61AE8A4}" type="slidenum">
              <a:rPr lang="tr-TR" smtClean="0"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75831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948901-B712-3AB0-91EC-4599519053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9A7A12AD-F590-CAD8-1265-3DF579CD74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32076DFC-5DF6-A47E-D68E-6E189BE9DD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1FAC8D1-3359-DE02-77BD-E123A64A8A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6ECE2-9A0E-4FF3-A5F4-5F6FB61AE8A4}" type="slidenum">
              <a:rPr lang="tr-TR" smtClean="0"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36543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7DF12C-D7A2-EF7E-1051-C3298F6D8A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65A24AB6-81AD-8677-9EF4-33F5E93C31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80C43AE5-5DD1-93C1-91C5-40D444BCBA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91373468-F0E1-75E4-E792-72C785A7C5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6ECE2-9A0E-4FF3-A5F4-5F6FB61AE8A4}" type="slidenum">
              <a:rPr lang="tr-TR" smtClean="0"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9871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5EA053-BB4C-19AD-D9A8-532264436C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CEBEF6B8-4AA7-0FCB-879E-B58A635ABE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8C96A080-04A7-758C-6690-7313CA43A0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3AA934B0-A049-FBA3-C8C0-706669E979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6ECE2-9A0E-4FF3-A5F4-5F6FB61AE8A4}" type="slidenum">
              <a:rPr lang="tr-TR" smtClean="0"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09753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07E8B3-5387-0510-AB6C-B2D8D05630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C474B0E3-8520-E825-B3B5-20B0D73208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7BE3B8D8-6AA9-3694-DFBA-99539358D7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8B50CFF6-D0E6-8E6D-2CE4-AADB8998A6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6ECE2-9A0E-4FF3-A5F4-5F6FB61AE8A4}" type="slidenum">
              <a:rPr lang="tr-TR" smtClean="0"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21535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D40590-D241-FB9A-EDB8-41C8970FE8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530B7DF6-7EBB-34B5-E8D5-2732D421DB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8B7C67D5-54A5-D88D-61D8-ED497069C0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CCDD12D1-402C-8D8B-8099-8E2AD8DD70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6ECE2-9A0E-4FF3-A5F4-5F6FB61AE8A4}" type="slidenum">
              <a:rPr lang="tr-TR" smtClean="0"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97524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FE02BC-D4C4-7FAC-D39D-C4E9FD4887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9ABC1B01-2F8D-FE7A-24AB-25AEA14FC6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5A100C9F-28C7-B1FE-7EFD-6D31B1EC3A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9617300B-B566-2347-EF26-A51BF21023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6ECE2-9A0E-4FF3-A5F4-5F6FB61AE8A4}" type="slidenum">
              <a:rPr lang="tr-TR" smtClean="0"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11367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45590C-A5FD-5426-843E-3728C766D2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82349EC2-0F5C-C0F9-D93D-BA43A1CA01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69461A30-2F7E-0E90-6889-45EAEFA6D5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B892A0DF-192C-17A3-5ACC-40AA98FBDF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6ECE2-9A0E-4FF3-A5F4-5F6FB61AE8A4}" type="slidenum">
              <a:rPr lang="tr-TR" smtClean="0"/>
              <a:t>35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4196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04446B-0A87-6F18-A19F-E05CA5AF57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F7DCEDD8-E224-5C06-2B53-CEBFE53F4C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EDD0C703-9942-F3A0-0DCD-4490777B51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E335A50D-B987-BDC9-579B-0B00529E56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6ECE2-9A0E-4FF3-A5F4-5F6FB61AE8A4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47141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D23811-9BE7-D786-D4A9-7A36FFE93A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C33212B7-C94D-68A5-D419-15CBB0E04E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8EF66DBB-5F12-FAB7-21FB-12FB31837D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2A5CDA7E-869F-1886-4C06-AC8EDE978F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6ECE2-9A0E-4FF3-A5F4-5F6FB61AE8A4}" type="slidenum">
              <a:rPr lang="tr-TR" smtClean="0"/>
              <a:t>36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36255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C2AC38-8705-37A4-E7EB-CA3400E4A3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31C4CDA9-5964-46EA-9F96-0B840CFE0D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52B36670-E5B6-8BEA-8032-0F854C7D9A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4EEEA350-9463-9FAB-AE14-9D0A8EF311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6ECE2-9A0E-4FF3-A5F4-5F6FB61AE8A4}" type="slidenum">
              <a:rPr lang="tr-TR" smtClean="0"/>
              <a:t>37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0178418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028511-4F92-F958-427D-795A9926AB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78119FE9-18ED-0A07-7632-42B0229756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D6F5A5EC-D42D-6C51-B76D-D6E2234629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4EC0B61-E961-B5FB-1E9A-3FD6580A26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6ECE2-9A0E-4FF3-A5F4-5F6FB61AE8A4}" type="slidenum">
              <a:rPr lang="tr-TR" smtClean="0"/>
              <a:t>38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054882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06B014-3107-C639-89CB-2189368D9C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0C6D3C03-95A1-F106-9A78-0453B95189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D0E83C0A-F8B3-9C0D-0B37-15C73234C2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6B5569A3-BAC2-DEB7-B1B4-10C8E9148D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6ECE2-9A0E-4FF3-A5F4-5F6FB61AE8A4}" type="slidenum">
              <a:rPr lang="tr-TR" smtClean="0"/>
              <a:t>39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3471050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2D0B27-1470-6E77-F0B2-B05C436937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73DF12C0-97A2-7801-AEEB-4BB915AFD6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BC6A08D2-51CD-6C03-F5C8-6C9AC21EA4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A6D7DCCE-DE21-812C-6A1D-4BCE497E47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6ECE2-9A0E-4FF3-A5F4-5F6FB61AE8A4}" type="slidenum">
              <a:rPr lang="tr-TR" smtClean="0"/>
              <a:t>40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7600705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B213FF-2A35-5E79-FFB4-76C38FD797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7383B344-8EB4-3679-5143-21AB2FB8A3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41E713EB-5AD3-7F28-7FD0-84B4759B46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89952E4-CA0B-2243-946A-447585309A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6ECE2-9A0E-4FF3-A5F4-5F6FB61AE8A4}" type="slidenum">
              <a:rPr lang="tr-TR" smtClean="0"/>
              <a:t>41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340996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4D3A3C-8522-40CE-C861-A2B1E52325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E555498B-8984-B7C1-C3CC-DE5B2FAF19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AA822AC8-9646-1CC8-6FD7-9902E14A0A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F33BD10-2C3B-F05B-55A8-22AEF98F02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6ECE2-9A0E-4FF3-A5F4-5F6FB61AE8A4}" type="slidenum">
              <a:rPr lang="tr-TR" smtClean="0"/>
              <a:t>42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179641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51EEC0-8544-0F6C-CCE1-85B6EBE5C0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FB7AD4C3-46B3-A534-C5EF-4261C44E35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F80845C0-5A42-926E-B218-01B3D30D1C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82A0A866-85E4-F355-4D33-C1A542DE13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6ECE2-9A0E-4FF3-A5F4-5F6FB61AE8A4}" type="slidenum">
              <a:rPr lang="tr-TR" smtClean="0"/>
              <a:t>43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232437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6ECE2-9A0E-4FF3-A5F4-5F6FB61AE8A4}" type="slidenum">
              <a:rPr lang="tr-TR" smtClean="0"/>
              <a:t>48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863706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94DAFC-BBDD-0D1A-50D8-0803D417A0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F51DC248-2BF3-8A65-0FE2-21CFF32B43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8A08EB2F-1E8D-2BFA-7D5D-162334F9A5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88DC0C0D-4ED8-9BD5-1350-A3B31984EE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6ECE2-9A0E-4FF3-A5F4-5F6FB61AE8A4}" type="slidenum">
              <a:rPr lang="tr-TR" smtClean="0"/>
              <a:t>49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5493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0BFE00-175E-836E-694D-CBB5D10CB4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5E8A5EFD-FB54-6450-D353-9E8E67703F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A104E63E-C0BB-1C03-BCC0-30E553046B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A11D8B2F-0517-67EB-7AB8-D4ABFAB4ED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6ECE2-9A0E-4FF3-A5F4-5F6FB61AE8A4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974213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9C737B-540E-8D3E-F383-2444D57B34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34217055-6B4D-6920-86E1-4DFCA63D57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4206B921-C46E-0301-0645-4DFE1C65AE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44CABFD8-2BF7-D29D-034E-2AD87FD989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6ECE2-9A0E-4FF3-A5F4-5F6FB61AE8A4}" type="slidenum">
              <a:rPr lang="tr-TR" smtClean="0"/>
              <a:t>50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479272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5FF358-3400-4C3A-2DA1-73F16DE8F4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71DC8723-11A8-7525-4871-5105027F38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0FB10F5D-149A-2AFB-201E-892163D067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64388CCB-9A4F-E45A-7700-30877A26D0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6ECE2-9A0E-4FF3-A5F4-5F6FB61AE8A4}" type="slidenum">
              <a:rPr lang="tr-TR" smtClean="0"/>
              <a:t>51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853168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DD7A92-FB94-AA64-1FAC-66EAAEDF1F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C3906BB9-0B21-EFBE-900E-2F6470D567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0DCCD0CC-F31F-4E58-2EDC-49BB261FD6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E6DBBBA1-C4CF-4B9A-E937-F4CA36AD13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6ECE2-9A0E-4FF3-A5F4-5F6FB61AE8A4}" type="slidenum">
              <a:rPr lang="tr-TR" smtClean="0"/>
              <a:t>52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760462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B9EDD9-200C-AF20-897F-B3084A6F76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10DA022D-BE3C-4449-4544-E21ECC554D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72AD3460-7F07-B62C-BA67-DB19009944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9C55E6C6-FF0F-538D-932C-E9B1E61AB1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6ECE2-9A0E-4FF3-A5F4-5F6FB61AE8A4}" type="slidenum">
              <a:rPr lang="tr-TR" smtClean="0"/>
              <a:t>53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516782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FE4AA6-F434-1F99-D607-BFDDBCE978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7BA74BAA-2CA9-D38B-3E26-CE51567D30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5EA73AED-67D1-694B-C9AD-3ACF86C1B1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4597715-8162-9AC8-EFD1-9F452B846A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6ECE2-9A0E-4FF3-A5F4-5F6FB61AE8A4}" type="slidenum">
              <a:rPr lang="tr-TR" smtClean="0"/>
              <a:t>54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843961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BD0288-101B-45F1-FCE4-41B29279A5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180CC01F-8922-A6CC-73D5-E47D59F723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46785F66-C530-1FC5-9627-C13804CAD8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D4EC70D8-36C3-0BA8-7C6A-FAC9A45B49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6ECE2-9A0E-4FF3-A5F4-5F6FB61AE8A4}" type="slidenum">
              <a:rPr lang="tr-TR" smtClean="0"/>
              <a:t>55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528206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950A51-A464-C945-E999-E8FE4E0129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2748253A-859A-6DFB-73E7-516EB2AF14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3DF29069-35AF-4198-46DE-00DE726F69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5C8CB6D-7C16-FD75-D95F-C4452C6E6A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6ECE2-9A0E-4FF3-A5F4-5F6FB61AE8A4}" type="slidenum">
              <a:rPr lang="tr-TR" smtClean="0"/>
              <a:t>56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674691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5DC255-8489-014B-6E29-369620636F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04006CF4-4A4A-D612-FD33-1CE51963BC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161241CD-05E6-F26E-3EC8-C80CFCDE99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B5E0ECA3-5C64-2BE4-5E54-051B1A1DC3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6ECE2-9A0E-4FF3-A5F4-5F6FB61AE8A4}" type="slidenum">
              <a:rPr lang="tr-TR" smtClean="0"/>
              <a:t>57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600932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991437-5183-1795-811B-D24BF8991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A96043BB-78DF-51ED-6E2F-967B4B4609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ABB2457A-58B6-1C5B-831E-6F54B5D743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A9C7C570-215E-259F-4469-70E7B61C70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6ECE2-9A0E-4FF3-A5F4-5F6FB61AE8A4}" type="slidenum">
              <a:rPr lang="tr-TR" smtClean="0"/>
              <a:t>58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0063545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CEA1D8-71B6-1903-D628-0363EEEBB2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76E31E94-91DD-28A0-047F-E279696D65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EC110BD9-D578-26D4-9FAF-03C6D04D7E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B9F2E9F3-BD0B-8AAF-22A6-ACCABE9DE9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6ECE2-9A0E-4FF3-A5F4-5F6FB61AE8A4}" type="slidenum">
              <a:rPr lang="tr-TR" smtClean="0"/>
              <a:t>59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6416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9FE672-69ED-E6B8-2280-B5E2957E1D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AE81D473-122A-196F-BE0B-49DF6E700E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BD95E446-0386-3F6A-C74E-A334F8DAE6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A5346950-3450-1806-EF3F-FD736DF3CC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6ECE2-9A0E-4FF3-A5F4-5F6FB61AE8A4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803330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31BAA-9ECC-345D-16B9-85F91A38F0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C0F9DE1F-201C-B70F-C99D-8282805393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A03A0BBC-10C2-501A-D826-1583D06B8A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B406B01-B953-8D7C-9DBC-15E162F2B1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6ECE2-9A0E-4FF3-A5F4-5F6FB61AE8A4}" type="slidenum">
              <a:rPr lang="tr-TR" smtClean="0"/>
              <a:t>60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271374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05F313-51C7-5C1D-8B73-B0D7F8948D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854231EF-9EC6-CEF3-52A4-14333C4D91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C65F7FCA-1E1E-DCC3-FF0B-761A5C590A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A1D68CA4-0F61-449D-C24F-82739E411F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6ECE2-9A0E-4FF3-A5F4-5F6FB61AE8A4}" type="slidenum">
              <a:rPr lang="tr-TR" smtClean="0"/>
              <a:t>61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9691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2D5777-DC4F-98D7-1EB3-E79DEEF3AB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825BC4B8-2513-7142-2690-5B88C2F393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C32742DB-07E8-0CB4-D83E-8F9FB4AFFD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DF0A5405-19F5-EA74-0417-3B00175174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6ECE2-9A0E-4FF3-A5F4-5F6FB61AE8A4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67376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1DBFCC-A8DF-494C-996A-DD9A3B5F6F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98993B01-9B49-69D7-B11D-ECCF4ECA56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96B75880-9B14-3480-B387-6DAFE56FF4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C5D06DC-6F60-FEAD-7FA3-A242AD2737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6ECE2-9A0E-4FF3-A5F4-5F6FB61AE8A4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10291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7B3608-8002-1D0C-BB80-53C3F4C8F9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31F1DC6E-D8FF-F289-8376-A1062DEF87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96FDE807-891D-2610-368B-07218F7AFA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DFCD3055-FBFE-9F9F-5C85-166D0F0084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6ECE2-9A0E-4FF3-A5F4-5F6FB61AE8A4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51972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DADA61-B188-D14D-98BB-8D29D02981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31D34BB7-1D83-4D23-896B-2847CD3E51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844210CA-AB20-7DD5-8710-AC5A8F6ACE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0EA51AB-8778-67F8-CB42-4E17410D90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6ECE2-9A0E-4FF3-A5F4-5F6FB61AE8A4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2163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16228-89E7-42B8-9661-4D193C8CE157}" type="datetime1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26CED-734D-438A-8065-CE66A78C2BAE}" type="datetime1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B6AD1-D1C6-4F73-985F-081E8A1A09B4}" type="datetime1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FEA12-B9C4-43E1-8F23-91D599DFD241}" type="datetime1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C96E4-02A1-4A19-85BC-9DB0C47AC9BC}" type="datetime1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A0180-919A-450A-90E8-AA01781FE728}" type="datetime1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CC3CC-B805-4EA8-9BB6-7B37CE9D63BC}" type="datetime1">
              <a:rPr lang="en-US" smtClean="0"/>
              <a:t>11/3/2025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75716-A519-4F07-96B7-1D13150D3CF9}" type="datetime1">
              <a:rPr lang="en-US" smtClean="0"/>
              <a:t>11/3/2025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BDC19-9FBA-4E2F-BA08-DDC69F6CD829}" type="datetime1">
              <a:rPr lang="en-US" smtClean="0"/>
              <a:t>11/3/2025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316200" y="93345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AutoShape 17">
            <a:extLst>
              <a:ext uri="{FF2B5EF4-FFF2-40B4-BE49-F238E27FC236}">
                <a16:creationId xmlns:a16="http://schemas.microsoft.com/office/drawing/2014/main" id="{99EEB6C0-6893-2812-09AC-B79B6E45834E}"/>
              </a:ext>
            </a:extLst>
          </p:cNvPr>
          <p:cNvSpPr/>
          <p:nvPr userDrawn="1"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9965-F168-4C61-B9A0-278D9CBA7929}" type="datetime1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369E4-F907-40FF-9AFF-1FD7CB7E145E}" type="datetime1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>
            <a:extLst>
              <a:ext uri="{FF2B5EF4-FFF2-40B4-BE49-F238E27FC236}">
                <a16:creationId xmlns:a16="http://schemas.microsoft.com/office/drawing/2014/main" id="{48EFA336-3BA8-9396-A217-2146C32D560A}"/>
              </a:ext>
            </a:extLst>
          </p:cNvPr>
          <p:cNvSpPr/>
          <p:nvPr userDrawn="1"/>
        </p:nvSpPr>
        <p:spPr>
          <a:xfrm>
            <a:off x="658809" y="359763"/>
            <a:ext cx="17262368" cy="844118"/>
          </a:xfrm>
          <a:custGeom>
            <a:avLst/>
            <a:gdLst/>
            <a:ahLst/>
            <a:cxnLst/>
            <a:rect l="l" t="t" r="r" b="b"/>
            <a:pathLst>
              <a:path w="4546467" h="222319">
                <a:moveTo>
                  <a:pt x="22873" y="0"/>
                </a:moveTo>
                <a:lnTo>
                  <a:pt x="4523595" y="0"/>
                </a:lnTo>
                <a:cubicBezTo>
                  <a:pt x="4529661" y="0"/>
                  <a:pt x="4535479" y="2410"/>
                  <a:pt x="4539768" y="6699"/>
                </a:cubicBezTo>
                <a:cubicBezTo>
                  <a:pt x="4544058" y="10989"/>
                  <a:pt x="4546467" y="16807"/>
                  <a:pt x="4546467" y="22873"/>
                </a:cubicBezTo>
                <a:lnTo>
                  <a:pt x="4546467" y="199446"/>
                </a:lnTo>
                <a:cubicBezTo>
                  <a:pt x="4546467" y="212079"/>
                  <a:pt x="4536227" y="222319"/>
                  <a:pt x="4523595" y="222319"/>
                </a:cubicBezTo>
                <a:lnTo>
                  <a:pt x="22873" y="222319"/>
                </a:lnTo>
                <a:cubicBezTo>
                  <a:pt x="10240" y="222319"/>
                  <a:pt x="0" y="212079"/>
                  <a:pt x="0" y="199446"/>
                </a:cubicBezTo>
                <a:lnTo>
                  <a:pt x="0" y="22873"/>
                </a:lnTo>
                <a:cubicBezTo>
                  <a:pt x="0" y="10240"/>
                  <a:pt x="10240" y="0"/>
                  <a:pt x="22873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19050" cap="rnd">
            <a:solidFill>
              <a:srgbClr val="FFFFFF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eform 3">
            <a:extLst>
              <a:ext uri="{FF2B5EF4-FFF2-40B4-BE49-F238E27FC236}">
                <a16:creationId xmlns:a16="http://schemas.microsoft.com/office/drawing/2014/main" id="{25000D13-F031-A2AC-071F-BFB3BC4E857C}"/>
              </a:ext>
            </a:extLst>
          </p:cNvPr>
          <p:cNvSpPr/>
          <p:nvPr userDrawn="1"/>
        </p:nvSpPr>
        <p:spPr>
          <a:xfrm rot="5400000">
            <a:off x="3219409" y="-3133728"/>
            <a:ext cx="11927910" cy="18288000"/>
          </a:xfrm>
          <a:custGeom>
            <a:avLst/>
            <a:gdLst/>
            <a:ahLst/>
            <a:cxnLst/>
            <a:rect l="l" t="t" r="r" b="b"/>
            <a:pathLst>
              <a:path w="11927910" h="18533220">
                <a:moveTo>
                  <a:pt x="0" y="0"/>
                </a:moveTo>
                <a:lnTo>
                  <a:pt x="11927910" y="0"/>
                </a:lnTo>
                <a:lnTo>
                  <a:pt x="11927910" y="18533220"/>
                </a:lnTo>
                <a:lnTo>
                  <a:pt x="0" y="1853322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alphaModFix amt="50000"/>
            </a:blip>
            <a:stretch>
              <a:fillRect t="-7208" b="-7208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CB420-8D4C-46E7-A528-B402A4B9BE31}" type="datetime1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44800" y="93345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1800" kern="1200" smtClean="0">
                <a:solidFill>
                  <a:schemeClr val="bg1"/>
                </a:solidFill>
                <a:latin typeface="Fira Code"/>
                <a:ea typeface="Fira Code"/>
                <a:cs typeface="Fira Code"/>
              </a:defRPr>
            </a:lvl1pPr>
          </a:lstStyle>
          <a:p>
            <a:fld id="{B6F15528-21DE-4FAA-801E-634DDDAF4B2B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E44AD387-8AF9-1524-AE65-CA9667259300}"/>
              </a:ext>
            </a:extLst>
          </p:cNvPr>
          <p:cNvSpPr txBox="1"/>
          <p:nvPr userDrawn="1"/>
        </p:nvSpPr>
        <p:spPr>
          <a:xfrm>
            <a:off x="815178" y="472925"/>
            <a:ext cx="3113472" cy="4808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B81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&lt;</a:t>
            </a: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rgbClr val="AB81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6. Hafta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B81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&gt;</a:t>
            </a:r>
          </a:p>
        </p:txBody>
      </p:sp>
      <p:sp>
        <p:nvSpPr>
          <p:cNvPr id="9" name="AutoShape 8">
            <a:extLst>
              <a:ext uri="{FF2B5EF4-FFF2-40B4-BE49-F238E27FC236}">
                <a16:creationId xmlns:a16="http://schemas.microsoft.com/office/drawing/2014/main" id="{752141CC-2A9E-DF48-3CA0-B6066949694F}"/>
              </a:ext>
            </a:extLst>
          </p:cNvPr>
          <p:cNvSpPr/>
          <p:nvPr userDrawn="1"/>
        </p:nvSpPr>
        <p:spPr>
          <a:xfrm>
            <a:off x="17256364" y="635303"/>
            <a:ext cx="263224" cy="287372"/>
          </a:xfrm>
          <a:prstGeom prst="line">
            <a:avLst/>
          </a:prstGeom>
          <a:ln w="2540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AutoShape 9">
            <a:extLst>
              <a:ext uri="{FF2B5EF4-FFF2-40B4-BE49-F238E27FC236}">
                <a16:creationId xmlns:a16="http://schemas.microsoft.com/office/drawing/2014/main" id="{11EE9175-0AFE-037E-78BD-A2E860D5C3A3}"/>
              </a:ext>
            </a:extLst>
          </p:cNvPr>
          <p:cNvSpPr/>
          <p:nvPr userDrawn="1"/>
        </p:nvSpPr>
        <p:spPr>
          <a:xfrm flipH="1">
            <a:off x="17256364" y="642246"/>
            <a:ext cx="254522" cy="280428"/>
          </a:xfrm>
          <a:prstGeom prst="line">
            <a:avLst/>
          </a:prstGeom>
          <a:ln w="2540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AutoShape 10">
            <a:extLst>
              <a:ext uri="{FF2B5EF4-FFF2-40B4-BE49-F238E27FC236}">
                <a16:creationId xmlns:a16="http://schemas.microsoft.com/office/drawing/2014/main" id="{F4CA0233-31FE-4601-CE0D-2C8B4D3319BC}"/>
              </a:ext>
            </a:extLst>
          </p:cNvPr>
          <p:cNvSpPr/>
          <p:nvPr userDrawn="1"/>
        </p:nvSpPr>
        <p:spPr>
          <a:xfrm>
            <a:off x="16127344" y="778988"/>
            <a:ext cx="376025" cy="0"/>
          </a:xfrm>
          <a:prstGeom prst="line">
            <a:avLst/>
          </a:prstGeom>
          <a:ln w="2540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92DC7D23-E3AF-76CF-48E6-644FDDD0FFBC}"/>
              </a:ext>
            </a:extLst>
          </p:cNvPr>
          <p:cNvSpPr/>
          <p:nvPr userDrawn="1"/>
        </p:nvSpPr>
        <p:spPr>
          <a:xfrm>
            <a:off x="16731919" y="630418"/>
            <a:ext cx="288842" cy="292256"/>
          </a:xfrm>
          <a:custGeom>
            <a:avLst/>
            <a:gdLst/>
            <a:ahLst/>
            <a:cxnLst/>
            <a:rect l="l" t="t" r="r" b="b"/>
            <a:pathLst>
              <a:path w="76074" h="76973">
                <a:moveTo>
                  <a:pt x="38037" y="0"/>
                </a:moveTo>
                <a:lnTo>
                  <a:pt x="38037" y="0"/>
                </a:lnTo>
                <a:cubicBezTo>
                  <a:pt x="59044" y="0"/>
                  <a:pt x="76074" y="17030"/>
                  <a:pt x="76074" y="38037"/>
                </a:cubicBezTo>
                <a:lnTo>
                  <a:pt x="76074" y="38936"/>
                </a:lnTo>
                <a:cubicBezTo>
                  <a:pt x="76074" y="59943"/>
                  <a:pt x="59044" y="76973"/>
                  <a:pt x="38037" y="76973"/>
                </a:cubicBezTo>
                <a:lnTo>
                  <a:pt x="38037" y="76973"/>
                </a:lnTo>
                <a:cubicBezTo>
                  <a:pt x="17030" y="76973"/>
                  <a:pt x="0" y="59943"/>
                  <a:pt x="0" y="38936"/>
                </a:cubicBezTo>
                <a:lnTo>
                  <a:pt x="0" y="38037"/>
                </a:lnTo>
                <a:cubicBezTo>
                  <a:pt x="0" y="17030"/>
                  <a:pt x="17030" y="0"/>
                  <a:pt x="38037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28575" cap="sq">
            <a:solidFill>
              <a:srgbClr val="FFFFFF"/>
            </a:solidFill>
            <a:prstDash val="solid"/>
            <a:miter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4">
            <a:extLst>
              <a:ext uri="{FF2B5EF4-FFF2-40B4-BE49-F238E27FC236}">
                <a16:creationId xmlns:a16="http://schemas.microsoft.com/office/drawing/2014/main" id="{26CF3674-959C-E1F7-E74E-51C7E096072B}"/>
              </a:ext>
            </a:extLst>
          </p:cNvPr>
          <p:cNvSpPr txBox="1"/>
          <p:nvPr userDrawn="1"/>
        </p:nvSpPr>
        <p:spPr>
          <a:xfrm>
            <a:off x="7071262" y="463796"/>
            <a:ext cx="4838700" cy="4808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8B6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&lt;</a:t>
            </a: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rgbClr val="38B6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Temel Programlama 1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8B6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&gt;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AB81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4" name="TextBox 19">
            <a:extLst>
              <a:ext uri="{FF2B5EF4-FFF2-40B4-BE49-F238E27FC236}">
                <a16:creationId xmlns:a16="http://schemas.microsoft.com/office/drawing/2014/main" id="{F8D9C1B3-4795-8ED1-2D6D-A22968898455}"/>
              </a:ext>
            </a:extLst>
          </p:cNvPr>
          <p:cNvSpPr txBox="1"/>
          <p:nvPr userDrawn="1"/>
        </p:nvSpPr>
        <p:spPr>
          <a:xfrm>
            <a:off x="306057" y="9755234"/>
            <a:ext cx="3353718" cy="276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Öğr. Gör. Furkan DURMUŞ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E6B86D-A844-C640-AF50-2970A995BC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A9239F8-0310-E513-5C9E-1D312439B832}"/>
              </a:ext>
            </a:extLst>
          </p:cNvPr>
          <p:cNvSpPr/>
          <p:nvPr/>
        </p:nvSpPr>
        <p:spPr>
          <a:xfrm>
            <a:off x="10515600" y="3395766"/>
            <a:ext cx="7177297" cy="5319372"/>
          </a:xfrm>
          <a:custGeom>
            <a:avLst/>
            <a:gdLst/>
            <a:ahLst/>
            <a:cxnLst/>
            <a:rect l="l" t="t" r="r" b="b"/>
            <a:pathLst>
              <a:path w="8520322" h="6314739">
                <a:moveTo>
                  <a:pt x="0" y="0"/>
                </a:moveTo>
                <a:lnTo>
                  <a:pt x="8520322" y="0"/>
                </a:lnTo>
                <a:lnTo>
                  <a:pt x="8520322" y="6314739"/>
                </a:lnTo>
                <a:lnTo>
                  <a:pt x="0" y="63147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ED42C9B0-DF78-A4A5-9844-92C6500C0109}"/>
              </a:ext>
            </a:extLst>
          </p:cNvPr>
          <p:cNvGrpSpPr/>
          <p:nvPr/>
        </p:nvGrpSpPr>
        <p:grpSpPr>
          <a:xfrm>
            <a:off x="1066800" y="7264747"/>
            <a:ext cx="6077845" cy="1876706"/>
            <a:chOff x="0" y="0"/>
            <a:chExt cx="1600749" cy="236991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C3DE09D2-747B-0E01-85C7-A16AC80E219B}"/>
                </a:ext>
              </a:extLst>
            </p:cNvPr>
            <p:cNvSpPr/>
            <p:nvPr/>
          </p:nvSpPr>
          <p:spPr>
            <a:xfrm>
              <a:off x="0" y="0"/>
              <a:ext cx="1600749" cy="236991"/>
            </a:xfrm>
            <a:custGeom>
              <a:avLst/>
              <a:gdLst/>
              <a:ahLst/>
              <a:cxnLst/>
              <a:rect l="l" t="t" r="r" b="b"/>
              <a:pathLst>
                <a:path w="1600749" h="236991">
                  <a:moveTo>
                    <a:pt x="30571" y="0"/>
                  </a:moveTo>
                  <a:lnTo>
                    <a:pt x="1570178" y="0"/>
                  </a:lnTo>
                  <a:cubicBezTo>
                    <a:pt x="1578286" y="0"/>
                    <a:pt x="1586062" y="3221"/>
                    <a:pt x="1591795" y="8954"/>
                  </a:cubicBezTo>
                  <a:cubicBezTo>
                    <a:pt x="1597528" y="14687"/>
                    <a:pt x="1600749" y="22463"/>
                    <a:pt x="1600749" y="30571"/>
                  </a:cubicBezTo>
                  <a:lnTo>
                    <a:pt x="1600749" y="206420"/>
                  </a:lnTo>
                  <a:cubicBezTo>
                    <a:pt x="1600749" y="223304"/>
                    <a:pt x="1587062" y="236991"/>
                    <a:pt x="1570178" y="236991"/>
                  </a:cubicBezTo>
                  <a:lnTo>
                    <a:pt x="30571" y="236991"/>
                  </a:lnTo>
                  <a:cubicBezTo>
                    <a:pt x="22463" y="236991"/>
                    <a:pt x="14687" y="233770"/>
                    <a:pt x="8954" y="228037"/>
                  </a:cubicBezTo>
                  <a:cubicBezTo>
                    <a:pt x="3221" y="222304"/>
                    <a:pt x="0" y="214528"/>
                    <a:pt x="0" y="206420"/>
                  </a:cubicBezTo>
                  <a:lnTo>
                    <a:pt x="0" y="30571"/>
                  </a:lnTo>
                  <a:cubicBezTo>
                    <a:pt x="0" y="22463"/>
                    <a:pt x="3221" y="14687"/>
                    <a:pt x="8954" y="8954"/>
                  </a:cubicBezTo>
                  <a:cubicBezTo>
                    <a:pt x="14687" y="3221"/>
                    <a:pt x="22463" y="0"/>
                    <a:pt x="30571" y="0"/>
                  </a:cubicBezTo>
                  <a:close/>
                </a:path>
              </a:pathLst>
            </a:custGeom>
            <a:solidFill>
              <a:srgbClr val="FFC535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15E2F599-7DF5-67F8-D505-DFA1F0A3A206}"/>
                </a:ext>
              </a:extLst>
            </p:cNvPr>
            <p:cNvSpPr txBox="1"/>
            <p:nvPr/>
          </p:nvSpPr>
          <p:spPr>
            <a:xfrm>
              <a:off x="0" y="-38100"/>
              <a:ext cx="1600749" cy="2750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9" name="TextBox 19">
            <a:extLst>
              <a:ext uri="{FF2B5EF4-FFF2-40B4-BE49-F238E27FC236}">
                <a16:creationId xmlns:a16="http://schemas.microsoft.com/office/drawing/2014/main" id="{B9B61281-51BC-92BB-CEC7-C38CCC2268C3}"/>
              </a:ext>
            </a:extLst>
          </p:cNvPr>
          <p:cNvSpPr txBox="1"/>
          <p:nvPr/>
        </p:nvSpPr>
        <p:spPr>
          <a:xfrm>
            <a:off x="1263759" y="4717052"/>
            <a:ext cx="10591799" cy="11984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2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Öğr. Gör. Furkan DURMUŞ</a:t>
            </a:r>
          </a:p>
        </p:txBody>
      </p:sp>
      <p:sp>
        <p:nvSpPr>
          <p:cNvPr id="20" name="TextBox 20">
            <a:extLst>
              <a:ext uri="{FF2B5EF4-FFF2-40B4-BE49-F238E27FC236}">
                <a16:creationId xmlns:a16="http://schemas.microsoft.com/office/drawing/2014/main" id="{22F01891-6450-5AFD-BF07-9AE43FCE8A00}"/>
              </a:ext>
            </a:extLst>
          </p:cNvPr>
          <p:cNvSpPr txBox="1"/>
          <p:nvPr/>
        </p:nvSpPr>
        <p:spPr>
          <a:xfrm>
            <a:off x="1263759" y="7300247"/>
            <a:ext cx="5105086" cy="17071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4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18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Samsun Üniversitesi</a:t>
            </a:r>
          </a:p>
          <a:p>
            <a:pPr marL="0" marR="0" lvl="0" indent="0" algn="ctr" defTabSz="914400" rtl="0" eaLnBrk="1" fontAlgn="auto" latinLnBrk="0" hangingPunct="1">
              <a:lnSpc>
                <a:spcPts val="44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18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Teknik Bilimler Meslek Yüksekokulu</a:t>
            </a:r>
            <a:endParaRPr kumimoji="0" lang="en-US" sz="3182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21" name="TextBox 19">
            <a:extLst>
              <a:ext uri="{FF2B5EF4-FFF2-40B4-BE49-F238E27FC236}">
                <a16:creationId xmlns:a16="http://schemas.microsoft.com/office/drawing/2014/main" id="{9606E1FE-158D-A987-37E0-8DF1B9EF97D6}"/>
              </a:ext>
            </a:extLst>
          </p:cNvPr>
          <p:cNvSpPr txBox="1"/>
          <p:nvPr/>
        </p:nvSpPr>
        <p:spPr>
          <a:xfrm>
            <a:off x="3557811" y="1283672"/>
            <a:ext cx="11477178" cy="12673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2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328" b="0" i="0" u="none" strike="noStrike" kern="1200" cap="none" spc="0" normalizeH="0" baseline="0" noProof="0" dirty="0">
                <a:ln>
                  <a:noFill/>
                </a:ln>
                <a:solidFill>
                  <a:srgbClr val="FF5757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Temel Programlama 1</a:t>
            </a:r>
            <a:endParaRPr kumimoji="0" lang="en-US" sz="7328" b="0" i="0" u="none" strike="noStrike" kern="1200" cap="none" spc="0" normalizeH="0" baseline="0" noProof="0" dirty="0">
              <a:ln>
                <a:noFill/>
              </a:ln>
              <a:solidFill>
                <a:srgbClr val="AB81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22" name="AutoShape 4" descr="Python Programming – e-Learning &amp; Data Analytics Lab">
            <a:extLst>
              <a:ext uri="{FF2B5EF4-FFF2-40B4-BE49-F238E27FC236}">
                <a16:creationId xmlns:a16="http://schemas.microsoft.com/office/drawing/2014/main" id="{93AB180C-D983-4E11-5966-7AA74F73266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34" name="Picture 10" descr="Python - Wikiversity">
            <a:extLst>
              <a:ext uri="{FF2B5EF4-FFF2-40B4-BE49-F238E27FC236}">
                <a16:creationId xmlns:a16="http://schemas.microsoft.com/office/drawing/2014/main" id="{A08DB56A-2E6F-5D57-1E83-D64EB9006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5455" y="4991100"/>
            <a:ext cx="1425392" cy="1425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0C1E96B-62AD-B96A-A6A6-E14F27B62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</p:spTree>
    <p:extLst>
      <p:ext uri="{BB962C8B-B14F-4D97-AF65-F5344CB8AC3E}">
        <p14:creationId xmlns:p14="http://schemas.microsoft.com/office/powerpoint/2010/main" val="363718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B669AE-A88D-7EF7-6901-9DB1697CB8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3644DDE7-02DB-63B5-7AA4-7C6621C9A53B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12594D31-9EB5-4A25-5991-4770A71977B9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28C077A1-977F-046E-82F6-E6B011EDF80F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0D841475-C74F-B8F5-8EC2-2895BF6518D8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491F9B96-5027-AB5D-DE6F-74642D4B8955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634F51E4-8714-AE22-9FF9-BBC1C42CFCC4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668073E2-04DE-5C12-BAD9-63AD14136CFC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66ACA2A2-FDC6-5812-BB92-D4EA5311ADCD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D96EFF32-0F1E-91B5-3DB7-6A9BEB89DB21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56563E2C-6375-BBF3-E739-BA43CD23BB82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7D30CE6F-23E2-36B7-96ED-2ADF2E04B952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E13969F5-F134-D2AE-9FAD-1D35A131A0C3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3B3C64B5-5394-A72F-D21B-0E689473DA75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02369F00-7A5D-6F25-78BC-CE8514406255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9C5D9169-BDAF-FFBC-A586-73FD327251C8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21B3FECA-82CB-5FD6-B04A-DE7312C2F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grpSp>
        <p:nvGrpSpPr>
          <p:cNvPr id="21" name="Grup 20">
            <a:extLst>
              <a:ext uri="{FF2B5EF4-FFF2-40B4-BE49-F238E27FC236}">
                <a16:creationId xmlns:a16="http://schemas.microsoft.com/office/drawing/2014/main" id="{C896E31C-9C66-86A8-D0BD-6A2FABAE0B0A}"/>
              </a:ext>
            </a:extLst>
          </p:cNvPr>
          <p:cNvGrpSpPr/>
          <p:nvPr/>
        </p:nvGrpSpPr>
        <p:grpSpPr>
          <a:xfrm>
            <a:off x="306057" y="3251229"/>
            <a:ext cx="17753343" cy="5939016"/>
            <a:chOff x="2781854" y="3916888"/>
            <a:chExt cx="13245488" cy="6370112"/>
          </a:xfrm>
        </p:grpSpPr>
        <p:grpSp>
          <p:nvGrpSpPr>
            <p:cNvPr id="24" name="Grup 23">
              <a:extLst>
                <a:ext uri="{FF2B5EF4-FFF2-40B4-BE49-F238E27FC236}">
                  <a16:creationId xmlns:a16="http://schemas.microsoft.com/office/drawing/2014/main" id="{ED8D0CC3-B9DE-14F8-2418-3BCA21FEBC38}"/>
                </a:ext>
              </a:extLst>
            </p:cNvPr>
            <p:cNvGrpSpPr/>
            <p:nvPr/>
          </p:nvGrpSpPr>
          <p:grpSpPr>
            <a:xfrm>
              <a:off x="2781854" y="3916888"/>
              <a:ext cx="13029902" cy="6370112"/>
              <a:chOff x="2781854" y="3872603"/>
              <a:chExt cx="13029902" cy="6370112"/>
            </a:xfrm>
          </p:grpSpPr>
          <p:grpSp>
            <p:nvGrpSpPr>
              <p:cNvPr id="27" name="Group 3">
                <a:extLst>
                  <a:ext uri="{FF2B5EF4-FFF2-40B4-BE49-F238E27FC236}">
                    <a16:creationId xmlns:a16="http://schemas.microsoft.com/office/drawing/2014/main" id="{3CE6EC41-B50E-5524-BDB2-605973C913C1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81854" y="3872603"/>
                <a:ext cx="13029902" cy="6370112"/>
                <a:chOff x="0" y="0"/>
                <a:chExt cx="7467600" cy="6002020"/>
              </a:xfrm>
            </p:grpSpPr>
            <p:sp>
              <p:nvSpPr>
                <p:cNvPr id="29" name="Freeform 4">
                  <a:extLst>
                    <a:ext uri="{FF2B5EF4-FFF2-40B4-BE49-F238E27FC236}">
                      <a16:creationId xmlns:a16="http://schemas.microsoft.com/office/drawing/2014/main" id="{204307D1-FCC4-D8CA-CA47-5F5575D7159B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67600" cy="45135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4513580">
                      <a:moveTo>
                        <a:pt x="7127240" y="0"/>
                      </a:moveTo>
                      <a:lnTo>
                        <a:pt x="340360" y="0"/>
                      </a:lnTo>
                      <a:cubicBezTo>
                        <a:pt x="152400" y="0"/>
                        <a:pt x="0" y="152400"/>
                        <a:pt x="0" y="340360"/>
                      </a:cubicBezTo>
                      <a:lnTo>
                        <a:pt x="0" y="4513580"/>
                      </a:lnTo>
                      <a:lnTo>
                        <a:pt x="7467600" y="4513580"/>
                      </a:lnTo>
                      <a:lnTo>
                        <a:pt x="7467600" y="340360"/>
                      </a:lnTo>
                      <a:cubicBezTo>
                        <a:pt x="7467600" y="152400"/>
                        <a:pt x="7315200" y="0"/>
                        <a:pt x="7127240" y="0"/>
                      </a:cubicBezTo>
                      <a:close/>
                      <a:moveTo>
                        <a:pt x="7142480" y="4188460"/>
                      </a:moveTo>
                      <a:lnTo>
                        <a:pt x="314961" y="4188460"/>
                      </a:lnTo>
                      <a:lnTo>
                        <a:pt x="314961" y="353060"/>
                      </a:lnTo>
                      <a:lnTo>
                        <a:pt x="7142480" y="353060"/>
                      </a:lnTo>
                      <a:lnTo>
                        <a:pt x="7142480" y="41884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">
                  <a:extLst>
                    <a:ext uri="{FF2B5EF4-FFF2-40B4-BE49-F238E27FC236}">
                      <a16:creationId xmlns:a16="http://schemas.microsoft.com/office/drawing/2014/main" id="{F89AA39A-8F0F-FA90-2857-FF33D26F371D}"/>
                    </a:ext>
                  </a:extLst>
                </p:cNvPr>
                <p:cNvSpPr/>
                <p:nvPr/>
              </p:nvSpPr>
              <p:spPr>
                <a:xfrm>
                  <a:off x="0" y="4514850"/>
                  <a:ext cx="7467600" cy="695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695960">
                      <a:moveTo>
                        <a:pt x="0" y="355600"/>
                      </a:moveTo>
                      <a:cubicBezTo>
                        <a:pt x="0" y="543560"/>
                        <a:pt x="152400" y="695960"/>
                        <a:pt x="340360" y="695960"/>
                      </a:cubicBezTo>
                      <a:lnTo>
                        <a:pt x="7127240" y="695960"/>
                      </a:lnTo>
                      <a:cubicBezTo>
                        <a:pt x="7315200" y="695960"/>
                        <a:pt x="7467600" y="543560"/>
                        <a:pt x="7467600" y="355600"/>
                      </a:cubicBezTo>
                      <a:lnTo>
                        <a:pt x="7467600" y="0"/>
                      </a:lnTo>
                      <a:lnTo>
                        <a:pt x="0" y="0"/>
                      </a:lnTo>
                      <a:lnTo>
                        <a:pt x="0" y="355600"/>
                      </a:lnTo>
                      <a:close/>
                    </a:path>
                  </a:pathLst>
                </a:custGeom>
                <a:solidFill>
                  <a:srgbClr val="E9E9E9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Freeform 6">
                  <a:extLst>
                    <a:ext uri="{FF2B5EF4-FFF2-40B4-BE49-F238E27FC236}">
                      <a16:creationId xmlns:a16="http://schemas.microsoft.com/office/drawing/2014/main" id="{5F9487D3-6325-4E15-0DDB-DEF584B6A894}"/>
                    </a:ext>
                  </a:extLst>
                </p:cNvPr>
                <p:cNvSpPr/>
                <p:nvPr/>
              </p:nvSpPr>
              <p:spPr>
                <a:xfrm>
                  <a:off x="2429510" y="5210810"/>
                  <a:ext cx="2606040" cy="791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6040" h="791210">
                      <a:moveTo>
                        <a:pt x="1258570" y="0"/>
                      </a:moveTo>
                      <a:lnTo>
                        <a:pt x="453390" y="0"/>
                      </a:lnTo>
                      <a:cubicBezTo>
                        <a:pt x="453390" y="0"/>
                        <a:pt x="429260" y="370840"/>
                        <a:pt x="403860" y="525780"/>
                      </a:cubicBezTo>
                      <a:cubicBezTo>
                        <a:pt x="359410" y="791210"/>
                        <a:pt x="87630" y="706120"/>
                        <a:pt x="10160" y="762000"/>
                      </a:cubicBezTo>
                      <a:cubicBezTo>
                        <a:pt x="0" y="769620"/>
                        <a:pt x="5080" y="786130"/>
                        <a:pt x="17780" y="786130"/>
                      </a:cubicBezTo>
                      <a:lnTo>
                        <a:pt x="2588260" y="786130"/>
                      </a:lnTo>
                      <a:cubicBezTo>
                        <a:pt x="2600960" y="786130"/>
                        <a:pt x="2606040" y="769620"/>
                        <a:pt x="2595880" y="762000"/>
                      </a:cubicBezTo>
                      <a:cubicBezTo>
                        <a:pt x="2518410" y="706120"/>
                        <a:pt x="2246630" y="791210"/>
                        <a:pt x="2202180" y="525780"/>
                      </a:cubicBezTo>
                      <a:cubicBezTo>
                        <a:pt x="2176780" y="370840"/>
                        <a:pt x="2152650" y="0"/>
                        <a:pt x="2152650" y="0"/>
                      </a:cubicBezTo>
                      <a:lnTo>
                        <a:pt x="1258570" y="0"/>
                      </a:lnTo>
                      <a:close/>
                    </a:path>
                  </a:pathLst>
                </a:custGeom>
                <a:solidFill>
                  <a:srgbClr val="BBBBBB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8" name="Dikdörtgen 27">
                <a:extLst>
                  <a:ext uri="{FF2B5EF4-FFF2-40B4-BE49-F238E27FC236}">
                    <a16:creationId xmlns:a16="http://schemas.microsoft.com/office/drawing/2014/main" id="{45E146B6-F1E7-EF3E-4DB3-D3B049619F34}"/>
                  </a:ext>
                </a:extLst>
              </p:cNvPr>
              <p:cNvSpPr/>
              <p:nvPr/>
            </p:nvSpPr>
            <p:spPr>
              <a:xfrm>
                <a:off x="3366266" y="4122845"/>
                <a:ext cx="11975977" cy="42672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26" name="TextBox 17">
              <a:extLst>
                <a:ext uri="{FF2B5EF4-FFF2-40B4-BE49-F238E27FC236}">
                  <a16:creationId xmlns:a16="http://schemas.microsoft.com/office/drawing/2014/main" id="{2A46E80E-ECC2-1C66-86E6-B5B01B230C92}"/>
                </a:ext>
              </a:extLst>
            </p:cNvPr>
            <p:cNvSpPr txBox="1"/>
            <p:nvPr/>
          </p:nvSpPr>
          <p:spPr>
            <a:xfrm>
              <a:off x="2894619" y="5618836"/>
              <a:ext cx="13132723" cy="16340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tr-TR" sz="33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sozluk</a:t>
              </a:r>
              <a:r>
                <a:rPr lang="tr-TR" sz="33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= {“</a:t>
              </a:r>
              <a:r>
                <a:rPr lang="tr-TR" sz="33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Mesleğiniz”:”Öğrenci</a:t>
              </a:r>
              <a:r>
                <a:rPr lang="tr-TR" sz="33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”, “</a:t>
              </a:r>
              <a:r>
                <a:rPr lang="tr-TR" sz="33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Alanınız”:”Bilişim</a:t>
              </a:r>
              <a:r>
                <a:rPr lang="tr-TR" sz="33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”, “</a:t>
              </a:r>
              <a:r>
                <a:rPr lang="tr-TR" sz="33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Yer”:”Ankara</a:t>
              </a:r>
              <a:r>
                <a:rPr lang="tr-TR" sz="33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” }</a:t>
              </a:r>
            </a:p>
            <a:p>
              <a:pPr lvl="0">
                <a:spcBef>
                  <a:spcPct val="0"/>
                </a:spcBef>
                <a:defRPr/>
              </a:pPr>
              <a:endParaRPr lang="tr-TR" sz="33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lvl="0">
                <a:spcBef>
                  <a:spcPct val="0"/>
                </a:spcBef>
                <a:defRPr/>
              </a:pPr>
              <a:r>
                <a:rPr lang="tr-TR" sz="33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print</a:t>
              </a:r>
              <a:r>
                <a:rPr lang="tr-TR" sz="33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</a:t>
              </a:r>
              <a:r>
                <a:rPr lang="tr-TR" sz="33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sozluk</a:t>
              </a:r>
              <a:r>
                <a:rPr lang="tr-TR" sz="33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)</a:t>
              </a:r>
            </a:p>
          </p:txBody>
        </p:sp>
      </p:grpSp>
      <p:sp>
        <p:nvSpPr>
          <p:cNvPr id="17" name="TextBox 15">
            <a:extLst>
              <a:ext uri="{FF2B5EF4-FFF2-40B4-BE49-F238E27FC236}">
                <a16:creationId xmlns:a16="http://schemas.microsoft.com/office/drawing/2014/main" id="{E19021A0-D300-F052-A564-9FD56F991BFD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80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80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1</a:t>
            </a:r>
            <a:r>
              <a:rPr lang="en-US" sz="80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80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80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Dictionary (Sözlük) </a:t>
            </a:r>
            <a:endParaRPr lang="en-US" sz="8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2" name="Sağ Ayraç 1">
            <a:extLst>
              <a:ext uri="{FF2B5EF4-FFF2-40B4-BE49-F238E27FC236}">
                <a16:creationId xmlns:a16="http://schemas.microsoft.com/office/drawing/2014/main" id="{64CD1820-13CA-A734-392F-F944FB0B81AD}"/>
              </a:ext>
            </a:extLst>
          </p:cNvPr>
          <p:cNvSpPr/>
          <p:nvPr/>
        </p:nvSpPr>
        <p:spPr>
          <a:xfrm rot="16200000">
            <a:off x="3808340" y="3370953"/>
            <a:ext cx="765319" cy="2133600"/>
          </a:xfrm>
          <a:prstGeom prst="rightBrace">
            <a:avLst>
              <a:gd name="adj1" fmla="val 8333"/>
              <a:gd name="adj2" fmla="val 49235"/>
            </a:avLst>
          </a:prstGeom>
          <a:ln w="57150">
            <a:solidFill>
              <a:srgbClr val="FFC5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Sağ Ayraç 14">
            <a:extLst>
              <a:ext uri="{FF2B5EF4-FFF2-40B4-BE49-F238E27FC236}">
                <a16:creationId xmlns:a16="http://schemas.microsoft.com/office/drawing/2014/main" id="{1D1B79E8-75CC-881F-3B84-5CF7BA04899F}"/>
              </a:ext>
            </a:extLst>
          </p:cNvPr>
          <p:cNvSpPr/>
          <p:nvPr/>
        </p:nvSpPr>
        <p:spPr>
          <a:xfrm rot="16200000">
            <a:off x="9104241" y="3370954"/>
            <a:ext cx="765319" cy="2133600"/>
          </a:xfrm>
          <a:prstGeom prst="rightBrace">
            <a:avLst>
              <a:gd name="adj1" fmla="val 8333"/>
              <a:gd name="adj2" fmla="val 49235"/>
            </a:avLst>
          </a:prstGeom>
          <a:ln w="57150">
            <a:solidFill>
              <a:srgbClr val="FFC5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Sağ Ayraç 17">
            <a:extLst>
              <a:ext uri="{FF2B5EF4-FFF2-40B4-BE49-F238E27FC236}">
                <a16:creationId xmlns:a16="http://schemas.microsoft.com/office/drawing/2014/main" id="{A3E57E72-515F-265F-50F6-D37E75D70FB3}"/>
              </a:ext>
            </a:extLst>
          </p:cNvPr>
          <p:cNvSpPr/>
          <p:nvPr/>
        </p:nvSpPr>
        <p:spPr>
          <a:xfrm rot="16200000">
            <a:off x="13547125" y="3820186"/>
            <a:ext cx="765319" cy="1401235"/>
          </a:xfrm>
          <a:prstGeom prst="rightBrace">
            <a:avLst>
              <a:gd name="adj1" fmla="val 8333"/>
              <a:gd name="adj2" fmla="val 49235"/>
            </a:avLst>
          </a:prstGeom>
          <a:ln w="57150">
            <a:solidFill>
              <a:srgbClr val="FFC5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TextBox 17">
            <a:extLst>
              <a:ext uri="{FF2B5EF4-FFF2-40B4-BE49-F238E27FC236}">
                <a16:creationId xmlns:a16="http://schemas.microsoft.com/office/drawing/2014/main" id="{75407908-C7EF-6496-6512-FC008F31E38B}"/>
              </a:ext>
            </a:extLst>
          </p:cNvPr>
          <p:cNvSpPr txBox="1"/>
          <p:nvPr/>
        </p:nvSpPr>
        <p:spPr>
          <a:xfrm>
            <a:off x="6172200" y="3207451"/>
            <a:ext cx="7239000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5500" dirty="0">
                <a:solidFill>
                  <a:srgbClr val="FFC000"/>
                </a:solidFill>
                <a:latin typeface="Fira Code"/>
                <a:ea typeface="Fira Code"/>
                <a:cs typeface="Fira Code"/>
                <a:sym typeface="Fira Code"/>
              </a:rPr>
              <a:t>ANAHTAR ( KEYS )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3" name="Sağ Ayraç 2">
            <a:extLst>
              <a:ext uri="{FF2B5EF4-FFF2-40B4-BE49-F238E27FC236}">
                <a16:creationId xmlns:a16="http://schemas.microsoft.com/office/drawing/2014/main" id="{1094F66B-92EC-2103-2D68-1752D7EF109D}"/>
              </a:ext>
            </a:extLst>
          </p:cNvPr>
          <p:cNvSpPr/>
          <p:nvPr/>
        </p:nvSpPr>
        <p:spPr>
          <a:xfrm rot="16200000" flipH="1">
            <a:off x="6282408" y="4783505"/>
            <a:ext cx="846385" cy="2133600"/>
          </a:xfrm>
          <a:prstGeom prst="rightBrace">
            <a:avLst>
              <a:gd name="adj1" fmla="val 8333"/>
              <a:gd name="adj2" fmla="val 49235"/>
            </a:avLst>
          </a:prstGeom>
          <a:ln w="57150">
            <a:solidFill>
              <a:srgbClr val="AB81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0" name="Sağ Ayraç 19">
            <a:extLst>
              <a:ext uri="{FF2B5EF4-FFF2-40B4-BE49-F238E27FC236}">
                <a16:creationId xmlns:a16="http://schemas.microsoft.com/office/drawing/2014/main" id="{ED5211A1-DDC1-291F-A3F4-6747DE6E47E4}"/>
              </a:ext>
            </a:extLst>
          </p:cNvPr>
          <p:cNvSpPr/>
          <p:nvPr/>
        </p:nvSpPr>
        <p:spPr>
          <a:xfrm rot="16200000" flipH="1">
            <a:off x="11486770" y="5042156"/>
            <a:ext cx="846385" cy="1709564"/>
          </a:xfrm>
          <a:prstGeom prst="rightBrace">
            <a:avLst>
              <a:gd name="adj1" fmla="val 8333"/>
              <a:gd name="adj2" fmla="val 49235"/>
            </a:avLst>
          </a:prstGeom>
          <a:ln w="57150">
            <a:solidFill>
              <a:srgbClr val="AB81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2" name="Sağ Ayraç 21">
            <a:extLst>
              <a:ext uri="{FF2B5EF4-FFF2-40B4-BE49-F238E27FC236}">
                <a16:creationId xmlns:a16="http://schemas.microsoft.com/office/drawing/2014/main" id="{6AC226BD-2E21-AA72-4511-50692D331340}"/>
              </a:ext>
            </a:extLst>
          </p:cNvPr>
          <p:cNvSpPr/>
          <p:nvPr/>
        </p:nvSpPr>
        <p:spPr>
          <a:xfrm rot="16200000" flipH="1">
            <a:off x="15366572" y="5005381"/>
            <a:ext cx="846385" cy="1611924"/>
          </a:xfrm>
          <a:prstGeom prst="rightBrace">
            <a:avLst>
              <a:gd name="adj1" fmla="val 8333"/>
              <a:gd name="adj2" fmla="val 49235"/>
            </a:avLst>
          </a:prstGeom>
          <a:ln w="57150">
            <a:solidFill>
              <a:srgbClr val="AB81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630726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A1016C-4EDE-A333-E12B-70B1BDA1EF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EEAF1602-EB5D-8528-1B5A-59B3C8CD8F52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F4288730-96F3-0F73-B082-BFFB6AD485C3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4101CB65-0F33-8A7D-58B9-E635F5EF5EA7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E315110D-4324-2246-AD7C-884C7BE8C779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DA91BD28-5BC5-8D66-37BF-DFE7489CC71B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40EF94E1-02E0-6E41-AE9C-F7715716EFFD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E0CAFCCB-5256-768B-9352-14C65A920551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6B9550D9-8055-11BE-7CA1-48AF2A175A4A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F81B1974-67A9-FBED-7330-2660962DCD85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6237E2E0-03F8-AD1B-05C5-B5853A071E38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D47131CD-0ED4-9C24-10F1-161B62DDBCCE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2C186CA5-B1A6-CDE0-EE2B-86E1319DB527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7BF9A3DD-1264-E0F3-4944-050724607E5B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A3D13621-2C95-8434-E2F0-9B4723741672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16BF05D1-6ADF-2A45-8A3C-07573FB991A9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DFE780A6-B47A-6157-0273-FFF6212C2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grpSp>
        <p:nvGrpSpPr>
          <p:cNvPr id="21" name="Grup 20">
            <a:extLst>
              <a:ext uri="{FF2B5EF4-FFF2-40B4-BE49-F238E27FC236}">
                <a16:creationId xmlns:a16="http://schemas.microsoft.com/office/drawing/2014/main" id="{C0A96B24-36E8-3A31-4DAA-9DA7937EF96A}"/>
              </a:ext>
            </a:extLst>
          </p:cNvPr>
          <p:cNvGrpSpPr/>
          <p:nvPr/>
        </p:nvGrpSpPr>
        <p:grpSpPr>
          <a:xfrm>
            <a:off x="306057" y="3251229"/>
            <a:ext cx="17753343" cy="5939016"/>
            <a:chOff x="2781854" y="3916888"/>
            <a:chExt cx="13245488" cy="6370112"/>
          </a:xfrm>
        </p:grpSpPr>
        <p:grpSp>
          <p:nvGrpSpPr>
            <p:cNvPr id="24" name="Grup 23">
              <a:extLst>
                <a:ext uri="{FF2B5EF4-FFF2-40B4-BE49-F238E27FC236}">
                  <a16:creationId xmlns:a16="http://schemas.microsoft.com/office/drawing/2014/main" id="{836DFBA3-3A7D-1C58-67A2-43961D356CF7}"/>
                </a:ext>
              </a:extLst>
            </p:cNvPr>
            <p:cNvGrpSpPr/>
            <p:nvPr/>
          </p:nvGrpSpPr>
          <p:grpSpPr>
            <a:xfrm>
              <a:off x="2781854" y="3916888"/>
              <a:ext cx="13029902" cy="6370112"/>
              <a:chOff x="2781854" y="3872603"/>
              <a:chExt cx="13029902" cy="6370112"/>
            </a:xfrm>
          </p:grpSpPr>
          <p:grpSp>
            <p:nvGrpSpPr>
              <p:cNvPr id="27" name="Group 3">
                <a:extLst>
                  <a:ext uri="{FF2B5EF4-FFF2-40B4-BE49-F238E27FC236}">
                    <a16:creationId xmlns:a16="http://schemas.microsoft.com/office/drawing/2014/main" id="{50F27885-654D-32DD-6015-E8951FDC1224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81854" y="3872603"/>
                <a:ext cx="13029902" cy="6370112"/>
                <a:chOff x="0" y="0"/>
                <a:chExt cx="7467600" cy="6002020"/>
              </a:xfrm>
            </p:grpSpPr>
            <p:sp>
              <p:nvSpPr>
                <p:cNvPr id="29" name="Freeform 4">
                  <a:extLst>
                    <a:ext uri="{FF2B5EF4-FFF2-40B4-BE49-F238E27FC236}">
                      <a16:creationId xmlns:a16="http://schemas.microsoft.com/office/drawing/2014/main" id="{206A9FA9-B1C9-BF0F-1CE7-786471B297CA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67600" cy="45135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4513580">
                      <a:moveTo>
                        <a:pt x="7127240" y="0"/>
                      </a:moveTo>
                      <a:lnTo>
                        <a:pt x="340360" y="0"/>
                      </a:lnTo>
                      <a:cubicBezTo>
                        <a:pt x="152400" y="0"/>
                        <a:pt x="0" y="152400"/>
                        <a:pt x="0" y="340360"/>
                      </a:cubicBezTo>
                      <a:lnTo>
                        <a:pt x="0" y="4513580"/>
                      </a:lnTo>
                      <a:lnTo>
                        <a:pt x="7467600" y="4513580"/>
                      </a:lnTo>
                      <a:lnTo>
                        <a:pt x="7467600" y="340360"/>
                      </a:lnTo>
                      <a:cubicBezTo>
                        <a:pt x="7467600" y="152400"/>
                        <a:pt x="7315200" y="0"/>
                        <a:pt x="7127240" y="0"/>
                      </a:cubicBezTo>
                      <a:close/>
                      <a:moveTo>
                        <a:pt x="7142480" y="4188460"/>
                      </a:moveTo>
                      <a:lnTo>
                        <a:pt x="314961" y="4188460"/>
                      </a:lnTo>
                      <a:lnTo>
                        <a:pt x="314961" y="353060"/>
                      </a:lnTo>
                      <a:lnTo>
                        <a:pt x="7142480" y="353060"/>
                      </a:lnTo>
                      <a:lnTo>
                        <a:pt x="7142480" y="41884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">
                  <a:extLst>
                    <a:ext uri="{FF2B5EF4-FFF2-40B4-BE49-F238E27FC236}">
                      <a16:creationId xmlns:a16="http://schemas.microsoft.com/office/drawing/2014/main" id="{E910DF6E-5D68-9934-EA2F-1F3B9CFA7F8A}"/>
                    </a:ext>
                  </a:extLst>
                </p:cNvPr>
                <p:cNvSpPr/>
                <p:nvPr/>
              </p:nvSpPr>
              <p:spPr>
                <a:xfrm>
                  <a:off x="0" y="4514850"/>
                  <a:ext cx="7467600" cy="695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695960">
                      <a:moveTo>
                        <a:pt x="0" y="355600"/>
                      </a:moveTo>
                      <a:cubicBezTo>
                        <a:pt x="0" y="543560"/>
                        <a:pt x="152400" y="695960"/>
                        <a:pt x="340360" y="695960"/>
                      </a:cubicBezTo>
                      <a:lnTo>
                        <a:pt x="7127240" y="695960"/>
                      </a:lnTo>
                      <a:cubicBezTo>
                        <a:pt x="7315200" y="695960"/>
                        <a:pt x="7467600" y="543560"/>
                        <a:pt x="7467600" y="355600"/>
                      </a:cubicBezTo>
                      <a:lnTo>
                        <a:pt x="7467600" y="0"/>
                      </a:lnTo>
                      <a:lnTo>
                        <a:pt x="0" y="0"/>
                      </a:lnTo>
                      <a:lnTo>
                        <a:pt x="0" y="355600"/>
                      </a:lnTo>
                      <a:close/>
                    </a:path>
                  </a:pathLst>
                </a:custGeom>
                <a:solidFill>
                  <a:srgbClr val="E9E9E9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Freeform 6">
                  <a:extLst>
                    <a:ext uri="{FF2B5EF4-FFF2-40B4-BE49-F238E27FC236}">
                      <a16:creationId xmlns:a16="http://schemas.microsoft.com/office/drawing/2014/main" id="{74CCE063-649A-4AB5-EB1D-D67A9508F67C}"/>
                    </a:ext>
                  </a:extLst>
                </p:cNvPr>
                <p:cNvSpPr/>
                <p:nvPr/>
              </p:nvSpPr>
              <p:spPr>
                <a:xfrm>
                  <a:off x="2429510" y="5210810"/>
                  <a:ext cx="2606040" cy="791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6040" h="791210">
                      <a:moveTo>
                        <a:pt x="1258570" y="0"/>
                      </a:moveTo>
                      <a:lnTo>
                        <a:pt x="453390" y="0"/>
                      </a:lnTo>
                      <a:cubicBezTo>
                        <a:pt x="453390" y="0"/>
                        <a:pt x="429260" y="370840"/>
                        <a:pt x="403860" y="525780"/>
                      </a:cubicBezTo>
                      <a:cubicBezTo>
                        <a:pt x="359410" y="791210"/>
                        <a:pt x="87630" y="706120"/>
                        <a:pt x="10160" y="762000"/>
                      </a:cubicBezTo>
                      <a:cubicBezTo>
                        <a:pt x="0" y="769620"/>
                        <a:pt x="5080" y="786130"/>
                        <a:pt x="17780" y="786130"/>
                      </a:cubicBezTo>
                      <a:lnTo>
                        <a:pt x="2588260" y="786130"/>
                      </a:lnTo>
                      <a:cubicBezTo>
                        <a:pt x="2600960" y="786130"/>
                        <a:pt x="2606040" y="769620"/>
                        <a:pt x="2595880" y="762000"/>
                      </a:cubicBezTo>
                      <a:cubicBezTo>
                        <a:pt x="2518410" y="706120"/>
                        <a:pt x="2246630" y="791210"/>
                        <a:pt x="2202180" y="525780"/>
                      </a:cubicBezTo>
                      <a:cubicBezTo>
                        <a:pt x="2176780" y="370840"/>
                        <a:pt x="2152650" y="0"/>
                        <a:pt x="2152650" y="0"/>
                      </a:cubicBezTo>
                      <a:lnTo>
                        <a:pt x="1258570" y="0"/>
                      </a:lnTo>
                      <a:close/>
                    </a:path>
                  </a:pathLst>
                </a:custGeom>
                <a:solidFill>
                  <a:srgbClr val="BBBBBB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8" name="Dikdörtgen 27">
                <a:extLst>
                  <a:ext uri="{FF2B5EF4-FFF2-40B4-BE49-F238E27FC236}">
                    <a16:creationId xmlns:a16="http://schemas.microsoft.com/office/drawing/2014/main" id="{E90B3959-85ED-9275-DCB2-32BCAE2ED22D}"/>
                  </a:ext>
                </a:extLst>
              </p:cNvPr>
              <p:cNvSpPr/>
              <p:nvPr/>
            </p:nvSpPr>
            <p:spPr>
              <a:xfrm>
                <a:off x="3366266" y="4122845"/>
                <a:ext cx="11975977" cy="42672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26" name="TextBox 17">
              <a:extLst>
                <a:ext uri="{FF2B5EF4-FFF2-40B4-BE49-F238E27FC236}">
                  <a16:creationId xmlns:a16="http://schemas.microsoft.com/office/drawing/2014/main" id="{330E7A59-3C1E-2134-22C0-F24C0C8CF68F}"/>
                </a:ext>
              </a:extLst>
            </p:cNvPr>
            <p:cNvSpPr txBox="1"/>
            <p:nvPr/>
          </p:nvSpPr>
          <p:spPr>
            <a:xfrm>
              <a:off x="2894619" y="5618836"/>
              <a:ext cx="13132723" cy="16340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tr-TR" sz="33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sozluk</a:t>
              </a:r>
              <a:r>
                <a:rPr lang="tr-TR" sz="33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= {“</a:t>
              </a:r>
              <a:r>
                <a:rPr lang="tr-TR" sz="33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Mesleğiniz”:”Öğrenci</a:t>
              </a:r>
              <a:r>
                <a:rPr lang="tr-TR" sz="33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”, “</a:t>
              </a:r>
              <a:r>
                <a:rPr lang="tr-TR" sz="33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Alanınız”:”Bilişim</a:t>
              </a:r>
              <a:r>
                <a:rPr lang="tr-TR" sz="33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”, “</a:t>
              </a:r>
              <a:r>
                <a:rPr lang="tr-TR" sz="33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Yer”:”Ankara</a:t>
              </a:r>
              <a:r>
                <a:rPr lang="tr-TR" sz="33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” }</a:t>
              </a:r>
            </a:p>
            <a:p>
              <a:pPr lvl="0">
                <a:spcBef>
                  <a:spcPct val="0"/>
                </a:spcBef>
                <a:defRPr/>
              </a:pPr>
              <a:endParaRPr lang="tr-TR" sz="33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lvl="0">
                <a:spcBef>
                  <a:spcPct val="0"/>
                </a:spcBef>
                <a:defRPr/>
              </a:pPr>
              <a:r>
                <a:rPr lang="tr-TR" sz="33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print</a:t>
              </a:r>
              <a:r>
                <a:rPr lang="tr-TR" sz="33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</a:t>
              </a:r>
              <a:r>
                <a:rPr lang="tr-TR" sz="33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sozluk</a:t>
              </a:r>
              <a:r>
                <a:rPr lang="tr-TR" sz="33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)</a:t>
              </a:r>
            </a:p>
          </p:txBody>
        </p:sp>
      </p:grpSp>
      <p:sp>
        <p:nvSpPr>
          <p:cNvPr id="17" name="TextBox 15">
            <a:extLst>
              <a:ext uri="{FF2B5EF4-FFF2-40B4-BE49-F238E27FC236}">
                <a16:creationId xmlns:a16="http://schemas.microsoft.com/office/drawing/2014/main" id="{BB6AEE3A-490E-1E6C-F66F-A7B941473180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80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80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1</a:t>
            </a:r>
            <a:r>
              <a:rPr lang="en-US" sz="80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80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80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Dictionary (Sözlük) </a:t>
            </a:r>
            <a:endParaRPr lang="en-US" sz="8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2" name="Sağ Ayraç 1">
            <a:extLst>
              <a:ext uri="{FF2B5EF4-FFF2-40B4-BE49-F238E27FC236}">
                <a16:creationId xmlns:a16="http://schemas.microsoft.com/office/drawing/2014/main" id="{2A47C3A0-E5F3-E020-4441-A15B49E71777}"/>
              </a:ext>
            </a:extLst>
          </p:cNvPr>
          <p:cNvSpPr/>
          <p:nvPr/>
        </p:nvSpPr>
        <p:spPr>
          <a:xfrm rot="16200000">
            <a:off x="3808340" y="3370953"/>
            <a:ext cx="765319" cy="2133600"/>
          </a:xfrm>
          <a:prstGeom prst="rightBrace">
            <a:avLst>
              <a:gd name="adj1" fmla="val 8333"/>
              <a:gd name="adj2" fmla="val 49235"/>
            </a:avLst>
          </a:prstGeom>
          <a:ln w="57150">
            <a:solidFill>
              <a:srgbClr val="FFC5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Sağ Ayraç 14">
            <a:extLst>
              <a:ext uri="{FF2B5EF4-FFF2-40B4-BE49-F238E27FC236}">
                <a16:creationId xmlns:a16="http://schemas.microsoft.com/office/drawing/2014/main" id="{A071A81C-C741-B4C3-99D4-F43D90A9B73E}"/>
              </a:ext>
            </a:extLst>
          </p:cNvPr>
          <p:cNvSpPr/>
          <p:nvPr/>
        </p:nvSpPr>
        <p:spPr>
          <a:xfrm rot="16200000">
            <a:off x="9104241" y="3370954"/>
            <a:ext cx="765319" cy="2133600"/>
          </a:xfrm>
          <a:prstGeom prst="rightBrace">
            <a:avLst>
              <a:gd name="adj1" fmla="val 8333"/>
              <a:gd name="adj2" fmla="val 49235"/>
            </a:avLst>
          </a:prstGeom>
          <a:ln w="57150">
            <a:solidFill>
              <a:srgbClr val="FFC5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Sağ Ayraç 17">
            <a:extLst>
              <a:ext uri="{FF2B5EF4-FFF2-40B4-BE49-F238E27FC236}">
                <a16:creationId xmlns:a16="http://schemas.microsoft.com/office/drawing/2014/main" id="{174DAE2C-5B93-64A2-02C4-E5708804DB3D}"/>
              </a:ext>
            </a:extLst>
          </p:cNvPr>
          <p:cNvSpPr/>
          <p:nvPr/>
        </p:nvSpPr>
        <p:spPr>
          <a:xfrm rot="16200000">
            <a:off x="13547125" y="3820186"/>
            <a:ext cx="765319" cy="1401235"/>
          </a:xfrm>
          <a:prstGeom prst="rightBrace">
            <a:avLst>
              <a:gd name="adj1" fmla="val 8333"/>
              <a:gd name="adj2" fmla="val 49235"/>
            </a:avLst>
          </a:prstGeom>
          <a:ln w="57150">
            <a:solidFill>
              <a:srgbClr val="FFC5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TextBox 17">
            <a:extLst>
              <a:ext uri="{FF2B5EF4-FFF2-40B4-BE49-F238E27FC236}">
                <a16:creationId xmlns:a16="http://schemas.microsoft.com/office/drawing/2014/main" id="{28825B0A-E9D3-7E82-3E55-45E6515C20A0}"/>
              </a:ext>
            </a:extLst>
          </p:cNvPr>
          <p:cNvSpPr txBox="1"/>
          <p:nvPr/>
        </p:nvSpPr>
        <p:spPr>
          <a:xfrm>
            <a:off x="6172200" y="3207451"/>
            <a:ext cx="7239000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5500" dirty="0">
                <a:solidFill>
                  <a:srgbClr val="FFC000"/>
                </a:solidFill>
                <a:latin typeface="Fira Code"/>
                <a:ea typeface="Fira Code"/>
                <a:cs typeface="Fira Code"/>
                <a:sym typeface="Fira Code"/>
              </a:rPr>
              <a:t>ANAHTAR ( KEYS )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3" name="Sağ Ayraç 2">
            <a:extLst>
              <a:ext uri="{FF2B5EF4-FFF2-40B4-BE49-F238E27FC236}">
                <a16:creationId xmlns:a16="http://schemas.microsoft.com/office/drawing/2014/main" id="{E4FDE210-ED4E-CD1F-D5D8-23509D2DBB8B}"/>
              </a:ext>
            </a:extLst>
          </p:cNvPr>
          <p:cNvSpPr/>
          <p:nvPr/>
        </p:nvSpPr>
        <p:spPr>
          <a:xfrm rot="16200000" flipH="1">
            <a:off x="6282408" y="4783505"/>
            <a:ext cx="846385" cy="2133600"/>
          </a:xfrm>
          <a:prstGeom prst="rightBrace">
            <a:avLst>
              <a:gd name="adj1" fmla="val 8333"/>
              <a:gd name="adj2" fmla="val 49235"/>
            </a:avLst>
          </a:prstGeom>
          <a:ln w="57150">
            <a:solidFill>
              <a:srgbClr val="AB81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0" name="Sağ Ayraç 19">
            <a:extLst>
              <a:ext uri="{FF2B5EF4-FFF2-40B4-BE49-F238E27FC236}">
                <a16:creationId xmlns:a16="http://schemas.microsoft.com/office/drawing/2014/main" id="{8AF65334-B778-6A06-E94D-D8A4DA579C2C}"/>
              </a:ext>
            </a:extLst>
          </p:cNvPr>
          <p:cNvSpPr/>
          <p:nvPr/>
        </p:nvSpPr>
        <p:spPr>
          <a:xfrm rot="16200000" flipH="1">
            <a:off x="11486770" y="5042156"/>
            <a:ext cx="846385" cy="1709564"/>
          </a:xfrm>
          <a:prstGeom prst="rightBrace">
            <a:avLst>
              <a:gd name="adj1" fmla="val 8333"/>
              <a:gd name="adj2" fmla="val 49235"/>
            </a:avLst>
          </a:prstGeom>
          <a:ln w="57150">
            <a:solidFill>
              <a:srgbClr val="AB81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2" name="Sağ Ayraç 21">
            <a:extLst>
              <a:ext uri="{FF2B5EF4-FFF2-40B4-BE49-F238E27FC236}">
                <a16:creationId xmlns:a16="http://schemas.microsoft.com/office/drawing/2014/main" id="{CB7EFC3A-C94E-115A-D5E5-1E065D3A8A83}"/>
              </a:ext>
            </a:extLst>
          </p:cNvPr>
          <p:cNvSpPr/>
          <p:nvPr/>
        </p:nvSpPr>
        <p:spPr>
          <a:xfrm rot="16200000" flipH="1">
            <a:off x="15366572" y="5005381"/>
            <a:ext cx="846385" cy="1611924"/>
          </a:xfrm>
          <a:prstGeom prst="rightBrace">
            <a:avLst>
              <a:gd name="adj1" fmla="val 8333"/>
              <a:gd name="adj2" fmla="val 49235"/>
            </a:avLst>
          </a:prstGeom>
          <a:ln w="57150">
            <a:solidFill>
              <a:srgbClr val="AB81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3" name="TextBox 17">
            <a:extLst>
              <a:ext uri="{FF2B5EF4-FFF2-40B4-BE49-F238E27FC236}">
                <a16:creationId xmlns:a16="http://schemas.microsoft.com/office/drawing/2014/main" id="{24AD959D-DA06-EAB0-6C88-A0DF7809168E}"/>
              </a:ext>
            </a:extLst>
          </p:cNvPr>
          <p:cNvSpPr txBox="1"/>
          <p:nvPr/>
        </p:nvSpPr>
        <p:spPr>
          <a:xfrm>
            <a:off x="6685340" y="6558268"/>
            <a:ext cx="8298461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5500" dirty="0">
                <a:solidFill>
                  <a:srgbClr val="AB81FF"/>
                </a:solidFill>
                <a:latin typeface="Fira Code"/>
                <a:ea typeface="Fira Code"/>
                <a:cs typeface="Fira Code"/>
                <a:sym typeface="Fira Code"/>
              </a:rPr>
              <a:t>DEĞERLER ( VALUES )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AB81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</p:spTree>
    <p:extLst>
      <p:ext uri="{BB962C8B-B14F-4D97-AF65-F5344CB8AC3E}">
        <p14:creationId xmlns:p14="http://schemas.microsoft.com/office/powerpoint/2010/main" val="15828746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A1724B-E1F9-1B9A-01EA-BFB0EA9DAE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5C001BE1-93E6-A9F7-F167-3635FCB1695D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2D4307C7-5538-F6F0-E690-5976F7D79D0E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136A205A-A473-874D-265B-6437DB8DC9EE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6A03843B-821D-1893-420F-BBAE1E528396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7D33AC18-2FCB-D3EB-3543-EB4040EFF621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D0FD1150-BA01-DFE6-5128-252BF3DD116E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9BF39193-7D5E-5B1C-9FC4-0E0ED90976A9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F089F4EA-8D97-EAE1-413D-F3D26BA5F0E9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8DBCEC7B-6B64-D9B4-4043-D998192AF7DF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27466CA6-E73B-D8EC-769F-B5BC1C6CF42A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83F4A48D-DA14-041B-DBDB-12FF5D6D3A97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2F8D766A-D26C-E23E-87E5-147C6CF73B60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52DB3A6A-D982-07F3-0157-044E79445B84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94539662-6A79-E23C-34FA-0231977FB8B3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E11ED3AD-66C1-B1D5-7164-A54254965C2C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79401658-B21F-0E72-432B-1A6628DCC7EF}"/>
              </a:ext>
            </a:extLst>
          </p:cNvPr>
          <p:cNvSpPr txBox="1"/>
          <p:nvPr/>
        </p:nvSpPr>
        <p:spPr>
          <a:xfrm>
            <a:off x="1295400" y="2895263"/>
            <a:ext cx="16215486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Sözlüklerde anahtarları görmek için 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keys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, anahtarların değerlerini görmek için ise 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values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fonksiyonları kullanılır.</a:t>
            </a: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369B5D52-A3F2-5C86-85EB-B18A0EC0D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FC7C3DED-D328-1781-A1DA-BD119DA5A7BC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1</a:t>
            </a:r>
            <a:r>
              <a:rPr lang="en-US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Dictionary (Sözlük) </a:t>
            </a:r>
            <a:endParaRPr lang="en-US" sz="72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grpSp>
        <p:nvGrpSpPr>
          <p:cNvPr id="3" name="Grup 2">
            <a:extLst>
              <a:ext uri="{FF2B5EF4-FFF2-40B4-BE49-F238E27FC236}">
                <a16:creationId xmlns:a16="http://schemas.microsoft.com/office/drawing/2014/main" id="{F0B19194-4F4B-A144-319C-2F73A2A77461}"/>
              </a:ext>
            </a:extLst>
          </p:cNvPr>
          <p:cNvGrpSpPr/>
          <p:nvPr/>
        </p:nvGrpSpPr>
        <p:grpSpPr>
          <a:xfrm>
            <a:off x="6324600" y="6362700"/>
            <a:ext cx="5251549" cy="3960211"/>
            <a:chOff x="5308820" y="3906555"/>
            <a:chExt cx="7962346" cy="6370112"/>
          </a:xfrm>
        </p:grpSpPr>
        <p:grpSp>
          <p:nvGrpSpPr>
            <p:cNvPr id="21" name="Grup 20">
              <a:extLst>
                <a:ext uri="{FF2B5EF4-FFF2-40B4-BE49-F238E27FC236}">
                  <a16:creationId xmlns:a16="http://schemas.microsoft.com/office/drawing/2014/main" id="{EE394CEA-F3DD-5038-2B11-F04C07C73126}"/>
                </a:ext>
              </a:extLst>
            </p:cNvPr>
            <p:cNvGrpSpPr/>
            <p:nvPr/>
          </p:nvGrpSpPr>
          <p:grpSpPr>
            <a:xfrm>
              <a:off x="5308820" y="3906555"/>
              <a:ext cx="7962346" cy="6370112"/>
              <a:chOff x="2781854" y="3916888"/>
              <a:chExt cx="13029902" cy="6370112"/>
            </a:xfrm>
          </p:grpSpPr>
          <p:grpSp>
            <p:nvGrpSpPr>
              <p:cNvPr id="24" name="Grup 23">
                <a:extLst>
                  <a:ext uri="{FF2B5EF4-FFF2-40B4-BE49-F238E27FC236}">
                    <a16:creationId xmlns:a16="http://schemas.microsoft.com/office/drawing/2014/main" id="{77E3768A-6F95-0794-977A-1636664142A4}"/>
                  </a:ext>
                </a:extLst>
              </p:cNvPr>
              <p:cNvGrpSpPr/>
              <p:nvPr/>
            </p:nvGrpSpPr>
            <p:grpSpPr>
              <a:xfrm>
                <a:off x="2781854" y="3916888"/>
                <a:ext cx="13029902" cy="6370112"/>
                <a:chOff x="2781854" y="3872603"/>
                <a:chExt cx="13029902" cy="6370112"/>
              </a:xfrm>
            </p:grpSpPr>
            <p:grpSp>
              <p:nvGrpSpPr>
                <p:cNvPr id="27" name="Group 3">
                  <a:extLst>
                    <a:ext uri="{FF2B5EF4-FFF2-40B4-BE49-F238E27FC236}">
                      <a16:creationId xmlns:a16="http://schemas.microsoft.com/office/drawing/2014/main" id="{3FDD97F7-DD8B-3A3C-238B-AC7E0B5F8EFB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781854" y="3872603"/>
                  <a:ext cx="13029902" cy="6370112"/>
                  <a:chOff x="0" y="0"/>
                  <a:chExt cx="7467600" cy="6002020"/>
                </a:xfrm>
              </p:grpSpPr>
              <p:sp>
                <p:nvSpPr>
                  <p:cNvPr id="29" name="Freeform 4">
                    <a:extLst>
                      <a:ext uri="{FF2B5EF4-FFF2-40B4-BE49-F238E27FC236}">
                        <a16:creationId xmlns:a16="http://schemas.microsoft.com/office/drawing/2014/main" id="{615BE871-B81F-CDF3-14BF-C0CDC2B42439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7467600" cy="45135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7600" h="4513580">
                        <a:moveTo>
                          <a:pt x="7127240" y="0"/>
                        </a:moveTo>
                        <a:lnTo>
                          <a:pt x="340360" y="0"/>
                        </a:lnTo>
                        <a:cubicBezTo>
                          <a:pt x="152400" y="0"/>
                          <a:pt x="0" y="152400"/>
                          <a:pt x="0" y="340360"/>
                        </a:cubicBezTo>
                        <a:lnTo>
                          <a:pt x="0" y="4513580"/>
                        </a:lnTo>
                        <a:lnTo>
                          <a:pt x="7467600" y="4513580"/>
                        </a:lnTo>
                        <a:lnTo>
                          <a:pt x="7467600" y="340360"/>
                        </a:lnTo>
                        <a:cubicBezTo>
                          <a:pt x="7467600" y="152400"/>
                          <a:pt x="7315200" y="0"/>
                          <a:pt x="7127240" y="0"/>
                        </a:cubicBezTo>
                        <a:close/>
                        <a:moveTo>
                          <a:pt x="7142480" y="4188460"/>
                        </a:moveTo>
                        <a:lnTo>
                          <a:pt x="314961" y="4188460"/>
                        </a:lnTo>
                        <a:lnTo>
                          <a:pt x="314961" y="353060"/>
                        </a:lnTo>
                        <a:lnTo>
                          <a:pt x="7142480" y="353060"/>
                        </a:lnTo>
                        <a:lnTo>
                          <a:pt x="7142480" y="418846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" name="Freeform 5">
                    <a:extLst>
                      <a:ext uri="{FF2B5EF4-FFF2-40B4-BE49-F238E27FC236}">
                        <a16:creationId xmlns:a16="http://schemas.microsoft.com/office/drawing/2014/main" id="{F4F61663-A706-9C1D-3639-1799022B36CE}"/>
                      </a:ext>
                    </a:extLst>
                  </p:cNvPr>
                  <p:cNvSpPr/>
                  <p:nvPr/>
                </p:nvSpPr>
                <p:spPr>
                  <a:xfrm>
                    <a:off x="0" y="4514850"/>
                    <a:ext cx="7467600" cy="6959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7600" h="695960">
                        <a:moveTo>
                          <a:pt x="0" y="355600"/>
                        </a:moveTo>
                        <a:cubicBezTo>
                          <a:pt x="0" y="543560"/>
                          <a:pt x="152400" y="695960"/>
                          <a:pt x="340360" y="695960"/>
                        </a:cubicBezTo>
                        <a:lnTo>
                          <a:pt x="7127240" y="695960"/>
                        </a:lnTo>
                        <a:cubicBezTo>
                          <a:pt x="7315200" y="695960"/>
                          <a:pt x="7467600" y="543560"/>
                          <a:pt x="7467600" y="355600"/>
                        </a:cubicBezTo>
                        <a:lnTo>
                          <a:pt x="7467600" y="0"/>
                        </a:lnTo>
                        <a:lnTo>
                          <a:pt x="0" y="0"/>
                        </a:lnTo>
                        <a:lnTo>
                          <a:pt x="0" y="355600"/>
                        </a:lnTo>
                        <a:close/>
                      </a:path>
                    </a:pathLst>
                  </a:custGeom>
                  <a:solidFill>
                    <a:srgbClr val="E9E9E9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" name="Freeform 6">
                    <a:extLst>
                      <a:ext uri="{FF2B5EF4-FFF2-40B4-BE49-F238E27FC236}">
                        <a16:creationId xmlns:a16="http://schemas.microsoft.com/office/drawing/2014/main" id="{C44C4344-D1F6-5778-12A4-E589B5CF17E2}"/>
                      </a:ext>
                    </a:extLst>
                  </p:cNvPr>
                  <p:cNvSpPr/>
                  <p:nvPr/>
                </p:nvSpPr>
                <p:spPr>
                  <a:xfrm>
                    <a:off x="2429510" y="5210810"/>
                    <a:ext cx="2606040" cy="7912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6040" h="791210">
                        <a:moveTo>
                          <a:pt x="1258570" y="0"/>
                        </a:moveTo>
                        <a:lnTo>
                          <a:pt x="453390" y="0"/>
                        </a:lnTo>
                        <a:cubicBezTo>
                          <a:pt x="453390" y="0"/>
                          <a:pt x="429260" y="370840"/>
                          <a:pt x="403860" y="525780"/>
                        </a:cubicBezTo>
                        <a:cubicBezTo>
                          <a:pt x="359410" y="791210"/>
                          <a:pt x="87630" y="706120"/>
                          <a:pt x="10160" y="762000"/>
                        </a:cubicBezTo>
                        <a:cubicBezTo>
                          <a:pt x="0" y="769620"/>
                          <a:pt x="5080" y="786130"/>
                          <a:pt x="17780" y="786130"/>
                        </a:cubicBezTo>
                        <a:lnTo>
                          <a:pt x="2588260" y="786130"/>
                        </a:lnTo>
                        <a:cubicBezTo>
                          <a:pt x="2600960" y="786130"/>
                          <a:pt x="2606040" y="769620"/>
                          <a:pt x="2595880" y="762000"/>
                        </a:cubicBezTo>
                        <a:cubicBezTo>
                          <a:pt x="2518410" y="706120"/>
                          <a:pt x="2246630" y="791210"/>
                          <a:pt x="2202180" y="525780"/>
                        </a:cubicBezTo>
                        <a:cubicBezTo>
                          <a:pt x="2176780" y="370840"/>
                          <a:pt x="2152650" y="0"/>
                          <a:pt x="2152650" y="0"/>
                        </a:cubicBezTo>
                        <a:lnTo>
                          <a:pt x="1258570" y="0"/>
                        </a:lnTo>
                        <a:close/>
                      </a:path>
                    </a:pathLst>
                  </a:custGeom>
                  <a:solidFill>
                    <a:srgbClr val="BBBBBB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8" name="Dikdörtgen 27">
                  <a:extLst>
                    <a:ext uri="{FF2B5EF4-FFF2-40B4-BE49-F238E27FC236}">
                      <a16:creationId xmlns:a16="http://schemas.microsoft.com/office/drawing/2014/main" id="{0F415822-3D5F-67FA-4E34-4F520C9B6B65}"/>
                    </a:ext>
                  </a:extLst>
                </p:cNvPr>
                <p:cNvSpPr/>
                <p:nvPr/>
              </p:nvSpPr>
              <p:spPr>
                <a:xfrm>
                  <a:off x="3340223" y="4152900"/>
                  <a:ext cx="11975977" cy="42672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r-TR" dirty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26" name="TextBox 17">
                <a:extLst>
                  <a:ext uri="{FF2B5EF4-FFF2-40B4-BE49-F238E27FC236}">
                    <a16:creationId xmlns:a16="http://schemas.microsoft.com/office/drawing/2014/main" id="{5B8D126D-369B-9801-F46D-58C9F09C56F6}"/>
                  </a:ext>
                </a:extLst>
              </p:cNvPr>
              <p:cNvSpPr txBox="1"/>
              <p:nvPr/>
            </p:nvSpPr>
            <p:spPr>
              <a:xfrm>
                <a:off x="3629053" y="4914237"/>
                <a:ext cx="11398317" cy="244442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lvl="0">
                  <a:spcBef>
                    <a:spcPct val="0"/>
                  </a:spcBef>
                  <a:defRPr/>
                </a:pPr>
                <a:r>
                  <a:rPr lang="tr-TR" sz="3200" dirty="0" err="1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dogum_yili</a:t>
                </a:r>
                <a:r>
                  <a:rPr lang="tr-TR" sz="3200" dirty="0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= 2009</a:t>
                </a:r>
              </a:p>
              <a:p>
                <a:pPr lvl="0">
                  <a:spcBef>
                    <a:spcPct val="0"/>
                  </a:spcBef>
                  <a:defRPr/>
                </a:pPr>
                <a:r>
                  <a:rPr lang="tr-TR" sz="3200" dirty="0" err="1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mevcut_yil</a:t>
                </a:r>
                <a:r>
                  <a:rPr lang="tr-TR" sz="3200" dirty="0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= 2025</a:t>
                </a:r>
              </a:p>
              <a:p>
                <a:pPr lvl="0">
                  <a:spcBef>
                    <a:spcPct val="0"/>
                  </a:spcBef>
                  <a:defRPr/>
                </a:pPr>
                <a:r>
                  <a:rPr lang="tr-TR" sz="3200" dirty="0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yas = </a:t>
                </a:r>
                <a:r>
                  <a:rPr lang="tr-TR" sz="3200" dirty="0" err="1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mevcut_yil</a:t>
                </a:r>
                <a:r>
                  <a:rPr lang="tr-TR" sz="3200" dirty="0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- </a:t>
                </a:r>
                <a:r>
                  <a:rPr lang="tr-TR" sz="3200" dirty="0" err="1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dogum_yili</a:t>
                </a:r>
                <a:endPara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endParaRPr>
              </a:p>
            </p:txBody>
          </p:sp>
        </p:grpSp>
        <p:pic>
          <p:nvPicPr>
            <p:cNvPr id="23" name="Picture 2" descr="Html GIFs - Find &amp; Share on GIPHY">
              <a:extLst>
                <a:ext uri="{FF2B5EF4-FFF2-40B4-BE49-F238E27FC236}">
                  <a16:creationId xmlns:a16="http://schemas.microsoft.com/office/drawing/2014/main" id="{7C2CC808-FD9B-BF1F-797A-2F7EB8BEE2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9041" y="4214918"/>
              <a:ext cx="7339300" cy="4239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39491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A21DF2-458B-DD36-A927-00D944EB66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88BDBB4B-102B-9B2C-AAFE-3FC7D4821168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CECEFC72-BD57-7F78-96DA-3EDB39B6E2F0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7900EF0A-B6A5-60B4-B35C-14D6376F1F7A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53F8EFAD-2D94-D6CB-4AB9-67BD6F604179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076C0B5B-D654-EAD7-3994-D5B5ED52EE26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12B28B38-E666-C14D-B12F-7D7C1ECE9DD7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A0061E0B-A840-EB6F-3964-95217C5E9FFE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04CFA52C-0FE0-C95B-9287-AEBBBDDDBA2D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FFAADDD9-0E4B-29AB-2594-ACCC9A6E7DF9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E6C86CBB-B6B4-7C90-A9AD-79D6D8653016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8110CB96-F8DD-5A37-A780-CDDF52D0ECFE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BE0134F5-7AD0-2CA5-9EA8-D3752DD3F9F9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062FA16A-3696-FBC1-D8AD-5DE6F4803302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5B1EB352-A0D0-CAA0-03A4-003360088C59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38640357-7349-1BD5-7468-7560724BE27C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16E8EA46-9F84-7093-14F3-32EE7E21A55C}"/>
              </a:ext>
            </a:extLst>
          </p:cNvPr>
          <p:cNvSpPr txBox="1"/>
          <p:nvPr/>
        </p:nvSpPr>
        <p:spPr>
          <a:xfrm>
            <a:off x="1295400" y="2895263"/>
            <a:ext cx="16215486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Sözlüklerde anahtarları görmek için 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keys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, anahtarların değerlerini görmek için ise 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values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fonksiyınları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kullanılır.</a:t>
            </a: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705071B4-0279-0AA3-D92F-1FF41DFCC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FA1ABB16-4896-46B9-FD8C-5E4CF3B7EA3A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1</a:t>
            </a:r>
            <a:r>
              <a:rPr lang="en-US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Dictionary (Sözlük) </a:t>
            </a:r>
            <a:endParaRPr lang="en-US" sz="72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grpSp>
        <p:nvGrpSpPr>
          <p:cNvPr id="17" name="Grup 16">
            <a:extLst>
              <a:ext uri="{FF2B5EF4-FFF2-40B4-BE49-F238E27FC236}">
                <a16:creationId xmlns:a16="http://schemas.microsoft.com/office/drawing/2014/main" id="{1F963B03-C41E-DA73-7A1A-2E40C87988C4}"/>
              </a:ext>
            </a:extLst>
          </p:cNvPr>
          <p:cNvGrpSpPr/>
          <p:nvPr/>
        </p:nvGrpSpPr>
        <p:grpSpPr>
          <a:xfrm>
            <a:off x="1295400" y="4121656"/>
            <a:ext cx="16215486" cy="6201256"/>
            <a:chOff x="2781854" y="3916888"/>
            <a:chExt cx="13079173" cy="6370112"/>
          </a:xfrm>
        </p:grpSpPr>
        <p:grpSp>
          <p:nvGrpSpPr>
            <p:cNvPr id="19" name="Grup 18">
              <a:extLst>
                <a:ext uri="{FF2B5EF4-FFF2-40B4-BE49-F238E27FC236}">
                  <a16:creationId xmlns:a16="http://schemas.microsoft.com/office/drawing/2014/main" id="{2B3D098F-5ABD-94FB-9641-9FDBDE53BDC5}"/>
                </a:ext>
              </a:extLst>
            </p:cNvPr>
            <p:cNvGrpSpPr/>
            <p:nvPr/>
          </p:nvGrpSpPr>
          <p:grpSpPr>
            <a:xfrm>
              <a:off x="2781854" y="3916888"/>
              <a:ext cx="13029902" cy="6370112"/>
              <a:chOff x="2781854" y="3872603"/>
              <a:chExt cx="13029902" cy="6370112"/>
            </a:xfrm>
          </p:grpSpPr>
          <p:grpSp>
            <p:nvGrpSpPr>
              <p:cNvPr id="22" name="Group 3">
                <a:extLst>
                  <a:ext uri="{FF2B5EF4-FFF2-40B4-BE49-F238E27FC236}">
                    <a16:creationId xmlns:a16="http://schemas.microsoft.com/office/drawing/2014/main" id="{4967B9D7-EA14-F1EA-62DD-F87ECF36AC7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81854" y="3872603"/>
                <a:ext cx="13029902" cy="6370112"/>
                <a:chOff x="0" y="0"/>
                <a:chExt cx="7467600" cy="6002020"/>
              </a:xfrm>
            </p:grpSpPr>
            <p:sp>
              <p:nvSpPr>
                <p:cNvPr id="33" name="Freeform 4">
                  <a:extLst>
                    <a:ext uri="{FF2B5EF4-FFF2-40B4-BE49-F238E27FC236}">
                      <a16:creationId xmlns:a16="http://schemas.microsoft.com/office/drawing/2014/main" id="{91B8FD33-44B6-2FD4-B9F9-00625B22D7F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67600" cy="45135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4513580">
                      <a:moveTo>
                        <a:pt x="7127240" y="0"/>
                      </a:moveTo>
                      <a:lnTo>
                        <a:pt x="340360" y="0"/>
                      </a:lnTo>
                      <a:cubicBezTo>
                        <a:pt x="152400" y="0"/>
                        <a:pt x="0" y="152400"/>
                        <a:pt x="0" y="340360"/>
                      </a:cubicBezTo>
                      <a:lnTo>
                        <a:pt x="0" y="4513580"/>
                      </a:lnTo>
                      <a:lnTo>
                        <a:pt x="7467600" y="4513580"/>
                      </a:lnTo>
                      <a:lnTo>
                        <a:pt x="7467600" y="340360"/>
                      </a:lnTo>
                      <a:cubicBezTo>
                        <a:pt x="7467600" y="152400"/>
                        <a:pt x="7315200" y="0"/>
                        <a:pt x="7127240" y="0"/>
                      </a:cubicBezTo>
                      <a:close/>
                      <a:moveTo>
                        <a:pt x="7142480" y="4188460"/>
                      </a:moveTo>
                      <a:lnTo>
                        <a:pt x="314961" y="4188460"/>
                      </a:lnTo>
                      <a:lnTo>
                        <a:pt x="314961" y="353060"/>
                      </a:lnTo>
                      <a:lnTo>
                        <a:pt x="7142480" y="353060"/>
                      </a:lnTo>
                      <a:lnTo>
                        <a:pt x="7142480" y="41884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Freeform 5">
                  <a:extLst>
                    <a:ext uri="{FF2B5EF4-FFF2-40B4-BE49-F238E27FC236}">
                      <a16:creationId xmlns:a16="http://schemas.microsoft.com/office/drawing/2014/main" id="{A78B8A00-242B-E522-B0C8-7B89796246C5}"/>
                    </a:ext>
                  </a:extLst>
                </p:cNvPr>
                <p:cNvSpPr/>
                <p:nvPr/>
              </p:nvSpPr>
              <p:spPr>
                <a:xfrm>
                  <a:off x="0" y="4514850"/>
                  <a:ext cx="7467600" cy="695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695960">
                      <a:moveTo>
                        <a:pt x="0" y="355600"/>
                      </a:moveTo>
                      <a:cubicBezTo>
                        <a:pt x="0" y="543560"/>
                        <a:pt x="152400" y="695960"/>
                        <a:pt x="340360" y="695960"/>
                      </a:cubicBezTo>
                      <a:lnTo>
                        <a:pt x="7127240" y="695960"/>
                      </a:lnTo>
                      <a:cubicBezTo>
                        <a:pt x="7315200" y="695960"/>
                        <a:pt x="7467600" y="543560"/>
                        <a:pt x="7467600" y="355600"/>
                      </a:cubicBezTo>
                      <a:lnTo>
                        <a:pt x="7467600" y="0"/>
                      </a:lnTo>
                      <a:lnTo>
                        <a:pt x="0" y="0"/>
                      </a:lnTo>
                      <a:lnTo>
                        <a:pt x="0" y="355600"/>
                      </a:lnTo>
                      <a:close/>
                    </a:path>
                  </a:pathLst>
                </a:custGeom>
                <a:solidFill>
                  <a:srgbClr val="E9E9E9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9" name="Freeform 6">
                  <a:extLst>
                    <a:ext uri="{FF2B5EF4-FFF2-40B4-BE49-F238E27FC236}">
                      <a16:creationId xmlns:a16="http://schemas.microsoft.com/office/drawing/2014/main" id="{9F4C5965-271E-D303-3FC2-02D1065F6B90}"/>
                    </a:ext>
                  </a:extLst>
                </p:cNvPr>
                <p:cNvSpPr/>
                <p:nvPr/>
              </p:nvSpPr>
              <p:spPr>
                <a:xfrm>
                  <a:off x="2429510" y="5210810"/>
                  <a:ext cx="2606040" cy="791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6040" h="791210">
                      <a:moveTo>
                        <a:pt x="1258570" y="0"/>
                      </a:moveTo>
                      <a:lnTo>
                        <a:pt x="453390" y="0"/>
                      </a:lnTo>
                      <a:cubicBezTo>
                        <a:pt x="453390" y="0"/>
                        <a:pt x="429260" y="370840"/>
                        <a:pt x="403860" y="525780"/>
                      </a:cubicBezTo>
                      <a:cubicBezTo>
                        <a:pt x="359410" y="791210"/>
                        <a:pt x="87630" y="706120"/>
                        <a:pt x="10160" y="762000"/>
                      </a:cubicBezTo>
                      <a:cubicBezTo>
                        <a:pt x="0" y="769620"/>
                        <a:pt x="5080" y="786130"/>
                        <a:pt x="17780" y="786130"/>
                      </a:cubicBezTo>
                      <a:lnTo>
                        <a:pt x="2588260" y="786130"/>
                      </a:lnTo>
                      <a:cubicBezTo>
                        <a:pt x="2600960" y="786130"/>
                        <a:pt x="2606040" y="769620"/>
                        <a:pt x="2595880" y="762000"/>
                      </a:cubicBezTo>
                      <a:cubicBezTo>
                        <a:pt x="2518410" y="706120"/>
                        <a:pt x="2246630" y="791210"/>
                        <a:pt x="2202180" y="525780"/>
                      </a:cubicBezTo>
                      <a:cubicBezTo>
                        <a:pt x="2176780" y="370840"/>
                        <a:pt x="2152650" y="0"/>
                        <a:pt x="2152650" y="0"/>
                      </a:cubicBezTo>
                      <a:lnTo>
                        <a:pt x="1258570" y="0"/>
                      </a:lnTo>
                      <a:close/>
                    </a:path>
                  </a:pathLst>
                </a:custGeom>
                <a:solidFill>
                  <a:srgbClr val="BBBBBB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2" name="Dikdörtgen 31">
                <a:extLst>
                  <a:ext uri="{FF2B5EF4-FFF2-40B4-BE49-F238E27FC236}">
                    <a16:creationId xmlns:a16="http://schemas.microsoft.com/office/drawing/2014/main" id="{9B6366F9-879B-E7F5-E6D0-E6AC046B7447}"/>
                  </a:ext>
                </a:extLst>
              </p:cNvPr>
              <p:cNvSpPr/>
              <p:nvPr/>
            </p:nvSpPr>
            <p:spPr>
              <a:xfrm>
                <a:off x="3340223" y="4152900"/>
                <a:ext cx="11975977" cy="42672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20" name="TextBox 17">
              <a:extLst>
                <a:ext uri="{FF2B5EF4-FFF2-40B4-BE49-F238E27FC236}">
                  <a16:creationId xmlns:a16="http://schemas.microsoft.com/office/drawing/2014/main" id="{34FCEF30-F135-5DB4-781B-50CABA2AAEE1}"/>
                </a:ext>
              </a:extLst>
            </p:cNvPr>
            <p:cNvSpPr txBox="1"/>
            <p:nvPr/>
          </p:nvSpPr>
          <p:spPr>
            <a:xfrm>
              <a:off x="2831125" y="4914237"/>
              <a:ext cx="13029902" cy="252925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tr-TR" sz="3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sozluk</a:t>
              </a: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= {“</a:t>
              </a:r>
              <a:r>
                <a:rPr lang="tr-TR" sz="3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Mesleğiniz”:”Öğrenci</a:t>
              </a: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”, “</a:t>
              </a:r>
              <a:r>
                <a:rPr lang="tr-TR" sz="3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Alanınız”:”Bilişim</a:t>
              </a: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”, “</a:t>
              </a:r>
              <a:r>
                <a:rPr lang="tr-TR" sz="3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Yer”:”Ankara</a:t>
              </a: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” }</a:t>
              </a:r>
            </a:p>
            <a:p>
              <a:pPr lvl="0">
                <a:spcBef>
                  <a:spcPct val="0"/>
                </a:spcBef>
                <a:defRPr/>
              </a:pPr>
              <a:endParaRPr lang="tr-TR" sz="32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lvl="0">
                <a:spcBef>
                  <a:spcPct val="0"/>
                </a:spcBef>
                <a:defRPr/>
              </a:pPr>
              <a:r>
                <a:rPr lang="tr-TR" sz="3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print</a:t>
              </a: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</a:t>
              </a:r>
              <a:r>
                <a:rPr lang="tr-TR" sz="3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sozluk.keys</a:t>
              </a: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())</a:t>
              </a:r>
            </a:p>
            <a:p>
              <a:pPr lvl="0">
                <a:spcBef>
                  <a:spcPct val="0"/>
                </a:spcBef>
                <a:defRPr/>
              </a:pPr>
              <a:endParaRPr lang="tr-TR" sz="32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lvl="0">
                <a:spcBef>
                  <a:spcPct val="0"/>
                </a:spcBef>
                <a:defRPr/>
              </a:pPr>
              <a:r>
                <a:rPr lang="tr-TR" sz="3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print</a:t>
              </a: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</a:t>
              </a:r>
              <a:r>
                <a:rPr lang="tr-TR" sz="3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sozluk.values</a:t>
              </a: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())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21057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B75DF9-E5E4-91BB-6766-3B73F19B0F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D8B8FA05-D2B2-43C5-6A3A-8B2CEF895AFD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A2DC24F6-7D08-677C-6481-4DA856E145E3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DF58848D-A75B-3A51-7CE3-0D91F8ED8093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95E1FC43-8DFE-55AB-7399-2A7A5F761FE9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524616F1-D91C-A4E1-FD73-D320DDCBB170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9B5ECD6D-FF27-9229-CB37-116FE0E8EC7D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EE9AF0BE-88B9-957C-EF64-94766687716B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EE655372-D22D-408F-53CE-CA1CCFE01591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975DD5D0-595D-3056-5202-9BDEB078F85A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874ABB6E-BD85-3218-4FC5-1242E4D7C4AF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F079EE29-A04E-921D-A9CD-E81191EF98D9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826838EB-1CA9-33C8-5440-9FE441C37EB5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A4034930-DCA5-7663-4649-0C2D812198C5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D62743AA-2862-4A59-FBC5-9D92AC9F2B96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4FA5CB6C-16FD-7D79-3B89-39BC69EC350E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6D457AF9-8C4E-62DB-B77B-6C1BF0367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4C576121-C106-5532-E75E-E08811E4D4F8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1</a:t>
            </a:r>
            <a:r>
              <a:rPr lang="en-US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Dictionary (Sözlük) </a:t>
            </a:r>
            <a:endParaRPr lang="en-US" sz="72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grpSp>
        <p:nvGrpSpPr>
          <p:cNvPr id="17" name="Grup 16">
            <a:extLst>
              <a:ext uri="{FF2B5EF4-FFF2-40B4-BE49-F238E27FC236}">
                <a16:creationId xmlns:a16="http://schemas.microsoft.com/office/drawing/2014/main" id="{5216590C-BD25-9DD6-145B-C55485CFA29A}"/>
              </a:ext>
            </a:extLst>
          </p:cNvPr>
          <p:cNvGrpSpPr/>
          <p:nvPr/>
        </p:nvGrpSpPr>
        <p:grpSpPr>
          <a:xfrm>
            <a:off x="5040334" y="4096630"/>
            <a:ext cx="8305800" cy="6201256"/>
            <a:chOff x="2781854" y="3916888"/>
            <a:chExt cx="13079173" cy="6370112"/>
          </a:xfrm>
        </p:grpSpPr>
        <p:grpSp>
          <p:nvGrpSpPr>
            <p:cNvPr id="19" name="Grup 18">
              <a:extLst>
                <a:ext uri="{FF2B5EF4-FFF2-40B4-BE49-F238E27FC236}">
                  <a16:creationId xmlns:a16="http://schemas.microsoft.com/office/drawing/2014/main" id="{46D7E5AD-0407-F069-290C-59686FC6C5F9}"/>
                </a:ext>
              </a:extLst>
            </p:cNvPr>
            <p:cNvGrpSpPr/>
            <p:nvPr/>
          </p:nvGrpSpPr>
          <p:grpSpPr>
            <a:xfrm>
              <a:off x="2781854" y="3916888"/>
              <a:ext cx="13029902" cy="6370112"/>
              <a:chOff x="2781854" y="3872603"/>
              <a:chExt cx="13029902" cy="6370112"/>
            </a:xfrm>
          </p:grpSpPr>
          <p:grpSp>
            <p:nvGrpSpPr>
              <p:cNvPr id="22" name="Group 3">
                <a:extLst>
                  <a:ext uri="{FF2B5EF4-FFF2-40B4-BE49-F238E27FC236}">
                    <a16:creationId xmlns:a16="http://schemas.microsoft.com/office/drawing/2014/main" id="{2E84B0C7-2394-0584-DED8-17747EB1233A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81854" y="3872603"/>
                <a:ext cx="13029902" cy="6370112"/>
                <a:chOff x="0" y="0"/>
                <a:chExt cx="7467600" cy="6002020"/>
              </a:xfrm>
            </p:grpSpPr>
            <p:sp>
              <p:nvSpPr>
                <p:cNvPr id="33" name="Freeform 4">
                  <a:extLst>
                    <a:ext uri="{FF2B5EF4-FFF2-40B4-BE49-F238E27FC236}">
                      <a16:creationId xmlns:a16="http://schemas.microsoft.com/office/drawing/2014/main" id="{7E31B612-49C6-D1B0-7E0B-1DD8648427C3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67600" cy="45135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4513580">
                      <a:moveTo>
                        <a:pt x="7127240" y="0"/>
                      </a:moveTo>
                      <a:lnTo>
                        <a:pt x="340360" y="0"/>
                      </a:lnTo>
                      <a:cubicBezTo>
                        <a:pt x="152400" y="0"/>
                        <a:pt x="0" y="152400"/>
                        <a:pt x="0" y="340360"/>
                      </a:cubicBezTo>
                      <a:lnTo>
                        <a:pt x="0" y="4513580"/>
                      </a:lnTo>
                      <a:lnTo>
                        <a:pt x="7467600" y="4513580"/>
                      </a:lnTo>
                      <a:lnTo>
                        <a:pt x="7467600" y="340360"/>
                      </a:lnTo>
                      <a:cubicBezTo>
                        <a:pt x="7467600" y="152400"/>
                        <a:pt x="7315200" y="0"/>
                        <a:pt x="7127240" y="0"/>
                      </a:cubicBezTo>
                      <a:close/>
                      <a:moveTo>
                        <a:pt x="7142480" y="4188460"/>
                      </a:moveTo>
                      <a:lnTo>
                        <a:pt x="314961" y="4188460"/>
                      </a:lnTo>
                      <a:lnTo>
                        <a:pt x="314961" y="353060"/>
                      </a:lnTo>
                      <a:lnTo>
                        <a:pt x="7142480" y="353060"/>
                      </a:lnTo>
                      <a:lnTo>
                        <a:pt x="7142480" y="41884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Freeform 5">
                  <a:extLst>
                    <a:ext uri="{FF2B5EF4-FFF2-40B4-BE49-F238E27FC236}">
                      <a16:creationId xmlns:a16="http://schemas.microsoft.com/office/drawing/2014/main" id="{A3567A34-F27E-BB15-5CDA-47006C047972}"/>
                    </a:ext>
                  </a:extLst>
                </p:cNvPr>
                <p:cNvSpPr/>
                <p:nvPr/>
              </p:nvSpPr>
              <p:spPr>
                <a:xfrm>
                  <a:off x="0" y="4514850"/>
                  <a:ext cx="7467600" cy="695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695960">
                      <a:moveTo>
                        <a:pt x="0" y="355600"/>
                      </a:moveTo>
                      <a:cubicBezTo>
                        <a:pt x="0" y="543560"/>
                        <a:pt x="152400" y="695960"/>
                        <a:pt x="340360" y="695960"/>
                      </a:cubicBezTo>
                      <a:lnTo>
                        <a:pt x="7127240" y="695960"/>
                      </a:lnTo>
                      <a:cubicBezTo>
                        <a:pt x="7315200" y="695960"/>
                        <a:pt x="7467600" y="543560"/>
                        <a:pt x="7467600" y="355600"/>
                      </a:cubicBezTo>
                      <a:lnTo>
                        <a:pt x="7467600" y="0"/>
                      </a:lnTo>
                      <a:lnTo>
                        <a:pt x="0" y="0"/>
                      </a:lnTo>
                      <a:lnTo>
                        <a:pt x="0" y="355600"/>
                      </a:lnTo>
                      <a:close/>
                    </a:path>
                  </a:pathLst>
                </a:custGeom>
                <a:solidFill>
                  <a:srgbClr val="E9E9E9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9" name="Freeform 6">
                  <a:extLst>
                    <a:ext uri="{FF2B5EF4-FFF2-40B4-BE49-F238E27FC236}">
                      <a16:creationId xmlns:a16="http://schemas.microsoft.com/office/drawing/2014/main" id="{7CDFDD3A-5DFC-D218-017C-DFF76B5B6BCE}"/>
                    </a:ext>
                  </a:extLst>
                </p:cNvPr>
                <p:cNvSpPr/>
                <p:nvPr/>
              </p:nvSpPr>
              <p:spPr>
                <a:xfrm>
                  <a:off x="2429510" y="5210810"/>
                  <a:ext cx="2606040" cy="791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6040" h="791210">
                      <a:moveTo>
                        <a:pt x="1258570" y="0"/>
                      </a:moveTo>
                      <a:lnTo>
                        <a:pt x="453390" y="0"/>
                      </a:lnTo>
                      <a:cubicBezTo>
                        <a:pt x="453390" y="0"/>
                        <a:pt x="429260" y="370840"/>
                        <a:pt x="403860" y="525780"/>
                      </a:cubicBezTo>
                      <a:cubicBezTo>
                        <a:pt x="359410" y="791210"/>
                        <a:pt x="87630" y="706120"/>
                        <a:pt x="10160" y="762000"/>
                      </a:cubicBezTo>
                      <a:cubicBezTo>
                        <a:pt x="0" y="769620"/>
                        <a:pt x="5080" y="786130"/>
                        <a:pt x="17780" y="786130"/>
                      </a:cubicBezTo>
                      <a:lnTo>
                        <a:pt x="2588260" y="786130"/>
                      </a:lnTo>
                      <a:cubicBezTo>
                        <a:pt x="2600960" y="786130"/>
                        <a:pt x="2606040" y="769620"/>
                        <a:pt x="2595880" y="762000"/>
                      </a:cubicBezTo>
                      <a:cubicBezTo>
                        <a:pt x="2518410" y="706120"/>
                        <a:pt x="2246630" y="791210"/>
                        <a:pt x="2202180" y="525780"/>
                      </a:cubicBezTo>
                      <a:cubicBezTo>
                        <a:pt x="2176780" y="370840"/>
                        <a:pt x="2152650" y="0"/>
                        <a:pt x="2152650" y="0"/>
                      </a:cubicBezTo>
                      <a:lnTo>
                        <a:pt x="1258570" y="0"/>
                      </a:lnTo>
                      <a:close/>
                    </a:path>
                  </a:pathLst>
                </a:custGeom>
                <a:solidFill>
                  <a:srgbClr val="BBBBBB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2" name="Dikdörtgen 31">
                <a:extLst>
                  <a:ext uri="{FF2B5EF4-FFF2-40B4-BE49-F238E27FC236}">
                    <a16:creationId xmlns:a16="http://schemas.microsoft.com/office/drawing/2014/main" id="{4848585A-F0C5-435D-6CB7-EDB9DD6A8A39}"/>
                  </a:ext>
                </a:extLst>
              </p:cNvPr>
              <p:cNvSpPr/>
              <p:nvPr/>
            </p:nvSpPr>
            <p:spPr>
              <a:xfrm>
                <a:off x="3340223" y="4152900"/>
                <a:ext cx="11975977" cy="42672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20" name="TextBox 17">
              <a:extLst>
                <a:ext uri="{FF2B5EF4-FFF2-40B4-BE49-F238E27FC236}">
                  <a16:creationId xmlns:a16="http://schemas.microsoft.com/office/drawing/2014/main" id="{AF875774-B47F-371B-0C16-BA4243E9B3A0}"/>
                </a:ext>
              </a:extLst>
            </p:cNvPr>
            <p:cNvSpPr txBox="1"/>
            <p:nvPr/>
          </p:nvSpPr>
          <p:spPr>
            <a:xfrm>
              <a:off x="2831125" y="4914237"/>
              <a:ext cx="13029902" cy="252925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tr-TR" sz="3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sozluk</a:t>
              </a: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= {}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tr-TR" sz="3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sozluk</a:t>
              </a: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["ad"] = "Ali"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tr-TR" sz="3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sozluk</a:t>
              </a: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["yas"] = 20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tr-TR" sz="3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sozluk</a:t>
              </a: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["</a:t>
              </a:r>
              <a:r>
                <a:rPr lang="tr-TR" sz="3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sehir</a:t>
              </a: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"] = "İstanbul"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tr-TR" sz="3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print</a:t>
              </a: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</a:t>
              </a:r>
              <a:r>
                <a:rPr lang="tr-TR" sz="3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sozluk</a:t>
              </a: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)</a:t>
              </a:r>
            </a:p>
          </p:txBody>
        </p:sp>
      </p:grpSp>
      <p:sp>
        <p:nvSpPr>
          <p:cNvPr id="23" name="TextBox 17">
            <a:extLst>
              <a:ext uri="{FF2B5EF4-FFF2-40B4-BE49-F238E27FC236}">
                <a16:creationId xmlns:a16="http://schemas.microsoft.com/office/drawing/2014/main" id="{B10892B5-7AC9-3EB4-2778-87E67FBFA56E}"/>
              </a:ext>
            </a:extLst>
          </p:cNvPr>
          <p:cNvSpPr txBox="1"/>
          <p:nvPr/>
        </p:nvSpPr>
        <p:spPr>
          <a:xfrm>
            <a:off x="1066800" y="2895263"/>
            <a:ext cx="16444086" cy="5078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33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Sözlüklere </a:t>
            </a:r>
            <a:r>
              <a:rPr lang="tr-TR" sz="3300" dirty="0">
                <a:solidFill>
                  <a:srgbClr val="AB81FF"/>
                </a:solidFill>
                <a:latin typeface="Fira Code"/>
                <a:ea typeface="Fira Code"/>
                <a:cs typeface="Fira Code"/>
                <a:sym typeface="Fira Code"/>
              </a:rPr>
              <a:t>sözlük[anahtar] = değer </a:t>
            </a:r>
            <a:r>
              <a:rPr lang="tr-TR" sz="33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şeklinde eleman eklenmektedir.  </a:t>
            </a:r>
          </a:p>
        </p:txBody>
      </p:sp>
    </p:spTree>
    <p:extLst>
      <p:ext uri="{BB962C8B-B14F-4D97-AF65-F5344CB8AC3E}">
        <p14:creationId xmlns:p14="http://schemas.microsoft.com/office/powerpoint/2010/main" val="23524600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FB22E1-5082-8F6D-5683-3B1E2D30F9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52403074-298B-C671-DE16-78DA8E8B4DC3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8C05F43F-A49A-5689-0A84-6733606B43EC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0779E7CD-1F46-2E80-6737-FD52FF079A2F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26B79700-9DDD-F97F-9A18-C62AE24D476E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EF092E13-09DB-15E0-951D-5525F34A5BBD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6F2D7A17-F7EA-18FD-8A62-C1BED4F47C13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E5C80053-0A7D-5B76-C41D-6D14F3331019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87DD165C-4632-6F2F-5886-8EA041391F49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7C582869-FC48-83C5-74EA-D1B383475890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91602D59-8275-03BB-28B7-E0FAE1BF8C66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C82FD8D2-6FC1-9D64-5D10-B1EB96372BA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41A14D11-4D27-77C3-0322-889324AECD1D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EBE33956-A1EC-3F06-32E8-14AABC91465A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373A2E6A-6AF7-108C-E94A-9AFCA548D35F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DA3C9024-EED1-64A9-D7BC-853BE4343BF1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DBF17C73-7601-BA69-3496-CEB3BC7735FE}"/>
              </a:ext>
            </a:extLst>
          </p:cNvPr>
          <p:cNvSpPr txBox="1"/>
          <p:nvPr/>
        </p:nvSpPr>
        <p:spPr>
          <a:xfrm>
            <a:off x="1295400" y="2895263"/>
            <a:ext cx="16215486" cy="1292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Kullanıcıdan aldığınız ad, 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soyad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, memleket ve yaş verisini tutan bilgiler adında bir sözlük oluşturunuz. Önce oluşturduğunuz sözlüğü sonrasında sadece değerleri ekrana yazdırınız. </a:t>
            </a: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3932E0CF-4F08-6DE9-19DC-9842D8FF6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95BE4764-98B7-D630-5FCB-D42A9A79391E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1</a:t>
            </a:r>
            <a:r>
              <a:rPr lang="en-US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Dictionary (Sözlük) </a:t>
            </a:r>
            <a:endParaRPr lang="en-US" sz="72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grpSp>
        <p:nvGrpSpPr>
          <p:cNvPr id="3" name="Grup 2">
            <a:extLst>
              <a:ext uri="{FF2B5EF4-FFF2-40B4-BE49-F238E27FC236}">
                <a16:creationId xmlns:a16="http://schemas.microsoft.com/office/drawing/2014/main" id="{33BAE656-88B4-9F53-1C7E-912F2BF74321}"/>
              </a:ext>
            </a:extLst>
          </p:cNvPr>
          <p:cNvGrpSpPr/>
          <p:nvPr/>
        </p:nvGrpSpPr>
        <p:grpSpPr>
          <a:xfrm>
            <a:off x="6324600" y="6362700"/>
            <a:ext cx="5251549" cy="3960211"/>
            <a:chOff x="5308820" y="3906555"/>
            <a:chExt cx="7962346" cy="6370112"/>
          </a:xfrm>
        </p:grpSpPr>
        <p:grpSp>
          <p:nvGrpSpPr>
            <p:cNvPr id="21" name="Grup 20">
              <a:extLst>
                <a:ext uri="{FF2B5EF4-FFF2-40B4-BE49-F238E27FC236}">
                  <a16:creationId xmlns:a16="http://schemas.microsoft.com/office/drawing/2014/main" id="{3C807842-0BFD-8694-07B6-08368651B35A}"/>
                </a:ext>
              </a:extLst>
            </p:cNvPr>
            <p:cNvGrpSpPr/>
            <p:nvPr/>
          </p:nvGrpSpPr>
          <p:grpSpPr>
            <a:xfrm>
              <a:off x="5308820" y="3906555"/>
              <a:ext cx="7962346" cy="6370112"/>
              <a:chOff x="2781854" y="3916888"/>
              <a:chExt cx="13029902" cy="6370112"/>
            </a:xfrm>
          </p:grpSpPr>
          <p:grpSp>
            <p:nvGrpSpPr>
              <p:cNvPr id="24" name="Grup 23">
                <a:extLst>
                  <a:ext uri="{FF2B5EF4-FFF2-40B4-BE49-F238E27FC236}">
                    <a16:creationId xmlns:a16="http://schemas.microsoft.com/office/drawing/2014/main" id="{C125C413-B453-D133-8451-590C23595667}"/>
                  </a:ext>
                </a:extLst>
              </p:cNvPr>
              <p:cNvGrpSpPr/>
              <p:nvPr/>
            </p:nvGrpSpPr>
            <p:grpSpPr>
              <a:xfrm>
                <a:off x="2781854" y="3916888"/>
                <a:ext cx="13029902" cy="6370112"/>
                <a:chOff x="2781854" y="3872603"/>
                <a:chExt cx="13029902" cy="6370112"/>
              </a:xfrm>
            </p:grpSpPr>
            <p:grpSp>
              <p:nvGrpSpPr>
                <p:cNvPr id="27" name="Group 3">
                  <a:extLst>
                    <a:ext uri="{FF2B5EF4-FFF2-40B4-BE49-F238E27FC236}">
                      <a16:creationId xmlns:a16="http://schemas.microsoft.com/office/drawing/2014/main" id="{EDD8DEFF-6B09-5038-E8D4-6EAF898AA670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781854" y="3872603"/>
                  <a:ext cx="13029902" cy="6370112"/>
                  <a:chOff x="0" y="0"/>
                  <a:chExt cx="7467600" cy="6002020"/>
                </a:xfrm>
              </p:grpSpPr>
              <p:sp>
                <p:nvSpPr>
                  <p:cNvPr id="29" name="Freeform 4">
                    <a:extLst>
                      <a:ext uri="{FF2B5EF4-FFF2-40B4-BE49-F238E27FC236}">
                        <a16:creationId xmlns:a16="http://schemas.microsoft.com/office/drawing/2014/main" id="{5DD7352D-E25F-B9E6-8B02-822E4E2B3209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7467600" cy="45135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7600" h="4513580">
                        <a:moveTo>
                          <a:pt x="7127240" y="0"/>
                        </a:moveTo>
                        <a:lnTo>
                          <a:pt x="340360" y="0"/>
                        </a:lnTo>
                        <a:cubicBezTo>
                          <a:pt x="152400" y="0"/>
                          <a:pt x="0" y="152400"/>
                          <a:pt x="0" y="340360"/>
                        </a:cubicBezTo>
                        <a:lnTo>
                          <a:pt x="0" y="4513580"/>
                        </a:lnTo>
                        <a:lnTo>
                          <a:pt x="7467600" y="4513580"/>
                        </a:lnTo>
                        <a:lnTo>
                          <a:pt x="7467600" y="340360"/>
                        </a:lnTo>
                        <a:cubicBezTo>
                          <a:pt x="7467600" y="152400"/>
                          <a:pt x="7315200" y="0"/>
                          <a:pt x="7127240" y="0"/>
                        </a:cubicBezTo>
                        <a:close/>
                        <a:moveTo>
                          <a:pt x="7142480" y="4188460"/>
                        </a:moveTo>
                        <a:lnTo>
                          <a:pt x="314961" y="4188460"/>
                        </a:lnTo>
                        <a:lnTo>
                          <a:pt x="314961" y="353060"/>
                        </a:lnTo>
                        <a:lnTo>
                          <a:pt x="7142480" y="353060"/>
                        </a:lnTo>
                        <a:lnTo>
                          <a:pt x="7142480" y="418846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" name="Freeform 5">
                    <a:extLst>
                      <a:ext uri="{FF2B5EF4-FFF2-40B4-BE49-F238E27FC236}">
                        <a16:creationId xmlns:a16="http://schemas.microsoft.com/office/drawing/2014/main" id="{F187CFD7-B9F4-B0DF-A6F1-E0E15B092E98}"/>
                      </a:ext>
                    </a:extLst>
                  </p:cNvPr>
                  <p:cNvSpPr/>
                  <p:nvPr/>
                </p:nvSpPr>
                <p:spPr>
                  <a:xfrm>
                    <a:off x="0" y="4514850"/>
                    <a:ext cx="7467600" cy="6959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7600" h="695960">
                        <a:moveTo>
                          <a:pt x="0" y="355600"/>
                        </a:moveTo>
                        <a:cubicBezTo>
                          <a:pt x="0" y="543560"/>
                          <a:pt x="152400" y="695960"/>
                          <a:pt x="340360" y="695960"/>
                        </a:cubicBezTo>
                        <a:lnTo>
                          <a:pt x="7127240" y="695960"/>
                        </a:lnTo>
                        <a:cubicBezTo>
                          <a:pt x="7315200" y="695960"/>
                          <a:pt x="7467600" y="543560"/>
                          <a:pt x="7467600" y="355600"/>
                        </a:cubicBezTo>
                        <a:lnTo>
                          <a:pt x="7467600" y="0"/>
                        </a:lnTo>
                        <a:lnTo>
                          <a:pt x="0" y="0"/>
                        </a:lnTo>
                        <a:lnTo>
                          <a:pt x="0" y="355600"/>
                        </a:lnTo>
                        <a:close/>
                      </a:path>
                    </a:pathLst>
                  </a:custGeom>
                  <a:solidFill>
                    <a:srgbClr val="E9E9E9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" name="Freeform 6">
                    <a:extLst>
                      <a:ext uri="{FF2B5EF4-FFF2-40B4-BE49-F238E27FC236}">
                        <a16:creationId xmlns:a16="http://schemas.microsoft.com/office/drawing/2014/main" id="{E81DF732-C553-949B-868C-9AD735426817}"/>
                      </a:ext>
                    </a:extLst>
                  </p:cNvPr>
                  <p:cNvSpPr/>
                  <p:nvPr/>
                </p:nvSpPr>
                <p:spPr>
                  <a:xfrm>
                    <a:off x="2429510" y="5210810"/>
                    <a:ext cx="2606040" cy="7912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6040" h="791210">
                        <a:moveTo>
                          <a:pt x="1258570" y="0"/>
                        </a:moveTo>
                        <a:lnTo>
                          <a:pt x="453390" y="0"/>
                        </a:lnTo>
                        <a:cubicBezTo>
                          <a:pt x="453390" y="0"/>
                          <a:pt x="429260" y="370840"/>
                          <a:pt x="403860" y="525780"/>
                        </a:cubicBezTo>
                        <a:cubicBezTo>
                          <a:pt x="359410" y="791210"/>
                          <a:pt x="87630" y="706120"/>
                          <a:pt x="10160" y="762000"/>
                        </a:cubicBezTo>
                        <a:cubicBezTo>
                          <a:pt x="0" y="769620"/>
                          <a:pt x="5080" y="786130"/>
                          <a:pt x="17780" y="786130"/>
                        </a:cubicBezTo>
                        <a:lnTo>
                          <a:pt x="2588260" y="786130"/>
                        </a:lnTo>
                        <a:cubicBezTo>
                          <a:pt x="2600960" y="786130"/>
                          <a:pt x="2606040" y="769620"/>
                          <a:pt x="2595880" y="762000"/>
                        </a:cubicBezTo>
                        <a:cubicBezTo>
                          <a:pt x="2518410" y="706120"/>
                          <a:pt x="2246630" y="791210"/>
                          <a:pt x="2202180" y="525780"/>
                        </a:cubicBezTo>
                        <a:cubicBezTo>
                          <a:pt x="2176780" y="370840"/>
                          <a:pt x="2152650" y="0"/>
                          <a:pt x="2152650" y="0"/>
                        </a:cubicBezTo>
                        <a:lnTo>
                          <a:pt x="1258570" y="0"/>
                        </a:lnTo>
                        <a:close/>
                      </a:path>
                    </a:pathLst>
                  </a:custGeom>
                  <a:solidFill>
                    <a:srgbClr val="BBBBBB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8" name="Dikdörtgen 27">
                  <a:extLst>
                    <a:ext uri="{FF2B5EF4-FFF2-40B4-BE49-F238E27FC236}">
                      <a16:creationId xmlns:a16="http://schemas.microsoft.com/office/drawing/2014/main" id="{1EA4584E-D83A-1A4C-B559-5A2089C1F922}"/>
                    </a:ext>
                  </a:extLst>
                </p:cNvPr>
                <p:cNvSpPr/>
                <p:nvPr/>
              </p:nvSpPr>
              <p:spPr>
                <a:xfrm>
                  <a:off x="3340223" y="4152900"/>
                  <a:ext cx="11975977" cy="42672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r-TR" dirty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26" name="TextBox 17">
                <a:extLst>
                  <a:ext uri="{FF2B5EF4-FFF2-40B4-BE49-F238E27FC236}">
                    <a16:creationId xmlns:a16="http://schemas.microsoft.com/office/drawing/2014/main" id="{3F448E1B-54BF-68F6-FC6A-C7567A0D9D9F}"/>
                  </a:ext>
                </a:extLst>
              </p:cNvPr>
              <p:cNvSpPr txBox="1"/>
              <p:nvPr/>
            </p:nvSpPr>
            <p:spPr>
              <a:xfrm>
                <a:off x="3629053" y="4914237"/>
                <a:ext cx="11398317" cy="244442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lvl="0">
                  <a:spcBef>
                    <a:spcPct val="0"/>
                  </a:spcBef>
                  <a:defRPr/>
                </a:pPr>
                <a:r>
                  <a:rPr lang="tr-TR" sz="3200" dirty="0" err="1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dogum_yili</a:t>
                </a:r>
                <a:r>
                  <a:rPr lang="tr-TR" sz="3200" dirty="0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= 2009</a:t>
                </a:r>
              </a:p>
              <a:p>
                <a:pPr lvl="0">
                  <a:spcBef>
                    <a:spcPct val="0"/>
                  </a:spcBef>
                  <a:defRPr/>
                </a:pPr>
                <a:r>
                  <a:rPr lang="tr-TR" sz="3200" dirty="0" err="1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mevcut_yil</a:t>
                </a:r>
                <a:r>
                  <a:rPr lang="tr-TR" sz="3200" dirty="0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= 2025</a:t>
                </a:r>
              </a:p>
              <a:p>
                <a:pPr lvl="0">
                  <a:spcBef>
                    <a:spcPct val="0"/>
                  </a:spcBef>
                  <a:defRPr/>
                </a:pPr>
                <a:r>
                  <a:rPr lang="tr-TR" sz="3200" dirty="0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yas = </a:t>
                </a:r>
                <a:r>
                  <a:rPr lang="tr-TR" sz="3200" dirty="0" err="1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mevcut_yil</a:t>
                </a:r>
                <a:r>
                  <a:rPr lang="tr-TR" sz="3200" dirty="0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- </a:t>
                </a:r>
                <a:r>
                  <a:rPr lang="tr-TR" sz="3200" dirty="0" err="1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dogum_yili</a:t>
                </a:r>
                <a:endPara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endParaRPr>
              </a:p>
            </p:txBody>
          </p:sp>
        </p:grpSp>
        <p:pic>
          <p:nvPicPr>
            <p:cNvPr id="23" name="Picture 2" descr="Html GIFs - Find &amp; Share on GIPHY">
              <a:extLst>
                <a:ext uri="{FF2B5EF4-FFF2-40B4-BE49-F238E27FC236}">
                  <a16:creationId xmlns:a16="http://schemas.microsoft.com/office/drawing/2014/main" id="{5D0EF024-9C0B-34B1-06CF-35FF7FAE0F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9041" y="4214918"/>
              <a:ext cx="7339300" cy="4239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245106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FC17C1-D4DD-8457-E910-E86EAD1CB4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4761EAD4-99ED-E42C-9C71-7CBC18ADA0A4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5F7EF6AB-7EB5-674D-6EEF-BBA5A6192E4F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8373DB9C-835A-855E-BC82-47050BBCEB66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350A36B7-B320-545C-06ED-3DB52006D5FD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6C61F44A-F1C5-15E0-1C71-C72E924251CD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DC46FBF9-3A41-9B16-FC82-75ABF3E670C2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59EBD0D4-32DF-C7B4-ABB8-BFF067376BB9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5ABC7505-7702-B1CC-D450-1167CBC38016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4834570F-EEE1-34A7-11D5-37D01138C9A4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89CB50D0-6FA0-EAC7-9000-44AED7BD290C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22C565B6-0FB7-1395-E250-C8C60AB44B8A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EB7E96F0-FEC8-817D-E4B9-C70F2BF089A5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3D8A6C70-394E-2E9B-43AD-35FB085A774A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9B88E1D0-0456-5FFA-EE7A-3FE652C98F40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C3C79F4F-723E-6D74-A88A-57A96673124C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886749C3-BD5A-F358-9E5C-7756B202CEBE}"/>
              </a:ext>
            </a:extLst>
          </p:cNvPr>
          <p:cNvSpPr txBox="1"/>
          <p:nvPr/>
        </p:nvSpPr>
        <p:spPr>
          <a:xfrm>
            <a:off x="1295400" y="2895263"/>
            <a:ext cx="16215486" cy="1292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Kullanıcıdan aldığınız ad, 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soyad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, memleket ve yaş verisini tutan bilgiler adında bir sözlük oluşturunuz. Önce oluşturduğunuz sözlüğü sonrasında sadece değerleri ekrana yazdırınız. </a:t>
            </a: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D3C0E6FC-37B7-3E5D-D7E9-41ED79455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74BE78C5-6479-DE6B-AC0F-7447D6415D79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1</a:t>
            </a:r>
            <a:r>
              <a:rPr lang="en-US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Dictionary (Sözlük) </a:t>
            </a:r>
            <a:endParaRPr lang="en-US" sz="72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grpSp>
        <p:nvGrpSpPr>
          <p:cNvPr id="21" name="Grup 20">
            <a:extLst>
              <a:ext uri="{FF2B5EF4-FFF2-40B4-BE49-F238E27FC236}">
                <a16:creationId xmlns:a16="http://schemas.microsoft.com/office/drawing/2014/main" id="{02AA3BEA-3475-C95F-CEE2-2FE6D1AA8E29}"/>
              </a:ext>
            </a:extLst>
          </p:cNvPr>
          <p:cNvGrpSpPr/>
          <p:nvPr/>
        </p:nvGrpSpPr>
        <p:grpSpPr>
          <a:xfrm>
            <a:off x="306056" y="4344449"/>
            <a:ext cx="17829543" cy="5969765"/>
            <a:chOff x="2781854" y="3916888"/>
            <a:chExt cx="13029902" cy="6370112"/>
          </a:xfrm>
        </p:grpSpPr>
        <p:grpSp>
          <p:nvGrpSpPr>
            <p:cNvPr id="24" name="Grup 23">
              <a:extLst>
                <a:ext uri="{FF2B5EF4-FFF2-40B4-BE49-F238E27FC236}">
                  <a16:creationId xmlns:a16="http://schemas.microsoft.com/office/drawing/2014/main" id="{C9800EED-57D0-14D2-4625-67B52FBEED97}"/>
                </a:ext>
              </a:extLst>
            </p:cNvPr>
            <p:cNvGrpSpPr/>
            <p:nvPr/>
          </p:nvGrpSpPr>
          <p:grpSpPr>
            <a:xfrm>
              <a:off x="2781854" y="3916888"/>
              <a:ext cx="13029902" cy="6370112"/>
              <a:chOff x="2781854" y="3872603"/>
              <a:chExt cx="13029902" cy="6370112"/>
            </a:xfrm>
          </p:grpSpPr>
          <p:grpSp>
            <p:nvGrpSpPr>
              <p:cNvPr id="27" name="Group 3">
                <a:extLst>
                  <a:ext uri="{FF2B5EF4-FFF2-40B4-BE49-F238E27FC236}">
                    <a16:creationId xmlns:a16="http://schemas.microsoft.com/office/drawing/2014/main" id="{FFF27453-7972-034B-E815-2F5DB0668E4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81854" y="3872603"/>
                <a:ext cx="13029902" cy="6370112"/>
                <a:chOff x="0" y="0"/>
                <a:chExt cx="7467600" cy="6002020"/>
              </a:xfrm>
            </p:grpSpPr>
            <p:sp>
              <p:nvSpPr>
                <p:cNvPr id="29" name="Freeform 4">
                  <a:extLst>
                    <a:ext uri="{FF2B5EF4-FFF2-40B4-BE49-F238E27FC236}">
                      <a16:creationId xmlns:a16="http://schemas.microsoft.com/office/drawing/2014/main" id="{3B78AE17-59E5-BD88-3366-6746ADCDD953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67600" cy="45135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4513580">
                      <a:moveTo>
                        <a:pt x="7127240" y="0"/>
                      </a:moveTo>
                      <a:lnTo>
                        <a:pt x="340360" y="0"/>
                      </a:lnTo>
                      <a:cubicBezTo>
                        <a:pt x="152400" y="0"/>
                        <a:pt x="0" y="152400"/>
                        <a:pt x="0" y="340360"/>
                      </a:cubicBezTo>
                      <a:lnTo>
                        <a:pt x="0" y="4513580"/>
                      </a:lnTo>
                      <a:lnTo>
                        <a:pt x="7467600" y="4513580"/>
                      </a:lnTo>
                      <a:lnTo>
                        <a:pt x="7467600" y="340360"/>
                      </a:lnTo>
                      <a:cubicBezTo>
                        <a:pt x="7467600" y="152400"/>
                        <a:pt x="7315200" y="0"/>
                        <a:pt x="7127240" y="0"/>
                      </a:cubicBezTo>
                      <a:close/>
                      <a:moveTo>
                        <a:pt x="7142480" y="4188460"/>
                      </a:moveTo>
                      <a:lnTo>
                        <a:pt x="314961" y="4188460"/>
                      </a:lnTo>
                      <a:lnTo>
                        <a:pt x="314961" y="353060"/>
                      </a:lnTo>
                      <a:lnTo>
                        <a:pt x="7142480" y="353060"/>
                      </a:lnTo>
                      <a:lnTo>
                        <a:pt x="7142480" y="41884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">
                  <a:extLst>
                    <a:ext uri="{FF2B5EF4-FFF2-40B4-BE49-F238E27FC236}">
                      <a16:creationId xmlns:a16="http://schemas.microsoft.com/office/drawing/2014/main" id="{2EDD4E2F-188F-82D7-0983-7F14B93DEA47}"/>
                    </a:ext>
                  </a:extLst>
                </p:cNvPr>
                <p:cNvSpPr/>
                <p:nvPr/>
              </p:nvSpPr>
              <p:spPr>
                <a:xfrm>
                  <a:off x="0" y="4514850"/>
                  <a:ext cx="7467600" cy="5474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695960">
                      <a:moveTo>
                        <a:pt x="0" y="355600"/>
                      </a:moveTo>
                      <a:cubicBezTo>
                        <a:pt x="0" y="543560"/>
                        <a:pt x="152400" y="695960"/>
                        <a:pt x="340360" y="695960"/>
                      </a:cubicBezTo>
                      <a:lnTo>
                        <a:pt x="7127240" y="695960"/>
                      </a:lnTo>
                      <a:cubicBezTo>
                        <a:pt x="7315200" y="695960"/>
                        <a:pt x="7467600" y="543560"/>
                        <a:pt x="7467600" y="355600"/>
                      </a:cubicBezTo>
                      <a:lnTo>
                        <a:pt x="7467600" y="0"/>
                      </a:lnTo>
                      <a:lnTo>
                        <a:pt x="0" y="0"/>
                      </a:lnTo>
                      <a:lnTo>
                        <a:pt x="0" y="355600"/>
                      </a:lnTo>
                      <a:close/>
                    </a:path>
                  </a:pathLst>
                </a:custGeom>
                <a:solidFill>
                  <a:srgbClr val="E9E9E9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Freeform 6">
                  <a:extLst>
                    <a:ext uri="{FF2B5EF4-FFF2-40B4-BE49-F238E27FC236}">
                      <a16:creationId xmlns:a16="http://schemas.microsoft.com/office/drawing/2014/main" id="{BDE756E9-7F84-85B6-64AB-97465AE5EB9D}"/>
                    </a:ext>
                  </a:extLst>
                </p:cNvPr>
                <p:cNvSpPr/>
                <p:nvPr/>
              </p:nvSpPr>
              <p:spPr>
                <a:xfrm>
                  <a:off x="2429510" y="5017013"/>
                  <a:ext cx="2606040" cy="9850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6040" h="791210">
                      <a:moveTo>
                        <a:pt x="1258570" y="0"/>
                      </a:moveTo>
                      <a:lnTo>
                        <a:pt x="453390" y="0"/>
                      </a:lnTo>
                      <a:cubicBezTo>
                        <a:pt x="453390" y="0"/>
                        <a:pt x="429260" y="370840"/>
                        <a:pt x="403860" y="525780"/>
                      </a:cubicBezTo>
                      <a:cubicBezTo>
                        <a:pt x="359410" y="791210"/>
                        <a:pt x="87630" y="706120"/>
                        <a:pt x="10160" y="762000"/>
                      </a:cubicBezTo>
                      <a:cubicBezTo>
                        <a:pt x="0" y="769620"/>
                        <a:pt x="5080" y="786130"/>
                        <a:pt x="17780" y="786130"/>
                      </a:cubicBezTo>
                      <a:lnTo>
                        <a:pt x="2588260" y="786130"/>
                      </a:lnTo>
                      <a:cubicBezTo>
                        <a:pt x="2600960" y="786130"/>
                        <a:pt x="2606040" y="769620"/>
                        <a:pt x="2595880" y="762000"/>
                      </a:cubicBezTo>
                      <a:cubicBezTo>
                        <a:pt x="2518410" y="706120"/>
                        <a:pt x="2246630" y="791210"/>
                        <a:pt x="2202180" y="525780"/>
                      </a:cubicBezTo>
                      <a:cubicBezTo>
                        <a:pt x="2176780" y="370840"/>
                        <a:pt x="2152650" y="0"/>
                        <a:pt x="2152650" y="0"/>
                      </a:cubicBezTo>
                      <a:lnTo>
                        <a:pt x="1258570" y="0"/>
                      </a:lnTo>
                      <a:close/>
                    </a:path>
                  </a:pathLst>
                </a:custGeom>
                <a:solidFill>
                  <a:srgbClr val="BBBBBB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8" name="Dikdörtgen 27">
                <a:extLst>
                  <a:ext uri="{FF2B5EF4-FFF2-40B4-BE49-F238E27FC236}">
                    <a16:creationId xmlns:a16="http://schemas.microsoft.com/office/drawing/2014/main" id="{F4690E46-1880-CF74-4281-2CFFC616A2E9}"/>
                  </a:ext>
                </a:extLst>
              </p:cNvPr>
              <p:cNvSpPr/>
              <p:nvPr/>
            </p:nvSpPr>
            <p:spPr>
              <a:xfrm>
                <a:off x="3340223" y="4152900"/>
                <a:ext cx="11975977" cy="42672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26" name="TextBox 17">
              <a:extLst>
                <a:ext uri="{FF2B5EF4-FFF2-40B4-BE49-F238E27FC236}">
                  <a16:creationId xmlns:a16="http://schemas.microsoft.com/office/drawing/2014/main" id="{D7831398-49B5-7554-AD07-4CB298A1B388}"/>
                </a:ext>
              </a:extLst>
            </p:cNvPr>
            <p:cNvSpPr txBox="1"/>
            <p:nvPr/>
          </p:nvSpPr>
          <p:spPr>
            <a:xfrm>
              <a:off x="3607993" y="4185569"/>
              <a:ext cx="11398316" cy="420373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bilgiler = {}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bilgiler["ad"] = </a:t>
              </a:r>
              <a:r>
                <a:rPr lang="tr-TR" sz="3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input</a:t>
              </a: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("Adınızı giriniz: ")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bilgiler["</a:t>
              </a:r>
              <a:r>
                <a:rPr lang="tr-TR" sz="3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soyad</a:t>
              </a: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"] = </a:t>
              </a:r>
              <a:r>
                <a:rPr lang="tr-TR" sz="3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input</a:t>
              </a: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("Soyadınızı giriniz: ")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bilgiler["memleket"] = </a:t>
              </a:r>
              <a:r>
                <a:rPr lang="tr-TR" sz="3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input</a:t>
              </a: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("Memleketinizi giriniz:")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bilgiler["yas"] = </a:t>
              </a:r>
              <a:r>
                <a:rPr lang="tr-TR" sz="3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int</a:t>
              </a: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</a:t>
              </a:r>
              <a:r>
                <a:rPr lang="tr-TR" sz="3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input</a:t>
              </a: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("Yaşınızı giriniz: ")) </a:t>
              </a:r>
            </a:p>
            <a:p>
              <a:pPr lvl="0">
                <a:spcBef>
                  <a:spcPct val="0"/>
                </a:spcBef>
                <a:defRPr/>
              </a:pPr>
              <a:endParaRPr lang="tr-TR" sz="32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lvl="0">
                <a:spcBef>
                  <a:spcPct val="0"/>
                </a:spcBef>
                <a:defRPr/>
              </a:pPr>
              <a:r>
                <a:rPr lang="tr-TR" sz="3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print</a:t>
              </a: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("Oluşturulan sözlük:", bilgiler)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tr-TR" sz="3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print</a:t>
              </a: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("Sözlükteki değerler:", </a:t>
              </a:r>
              <a:r>
                <a:rPr lang="tr-TR" sz="3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bilgiler.values</a:t>
              </a: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())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41378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2EFB6E-E6EA-3026-7C35-8AC6FA6CF8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5B6D3C5E-1CE9-80AA-0D7C-7326D8E87392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6DF2EAD0-44A5-9CA4-73CA-C476ED00D193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A9E72DE5-5977-9DB7-00AB-AE6D9D43A9AB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6F6C8D26-DB10-D950-DF80-55D89D54A657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ED610BBA-E0C5-A826-D930-0508735481B4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49B72043-84C4-C833-0E97-FE3A048F286C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0160493D-188C-4BAB-16F5-37FF11A54ECD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C5EA859F-00A2-9835-6A59-931D60A72385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3F954F62-2F4D-5614-B6D2-9BD6CC14A8EE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AAC6EE87-5143-1B52-1E8B-CAD19165AB47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1362F96C-FB76-B648-9036-1FF2431F1458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F4EC1253-F24A-AD95-1293-5FE3850DCD3E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BE94E691-8D2C-D220-274B-6EB7FD2D8044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CF4CCC41-657A-3834-D395-EF630EFA1223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297B6694-CF96-6641-B59E-647F6FEC86A3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95FD72F3-5F2D-2ABB-FE31-D28F21578469}"/>
              </a:ext>
            </a:extLst>
          </p:cNvPr>
          <p:cNvSpPr txBox="1"/>
          <p:nvPr/>
        </p:nvSpPr>
        <p:spPr>
          <a:xfrm>
            <a:off x="1295400" y="2895263"/>
            <a:ext cx="16215486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Kullanıcıdan alışveriş için 3 adet ürün ismi ve bu ürünlerin fiyatlarını alıp bir sözlükte tutunuz. Ekrana alışveriş fişini yazdırınız. </a:t>
            </a: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2AC3F055-DFE3-E31D-7DD6-3F3D75DEF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0A619BB4-9962-D9BD-A5A8-BA87DEC4CD42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1</a:t>
            </a:r>
            <a:r>
              <a:rPr lang="en-US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Dictionary (Sözlük) </a:t>
            </a:r>
            <a:endParaRPr lang="en-US" sz="72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grpSp>
        <p:nvGrpSpPr>
          <p:cNvPr id="3" name="Grup 2">
            <a:extLst>
              <a:ext uri="{FF2B5EF4-FFF2-40B4-BE49-F238E27FC236}">
                <a16:creationId xmlns:a16="http://schemas.microsoft.com/office/drawing/2014/main" id="{A9702D42-985C-922C-2998-CE45520BE429}"/>
              </a:ext>
            </a:extLst>
          </p:cNvPr>
          <p:cNvGrpSpPr/>
          <p:nvPr/>
        </p:nvGrpSpPr>
        <p:grpSpPr>
          <a:xfrm>
            <a:off x="6324600" y="6362700"/>
            <a:ext cx="5251549" cy="3960211"/>
            <a:chOff x="5308820" y="3906555"/>
            <a:chExt cx="7962346" cy="6370112"/>
          </a:xfrm>
        </p:grpSpPr>
        <p:grpSp>
          <p:nvGrpSpPr>
            <p:cNvPr id="21" name="Grup 20">
              <a:extLst>
                <a:ext uri="{FF2B5EF4-FFF2-40B4-BE49-F238E27FC236}">
                  <a16:creationId xmlns:a16="http://schemas.microsoft.com/office/drawing/2014/main" id="{16D59E2D-A5FC-5317-E354-507438FC4D59}"/>
                </a:ext>
              </a:extLst>
            </p:cNvPr>
            <p:cNvGrpSpPr/>
            <p:nvPr/>
          </p:nvGrpSpPr>
          <p:grpSpPr>
            <a:xfrm>
              <a:off x="5308820" y="3906555"/>
              <a:ext cx="7962346" cy="6370112"/>
              <a:chOff x="2781854" y="3916888"/>
              <a:chExt cx="13029902" cy="6370112"/>
            </a:xfrm>
          </p:grpSpPr>
          <p:grpSp>
            <p:nvGrpSpPr>
              <p:cNvPr id="24" name="Grup 23">
                <a:extLst>
                  <a:ext uri="{FF2B5EF4-FFF2-40B4-BE49-F238E27FC236}">
                    <a16:creationId xmlns:a16="http://schemas.microsoft.com/office/drawing/2014/main" id="{E2DC1BAD-ABFA-A27F-CC5E-3B32AEFA0BEB}"/>
                  </a:ext>
                </a:extLst>
              </p:cNvPr>
              <p:cNvGrpSpPr/>
              <p:nvPr/>
            </p:nvGrpSpPr>
            <p:grpSpPr>
              <a:xfrm>
                <a:off x="2781854" y="3916888"/>
                <a:ext cx="13029902" cy="6370112"/>
                <a:chOff x="2781854" y="3872603"/>
                <a:chExt cx="13029902" cy="6370112"/>
              </a:xfrm>
            </p:grpSpPr>
            <p:grpSp>
              <p:nvGrpSpPr>
                <p:cNvPr id="27" name="Group 3">
                  <a:extLst>
                    <a:ext uri="{FF2B5EF4-FFF2-40B4-BE49-F238E27FC236}">
                      <a16:creationId xmlns:a16="http://schemas.microsoft.com/office/drawing/2014/main" id="{BE32DBFE-D0F3-7E0D-8B5B-36C5C02DA719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781854" y="3872603"/>
                  <a:ext cx="13029902" cy="6370112"/>
                  <a:chOff x="0" y="0"/>
                  <a:chExt cx="7467600" cy="6002020"/>
                </a:xfrm>
              </p:grpSpPr>
              <p:sp>
                <p:nvSpPr>
                  <p:cNvPr id="29" name="Freeform 4">
                    <a:extLst>
                      <a:ext uri="{FF2B5EF4-FFF2-40B4-BE49-F238E27FC236}">
                        <a16:creationId xmlns:a16="http://schemas.microsoft.com/office/drawing/2014/main" id="{7A34270A-326E-54C1-F3C3-297D96418260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7467600" cy="45135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7600" h="4513580">
                        <a:moveTo>
                          <a:pt x="7127240" y="0"/>
                        </a:moveTo>
                        <a:lnTo>
                          <a:pt x="340360" y="0"/>
                        </a:lnTo>
                        <a:cubicBezTo>
                          <a:pt x="152400" y="0"/>
                          <a:pt x="0" y="152400"/>
                          <a:pt x="0" y="340360"/>
                        </a:cubicBezTo>
                        <a:lnTo>
                          <a:pt x="0" y="4513580"/>
                        </a:lnTo>
                        <a:lnTo>
                          <a:pt x="7467600" y="4513580"/>
                        </a:lnTo>
                        <a:lnTo>
                          <a:pt x="7467600" y="340360"/>
                        </a:lnTo>
                        <a:cubicBezTo>
                          <a:pt x="7467600" y="152400"/>
                          <a:pt x="7315200" y="0"/>
                          <a:pt x="7127240" y="0"/>
                        </a:cubicBezTo>
                        <a:close/>
                        <a:moveTo>
                          <a:pt x="7142480" y="4188460"/>
                        </a:moveTo>
                        <a:lnTo>
                          <a:pt x="314961" y="4188460"/>
                        </a:lnTo>
                        <a:lnTo>
                          <a:pt x="314961" y="353060"/>
                        </a:lnTo>
                        <a:lnTo>
                          <a:pt x="7142480" y="353060"/>
                        </a:lnTo>
                        <a:lnTo>
                          <a:pt x="7142480" y="418846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" name="Freeform 5">
                    <a:extLst>
                      <a:ext uri="{FF2B5EF4-FFF2-40B4-BE49-F238E27FC236}">
                        <a16:creationId xmlns:a16="http://schemas.microsoft.com/office/drawing/2014/main" id="{2899AF4F-811C-3E88-02F3-E2DC7BEEEC63}"/>
                      </a:ext>
                    </a:extLst>
                  </p:cNvPr>
                  <p:cNvSpPr/>
                  <p:nvPr/>
                </p:nvSpPr>
                <p:spPr>
                  <a:xfrm>
                    <a:off x="0" y="4514850"/>
                    <a:ext cx="7467600" cy="6959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7600" h="695960">
                        <a:moveTo>
                          <a:pt x="0" y="355600"/>
                        </a:moveTo>
                        <a:cubicBezTo>
                          <a:pt x="0" y="543560"/>
                          <a:pt x="152400" y="695960"/>
                          <a:pt x="340360" y="695960"/>
                        </a:cubicBezTo>
                        <a:lnTo>
                          <a:pt x="7127240" y="695960"/>
                        </a:lnTo>
                        <a:cubicBezTo>
                          <a:pt x="7315200" y="695960"/>
                          <a:pt x="7467600" y="543560"/>
                          <a:pt x="7467600" y="355600"/>
                        </a:cubicBezTo>
                        <a:lnTo>
                          <a:pt x="7467600" y="0"/>
                        </a:lnTo>
                        <a:lnTo>
                          <a:pt x="0" y="0"/>
                        </a:lnTo>
                        <a:lnTo>
                          <a:pt x="0" y="355600"/>
                        </a:lnTo>
                        <a:close/>
                      </a:path>
                    </a:pathLst>
                  </a:custGeom>
                  <a:solidFill>
                    <a:srgbClr val="E9E9E9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" name="Freeform 6">
                    <a:extLst>
                      <a:ext uri="{FF2B5EF4-FFF2-40B4-BE49-F238E27FC236}">
                        <a16:creationId xmlns:a16="http://schemas.microsoft.com/office/drawing/2014/main" id="{0426E83B-2787-FA8A-F941-27EF4CE18B62}"/>
                      </a:ext>
                    </a:extLst>
                  </p:cNvPr>
                  <p:cNvSpPr/>
                  <p:nvPr/>
                </p:nvSpPr>
                <p:spPr>
                  <a:xfrm>
                    <a:off x="2429510" y="5210810"/>
                    <a:ext cx="2606040" cy="7912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6040" h="791210">
                        <a:moveTo>
                          <a:pt x="1258570" y="0"/>
                        </a:moveTo>
                        <a:lnTo>
                          <a:pt x="453390" y="0"/>
                        </a:lnTo>
                        <a:cubicBezTo>
                          <a:pt x="453390" y="0"/>
                          <a:pt x="429260" y="370840"/>
                          <a:pt x="403860" y="525780"/>
                        </a:cubicBezTo>
                        <a:cubicBezTo>
                          <a:pt x="359410" y="791210"/>
                          <a:pt x="87630" y="706120"/>
                          <a:pt x="10160" y="762000"/>
                        </a:cubicBezTo>
                        <a:cubicBezTo>
                          <a:pt x="0" y="769620"/>
                          <a:pt x="5080" y="786130"/>
                          <a:pt x="17780" y="786130"/>
                        </a:cubicBezTo>
                        <a:lnTo>
                          <a:pt x="2588260" y="786130"/>
                        </a:lnTo>
                        <a:cubicBezTo>
                          <a:pt x="2600960" y="786130"/>
                          <a:pt x="2606040" y="769620"/>
                          <a:pt x="2595880" y="762000"/>
                        </a:cubicBezTo>
                        <a:cubicBezTo>
                          <a:pt x="2518410" y="706120"/>
                          <a:pt x="2246630" y="791210"/>
                          <a:pt x="2202180" y="525780"/>
                        </a:cubicBezTo>
                        <a:cubicBezTo>
                          <a:pt x="2176780" y="370840"/>
                          <a:pt x="2152650" y="0"/>
                          <a:pt x="2152650" y="0"/>
                        </a:cubicBezTo>
                        <a:lnTo>
                          <a:pt x="1258570" y="0"/>
                        </a:lnTo>
                        <a:close/>
                      </a:path>
                    </a:pathLst>
                  </a:custGeom>
                  <a:solidFill>
                    <a:srgbClr val="BBBBBB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8" name="Dikdörtgen 27">
                  <a:extLst>
                    <a:ext uri="{FF2B5EF4-FFF2-40B4-BE49-F238E27FC236}">
                      <a16:creationId xmlns:a16="http://schemas.microsoft.com/office/drawing/2014/main" id="{19A1D502-C90E-E2B0-F973-BDD5D0DD10D4}"/>
                    </a:ext>
                  </a:extLst>
                </p:cNvPr>
                <p:cNvSpPr/>
                <p:nvPr/>
              </p:nvSpPr>
              <p:spPr>
                <a:xfrm>
                  <a:off x="3340223" y="4152900"/>
                  <a:ext cx="11975977" cy="42672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r-TR" dirty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26" name="TextBox 17">
                <a:extLst>
                  <a:ext uri="{FF2B5EF4-FFF2-40B4-BE49-F238E27FC236}">
                    <a16:creationId xmlns:a16="http://schemas.microsoft.com/office/drawing/2014/main" id="{FD8D979E-C1C2-02C1-12B2-C44D6205BB37}"/>
                  </a:ext>
                </a:extLst>
              </p:cNvPr>
              <p:cNvSpPr txBox="1"/>
              <p:nvPr/>
            </p:nvSpPr>
            <p:spPr>
              <a:xfrm>
                <a:off x="3629053" y="4914237"/>
                <a:ext cx="11398317" cy="244442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lvl="0">
                  <a:spcBef>
                    <a:spcPct val="0"/>
                  </a:spcBef>
                  <a:defRPr/>
                </a:pPr>
                <a:r>
                  <a:rPr lang="tr-TR" sz="3200" dirty="0" err="1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dogum_yili</a:t>
                </a:r>
                <a:r>
                  <a:rPr lang="tr-TR" sz="3200" dirty="0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= 2009</a:t>
                </a:r>
              </a:p>
              <a:p>
                <a:pPr lvl="0">
                  <a:spcBef>
                    <a:spcPct val="0"/>
                  </a:spcBef>
                  <a:defRPr/>
                </a:pPr>
                <a:r>
                  <a:rPr lang="tr-TR" sz="3200" dirty="0" err="1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mevcut_yil</a:t>
                </a:r>
                <a:r>
                  <a:rPr lang="tr-TR" sz="3200" dirty="0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= 2025</a:t>
                </a:r>
              </a:p>
              <a:p>
                <a:pPr lvl="0">
                  <a:spcBef>
                    <a:spcPct val="0"/>
                  </a:spcBef>
                  <a:defRPr/>
                </a:pPr>
                <a:r>
                  <a:rPr lang="tr-TR" sz="3200" dirty="0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yas = </a:t>
                </a:r>
                <a:r>
                  <a:rPr lang="tr-TR" sz="3200" dirty="0" err="1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mevcut_yil</a:t>
                </a:r>
                <a:r>
                  <a:rPr lang="tr-TR" sz="3200" dirty="0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- </a:t>
                </a:r>
                <a:r>
                  <a:rPr lang="tr-TR" sz="3200" dirty="0" err="1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dogum_yili</a:t>
                </a:r>
                <a:endPara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endParaRPr>
              </a:p>
            </p:txBody>
          </p:sp>
        </p:grpSp>
        <p:pic>
          <p:nvPicPr>
            <p:cNvPr id="23" name="Picture 2" descr="Html GIFs - Find &amp; Share on GIPHY">
              <a:extLst>
                <a:ext uri="{FF2B5EF4-FFF2-40B4-BE49-F238E27FC236}">
                  <a16:creationId xmlns:a16="http://schemas.microsoft.com/office/drawing/2014/main" id="{AD7BBCA9-F9B8-948B-C14A-7D28371E1C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9041" y="4214918"/>
              <a:ext cx="7339300" cy="4239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3407404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D963C4-48EB-7576-67B6-23C9DD6811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9450BD0B-243A-0807-4DC7-75E11805FC16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86E9AC4B-8461-9374-5540-D1C0BD2F710D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EA737C14-1042-1171-B47E-5F68F4E84C5F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346735E5-853C-F2DD-01D4-E35D81EA2DDB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C24AC9CD-FC65-E536-DAB7-ED237A300D31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ACC94E6F-3B91-E8AE-5505-31DF1611AC36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A71BCC23-76D1-FE8F-6EB0-FFEC45429D03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EF0F8903-43DA-95E9-ACB7-8B30A6B04D43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513FD3AD-07ED-4C35-71DE-FDBC5F65B456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AF30EAFE-BDD5-961B-7E1E-EB089F581307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29E2E717-8E23-418E-F9EC-064E91D59D56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1EB4C112-A436-8EBB-F865-E2716518C633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081DC811-65A7-9CB1-967E-0B90892DAEEE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67F79EBE-BC9A-091A-1835-83F95DDEF997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F0A5B8BF-AC2F-CF68-E19D-29D033689F9E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F5BF6683-6C9F-3D36-BF84-711533A10945}"/>
              </a:ext>
            </a:extLst>
          </p:cNvPr>
          <p:cNvSpPr txBox="1"/>
          <p:nvPr/>
        </p:nvSpPr>
        <p:spPr>
          <a:xfrm>
            <a:off x="1295400" y="2895263"/>
            <a:ext cx="16215486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Kullanıcıdan alışveriş için 3 adet ürün ismi ve bu ürünlerin fiyatlarını alıp bir sözlükte tutunuz. Alışveriş listesini ekrana yazdırınız.</a:t>
            </a: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044100E1-03AB-517C-5D57-A54425420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2B6090F0-D2B8-1080-D0A3-D848648284E9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1</a:t>
            </a:r>
            <a:r>
              <a:rPr lang="en-US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Dictionary (Sözlük) </a:t>
            </a:r>
            <a:endParaRPr lang="en-US" sz="72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grpSp>
        <p:nvGrpSpPr>
          <p:cNvPr id="21" name="Grup 20">
            <a:extLst>
              <a:ext uri="{FF2B5EF4-FFF2-40B4-BE49-F238E27FC236}">
                <a16:creationId xmlns:a16="http://schemas.microsoft.com/office/drawing/2014/main" id="{F75C06AE-F5AA-2833-59A3-4563F0A40D6C}"/>
              </a:ext>
            </a:extLst>
          </p:cNvPr>
          <p:cNvGrpSpPr/>
          <p:nvPr/>
        </p:nvGrpSpPr>
        <p:grpSpPr>
          <a:xfrm>
            <a:off x="1295400" y="3757038"/>
            <a:ext cx="16473053" cy="6565874"/>
            <a:chOff x="2781854" y="3916888"/>
            <a:chExt cx="13229770" cy="6370112"/>
          </a:xfrm>
        </p:grpSpPr>
        <p:grpSp>
          <p:nvGrpSpPr>
            <p:cNvPr id="24" name="Grup 23">
              <a:extLst>
                <a:ext uri="{FF2B5EF4-FFF2-40B4-BE49-F238E27FC236}">
                  <a16:creationId xmlns:a16="http://schemas.microsoft.com/office/drawing/2014/main" id="{0315CAE8-DA08-1340-79C4-D216EF698CDC}"/>
                </a:ext>
              </a:extLst>
            </p:cNvPr>
            <p:cNvGrpSpPr/>
            <p:nvPr/>
          </p:nvGrpSpPr>
          <p:grpSpPr>
            <a:xfrm>
              <a:off x="2781854" y="3916888"/>
              <a:ext cx="13029902" cy="6370112"/>
              <a:chOff x="2781854" y="3872603"/>
              <a:chExt cx="13029902" cy="6370112"/>
            </a:xfrm>
          </p:grpSpPr>
          <p:grpSp>
            <p:nvGrpSpPr>
              <p:cNvPr id="27" name="Group 3">
                <a:extLst>
                  <a:ext uri="{FF2B5EF4-FFF2-40B4-BE49-F238E27FC236}">
                    <a16:creationId xmlns:a16="http://schemas.microsoft.com/office/drawing/2014/main" id="{40EC6091-25E6-E3AB-0379-F53F5C3EE1F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81854" y="3872603"/>
                <a:ext cx="13029902" cy="6370112"/>
                <a:chOff x="0" y="0"/>
                <a:chExt cx="7467600" cy="6002020"/>
              </a:xfrm>
            </p:grpSpPr>
            <p:sp>
              <p:nvSpPr>
                <p:cNvPr id="29" name="Freeform 4">
                  <a:extLst>
                    <a:ext uri="{FF2B5EF4-FFF2-40B4-BE49-F238E27FC236}">
                      <a16:creationId xmlns:a16="http://schemas.microsoft.com/office/drawing/2014/main" id="{54C99685-E760-674E-38EA-62CDD8A3DA26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67600" cy="45135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4513580">
                      <a:moveTo>
                        <a:pt x="7127240" y="0"/>
                      </a:moveTo>
                      <a:lnTo>
                        <a:pt x="340360" y="0"/>
                      </a:lnTo>
                      <a:cubicBezTo>
                        <a:pt x="152400" y="0"/>
                        <a:pt x="0" y="152400"/>
                        <a:pt x="0" y="340360"/>
                      </a:cubicBezTo>
                      <a:lnTo>
                        <a:pt x="0" y="4513580"/>
                      </a:lnTo>
                      <a:lnTo>
                        <a:pt x="7467600" y="4513580"/>
                      </a:lnTo>
                      <a:lnTo>
                        <a:pt x="7467600" y="340360"/>
                      </a:lnTo>
                      <a:cubicBezTo>
                        <a:pt x="7467600" y="152400"/>
                        <a:pt x="7315200" y="0"/>
                        <a:pt x="7127240" y="0"/>
                      </a:cubicBezTo>
                      <a:close/>
                      <a:moveTo>
                        <a:pt x="7142480" y="4188460"/>
                      </a:moveTo>
                      <a:lnTo>
                        <a:pt x="314961" y="4188460"/>
                      </a:lnTo>
                      <a:lnTo>
                        <a:pt x="314961" y="353060"/>
                      </a:lnTo>
                      <a:lnTo>
                        <a:pt x="7142480" y="353060"/>
                      </a:lnTo>
                      <a:lnTo>
                        <a:pt x="7142480" y="41884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">
                  <a:extLst>
                    <a:ext uri="{FF2B5EF4-FFF2-40B4-BE49-F238E27FC236}">
                      <a16:creationId xmlns:a16="http://schemas.microsoft.com/office/drawing/2014/main" id="{AE67334D-0830-4E57-5EE2-145168993B0F}"/>
                    </a:ext>
                  </a:extLst>
                </p:cNvPr>
                <p:cNvSpPr/>
                <p:nvPr/>
              </p:nvSpPr>
              <p:spPr>
                <a:xfrm>
                  <a:off x="0" y="4514851"/>
                  <a:ext cx="7467600" cy="4920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695960">
                      <a:moveTo>
                        <a:pt x="0" y="355600"/>
                      </a:moveTo>
                      <a:cubicBezTo>
                        <a:pt x="0" y="543560"/>
                        <a:pt x="152400" y="695960"/>
                        <a:pt x="340360" y="695960"/>
                      </a:cubicBezTo>
                      <a:lnTo>
                        <a:pt x="7127240" y="695960"/>
                      </a:lnTo>
                      <a:cubicBezTo>
                        <a:pt x="7315200" y="695960"/>
                        <a:pt x="7467600" y="543560"/>
                        <a:pt x="7467600" y="355600"/>
                      </a:cubicBezTo>
                      <a:lnTo>
                        <a:pt x="7467600" y="0"/>
                      </a:lnTo>
                      <a:lnTo>
                        <a:pt x="0" y="0"/>
                      </a:lnTo>
                      <a:lnTo>
                        <a:pt x="0" y="355600"/>
                      </a:lnTo>
                      <a:close/>
                    </a:path>
                  </a:pathLst>
                </a:custGeom>
                <a:solidFill>
                  <a:srgbClr val="E9E9E9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Freeform 6">
                  <a:extLst>
                    <a:ext uri="{FF2B5EF4-FFF2-40B4-BE49-F238E27FC236}">
                      <a16:creationId xmlns:a16="http://schemas.microsoft.com/office/drawing/2014/main" id="{AD5B9A16-8A4E-682E-ACEF-4167471CD45F}"/>
                    </a:ext>
                  </a:extLst>
                </p:cNvPr>
                <p:cNvSpPr/>
                <p:nvPr/>
              </p:nvSpPr>
              <p:spPr>
                <a:xfrm>
                  <a:off x="2429510" y="5006869"/>
                  <a:ext cx="2606040" cy="9951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6040" h="791210">
                      <a:moveTo>
                        <a:pt x="1258570" y="0"/>
                      </a:moveTo>
                      <a:lnTo>
                        <a:pt x="453390" y="0"/>
                      </a:lnTo>
                      <a:cubicBezTo>
                        <a:pt x="453390" y="0"/>
                        <a:pt x="429260" y="370840"/>
                        <a:pt x="403860" y="525780"/>
                      </a:cubicBezTo>
                      <a:cubicBezTo>
                        <a:pt x="359410" y="791210"/>
                        <a:pt x="87630" y="706120"/>
                        <a:pt x="10160" y="762000"/>
                      </a:cubicBezTo>
                      <a:cubicBezTo>
                        <a:pt x="0" y="769620"/>
                        <a:pt x="5080" y="786130"/>
                        <a:pt x="17780" y="786130"/>
                      </a:cubicBezTo>
                      <a:lnTo>
                        <a:pt x="2588260" y="786130"/>
                      </a:lnTo>
                      <a:cubicBezTo>
                        <a:pt x="2600960" y="786130"/>
                        <a:pt x="2606040" y="769620"/>
                        <a:pt x="2595880" y="762000"/>
                      </a:cubicBezTo>
                      <a:cubicBezTo>
                        <a:pt x="2518410" y="706120"/>
                        <a:pt x="2246630" y="791210"/>
                        <a:pt x="2202180" y="525780"/>
                      </a:cubicBezTo>
                      <a:cubicBezTo>
                        <a:pt x="2176780" y="370840"/>
                        <a:pt x="2152650" y="0"/>
                        <a:pt x="2152650" y="0"/>
                      </a:cubicBezTo>
                      <a:lnTo>
                        <a:pt x="1258570" y="0"/>
                      </a:lnTo>
                      <a:close/>
                    </a:path>
                  </a:pathLst>
                </a:custGeom>
                <a:solidFill>
                  <a:srgbClr val="BBBBBB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8" name="Dikdörtgen 27">
                <a:extLst>
                  <a:ext uri="{FF2B5EF4-FFF2-40B4-BE49-F238E27FC236}">
                    <a16:creationId xmlns:a16="http://schemas.microsoft.com/office/drawing/2014/main" id="{4425912F-53B5-498A-65E4-BCD2893ACC39}"/>
                  </a:ext>
                </a:extLst>
              </p:cNvPr>
              <p:cNvSpPr/>
              <p:nvPr/>
            </p:nvSpPr>
            <p:spPr>
              <a:xfrm>
                <a:off x="3340223" y="4152900"/>
                <a:ext cx="11975977" cy="42672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26" name="TextBox 17">
              <a:extLst>
                <a:ext uri="{FF2B5EF4-FFF2-40B4-BE49-F238E27FC236}">
                  <a16:creationId xmlns:a16="http://schemas.microsoft.com/office/drawing/2014/main" id="{5E91D24C-7081-406F-8375-B572337D06AE}"/>
                </a:ext>
              </a:extLst>
            </p:cNvPr>
            <p:cNvSpPr txBox="1"/>
            <p:nvPr/>
          </p:nvSpPr>
          <p:spPr>
            <a:xfrm>
              <a:off x="2854178" y="4234148"/>
              <a:ext cx="13157446" cy="382208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tr-TR" sz="3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alisveris</a:t>
              </a: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= {}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urun1 = </a:t>
              </a:r>
              <a:r>
                <a:rPr lang="tr-TR" sz="3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input</a:t>
              </a: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("1. ürünün adını giriniz: ")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tr-TR" sz="3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alisveris</a:t>
              </a: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[urun1]= </a:t>
              </a:r>
              <a:r>
                <a:rPr lang="tr-TR" sz="3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float</a:t>
              </a: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</a:t>
              </a:r>
              <a:r>
                <a:rPr lang="tr-TR" sz="3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input</a:t>
              </a: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(f"{urun1} ürününün fiyatını giriniz: "))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urun2 = </a:t>
              </a:r>
              <a:r>
                <a:rPr lang="tr-TR" sz="3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input</a:t>
              </a: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("2. ürünün adını giriniz: ")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tr-TR" sz="3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alisveris</a:t>
              </a: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[urun2]= </a:t>
              </a:r>
              <a:r>
                <a:rPr lang="tr-TR" sz="3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float</a:t>
              </a: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</a:t>
              </a:r>
              <a:r>
                <a:rPr lang="tr-TR" sz="3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input</a:t>
              </a: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(f"{urun2} ürününün fiyatını giriniz: "))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urun3 = </a:t>
              </a:r>
              <a:r>
                <a:rPr lang="tr-TR" sz="3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input</a:t>
              </a: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("3. ürünün adını giriniz: ")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tr-TR" sz="3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alisveris</a:t>
              </a: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[urun3]= </a:t>
              </a:r>
              <a:r>
                <a:rPr lang="tr-TR" sz="3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float</a:t>
              </a: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</a:t>
              </a:r>
              <a:r>
                <a:rPr lang="tr-TR" sz="3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input</a:t>
              </a: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(f"{urun3} ürününün fiyatını giriniz: "))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tr-TR" sz="3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print</a:t>
              </a: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("Alışveriş Listesi: ",</a:t>
              </a:r>
              <a:r>
                <a:rPr lang="tr-TR" sz="3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alisveris</a:t>
              </a: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607456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CE8FB6-E345-41D5-E440-1265D6BF22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18BDC0A7-9F6B-FC63-029D-73443E1832FD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FE8D4510-7E31-2B5D-CDBA-D157BC51CAE1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D63EBA76-5299-C810-348F-D7A4D4E8D836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4DCD9077-AD6D-ECF3-EC49-7CFF115E8B64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069BEE52-C41F-CE0E-1638-3391061C6D6A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ACF3A0D7-5E2B-D031-317B-834B663A02F0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1F054EDB-A225-C368-0E06-FB825B394C96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E2CF17EA-2BE6-88AB-BDBD-9C379B65184B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BDAB4D7A-421E-D00C-DD8B-BFB7F6A872E2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AFC7BD91-D53B-2629-07D2-F585B0D387DC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4F02D6DB-5521-01C6-05D0-4C60E348E72B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AA864B21-BF03-8D45-4120-A28FB1DB6499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31967BB0-B5FD-A1A9-38E8-EBA2DACC5481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AF09795D-1AC4-7FCC-6046-8F3B06D9AF9F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AF2EBC74-5BE3-AC9C-2CB7-2D90FB6B7269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DFDA44C3-1662-3B8F-A771-6FADA29C66C8}"/>
              </a:ext>
            </a:extLst>
          </p:cNvPr>
          <p:cNvSpPr txBox="1"/>
          <p:nvPr/>
        </p:nvSpPr>
        <p:spPr>
          <a:xfrm>
            <a:off x="1295400" y="2895263"/>
            <a:ext cx="16215486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Sözlüklerde belirli bir anahtarın değerine aşağıdaki şekilde ulaşılmaktadır.</a:t>
            </a: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FF73B739-EACC-6B2E-238D-2A022FB2A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C1DC118C-AB66-E484-FD59-68A2D89F34DB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1</a:t>
            </a:r>
            <a:r>
              <a:rPr lang="en-US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Dictionary (Sözlük) </a:t>
            </a:r>
            <a:endParaRPr lang="en-US" sz="72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grpSp>
        <p:nvGrpSpPr>
          <p:cNvPr id="21" name="Grup 20">
            <a:extLst>
              <a:ext uri="{FF2B5EF4-FFF2-40B4-BE49-F238E27FC236}">
                <a16:creationId xmlns:a16="http://schemas.microsoft.com/office/drawing/2014/main" id="{FF657CF2-F6C8-E7E0-A6AF-D35BA6029252}"/>
              </a:ext>
            </a:extLst>
          </p:cNvPr>
          <p:cNvGrpSpPr/>
          <p:nvPr/>
        </p:nvGrpSpPr>
        <p:grpSpPr>
          <a:xfrm>
            <a:off x="1368399" y="3846387"/>
            <a:ext cx="15843188" cy="5484210"/>
            <a:chOff x="2781854" y="3916888"/>
            <a:chExt cx="13029902" cy="6370112"/>
          </a:xfrm>
        </p:grpSpPr>
        <p:grpSp>
          <p:nvGrpSpPr>
            <p:cNvPr id="24" name="Grup 23">
              <a:extLst>
                <a:ext uri="{FF2B5EF4-FFF2-40B4-BE49-F238E27FC236}">
                  <a16:creationId xmlns:a16="http://schemas.microsoft.com/office/drawing/2014/main" id="{7D5FEA7E-7D6B-D03A-1E1F-EE2A6EDF6856}"/>
                </a:ext>
              </a:extLst>
            </p:cNvPr>
            <p:cNvGrpSpPr/>
            <p:nvPr/>
          </p:nvGrpSpPr>
          <p:grpSpPr>
            <a:xfrm>
              <a:off x="2781854" y="3916888"/>
              <a:ext cx="13029902" cy="6370112"/>
              <a:chOff x="2781854" y="3872603"/>
              <a:chExt cx="13029902" cy="6370112"/>
            </a:xfrm>
          </p:grpSpPr>
          <p:grpSp>
            <p:nvGrpSpPr>
              <p:cNvPr id="27" name="Group 3">
                <a:extLst>
                  <a:ext uri="{FF2B5EF4-FFF2-40B4-BE49-F238E27FC236}">
                    <a16:creationId xmlns:a16="http://schemas.microsoft.com/office/drawing/2014/main" id="{F93F335D-F57C-5C1E-011C-F4AEC935AFF8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81854" y="3872603"/>
                <a:ext cx="13029902" cy="6370112"/>
                <a:chOff x="0" y="0"/>
                <a:chExt cx="7467600" cy="6002020"/>
              </a:xfrm>
            </p:grpSpPr>
            <p:sp>
              <p:nvSpPr>
                <p:cNvPr id="29" name="Freeform 4">
                  <a:extLst>
                    <a:ext uri="{FF2B5EF4-FFF2-40B4-BE49-F238E27FC236}">
                      <a16:creationId xmlns:a16="http://schemas.microsoft.com/office/drawing/2014/main" id="{36096DAD-B022-B605-4C55-25BDDAC44399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67600" cy="45135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4513580">
                      <a:moveTo>
                        <a:pt x="7127240" y="0"/>
                      </a:moveTo>
                      <a:lnTo>
                        <a:pt x="340360" y="0"/>
                      </a:lnTo>
                      <a:cubicBezTo>
                        <a:pt x="152400" y="0"/>
                        <a:pt x="0" y="152400"/>
                        <a:pt x="0" y="340360"/>
                      </a:cubicBezTo>
                      <a:lnTo>
                        <a:pt x="0" y="4513580"/>
                      </a:lnTo>
                      <a:lnTo>
                        <a:pt x="7467600" y="4513580"/>
                      </a:lnTo>
                      <a:lnTo>
                        <a:pt x="7467600" y="340360"/>
                      </a:lnTo>
                      <a:cubicBezTo>
                        <a:pt x="7467600" y="152400"/>
                        <a:pt x="7315200" y="0"/>
                        <a:pt x="7127240" y="0"/>
                      </a:cubicBezTo>
                      <a:close/>
                      <a:moveTo>
                        <a:pt x="7142480" y="4188460"/>
                      </a:moveTo>
                      <a:lnTo>
                        <a:pt x="314961" y="4188460"/>
                      </a:lnTo>
                      <a:lnTo>
                        <a:pt x="314961" y="353060"/>
                      </a:lnTo>
                      <a:lnTo>
                        <a:pt x="7142480" y="353060"/>
                      </a:lnTo>
                      <a:lnTo>
                        <a:pt x="7142480" y="41884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">
                  <a:extLst>
                    <a:ext uri="{FF2B5EF4-FFF2-40B4-BE49-F238E27FC236}">
                      <a16:creationId xmlns:a16="http://schemas.microsoft.com/office/drawing/2014/main" id="{1E6C73BD-1FEF-B7B6-7C37-0D052E9BF68B}"/>
                    </a:ext>
                  </a:extLst>
                </p:cNvPr>
                <p:cNvSpPr/>
                <p:nvPr/>
              </p:nvSpPr>
              <p:spPr>
                <a:xfrm>
                  <a:off x="0" y="4514850"/>
                  <a:ext cx="7467600" cy="695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695960">
                      <a:moveTo>
                        <a:pt x="0" y="355600"/>
                      </a:moveTo>
                      <a:cubicBezTo>
                        <a:pt x="0" y="543560"/>
                        <a:pt x="152400" y="695960"/>
                        <a:pt x="340360" y="695960"/>
                      </a:cubicBezTo>
                      <a:lnTo>
                        <a:pt x="7127240" y="695960"/>
                      </a:lnTo>
                      <a:cubicBezTo>
                        <a:pt x="7315200" y="695960"/>
                        <a:pt x="7467600" y="543560"/>
                        <a:pt x="7467600" y="355600"/>
                      </a:cubicBezTo>
                      <a:lnTo>
                        <a:pt x="7467600" y="0"/>
                      </a:lnTo>
                      <a:lnTo>
                        <a:pt x="0" y="0"/>
                      </a:lnTo>
                      <a:lnTo>
                        <a:pt x="0" y="355600"/>
                      </a:lnTo>
                      <a:close/>
                    </a:path>
                  </a:pathLst>
                </a:custGeom>
                <a:solidFill>
                  <a:srgbClr val="E9E9E9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Freeform 6">
                  <a:extLst>
                    <a:ext uri="{FF2B5EF4-FFF2-40B4-BE49-F238E27FC236}">
                      <a16:creationId xmlns:a16="http://schemas.microsoft.com/office/drawing/2014/main" id="{FA79E87B-4E2F-95B0-0518-019486FFD0CB}"/>
                    </a:ext>
                  </a:extLst>
                </p:cNvPr>
                <p:cNvSpPr/>
                <p:nvPr/>
              </p:nvSpPr>
              <p:spPr>
                <a:xfrm>
                  <a:off x="2429510" y="5210810"/>
                  <a:ext cx="2606040" cy="791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6040" h="791210">
                      <a:moveTo>
                        <a:pt x="1258570" y="0"/>
                      </a:moveTo>
                      <a:lnTo>
                        <a:pt x="453390" y="0"/>
                      </a:lnTo>
                      <a:cubicBezTo>
                        <a:pt x="453390" y="0"/>
                        <a:pt x="429260" y="370840"/>
                        <a:pt x="403860" y="525780"/>
                      </a:cubicBezTo>
                      <a:cubicBezTo>
                        <a:pt x="359410" y="791210"/>
                        <a:pt x="87630" y="706120"/>
                        <a:pt x="10160" y="762000"/>
                      </a:cubicBezTo>
                      <a:cubicBezTo>
                        <a:pt x="0" y="769620"/>
                        <a:pt x="5080" y="786130"/>
                        <a:pt x="17780" y="786130"/>
                      </a:cubicBezTo>
                      <a:lnTo>
                        <a:pt x="2588260" y="786130"/>
                      </a:lnTo>
                      <a:cubicBezTo>
                        <a:pt x="2600960" y="786130"/>
                        <a:pt x="2606040" y="769620"/>
                        <a:pt x="2595880" y="762000"/>
                      </a:cubicBezTo>
                      <a:cubicBezTo>
                        <a:pt x="2518410" y="706120"/>
                        <a:pt x="2246630" y="791210"/>
                        <a:pt x="2202180" y="525780"/>
                      </a:cubicBezTo>
                      <a:cubicBezTo>
                        <a:pt x="2176780" y="370840"/>
                        <a:pt x="2152650" y="0"/>
                        <a:pt x="2152650" y="0"/>
                      </a:cubicBezTo>
                      <a:lnTo>
                        <a:pt x="1258570" y="0"/>
                      </a:lnTo>
                      <a:close/>
                    </a:path>
                  </a:pathLst>
                </a:custGeom>
                <a:solidFill>
                  <a:srgbClr val="BBBBBB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8" name="Dikdörtgen 27">
                <a:extLst>
                  <a:ext uri="{FF2B5EF4-FFF2-40B4-BE49-F238E27FC236}">
                    <a16:creationId xmlns:a16="http://schemas.microsoft.com/office/drawing/2014/main" id="{C8B8ABA3-793F-056D-C6C8-59791239FEEB}"/>
                  </a:ext>
                </a:extLst>
              </p:cNvPr>
              <p:cNvSpPr/>
              <p:nvPr/>
            </p:nvSpPr>
            <p:spPr>
              <a:xfrm>
                <a:off x="3340223" y="4152900"/>
                <a:ext cx="11975977" cy="42672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26" name="TextBox 17">
              <a:extLst>
                <a:ext uri="{FF2B5EF4-FFF2-40B4-BE49-F238E27FC236}">
                  <a16:creationId xmlns:a16="http://schemas.microsoft.com/office/drawing/2014/main" id="{F45B0471-57B8-422B-61BF-42AA690FDD66}"/>
                </a:ext>
              </a:extLst>
            </p:cNvPr>
            <p:cNvSpPr txBox="1"/>
            <p:nvPr/>
          </p:nvSpPr>
          <p:spPr>
            <a:xfrm>
              <a:off x="3629052" y="4914237"/>
              <a:ext cx="11398316" cy="171597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tr-TR" sz="3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donanim</a:t>
              </a: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= {“</a:t>
              </a:r>
              <a:r>
                <a:rPr lang="tr-TR" sz="3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Türü”:”RAM</a:t>
              </a: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”, “Tipi”:”DDR4”, “Kapasitesi”:”8 GB” }</a:t>
              </a:r>
            </a:p>
            <a:p>
              <a:pPr lvl="0">
                <a:spcBef>
                  <a:spcPct val="0"/>
                </a:spcBef>
                <a:defRPr/>
              </a:pPr>
              <a:endParaRPr lang="tr-TR" sz="32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lvl="0">
                <a:spcBef>
                  <a:spcPct val="0"/>
                </a:spcBef>
                <a:defRPr/>
              </a:pPr>
              <a:r>
                <a:rPr lang="tr-TR" sz="3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print</a:t>
              </a: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</a:t>
              </a:r>
              <a:r>
                <a:rPr lang="tr-TR" sz="3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donanim</a:t>
              </a: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[“Türü”])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20524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FB209A-4701-C405-D81F-121767CEF9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5">
            <a:extLst>
              <a:ext uri="{FF2B5EF4-FFF2-40B4-BE49-F238E27FC236}">
                <a16:creationId xmlns:a16="http://schemas.microsoft.com/office/drawing/2014/main" id="{F69988B1-B231-F6DF-C43B-1EF5F529ABE7}"/>
              </a:ext>
            </a:extLst>
          </p:cNvPr>
          <p:cNvSpPr txBox="1"/>
          <p:nvPr/>
        </p:nvSpPr>
        <p:spPr>
          <a:xfrm>
            <a:off x="1028541" y="3299489"/>
            <a:ext cx="9339694" cy="7260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88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Bu haftayı bitirdiğinizde, </a:t>
            </a:r>
            <a:endParaRPr kumimoji="0" lang="en-US" sz="4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24" name="TextBox 24">
            <a:extLst>
              <a:ext uri="{FF2B5EF4-FFF2-40B4-BE49-F238E27FC236}">
                <a16:creationId xmlns:a16="http://schemas.microsoft.com/office/drawing/2014/main" id="{CD21CF35-768A-0CD1-588B-6FCCFC94A0CD}"/>
              </a:ext>
            </a:extLst>
          </p:cNvPr>
          <p:cNvSpPr txBox="1"/>
          <p:nvPr/>
        </p:nvSpPr>
        <p:spPr>
          <a:xfrm>
            <a:off x="1028700" y="1961331"/>
            <a:ext cx="16227196" cy="12673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2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328" b="0" i="0" u="none" strike="noStrike" kern="1200" cap="none" spc="0" normalizeH="0" baseline="0" noProof="0" dirty="0">
                <a:ln>
                  <a:noFill/>
                </a:ln>
                <a:solidFill>
                  <a:srgbClr val="FF5858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Bu Haftanın Ders Kazanımları</a:t>
            </a:r>
            <a:endParaRPr kumimoji="0" lang="en-US" sz="7328" b="0" i="0" u="none" strike="noStrike" kern="1200" cap="none" spc="0" normalizeH="0" baseline="0" noProof="0" dirty="0">
              <a:ln>
                <a:noFill/>
              </a:ln>
              <a:solidFill>
                <a:srgbClr val="FF5858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grpSp>
        <p:nvGrpSpPr>
          <p:cNvPr id="62" name="Grup 61">
            <a:extLst>
              <a:ext uri="{FF2B5EF4-FFF2-40B4-BE49-F238E27FC236}">
                <a16:creationId xmlns:a16="http://schemas.microsoft.com/office/drawing/2014/main" id="{4364F848-FBDD-618B-4E9B-6C7C1CD3F739}"/>
              </a:ext>
            </a:extLst>
          </p:cNvPr>
          <p:cNvGrpSpPr/>
          <p:nvPr/>
        </p:nvGrpSpPr>
        <p:grpSpPr>
          <a:xfrm>
            <a:off x="817362" y="4350763"/>
            <a:ext cx="9550872" cy="1483929"/>
            <a:chOff x="818991" y="4503175"/>
            <a:chExt cx="9550872" cy="1483929"/>
          </a:xfrm>
        </p:grpSpPr>
        <p:sp>
          <p:nvSpPr>
            <p:cNvPr id="21" name="TextBox 21">
              <a:extLst>
                <a:ext uri="{FF2B5EF4-FFF2-40B4-BE49-F238E27FC236}">
                  <a16:creationId xmlns:a16="http://schemas.microsoft.com/office/drawing/2014/main" id="{98601668-2B57-2A80-8322-5A75BD404416}"/>
                </a:ext>
              </a:extLst>
            </p:cNvPr>
            <p:cNvSpPr txBox="1"/>
            <p:nvPr/>
          </p:nvSpPr>
          <p:spPr>
            <a:xfrm>
              <a:off x="2335070" y="5106706"/>
              <a:ext cx="8034793" cy="37337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>
                <a:lnSpc>
                  <a:spcPts val="2940"/>
                </a:lnSpc>
                <a:spcBef>
                  <a:spcPct val="0"/>
                </a:spcBef>
                <a:defRPr/>
              </a:pPr>
              <a:r>
                <a:rPr lang="tr-TR" sz="2500" dirty="0">
                  <a:solidFill>
                    <a:srgbClr val="FFFFFF"/>
                  </a:solidFill>
                  <a:latin typeface="Fira Code"/>
                  <a:ea typeface="Fira Code"/>
                  <a:cs typeface="Fira Code"/>
                  <a:sym typeface="Fira Code"/>
                </a:rPr>
                <a:t>Dictionary (Sözlük) Veri Tipi</a:t>
              </a:r>
              <a:endParaRPr lang="en-US" sz="25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endParaRPr>
            </a:p>
          </p:txBody>
        </p:sp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4C47D165-E813-E8B7-F0FC-341EEAE7E696}"/>
                </a:ext>
              </a:extLst>
            </p:cNvPr>
            <p:cNvSpPr txBox="1"/>
            <p:nvPr/>
          </p:nvSpPr>
          <p:spPr>
            <a:xfrm>
              <a:off x="1312939" y="4503175"/>
              <a:ext cx="558444" cy="119840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02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5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1</a:t>
              </a:r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009C154D-F09F-0049-E3EA-3174EBED9D2A}"/>
                </a:ext>
              </a:extLst>
            </p:cNvPr>
            <p:cNvSpPr txBox="1"/>
            <p:nvPr/>
          </p:nvSpPr>
          <p:spPr>
            <a:xfrm>
              <a:off x="1813470" y="4528365"/>
              <a:ext cx="558444" cy="12221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02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5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}</a:t>
              </a:r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0C423240-3109-B6A1-FBD9-7B4B4F7C31BA}"/>
                </a:ext>
              </a:extLst>
            </p:cNvPr>
            <p:cNvSpPr txBox="1"/>
            <p:nvPr/>
          </p:nvSpPr>
          <p:spPr>
            <a:xfrm rot="10800000">
              <a:off x="818991" y="4788699"/>
              <a:ext cx="419100" cy="119840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02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5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}</a:t>
              </a:r>
            </a:p>
          </p:txBody>
        </p:sp>
      </p:grpSp>
      <p:grpSp>
        <p:nvGrpSpPr>
          <p:cNvPr id="63" name="Grup 62">
            <a:extLst>
              <a:ext uri="{FF2B5EF4-FFF2-40B4-BE49-F238E27FC236}">
                <a16:creationId xmlns:a16="http://schemas.microsoft.com/office/drawing/2014/main" id="{20751A42-7FCF-05AF-3A7B-C15B0E574360}"/>
              </a:ext>
            </a:extLst>
          </p:cNvPr>
          <p:cNvGrpSpPr/>
          <p:nvPr/>
        </p:nvGrpSpPr>
        <p:grpSpPr>
          <a:xfrm>
            <a:off x="817362" y="5549168"/>
            <a:ext cx="8299629" cy="1483929"/>
            <a:chOff x="818991" y="4503175"/>
            <a:chExt cx="8299629" cy="1483929"/>
          </a:xfrm>
        </p:grpSpPr>
        <p:sp>
          <p:nvSpPr>
            <p:cNvPr id="64" name="TextBox 21">
              <a:extLst>
                <a:ext uri="{FF2B5EF4-FFF2-40B4-BE49-F238E27FC236}">
                  <a16:creationId xmlns:a16="http://schemas.microsoft.com/office/drawing/2014/main" id="{CBA4AE82-02EE-A71E-0681-F7EB84F7ED5C}"/>
                </a:ext>
              </a:extLst>
            </p:cNvPr>
            <p:cNvSpPr txBox="1"/>
            <p:nvPr/>
          </p:nvSpPr>
          <p:spPr>
            <a:xfrm>
              <a:off x="2281413" y="5071017"/>
              <a:ext cx="6837207" cy="37337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>
                <a:lnSpc>
                  <a:spcPts val="2940"/>
                </a:lnSpc>
                <a:spcBef>
                  <a:spcPct val="0"/>
                </a:spcBef>
                <a:defRPr/>
              </a:pPr>
              <a:r>
                <a:rPr lang="tr-TR" sz="2500" dirty="0">
                  <a:solidFill>
                    <a:srgbClr val="FFFFFF"/>
                  </a:solidFill>
                  <a:latin typeface="Fira Code"/>
                  <a:ea typeface="Fira Code"/>
                  <a:cs typeface="Fira Code"/>
                  <a:sym typeface="Fira Code"/>
                </a:rPr>
                <a:t>Set (Küme) Veri Tipi</a:t>
              </a:r>
              <a:endParaRPr lang="en-US" sz="25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endParaRPr>
            </a:p>
          </p:txBody>
        </p:sp>
        <p:sp>
          <p:nvSpPr>
            <p:cNvPr id="65" name="TextBox 16">
              <a:extLst>
                <a:ext uri="{FF2B5EF4-FFF2-40B4-BE49-F238E27FC236}">
                  <a16:creationId xmlns:a16="http://schemas.microsoft.com/office/drawing/2014/main" id="{E44B1D7C-0542-ACCA-EB3F-CAE40E80C197}"/>
                </a:ext>
              </a:extLst>
            </p:cNvPr>
            <p:cNvSpPr txBox="1"/>
            <p:nvPr/>
          </p:nvSpPr>
          <p:spPr>
            <a:xfrm>
              <a:off x="1312939" y="4503175"/>
              <a:ext cx="558444" cy="119840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02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5500" b="0" i="0" u="none" strike="noStrike" kern="1200" cap="none" spc="0" normalizeH="0" baseline="0" noProof="0" dirty="0">
                  <a:ln>
                    <a:noFill/>
                  </a:ln>
                  <a:solidFill>
                    <a:srgbClr val="FFC535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2</a:t>
              </a:r>
              <a:endParaRPr kumimoji="0" lang="en-US" sz="5500" b="0" i="0" u="none" strike="noStrike" kern="1200" cap="none" spc="0" normalizeH="0" baseline="0" noProof="0" dirty="0">
                <a:ln>
                  <a:noFill/>
                </a:ln>
                <a:solidFill>
                  <a:srgbClr val="FFC535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  <p:sp>
          <p:nvSpPr>
            <p:cNvPr id="66" name="TextBox 26">
              <a:extLst>
                <a:ext uri="{FF2B5EF4-FFF2-40B4-BE49-F238E27FC236}">
                  <a16:creationId xmlns:a16="http://schemas.microsoft.com/office/drawing/2014/main" id="{A7D8E3AF-542A-F614-1195-5F303D7CA5DB}"/>
                </a:ext>
              </a:extLst>
            </p:cNvPr>
            <p:cNvSpPr txBox="1"/>
            <p:nvPr/>
          </p:nvSpPr>
          <p:spPr>
            <a:xfrm>
              <a:off x="1813470" y="4528365"/>
              <a:ext cx="558444" cy="12221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02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5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}</a:t>
              </a:r>
            </a:p>
          </p:txBody>
        </p:sp>
        <p:sp>
          <p:nvSpPr>
            <p:cNvPr id="67" name="TextBox 29">
              <a:extLst>
                <a:ext uri="{FF2B5EF4-FFF2-40B4-BE49-F238E27FC236}">
                  <a16:creationId xmlns:a16="http://schemas.microsoft.com/office/drawing/2014/main" id="{37C130DF-771D-5555-04AC-83E286100872}"/>
                </a:ext>
              </a:extLst>
            </p:cNvPr>
            <p:cNvSpPr txBox="1"/>
            <p:nvPr/>
          </p:nvSpPr>
          <p:spPr>
            <a:xfrm rot="10800000">
              <a:off x="818991" y="4788699"/>
              <a:ext cx="419100" cy="119840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02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5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}</a:t>
              </a:r>
            </a:p>
          </p:txBody>
        </p:sp>
      </p:grpSp>
      <p:sp>
        <p:nvSpPr>
          <p:cNvPr id="83" name="TextBox 15">
            <a:extLst>
              <a:ext uri="{FF2B5EF4-FFF2-40B4-BE49-F238E27FC236}">
                <a16:creationId xmlns:a16="http://schemas.microsoft.com/office/drawing/2014/main" id="{7035ED04-6959-4195-B190-31CDD7DEF253}"/>
              </a:ext>
            </a:extLst>
          </p:cNvPr>
          <p:cNvSpPr txBox="1"/>
          <p:nvPr/>
        </p:nvSpPr>
        <p:spPr>
          <a:xfrm>
            <a:off x="9903058" y="8169069"/>
            <a:ext cx="9339694" cy="7260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88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öğrenmiş olacaksınız.</a:t>
            </a:r>
            <a:endParaRPr kumimoji="0" lang="en-US" sz="4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354C362F-1990-B9F4-D80A-2471F7300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</p:spTree>
    <p:extLst>
      <p:ext uri="{BB962C8B-B14F-4D97-AF65-F5344CB8AC3E}">
        <p14:creationId xmlns:p14="http://schemas.microsoft.com/office/powerpoint/2010/main" val="88103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5E4D06-A399-0201-E031-DD560ABB81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7B9788DC-91A9-EEF0-F31A-9C53F1962ECA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1AA443AA-3E12-D30A-B17E-ACA020ABA59D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F911BF87-A125-73BC-98A6-B6E12F51B733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ECCEA91E-F59F-860E-0973-4BFE99058F8F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FA3D945B-118E-8348-39AD-6A4CF2762797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0F96467B-6F51-9A12-77AC-904B632D71DA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DE6950A2-E63D-6CE0-0EA9-BA7BF0AAB376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D040382D-46E2-EC4C-E8E3-015CA967E1E8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D05F630F-EB8C-A3ED-6289-088F634C49D9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763B1BEF-C8B0-66D3-26E9-07C5820CE731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BE94ADDA-4869-E530-9451-F8032AA663D5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E5F101EA-DA18-AB53-495A-C1308B774E18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992F1D73-DD2E-0FC6-3DD8-79675DB544A9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8A03FA21-0399-5503-223B-70F11541F626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CD61A946-EA66-0137-99A7-9DEF68B02193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80887336-5234-D0EC-4478-CB10BEE1295B}"/>
              </a:ext>
            </a:extLst>
          </p:cNvPr>
          <p:cNvSpPr txBox="1"/>
          <p:nvPr/>
        </p:nvSpPr>
        <p:spPr>
          <a:xfrm>
            <a:off x="1295400" y="2895263"/>
            <a:ext cx="16215486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Diğer veri tiplerinde olduğu gibi sözlüklerde de bir değerin olup olmadığına "in" operatörü ile bakılabilir.</a:t>
            </a: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FCBBFDD6-267F-EB9C-AF9F-D78523F4C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2C88196B-26A7-C6E0-2BA0-DE13144FE312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1</a:t>
            </a:r>
            <a:r>
              <a:rPr lang="en-US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Dictionary (Sözlük) </a:t>
            </a:r>
            <a:endParaRPr lang="en-US" sz="72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grpSp>
        <p:nvGrpSpPr>
          <p:cNvPr id="21" name="Grup 20">
            <a:extLst>
              <a:ext uri="{FF2B5EF4-FFF2-40B4-BE49-F238E27FC236}">
                <a16:creationId xmlns:a16="http://schemas.microsoft.com/office/drawing/2014/main" id="{CAB8EFF5-E3DE-9270-D669-42ECB28B7CAC}"/>
              </a:ext>
            </a:extLst>
          </p:cNvPr>
          <p:cNvGrpSpPr/>
          <p:nvPr/>
        </p:nvGrpSpPr>
        <p:grpSpPr>
          <a:xfrm>
            <a:off x="1368399" y="3846387"/>
            <a:ext cx="15843188" cy="5484210"/>
            <a:chOff x="2781854" y="3916888"/>
            <a:chExt cx="13029902" cy="6370112"/>
          </a:xfrm>
        </p:grpSpPr>
        <p:grpSp>
          <p:nvGrpSpPr>
            <p:cNvPr id="24" name="Grup 23">
              <a:extLst>
                <a:ext uri="{FF2B5EF4-FFF2-40B4-BE49-F238E27FC236}">
                  <a16:creationId xmlns:a16="http://schemas.microsoft.com/office/drawing/2014/main" id="{AFB52C72-9E8E-76AA-67AA-587BA9522644}"/>
                </a:ext>
              </a:extLst>
            </p:cNvPr>
            <p:cNvGrpSpPr/>
            <p:nvPr/>
          </p:nvGrpSpPr>
          <p:grpSpPr>
            <a:xfrm>
              <a:off x="2781854" y="3916888"/>
              <a:ext cx="13029902" cy="6370112"/>
              <a:chOff x="2781854" y="3872603"/>
              <a:chExt cx="13029902" cy="6370112"/>
            </a:xfrm>
          </p:grpSpPr>
          <p:grpSp>
            <p:nvGrpSpPr>
              <p:cNvPr id="27" name="Group 3">
                <a:extLst>
                  <a:ext uri="{FF2B5EF4-FFF2-40B4-BE49-F238E27FC236}">
                    <a16:creationId xmlns:a16="http://schemas.microsoft.com/office/drawing/2014/main" id="{E81845A7-1F60-2707-0FD4-7FF6492BFC2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81854" y="3872603"/>
                <a:ext cx="13029902" cy="6370112"/>
                <a:chOff x="0" y="0"/>
                <a:chExt cx="7467600" cy="6002020"/>
              </a:xfrm>
            </p:grpSpPr>
            <p:sp>
              <p:nvSpPr>
                <p:cNvPr id="29" name="Freeform 4">
                  <a:extLst>
                    <a:ext uri="{FF2B5EF4-FFF2-40B4-BE49-F238E27FC236}">
                      <a16:creationId xmlns:a16="http://schemas.microsoft.com/office/drawing/2014/main" id="{49CBE6CA-6655-533F-67D3-33D3B6D8F746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67600" cy="45135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4513580">
                      <a:moveTo>
                        <a:pt x="7127240" y="0"/>
                      </a:moveTo>
                      <a:lnTo>
                        <a:pt x="340360" y="0"/>
                      </a:lnTo>
                      <a:cubicBezTo>
                        <a:pt x="152400" y="0"/>
                        <a:pt x="0" y="152400"/>
                        <a:pt x="0" y="340360"/>
                      </a:cubicBezTo>
                      <a:lnTo>
                        <a:pt x="0" y="4513580"/>
                      </a:lnTo>
                      <a:lnTo>
                        <a:pt x="7467600" y="4513580"/>
                      </a:lnTo>
                      <a:lnTo>
                        <a:pt x="7467600" y="340360"/>
                      </a:lnTo>
                      <a:cubicBezTo>
                        <a:pt x="7467600" y="152400"/>
                        <a:pt x="7315200" y="0"/>
                        <a:pt x="7127240" y="0"/>
                      </a:cubicBezTo>
                      <a:close/>
                      <a:moveTo>
                        <a:pt x="7142480" y="4188460"/>
                      </a:moveTo>
                      <a:lnTo>
                        <a:pt x="314961" y="4188460"/>
                      </a:lnTo>
                      <a:lnTo>
                        <a:pt x="314961" y="353060"/>
                      </a:lnTo>
                      <a:lnTo>
                        <a:pt x="7142480" y="353060"/>
                      </a:lnTo>
                      <a:lnTo>
                        <a:pt x="7142480" y="41884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">
                  <a:extLst>
                    <a:ext uri="{FF2B5EF4-FFF2-40B4-BE49-F238E27FC236}">
                      <a16:creationId xmlns:a16="http://schemas.microsoft.com/office/drawing/2014/main" id="{CCC18018-152E-951F-69E2-FA3BD863AE34}"/>
                    </a:ext>
                  </a:extLst>
                </p:cNvPr>
                <p:cNvSpPr/>
                <p:nvPr/>
              </p:nvSpPr>
              <p:spPr>
                <a:xfrm>
                  <a:off x="0" y="4514850"/>
                  <a:ext cx="7467600" cy="695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695960">
                      <a:moveTo>
                        <a:pt x="0" y="355600"/>
                      </a:moveTo>
                      <a:cubicBezTo>
                        <a:pt x="0" y="543560"/>
                        <a:pt x="152400" y="695960"/>
                        <a:pt x="340360" y="695960"/>
                      </a:cubicBezTo>
                      <a:lnTo>
                        <a:pt x="7127240" y="695960"/>
                      </a:lnTo>
                      <a:cubicBezTo>
                        <a:pt x="7315200" y="695960"/>
                        <a:pt x="7467600" y="543560"/>
                        <a:pt x="7467600" y="355600"/>
                      </a:cubicBezTo>
                      <a:lnTo>
                        <a:pt x="7467600" y="0"/>
                      </a:lnTo>
                      <a:lnTo>
                        <a:pt x="0" y="0"/>
                      </a:lnTo>
                      <a:lnTo>
                        <a:pt x="0" y="355600"/>
                      </a:lnTo>
                      <a:close/>
                    </a:path>
                  </a:pathLst>
                </a:custGeom>
                <a:solidFill>
                  <a:srgbClr val="E9E9E9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Freeform 6">
                  <a:extLst>
                    <a:ext uri="{FF2B5EF4-FFF2-40B4-BE49-F238E27FC236}">
                      <a16:creationId xmlns:a16="http://schemas.microsoft.com/office/drawing/2014/main" id="{A783711F-ADD4-8A5A-3B05-6AEACCCC4512}"/>
                    </a:ext>
                  </a:extLst>
                </p:cNvPr>
                <p:cNvSpPr/>
                <p:nvPr/>
              </p:nvSpPr>
              <p:spPr>
                <a:xfrm>
                  <a:off x="2429510" y="5210810"/>
                  <a:ext cx="2606040" cy="791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6040" h="791210">
                      <a:moveTo>
                        <a:pt x="1258570" y="0"/>
                      </a:moveTo>
                      <a:lnTo>
                        <a:pt x="453390" y="0"/>
                      </a:lnTo>
                      <a:cubicBezTo>
                        <a:pt x="453390" y="0"/>
                        <a:pt x="429260" y="370840"/>
                        <a:pt x="403860" y="525780"/>
                      </a:cubicBezTo>
                      <a:cubicBezTo>
                        <a:pt x="359410" y="791210"/>
                        <a:pt x="87630" y="706120"/>
                        <a:pt x="10160" y="762000"/>
                      </a:cubicBezTo>
                      <a:cubicBezTo>
                        <a:pt x="0" y="769620"/>
                        <a:pt x="5080" y="786130"/>
                        <a:pt x="17780" y="786130"/>
                      </a:cubicBezTo>
                      <a:lnTo>
                        <a:pt x="2588260" y="786130"/>
                      </a:lnTo>
                      <a:cubicBezTo>
                        <a:pt x="2600960" y="786130"/>
                        <a:pt x="2606040" y="769620"/>
                        <a:pt x="2595880" y="762000"/>
                      </a:cubicBezTo>
                      <a:cubicBezTo>
                        <a:pt x="2518410" y="706120"/>
                        <a:pt x="2246630" y="791210"/>
                        <a:pt x="2202180" y="525780"/>
                      </a:cubicBezTo>
                      <a:cubicBezTo>
                        <a:pt x="2176780" y="370840"/>
                        <a:pt x="2152650" y="0"/>
                        <a:pt x="2152650" y="0"/>
                      </a:cubicBezTo>
                      <a:lnTo>
                        <a:pt x="1258570" y="0"/>
                      </a:lnTo>
                      <a:close/>
                    </a:path>
                  </a:pathLst>
                </a:custGeom>
                <a:solidFill>
                  <a:srgbClr val="BBBBBB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8" name="Dikdörtgen 27">
                <a:extLst>
                  <a:ext uri="{FF2B5EF4-FFF2-40B4-BE49-F238E27FC236}">
                    <a16:creationId xmlns:a16="http://schemas.microsoft.com/office/drawing/2014/main" id="{2D41FE10-03B6-4FD2-031D-3A99F537D386}"/>
                  </a:ext>
                </a:extLst>
              </p:cNvPr>
              <p:cNvSpPr/>
              <p:nvPr/>
            </p:nvSpPr>
            <p:spPr>
              <a:xfrm>
                <a:off x="3340223" y="4152900"/>
                <a:ext cx="11975977" cy="42672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26" name="TextBox 17">
              <a:extLst>
                <a:ext uri="{FF2B5EF4-FFF2-40B4-BE49-F238E27FC236}">
                  <a16:creationId xmlns:a16="http://schemas.microsoft.com/office/drawing/2014/main" id="{6AE8274D-26F6-19C7-5A8E-5F58CBC93230}"/>
                </a:ext>
              </a:extLst>
            </p:cNvPr>
            <p:cNvSpPr txBox="1"/>
            <p:nvPr/>
          </p:nvSpPr>
          <p:spPr>
            <a:xfrm>
              <a:off x="3629052" y="4914237"/>
              <a:ext cx="11398316" cy="171597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tr-TR" sz="3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donanim</a:t>
              </a: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= {“</a:t>
              </a:r>
              <a:r>
                <a:rPr lang="tr-TR" sz="3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Türü”:”RAM</a:t>
              </a: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”, “Tipi”:”DDR4”, “Kapasitesi”:”8 GB” }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tr-TR" sz="3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print</a:t>
              </a: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(“Türü” in </a:t>
              </a:r>
              <a:r>
                <a:rPr lang="tr-TR" sz="3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donanim</a:t>
              </a: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)</a:t>
              </a:r>
            </a:p>
            <a:p>
              <a:pPr lvl="0">
                <a:spcBef>
                  <a:spcPct val="0"/>
                </a:spcBef>
                <a:defRPr/>
              </a:pPr>
              <a:endParaRPr lang="tr-TR" sz="32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51212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2F2501-623A-68FD-213D-2E3DB23BEB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34CA5AE3-E26F-8539-3858-B06553AC07C6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5BA4C5FF-BC41-1195-E633-94BE0EA2CE64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F724F375-2136-5ECC-6750-929C3E9B1A76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6B969B34-AF8B-7BB1-3F18-FDAED27DCBB4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07F95FC7-5F85-CE0B-A339-C9F07F72ED10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E020DCC9-62A2-7874-B163-5B4981AFF92B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F9C6FF75-40CE-4007-6F52-1A2B1AC4D96C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A160BAFC-3F2E-70EC-A6CA-188DCBD4FF7A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90AFD3FF-58AF-66F0-7EEB-2F6F0FF89B73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C1529121-075A-F379-6819-F1AA6F84DC9F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F94872D2-9322-FEC9-17D2-0F595A1919F5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D0D7C25C-E163-E547-E7CA-52583C4970F6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CAE12852-0417-CFDA-5936-333C0736D407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F903BF91-4040-7C48-8496-09043D3E5161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8B24F6F4-1DC3-9FE2-DCA4-D6396594EFE4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DD09569C-6EA3-3EF4-42B1-F49EAD51DE9A}"/>
              </a:ext>
            </a:extLst>
          </p:cNvPr>
          <p:cNvSpPr txBox="1"/>
          <p:nvPr/>
        </p:nvSpPr>
        <p:spPr>
          <a:xfrm>
            <a:off x="1295400" y="2895263"/>
            <a:ext cx="16215486" cy="1292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donanim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= {“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Türü”:”RAM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”, “Tipi”:”DDR4”, “Kapasitesi”:”8 GB” } sözlüğü değerlerinin içerisinde DDR4 değerinin olup olmadığını kontrol eden kodu yazınız. </a:t>
            </a: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FE902B55-9588-5563-B53A-A91972782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527730DD-1349-8E89-7F59-CF2A00A03653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1</a:t>
            </a:r>
            <a:r>
              <a:rPr lang="en-US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Dictionary (Sözlük) </a:t>
            </a:r>
            <a:endParaRPr lang="en-US" sz="72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grpSp>
        <p:nvGrpSpPr>
          <p:cNvPr id="3" name="Grup 2">
            <a:extLst>
              <a:ext uri="{FF2B5EF4-FFF2-40B4-BE49-F238E27FC236}">
                <a16:creationId xmlns:a16="http://schemas.microsoft.com/office/drawing/2014/main" id="{C04558AA-C2EC-F959-4085-6193B387DC23}"/>
              </a:ext>
            </a:extLst>
          </p:cNvPr>
          <p:cNvGrpSpPr/>
          <p:nvPr/>
        </p:nvGrpSpPr>
        <p:grpSpPr>
          <a:xfrm>
            <a:off x="6324600" y="6362700"/>
            <a:ext cx="5251549" cy="3960211"/>
            <a:chOff x="5308820" y="3906555"/>
            <a:chExt cx="7962346" cy="6370112"/>
          </a:xfrm>
        </p:grpSpPr>
        <p:grpSp>
          <p:nvGrpSpPr>
            <p:cNvPr id="21" name="Grup 20">
              <a:extLst>
                <a:ext uri="{FF2B5EF4-FFF2-40B4-BE49-F238E27FC236}">
                  <a16:creationId xmlns:a16="http://schemas.microsoft.com/office/drawing/2014/main" id="{50FAB33D-1944-90E8-8305-D7F382BAE4C9}"/>
                </a:ext>
              </a:extLst>
            </p:cNvPr>
            <p:cNvGrpSpPr/>
            <p:nvPr/>
          </p:nvGrpSpPr>
          <p:grpSpPr>
            <a:xfrm>
              <a:off x="5308820" y="3906555"/>
              <a:ext cx="7962346" cy="6370112"/>
              <a:chOff x="2781854" y="3916888"/>
              <a:chExt cx="13029902" cy="6370112"/>
            </a:xfrm>
          </p:grpSpPr>
          <p:grpSp>
            <p:nvGrpSpPr>
              <p:cNvPr id="24" name="Grup 23">
                <a:extLst>
                  <a:ext uri="{FF2B5EF4-FFF2-40B4-BE49-F238E27FC236}">
                    <a16:creationId xmlns:a16="http://schemas.microsoft.com/office/drawing/2014/main" id="{595E9AA0-57AB-2221-5228-5BE28AFE09B6}"/>
                  </a:ext>
                </a:extLst>
              </p:cNvPr>
              <p:cNvGrpSpPr/>
              <p:nvPr/>
            </p:nvGrpSpPr>
            <p:grpSpPr>
              <a:xfrm>
                <a:off x="2781854" y="3916888"/>
                <a:ext cx="13029902" cy="6370112"/>
                <a:chOff x="2781854" y="3872603"/>
                <a:chExt cx="13029902" cy="6370112"/>
              </a:xfrm>
            </p:grpSpPr>
            <p:grpSp>
              <p:nvGrpSpPr>
                <p:cNvPr id="27" name="Group 3">
                  <a:extLst>
                    <a:ext uri="{FF2B5EF4-FFF2-40B4-BE49-F238E27FC236}">
                      <a16:creationId xmlns:a16="http://schemas.microsoft.com/office/drawing/2014/main" id="{C7135090-1826-60F4-AF37-415A9F2B5D81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781854" y="3872603"/>
                  <a:ext cx="13029902" cy="6370112"/>
                  <a:chOff x="0" y="0"/>
                  <a:chExt cx="7467600" cy="6002020"/>
                </a:xfrm>
              </p:grpSpPr>
              <p:sp>
                <p:nvSpPr>
                  <p:cNvPr id="29" name="Freeform 4">
                    <a:extLst>
                      <a:ext uri="{FF2B5EF4-FFF2-40B4-BE49-F238E27FC236}">
                        <a16:creationId xmlns:a16="http://schemas.microsoft.com/office/drawing/2014/main" id="{C9058371-0462-79B0-FCE6-0C68AB5EA7BB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7467600" cy="45135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7600" h="4513580">
                        <a:moveTo>
                          <a:pt x="7127240" y="0"/>
                        </a:moveTo>
                        <a:lnTo>
                          <a:pt x="340360" y="0"/>
                        </a:lnTo>
                        <a:cubicBezTo>
                          <a:pt x="152400" y="0"/>
                          <a:pt x="0" y="152400"/>
                          <a:pt x="0" y="340360"/>
                        </a:cubicBezTo>
                        <a:lnTo>
                          <a:pt x="0" y="4513580"/>
                        </a:lnTo>
                        <a:lnTo>
                          <a:pt x="7467600" y="4513580"/>
                        </a:lnTo>
                        <a:lnTo>
                          <a:pt x="7467600" y="340360"/>
                        </a:lnTo>
                        <a:cubicBezTo>
                          <a:pt x="7467600" y="152400"/>
                          <a:pt x="7315200" y="0"/>
                          <a:pt x="7127240" y="0"/>
                        </a:cubicBezTo>
                        <a:close/>
                        <a:moveTo>
                          <a:pt x="7142480" y="4188460"/>
                        </a:moveTo>
                        <a:lnTo>
                          <a:pt x="314961" y="4188460"/>
                        </a:lnTo>
                        <a:lnTo>
                          <a:pt x="314961" y="353060"/>
                        </a:lnTo>
                        <a:lnTo>
                          <a:pt x="7142480" y="353060"/>
                        </a:lnTo>
                        <a:lnTo>
                          <a:pt x="7142480" y="418846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" name="Freeform 5">
                    <a:extLst>
                      <a:ext uri="{FF2B5EF4-FFF2-40B4-BE49-F238E27FC236}">
                        <a16:creationId xmlns:a16="http://schemas.microsoft.com/office/drawing/2014/main" id="{670BC09B-F783-2FE3-90A6-DF708E59AF9C}"/>
                      </a:ext>
                    </a:extLst>
                  </p:cNvPr>
                  <p:cNvSpPr/>
                  <p:nvPr/>
                </p:nvSpPr>
                <p:spPr>
                  <a:xfrm>
                    <a:off x="0" y="4514850"/>
                    <a:ext cx="7467600" cy="6959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7600" h="695960">
                        <a:moveTo>
                          <a:pt x="0" y="355600"/>
                        </a:moveTo>
                        <a:cubicBezTo>
                          <a:pt x="0" y="543560"/>
                          <a:pt x="152400" y="695960"/>
                          <a:pt x="340360" y="695960"/>
                        </a:cubicBezTo>
                        <a:lnTo>
                          <a:pt x="7127240" y="695960"/>
                        </a:lnTo>
                        <a:cubicBezTo>
                          <a:pt x="7315200" y="695960"/>
                          <a:pt x="7467600" y="543560"/>
                          <a:pt x="7467600" y="355600"/>
                        </a:cubicBezTo>
                        <a:lnTo>
                          <a:pt x="7467600" y="0"/>
                        </a:lnTo>
                        <a:lnTo>
                          <a:pt x="0" y="0"/>
                        </a:lnTo>
                        <a:lnTo>
                          <a:pt x="0" y="355600"/>
                        </a:lnTo>
                        <a:close/>
                      </a:path>
                    </a:pathLst>
                  </a:custGeom>
                  <a:solidFill>
                    <a:srgbClr val="E9E9E9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" name="Freeform 6">
                    <a:extLst>
                      <a:ext uri="{FF2B5EF4-FFF2-40B4-BE49-F238E27FC236}">
                        <a16:creationId xmlns:a16="http://schemas.microsoft.com/office/drawing/2014/main" id="{1CB8EC94-0DB6-2209-C5E6-3E31B0F4729D}"/>
                      </a:ext>
                    </a:extLst>
                  </p:cNvPr>
                  <p:cNvSpPr/>
                  <p:nvPr/>
                </p:nvSpPr>
                <p:spPr>
                  <a:xfrm>
                    <a:off x="2429510" y="5210810"/>
                    <a:ext cx="2606040" cy="7912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6040" h="791210">
                        <a:moveTo>
                          <a:pt x="1258570" y="0"/>
                        </a:moveTo>
                        <a:lnTo>
                          <a:pt x="453390" y="0"/>
                        </a:lnTo>
                        <a:cubicBezTo>
                          <a:pt x="453390" y="0"/>
                          <a:pt x="429260" y="370840"/>
                          <a:pt x="403860" y="525780"/>
                        </a:cubicBezTo>
                        <a:cubicBezTo>
                          <a:pt x="359410" y="791210"/>
                          <a:pt x="87630" y="706120"/>
                          <a:pt x="10160" y="762000"/>
                        </a:cubicBezTo>
                        <a:cubicBezTo>
                          <a:pt x="0" y="769620"/>
                          <a:pt x="5080" y="786130"/>
                          <a:pt x="17780" y="786130"/>
                        </a:cubicBezTo>
                        <a:lnTo>
                          <a:pt x="2588260" y="786130"/>
                        </a:lnTo>
                        <a:cubicBezTo>
                          <a:pt x="2600960" y="786130"/>
                          <a:pt x="2606040" y="769620"/>
                          <a:pt x="2595880" y="762000"/>
                        </a:cubicBezTo>
                        <a:cubicBezTo>
                          <a:pt x="2518410" y="706120"/>
                          <a:pt x="2246630" y="791210"/>
                          <a:pt x="2202180" y="525780"/>
                        </a:cubicBezTo>
                        <a:cubicBezTo>
                          <a:pt x="2176780" y="370840"/>
                          <a:pt x="2152650" y="0"/>
                          <a:pt x="2152650" y="0"/>
                        </a:cubicBezTo>
                        <a:lnTo>
                          <a:pt x="1258570" y="0"/>
                        </a:lnTo>
                        <a:close/>
                      </a:path>
                    </a:pathLst>
                  </a:custGeom>
                  <a:solidFill>
                    <a:srgbClr val="BBBBBB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8" name="Dikdörtgen 27">
                  <a:extLst>
                    <a:ext uri="{FF2B5EF4-FFF2-40B4-BE49-F238E27FC236}">
                      <a16:creationId xmlns:a16="http://schemas.microsoft.com/office/drawing/2014/main" id="{3A521F63-AFCA-4912-06C4-DFCFA3EF50A7}"/>
                    </a:ext>
                  </a:extLst>
                </p:cNvPr>
                <p:cNvSpPr/>
                <p:nvPr/>
              </p:nvSpPr>
              <p:spPr>
                <a:xfrm>
                  <a:off x="3340223" y="4152900"/>
                  <a:ext cx="11975977" cy="42672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r-TR" dirty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26" name="TextBox 17">
                <a:extLst>
                  <a:ext uri="{FF2B5EF4-FFF2-40B4-BE49-F238E27FC236}">
                    <a16:creationId xmlns:a16="http://schemas.microsoft.com/office/drawing/2014/main" id="{C93ADAC1-8242-4C11-1D49-E72C9280BB10}"/>
                  </a:ext>
                </a:extLst>
              </p:cNvPr>
              <p:cNvSpPr txBox="1"/>
              <p:nvPr/>
            </p:nvSpPr>
            <p:spPr>
              <a:xfrm>
                <a:off x="3629053" y="4914237"/>
                <a:ext cx="11398317" cy="244442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lvl="0">
                  <a:spcBef>
                    <a:spcPct val="0"/>
                  </a:spcBef>
                  <a:defRPr/>
                </a:pPr>
                <a:r>
                  <a:rPr lang="tr-TR" sz="3200" dirty="0" err="1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dogum_yili</a:t>
                </a:r>
                <a:r>
                  <a:rPr lang="tr-TR" sz="3200" dirty="0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= 2009</a:t>
                </a:r>
              </a:p>
              <a:p>
                <a:pPr lvl="0">
                  <a:spcBef>
                    <a:spcPct val="0"/>
                  </a:spcBef>
                  <a:defRPr/>
                </a:pPr>
                <a:r>
                  <a:rPr lang="tr-TR" sz="3200" dirty="0" err="1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mevcut_yil</a:t>
                </a:r>
                <a:r>
                  <a:rPr lang="tr-TR" sz="3200" dirty="0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= 2025</a:t>
                </a:r>
              </a:p>
              <a:p>
                <a:pPr lvl="0">
                  <a:spcBef>
                    <a:spcPct val="0"/>
                  </a:spcBef>
                  <a:defRPr/>
                </a:pPr>
                <a:r>
                  <a:rPr lang="tr-TR" sz="3200" dirty="0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yas = </a:t>
                </a:r>
                <a:r>
                  <a:rPr lang="tr-TR" sz="3200" dirty="0" err="1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mevcut_yil</a:t>
                </a:r>
                <a:r>
                  <a:rPr lang="tr-TR" sz="3200" dirty="0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- </a:t>
                </a:r>
                <a:r>
                  <a:rPr lang="tr-TR" sz="3200" dirty="0" err="1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dogum_yili</a:t>
                </a:r>
                <a:endPara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endParaRPr>
              </a:p>
            </p:txBody>
          </p:sp>
        </p:grpSp>
        <p:pic>
          <p:nvPicPr>
            <p:cNvPr id="23" name="Picture 2" descr="Html GIFs - Find &amp; Share on GIPHY">
              <a:extLst>
                <a:ext uri="{FF2B5EF4-FFF2-40B4-BE49-F238E27FC236}">
                  <a16:creationId xmlns:a16="http://schemas.microsoft.com/office/drawing/2014/main" id="{70172380-16B7-F96F-E7A9-A608A5B2D4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9041" y="4214918"/>
              <a:ext cx="7339300" cy="4239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384319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A6BF51-CA04-35A0-4F78-8815F357ED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919597F7-6A7F-F632-906B-C42D7B1E7061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71A253F9-9FD4-9DE4-228C-A5D66477F4B1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28665030-326F-19FF-323B-A681E1A7AEE6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416B78E2-FA22-F6A5-DDD6-EE0BA6843697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C2C86883-A6F7-2DCA-E033-C3BDF2DB6FA8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BF18ACED-17C2-13BD-F330-67BEB63FEA7E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D10B4F45-3951-7D29-E974-591B6341946E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C12BE0BE-E278-30DD-3D1E-7FD339125098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20F5DDDE-E73B-2A2C-DB9C-F2EF0A394B4B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0256F70C-1D72-008B-B802-89315D510FC7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BD8FF0AD-8E54-45AA-FBF3-6141958330A8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8B90FBC7-B488-03D7-5C81-A2D4820F8A98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CEF0D846-0C68-631D-3BDA-01466C536AB2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468E9A79-A7BD-A0D7-E3C7-BC75CC176F4F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A88EBC9F-2DED-3D70-046C-FC626E791152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4A51808D-3951-4F15-D995-39860EFE9056}"/>
              </a:ext>
            </a:extLst>
          </p:cNvPr>
          <p:cNvSpPr txBox="1"/>
          <p:nvPr/>
        </p:nvSpPr>
        <p:spPr>
          <a:xfrm>
            <a:off x="1295400" y="2895263"/>
            <a:ext cx="16215486" cy="1292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donanim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= {“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Türü”:”RAM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”, “Tipi”:”DDR4”, “Kapasitesi”:”8 GB” } sözlüğü değerlerinin içerisinde DDR4 değerinin olup olmadığını kontrol eden kodu yazınız. </a:t>
            </a: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01DD1322-2C4F-A186-05F6-C22E6B33E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76CC0595-1B41-FCC2-D733-0935AEAE5F88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1</a:t>
            </a:r>
            <a:r>
              <a:rPr lang="en-US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Dictionary (Sözlük) </a:t>
            </a:r>
            <a:endParaRPr lang="en-US" sz="72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grpSp>
        <p:nvGrpSpPr>
          <p:cNvPr id="15" name="Grup 14">
            <a:extLst>
              <a:ext uri="{FF2B5EF4-FFF2-40B4-BE49-F238E27FC236}">
                <a16:creationId xmlns:a16="http://schemas.microsoft.com/office/drawing/2014/main" id="{CD7084C5-A2E3-F43C-6615-2098F72645AF}"/>
              </a:ext>
            </a:extLst>
          </p:cNvPr>
          <p:cNvGrpSpPr/>
          <p:nvPr/>
        </p:nvGrpSpPr>
        <p:grpSpPr>
          <a:xfrm>
            <a:off x="1368399" y="3846387"/>
            <a:ext cx="15843188" cy="5484210"/>
            <a:chOff x="2781854" y="3916888"/>
            <a:chExt cx="13029902" cy="6370112"/>
          </a:xfrm>
        </p:grpSpPr>
        <p:grpSp>
          <p:nvGrpSpPr>
            <p:cNvPr id="17" name="Grup 16">
              <a:extLst>
                <a:ext uri="{FF2B5EF4-FFF2-40B4-BE49-F238E27FC236}">
                  <a16:creationId xmlns:a16="http://schemas.microsoft.com/office/drawing/2014/main" id="{FADA229B-C343-6CBB-9D56-760E32FE8F15}"/>
                </a:ext>
              </a:extLst>
            </p:cNvPr>
            <p:cNvGrpSpPr/>
            <p:nvPr/>
          </p:nvGrpSpPr>
          <p:grpSpPr>
            <a:xfrm>
              <a:off x="2781854" y="3916888"/>
              <a:ext cx="13029902" cy="6370112"/>
              <a:chOff x="2781854" y="3872603"/>
              <a:chExt cx="13029902" cy="6370112"/>
            </a:xfrm>
          </p:grpSpPr>
          <p:grpSp>
            <p:nvGrpSpPr>
              <p:cNvPr id="19" name="Group 3">
                <a:extLst>
                  <a:ext uri="{FF2B5EF4-FFF2-40B4-BE49-F238E27FC236}">
                    <a16:creationId xmlns:a16="http://schemas.microsoft.com/office/drawing/2014/main" id="{B1237B90-4543-A4EA-CAF2-9872D5999212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81854" y="3872603"/>
                <a:ext cx="13029902" cy="6370112"/>
                <a:chOff x="0" y="0"/>
                <a:chExt cx="7467600" cy="6002020"/>
              </a:xfrm>
            </p:grpSpPr>
            <p:sp>
              <p:nvSpPr>
                <p:cNvPr id="22" name="Freeform 4">
                  <a:extLst>
                    <a:ext uri="{FF2B5EF4-FFF2-40B4-BE49-F238E27FC236}">
                      <a16:creationId xmlns:a16="http://schemas.microsoft.com/office/drawing/2014/main" id="{D82BA0DF-60BD-C2B1-0E78-517AFFE5A34A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67600" cy="45135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4513580">
                      <a:moveTo>
                        <a:pt x="7127240" y="0"/>
                      </a:moveTo>
                      <a:lnTo>
                        <a:pt x="340360" y="0"/>
                      </a:lnTo>
                      <a:cubicBezTo>
                        <a:pt x="152400" y="0"/>
                        <a:pt x="0" y="152400"/>
                        <a:pt x="0" y="340360"/>
                      </a:cubicBezTo>
                      <a:lnTo>
                        <a:pt x="0" y="4513580"/>
                      </a:lnTo>
                      <a:lnTo>
                        <a:pt x="7467600" y="4513580"/>
                      </a:lnTo>
                      <a:lnTo>
                        <a:pt x="7467600" y="340360"/>
                      </a:lnTo>
                      <a:cubicBezTo>
                        <a:pt x="7467600" y="152400"/>
                        <a:pt x="7315200" y="0"/>
                        <a:pt x="7127240" y="0"/>
                      </a:cubicBezTo>
                      <a:close/>
                      <a:moveTo>
                        <a:pt x="7142480" y="4188460"/>
                      </a:moveTo>
                      <a:lnTo>
                        <a:pt x="314961" y="4188460"/>
                      </a:lnTo>
                      <a:lnTo>
                        <a:pt x="314961" y="353060"/>
                      </a:lnTo>
                      <a:lnTo>
                        <a:pt x="7142480" y="353060"/>
                      </a:lnTo>
                      <a:lnTo>
                        <a:pt x="7142480" y="41884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reeform 5">
                  <a:extLst>
                    <a:ext uri="{FF2B5EF4-FFF2-40B4-BE49-F238E27FC236}">
                      <a16:creationId xmlns:a16="http://schemas.microsoft.com/office/drawing/2014/main" id="{DF1123E5-AA07-9414-F475-FD30C30DCE39}"/>
                    </a:ext>
                  </a:extLst>
                </p:cNvPr>
                <p:cNvSpPr/>
                <p:nvPr/>
              </p:nvSpPr>
              <p:spPr>
                <a:xfrm>
                  <a:off x="0" y="4514850"/>
                  <a:ext cx="7467600" cy="695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695960">
                      <a:moveTo>
                        <a:pt x="0" y="355600"/>
                      </a:moveTo>
                      <a:cubicBezTo>
                        <a:pt x="0" y="543560"/>
                        <a:pt x="152400" y="695960"/>
                        <a:pt x="340360" y="695960"/>
                      </a:cubicBezTo>
                      <a:lnTo>
                        <a:pt x="7127240" y="695960"/>
                      </a:lnTo>
                      <a:cubicBezTo>
                        <a:pt x="7315200" y="695960"/>
                        <a:pt x="7467600" y="543560"/>
                        <a:pt x="7467600" y="355600"/>
                      </a:cubicBezTo>
                      <a:lnTo>
                        <a:pt x="7467600" y="0"/>
                      </a:lnTo>
                      <a:lnTo>
                        <a:pt x="0" y="0"/>
                      </a:lnTo>
                      <a:lnTo>
                        <a:pt x="0" y="355600"/>
                      </a:lnTo>
                      <a:close/>
                    </a:path>
                  </a:pathLst>
                </a:custGeom>
                <a:solidFill>
                  <a:srgbClr val="E9E9E9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Freeform 6">
                  <a:extLst>
                    <a:ext uri="{FF2B5EF4-FFF2-40B4-BE49-F238E27FC236}">
                      <a16:creationId xmlns:a16="http://schemas.microsoft.com/office/drawing/2014/main" id="{3137A63C-F0E4-41D3-C68C-2B8077A4AB56}"/>
                    </a:ext>
                  </a:extLst>
                </p:cNvPr>
                <p:cNvSpPr/>
                <p:nvPr/>
              </p:nvSpPr>
              <p:spPr>
                <a:xfrm>
                  <a:off x="2429510" y="5210810"/>
                  <a:ext cx="2606040" cy="791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6040" h="791210">
                      <a:moveTo>
                        <a:pt x="1258570" y="0"/>
                      </a:moveTo>
                      <a:lnTo>
                        <a:pt x="453390" y="0"/>
                      </a:lnTo>
                      <a:cubicBezTo>
                        <a:pt x="453390" y="0"/>
                        <a:pt x="429260" y="370840"/>
                        <a:pt x="403860" y="525780"/>
                      </a:cubicBezTo>
                      <a:cubicBezTo>
                        <a:pt x="359410" y="791210"/>
                        <a:pt x="87630" y="706120"/>
                        <a:pt x="10160" y="762000"/>
                      </a:cubicBezTo>
                      <a:cubicBezTo>
                        <a:pt x="0" y="769620"/>
                        <a:pt x="5080" y="786130"/>
                        <a:pt x="17780" y="786130"/>
                      </a:cubicBezTo>
                      <a:lnTo>
                        <a:pt x="2588260" y="786130"/>
                      </a:lnTo>
                      <a:cubicBezTo>
                        <a:pt x="2600960" y="786130"/>
                        <a:pt x="2606040" y="769620"/>
                        <a:pt x="2595880" y="762000"/>
                      </a:cubicBezTo>
                      <a:cubicBezTo>
                        <a:pt x="2518410" y="706120"/>
                        <a:pt x="2246630" y="791210"/>
                        <a:pt x="2202180" y="525780"/>
                      </a:cubicBezTo>
                      <a:cubicBezTo>
                        <a:pt x="2176780" y="370840"/>
                        <a:pt x="2152650" y="0"/>
                        <a:pt x="2152650" y="0"/>
                      </a:cubicBezTo>
                      <a:lnTo>
                        <a:pt x="1258570" y="0"/>
                      </a:lnTo>
                      <a:close/>
                    </a:path>
                  </a:pathLst>
                </a:custGeom>
                <a:solidFill>
                  <a:srgbClr val="BBBBBB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" name="Dikdörtgen 19">
                <a:extLst>
                  <a:ext uri="{FF2B5EF4-FFF2-40B4-BE49-F238E27FC236}">
                    <a16:creationId xmlns:a16="http://schemas.microsoft.com/office/drawing/2014/main" id="{D4E2E573-408B-A790-27B3-3A0EF9190BFA}"/>
                  </a:ext>
                </a:extLst>
              </p:cNvPr>
              <p:cNvSpPr/>
              <p:nvPr/>
            </p:nvSpPr>
            <p:spPr>
              <a:xfrm>
                <a:off x="3340223" y="4152900"/>
                <a:ext cx="11975977" cy="42672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1860A2C-094C-31D7-1137-46562CC30AE0}"/>
                </a:ext>
              </a:extLst>
            </p:cNvPr>
            <p:cNvSpPr txBox="1"/>
            <p:nvPr/>
          </p:nvSpPr>
          <p:spPr>
            <a:xfrm>
              <a:off x="3629052" y="4914237"/>
              <a:ext cx="11398316" cy="171597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tr-TR" sz="3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donanim</a:t>
              </a: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= {"</a:t>
              </a:r>
              <a:r>
                <a:rPr lang="tr-TR" sz="3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Türü":"RAM</a:t>
              </a: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", "Tipi":"DDR4", "Kapasitesi":"8 GB" }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tr-TR" sz="3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print</a:t>
              </a: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("DDR4" in </a:t>
              </a:r>
              <a:r>
                <a:rPr lang="tr-TR" sz="3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donanim.values</a:t>
              </a: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())</a:t>
              </a:r>
            </a:p>
            <a:p>
              <a:pPr lvl="0">
                <a:spcBef>
                  <a:spcPct val="0"/>
                </a:spcBef>
                <a:defRPr/>
              </a:pPr>
              <a:endParaRPr lang="tr-TR" sz="3200" dirty="0" err="1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82869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6BFC5C-0863-72AA-EF27-8491C1759F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289A5EB9-A969-7F3E-9032-D9132F8A1545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02984322-661D-DB7E-5C9F-B8ECEB25D416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7F8D6FFA-E78E-BF98-456C-70700BE4B67B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B1D38DB1-D20D-4362-212E-0D1CD304D3AD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65E7D527-ABCE-1842-9B87-7336F45DA69B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5E377415-BA50-7058-50FF-8AFEDAF279A5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09C3DD2F-5697-361A-D296-C1002E28C014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8BF9682F-0375-1BC0-1413-503853D16B4E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186D8830-FDCC-BC5F-CBC9-41DC4CA5A6A0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76FC504E-7EE3-DF6B-5DCD-CAC3A43EB533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1E0AC1EA-00AD-F638-46F3-349A24978C35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C4FC67E2-8EF2-61B5-C2BF-762DF2E220DC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D056E912-149B-3B74-B107-89C8B8B781E0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95E2EFE1-8C94-46F2-6CBD-618E7EE3AA81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7EDDE915-9B56-0451-74BD-7B4528AE2E43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53BC21EE-32DD-1572-2679-4B9567DDEB53}"/>
              </a:ext>
            </a:extLst>
          </p:cNvPr>
          <p:cNvSpPr txBox="1"/>
          <p:nvPr/>
        </p:nvSpPr>
        <p:spPr>
          <a:xfrm>
            <a:off x="1295400" y="2895263"/>
            <a:ext cx="16215486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Sözlüklerde de uzunluk 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len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fonksiyonu ile bulunur. Burada eleman sayısının anahtar-değer ikilileri olarak hesaplanacağını unutmayınız.</a:t>
            </a: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69B6245F-F8E1-6780-AD75-AFB15E342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4688494E-E9CF-E9B3-9D44-EB6A43BB2E6B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1</a:t>
            </a:r>
            <a:r>
              <a:rPr lang="en-US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Dictionary (Sözlük) </a:t>
            </a:r>
            <a:endParaRPr lang="en-US" sz="72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grpSp>
        <p:nvGrpSpPr>
          <p:cNvPr id="15" name="Grup 14">
            <a:extLst>
              <a:ext uri="{FF2B5EF4-FFF2-40B4-BE49-F238E27FC236}">
                <a16:creationId xmlns:a16="http://schemas.microsoft.com/office/drawing/2014/main" id="{2D25EF4B-147F-8B2E-18CD-EF9AD41ACC2C}"/>
              </a:ext>
            </a:extLst>
          </p:cNvPr>
          <p:cNvGrpSpPr/>
          <p:nvPr/>
        </p:nvGrpSpPr>
        <p:grpSpPr>
          <a:xfrm>
            <a:off x="1368399" y="3846387"/>
            <a:ext cx="15843188" cy="5484210"/>
            <a:chOff x="2781854" y="3916888"/>
            <a:chExt cx="13029902" cy="6370112"/>
          </a:xfrm>
        </p:grpSpPr>
        <p:grpSp>
          <p:nvGrpSpPr>
            <p:cNvPr id="17" name="Grup 16">
              <a:extLst>
                <a:ext uri="{FF2B5EF4-FFF2-40B4-BE49-F238E27FC236}">
                  <a16:creationId xmlns:a16="http://schemas.microsoft.com/office/drawing/2014/main" id="{C48BB020-86CA-7CD7-3CBD-7FBF58B9AEB0}"/>
                </a:ext>
              </a:extLst>
            </p:cNvPr>
            <p:cNvGrpSpPr/>
            <p:nvPr/>
          </p:nvGrpSpPr>
          <p:grpSpPr>
            <a:xfrm>
              <a:off x="2781854" y="3916888"/>
              <a:ext cx="13029902" cy="6370112"/>
              <a:chOff x="2781854" y="3872603"/>
              <a:chExt cx="13029902" cy="6370112"/>
            </a:xfrm>
          </p:grpSpPr>
          <p:grpSp>
            <p:nvGrpSpPr>
              <p:cNvPr id="19" name="Group 3">
                <a:extLst>
                  <a:ext uri="{FF2B5EF4-FFF2-40B4-BE49-F238E27FC236}">
                    <a16:creationId xmlns:a16="http://schemas.microsoft.com/office/drawing/2014/main" id="{BF14864C-78F4-2DE5-75D8-716759320D5A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81854" y="3872603"/>
                <a:ext cx="13029902" cy="6370112"/>
                <a:chOff x="0" y="0"/>
                <a:chExt cx="7467600" cy="6002020"/>
              </a:xfrm>
            </p:grpSpPr>
            <p:sp>
              <p:nvSpPr>
                <p:cNvPr id="22" name="Freeform 4">
                  <a:extLst>
                    <a:ext uri="{FF2B5EF4-FFF2-40B4-BE49-F238E27FC236}">
                      <a16:creationId xmlns:a16="http://schemas.microsoft.com/office/drawing/2014/main" id="{536B2119-B8C8-4E1D-492A-F86BEA1AC086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67600" cy="45135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4513580">
                      <a:moveTo>
                        <a:pt x="7127240" y="0"/>
                      </a:moveTo>
                      <a:lnTo>
                        <a:pt x="340360" y="0"/>
                      </a:lnTo>
                      <a:cubicBezTo>
                        <a:pt x="152400" y="0"/>
                        <a:pt x="0" y="152400"/>
                        <a:pt x="0" y="340360"/>
                      </a:cubicBezTo>
                      <a:lnTo>
                        <a:pt x="0" y="4513580"/>
                      </a:lnTo>
                      <a:lnTo>
                        <a:pt x="7467600" y="4513580"/>
                      </a:lnTo>
                      <a:lnTo>
                        <a:pt x="7467600" y="340360"/>
                      </a:lnTo>
                      <a:cubicBezTo>
                        <a:pt x="7467600" y="152400"/>
                        <a:pt x="7315200" y="0"/>
                        <a:pt x="7127240" y="0"/>
                      </a:cubicBezTo>
                      <a:close/>
                      <a:moveTo>
                        <a:pt x="7142480" y="4188460"/>
                      </a:moveTo>
                      <a:lnTo>
                        <a:pt x="314961" y="4188460"/>
                      </a:lnTo>
                      <a:lnTo>
                        <a:pt x="314961" y="353060"/>
                      </a:lnTo>
                      <a:lnTo>
                        <a:pt x="7142480" y="353060"/>
                      </a:lnTo>
                      <a:lnTo>
                        <a:pt x="7142480" y="41884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reeform 5">
                  <a:extLst>
                    <a:ext uri="{FF2B5EF4-FFF2-40B4-BE49-F238E27FC236}">
                      <a16:creationId xmlns:a16="http://schemas.microsoft.com/office/drawing/2014/main" id="{7C2D021C-6CF5-AFA3-A808-B3773DE0DB93}"/>
                    </a:ext>
                  </a:extLst>
                </p:cNvPr>
                <p:cNvSpPr/>
                <p:nvPr/>
              </p:nvSpPr>
              <p:spPr>
                <a:xfrm>
                  <a:off x="0" y="4514850"/>
                  <a:ext cx="7467600" cy="695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695960">
                      <a:moveTo>
                        <a:pt x="0" y="355600"/>
                      </a:moveTo>
                      <a:cubicBezTo>
                        <a:pt x="0" y="543560"/>
                        <a:pt x="152400" y="695960"/>
                        <a:pt x="340360" y="695960"/>
                      </a:cubicBezTo>
                      <a:lnTo>
                        <a:pt x="7127240" y="695960"/>
                      </a:lnTo>
                      <a:cubicBezTo>
                        <a:pt x="7315200" y="695960"/>
                        <a:pt x="7467600" y="543560"/>
                        <a:pt x="7467600" y="355600"/>
                      </a:cubicBezTo>
                      <a:lnTo>
                        <a:pt x="7467600" y="0"/>
                      </a:lnTo>
                      <a:lnTo>
                        <a:pt x="0" y="0"/>
                      </a:lnTo>
                      <a:lnTo>
                        <a:pt x="0" y="355600"/>
                      </a:lnTo>
                      <a:close/>
                    </a:path>
                  </a:pathLst>
                </a:custGeom>
                <a:solidFill>
                  <a:srgbClr val="E9E9E9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Freeform 6">
                  <a:extLst>
                    <a:ext uri="{FF2B5EF4-FFF2-40B4-BE49-F238E27FC236}">
                      <a16:creationId xmlns:a16="http://schemas.microsoft.com/office/drawing/2014/main" id="{B2FB5BA3-D1EB-8856-F47C-987AE97477C8}"/>
                    </a:ext>
                  </a:extLst>
                </p:cNvPr>
                <p:cNvSpPr/>
                <p:nvPr/>
              </p:nvSpPr>
              <p:spPr>
                <a:xfrm>
                  <a:off x="2429510" y="5210810"/>
                  <a:ext cx="2606040" cy="791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6040" h="791210">
                      <a:moveTo>
                        <a:pt x="1258570" y="0"/>
                      </a:moveTo>
                      <a:lnTo>
                        <a:pt x="453390" y="0"/>
                      </a:lnTo>
                      <a:cubicBezTo>
                        <a:pt x="453390" y="0"/>
                        <a:pt x="429260" y="370840"/>
                        <a:pt x="403860" y="525780"/>
                      </a:cubicBezTo>
                      <a:cubicBezTo>
                        <a:pt x="359410" y="791210"/>
                        <a:pt x="87630" y="706120"/>
                        <a:pt x="10160" y="762000"/>
                      </a:cubicBezTo>
                      <a:cubicBezTo>
                        <a:pt x="0" y="769620"/>
                        <a:pt x="5080" y="786130"/>
                        <a:pt x="17780" y="786130"/>
                      </a:cubicBezTo>
                      <a:lnTo>
                        <a:pt x="2588260" y="786130"/>
                      </a:lnTo>
                      <a:cubicBezTo>
                        <a:pt x="2600960" y="786130"/>
                        <a:pt x="2606040" y="769620"/>
                        <a:pt x="2595880" y="762000"/>
                      </a:cubicBezTo>
                      <a:cubicBezTo>
                        <a:pt x="2518410" y="706120"/>
                        <a:pt x="2246630" y="791210"/>
                        <a:pt x="2202180" y="525780"/>
                      </a:cubicBezTo>
                      <a:cubicBezTo>
                        <a:pt x="2176780" y="370840"/>
                        <a:pt x="2152650" y="0"/>
                        <a:pt x="2152650" y="0"/>
                      </a:cubicBezTo>
                      <a:lnTo>
                        <a:pt x="1258570" y="0"/>
                      </a:lnTo>
                      <a:close/>
                    </a:path>
                  </a:pathLst>
                </a:custGeom>
                <a:solidFill>
                  <a:srgbClr val="BBBBBB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" name="Dikdörtgen 19">
                <a:extLst>
                  <a:ext uri="{FF2B5EF4-FFF2-40B4-BE49-F238E27FC236}">
                    <a16:creationId xmlns:a16="http://schemas.microsoft.com/office/drawing/2014/main" id="{087B88FB-1D51-3284-DA24-B40B04AD7B24}"/>
                  </a:ext>
                </a:extLst>
              </p:cNvPr>
              <p:cNvSpPr/>
              <p:nvPr/>
            </p:nvSpPr>
            <p:spPr>
              <a:xfrm>
                <a:off x="3340223" y="4152900"/>
                <a:ext cx="11975977" cy="42672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29D7D21-BC5E-91F7-AFA3-AE843986A74D}"/>
                </a:ext>
              </a:extLst>
            </p:cNvPr>
            <p:cNvSpPr txBox="1"/>
            <p:nvPr/>
          </p:nvSpPr>
          <p:spPr>
            <a:xfrm>
              <a:off x="3629052" y="4914237"/>
              <a:ext cx="11398316" cy="228796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tr-TR" sz="3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donanim</a:t>
              </a: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= {"</a:t>
              </a:r>
              <a:r>
                <a:rPr lang="tr-TR" sz="3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Türü":"RAM</a:t>
              </a: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", "Tipi":"DDR4", "Kapasitesi":"8 GB" }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tr-TR" sz="3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print</a:t>
              </a: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</a:t>
              </a:r>
              <a:r>
                <a:rPr lang="tr-TR" sz="3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len</a:t>
              </a: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</a:t>
              </a:r>
              <a:r>
                <a:rPr lang="tr-TR" sz="3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donanim</a:t>
              </a: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))</a:t>
              </a:r>
            </a:p>
            <a:p>
              <a:pPr lvl="0">
                <a:spcBef>
                  <a:spcPct val="0"/>
                </a:spcBef>
                <a:defRPr/>
              </a:pPr>
              <a:endParaRPr lang="tr-TR" sz="32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lvl="0">
                <a:spcBef>
                  <a:spcPct val="0"/>
                </a:spcBef>
                <a:defRPr/>
              </a:pPr>
              <a:endParaRPr lang="tr-TR" sz="32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74329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E850D9-EBF3-01FC-031A-EC056EED64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381075CE-DD34-F6BB-FAA9-CAF0FA7D96DA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E39C9F79-DB4A-40C6-FBB1-CE79C274CB53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941A58C9-D8DC-6776-9DC8-BCD28F16DCCE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BCB56B40-C96F-BBA2-9995-D2A4ACC69E87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910A1B52-041A-3506-A9A6-D4A1560FA8C3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DC92CAAF-1883-2B21-CAC4-E36728B76F4E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C2429BDE-C9E1-3CA8-FC84-6A5BFA61E554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50904303-03BD-5638-61ED-E9C78557EFCF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E58CF8A4-3569-FB58-65D0-7C5018299693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C27A921A-16CC-371B-BF9E-FBFDDD13839E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0B7A2756-49FD-C176-1543-9CB7BB3ED245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8BC798DB-E343-78B4-C416-0E9FA2F1C002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A5B6FFB4-BB08-D14B-10AE-2D713AE0505C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975B98C6-0F12-BEE5-8264-DE485F7B525C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D9AFD86A-2203-E6C1-CC6F-53054CCA6F00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14F70FBC-E31A-4B68-CD2B-75E1598FC865}"/>
              </a:ext>
            </a:extLst>
          </p:cNvPr>
          <p:cNvSpPr txBox="1"/>
          <p:nvPr/>
        </p:nvSpPr>
        <p:spPr>
          <a:xfrm>
            <a:off x="1295400" y="2895263"/>
            <a:ext cx="16215486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Sözlük veri tipinde silme işlemi yapmak için pop fonksiyonu kullanılır.</a:t>
            </a: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8A35EEE1-A44C-01BD-3E72-5D433038D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AC5D6DAE-BADA-4750-7620-BA5BAD724897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1</a:t>
            </a:r>
            <a:r>
              <a:rPr lang="en-US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Dictionary (Sözlük) </a:t>
            </a:r>
            <a:endParaRPr lang="en-US" sz="72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grpSp>
        <p:nvGrpSpPr>
          <p:cNvPr id="15" name="Grup 14">
            <a:extLst>
              <a:ext uri="{FF2B5EF4-FFF2-40B4-BE49-F238E27FC236}">
                <a16:creationId xmlns:a16="http://schemas.microsoft.com/office/drawing/2014/main" id="{3AF5BE14-FE83-967D-F9FA-158C11205DDB}"/>
              </a:ext>
            </a:extLst>
          </p:cNvPr>
          <p:cNvGrpSpPr/>
          <p:nvPr/>
        </p:nvGrpSpPr>
        <p:grpSpPr>
          <a:xfrm>
            <a:off x="1368399" y="3846387"/>
            <a:ext cx="15843188" cy="5484210"/>
            <a:chOff x="2781854" y="3916888"/>
            <a:chExt cx="13029902" cy="6370112"/>
          </a:xfrm>
        </p:grpSpPr>
        <p:grpSp>
          <p:nvGrpSpPr>
            <p:cNvPr id="17" name="Grup 16">
              <a:extLst>
                <a:ext uri="{FF2B5EF4-FFF2-40B4-BE49-F238E27FC236}">
                  <a16:creationId xmlns:a16="http://schemas.microsoft.com/office/drawing/2014/main" id="{4592B773-4779-0E86-544F-DC445FFA789D}"/>
                </a:ext>
              </a:extLst>
            </p:cNvPr>
            <p:cNvGrpSpPr/>
            <p:nvPr/>
          </p:nvGrpSpPr>
          <p:grpSpPr>
            <a:xfrm>
              <a:off x="2781854" y="3916888"/>
              <a:ext cx="13029902" cy="6370112"/>
              <a:chOff x="2781854" y="3872603"/>
              <a:chExt cx="13029902" cy="6370112"/>
            </a:xfrm>
          </p:grpSpPr>
          <p:grpSp>
            <p:nvGrpSpPr>
              <p:cNvPr id="19" name="Group 3">
                <a:extLst>
                  <a:ext uri="{FF2B5EF4-FFF2-40B4-BE49-F238E27FC236}">
                    <a16:creationId xmlns:a16="http://schemas.microsoft.com/office/drawing/2014/main" id="{1195288C-73E7-4CCE-4ACD-974C71CC4D42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81854" y="3872603"/>
                <a:ext cx="13029902" cy="6370112"/>
                <a:chOff x="0" y="0"/>
                <a:chExt cx="7467600" cy="6002020"/>
              </a:xfrm>
            </p:grpSpPr>
            <p:sp>
              <p:nvSpPr>
                <p:cNvPr id="22" name="Freeform 4">
                  <a:extLst>
                    <a:ext uri="{FF2B5EF4-FFF2-40B4-BE49-F238E27FC236}">
                      <a16:creationId xmlns:a16="http://schemas.microsoft.com/office/drawing/2014/main" id="{19E2FB9B-E0B9-8401-5DE4-7F5371F27C8E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67600" cy="45135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4513580">
                      <a:moveTo>
                        <a:pt x="7127240" y="0"/>
                      </a:moveTo>
                      <a:lnTo>
                        <a:pt x="340360" y="0"/>
                      </a:lnTo>
                      <a:cubicBezTo>
                        <a:pt x="152400" y="0"/>
                        <a:pt x="0" y="152400"/>
                        <a:pt x="0" y="340360"/>
                      </a:cubicBezTo>
                      <a:lnTo>
                        <a:pt x="0" y="4513580"/>
                      </a:lnTo>
                      <a:lnTo>
                        <a:pt x="7467600" y="4513580"/>
                      </a:lnTo>
                      <a:lnTo>
                        <a:pt x="7467600" y="340360"/>
                      </a:lnTo>
                      <a:cubicBezTo>
                        <a:pt x="7467600" y="152400"/>
                        <a:pt x="7315200" y="0"/>
                        <a:pt x="7127240" y="0"/>
                      </a:cubicBezTo>
                      <a:close/>
                      <a:moveTo>
                        <a:pt x="7142480" y="4188460"/>
                      </a:moveTo>
                      <a:lnTo>
                        <a:pt x="314961" y="4188460"/>
                      </a:lnTo>
                      <a:lnTo>
                        <a:pt x="314961" y="353060"/>
                      </a:lnTo>
                      <a:lnTo>
                        <a:pt x="7142480" y="353060"/>
                      </a:lnTo>
                      <a:lnTo>
                        <a:pt x="7142480" y="41884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reeform 5">
                  <a:extLst>
                    <a:ext uri="{FF2B5EF4-FFF2-40B4-BE49-F238E27FC236}">
                      <a16:creationId xmlns:a16="http://schemas.microsoft.com/office/drawing/2014/main" id="{ABFCC868-EAAD-4527-36F7-7ED4C5A798A6}"/>
                    </a:ext>
                  </a:extLst>
                </p:cNvPr>
                <p:cNvSpPr/>
                <p:nvPr/>
              </p:nvSpPr>
              <p:spPr>
                <a:xfrm>
                  <a:off x="0" y="4514850"/>
                  <a:ext cx="7467600" cy="695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695960">
                      <a:moveTo>
                        <a:pt x="0" y="355600"/>
                      </a:moveTo>
                      <a:cubicBezTo>
                        <a:pt x="0" y="543560"/>
                        <a:pt x="152400" y="695960"/>
                        <a:pt x="340360" y="695960"/>
                      </a:cubicBezTo>
                      <a:lnTo>
                        <a:pt x="7127240" y="695960"/>
                      </a:lnTo>
                      <a:cubicBezTo>
                        <a:pt x="7315200" y="695960"/>
                        <a:pt x="7467600" y="543560"/>
                        <a:pt x="7467600" y="355600"/>
                      </a:cubicBezTo>
                      <a:lnTo>
                        <a:pt x="7467600" y="0"/>
                      </a:lnTo>
                      <a:lnTo>
                        <a:pt x="0" y="0"/>
                      </a:lnTo>
                      <a:lnTo>
                        <a:pt x="0" y="355600"/>
                      </a:lnTo>
                      <a:close/>
                    </a:path>
                  </a:pathLst>
                </a:custGeom>
                <a:solidFill>
                  <a:srgbClr val="E9E9E9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Freeform 6">
                  <a:extLst>
                    <a:ext uri="{FF2B5EF4-FFF2-40B4-BE49-F238E27FC236}">
                      <a16:creationId xmlns:a16="http://schemas.microsoft.com/office/drawing/2014/main" id="{67021EDC-1250-354B-75D6-1FEB81D56000}"/>
                    </a:ext>
                  </a:extLst>
                </p:cNvPr>
                <p:cNvSpPr/>
                <p:nvPr/>
              </p:nvSpPr>
              <p:spPr>
                <a:xfrm>
                  <a:off x="2429510" y="5210810"/>
                  <a:ext cx="2606040" cy="791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6040" h="791210">
                      <a:moveTo>
                        <a:pt x="1258570" y="0"/>
                      </a:moveTo>
                      <a:lnTo>
                        <a:pt x="453390" y="0"/>
                      </a:lnTo>
                      <a:cubicBezTo>
                        <a:pt x="453390" y="0"/>
                        <a:pt x="429260" y="370840"/>
                        <a:pt x="403860" y="525780"/>
                      </a:cubicBezTo>
                      <a:cubicBezTo>
                        <a:pt x="359410" y="791210"/>
                        <a:pt x="87630" y="706120"/>
                        <a:pt x="10160" y="762000"/>
                      </a:cubicBezTo>
                      <a:cubicBezTo>
                        <a:pt x="0" y="769620"/>
                        <a:pt x="5080" y="786130"/>
                        <a:pt x="17780" y="786130"/>
                      </a:cubicBezTo>
                      <a:lnTo>
                        <a:pt x="2588260" y="786130"/>
                      </a:lnTo>
                      <a:cubicBezTo>
                        <a:pt x="2600960" y="786130"/>
                        <a:pt x="2606040" y="769620"/>
                        <a:pt x="2595880" y="762000"/>
                      </a:cubicBezTo>
                      <a:cubicBezTo>
                        <a:pt x="2518410" y="706120"/>
                        <a:pt x="2246630" y="791210"/>
                        <a:pt x="2202180" y="525780"/>
                      </a:cubicBezTo>
                      <a:cubicBezTo>
                        <a:pt x="2176780" y="370840"/>
                        <a:pt x="2152650" y="0"/>
                        <a:pt x="2152650" y="0"/>
                      </a:cubicBezTo>
                      <a:lnTo>
                        <a:pt x="1258570" y="0"/>
                      </a:lnTo>
                      <a:close/>
                    </a:path>
                  </a:pathLst>
                </a:custGeom>
                <a:solidFill>
                  <a:srgbClr val="BBBBBB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" name="Dikdörtgen 19">
                <a:extLst>
                  <a:ext uri="{FF2B5EF4-FFF2-40B4-BE49-F238E27FC236}">
                    <a16:creationId xmlns:a16="http://schemas.microsoft.com/office/drawing/2014/main" id="{51BC4B3D-B046-9FEA-17C7-4DFDBF98A754}"/>
                  </a:ext>
                </a:extLst>
              </p:cNvPr>
              <p:cNvSpPr/>
              <p:nvPr/>
            </p:nvSpPr>
            <p:spPr>
              <a:xfrm>
                <a:off x="3340223" y="4152900"/>
                <a:ext cx="11975977" cy="42672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7D3C32D-9789-BBF1-55B4-54B6D5E4FED2}"/>
                </a:ext>
              </a:extLst>
            </p:cNvPr>
            <p:cNvSpPr txBox="1"/>
            <p:nvPr/>
          </p:nvSpPr>
          <p:spPr>
            <a:xfrm>
              <a:off x="3629052" y="4914237"/>
              <a:ext cx="11398316" cy="171597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tr-TR" sz="3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donanim</a:t>
              </a: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= {“</a:t>
              </a:r>
              <a:r>
                <a:rPr lang="tr-TR" sz="3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Türü”:”RAM</a:t>
              </a: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”, “Tipi”:”DDR4”, “Kapasitesi”:”8 GB” }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tr-TR" sz="3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donanim.pop</a:t>
              </a: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(“Kapasitesi”) 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tr-TR" sz="3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print</a:t>
              </a: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</a:t>
              </a:r>
              <a:r>
                <a:rPr lang="tr-TR" sz="3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donanim</a:t>
              </a: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9763473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5A7AD7-4B33-2125-57D3-F9EB34A611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4D7D30D2-549E-D8C1-A768-B0B7A28D6497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8A86DF3F-0CDB-E8AC-7093-9EFB108E902B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2C88334B-408B-7CBA-C416-AA2B3871DBB1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C2DBA82D-16D0-7E87-3244-6D6A8C4AF8EF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65A46349-F4CA-A396-2BC4-001261AA0957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8AAEDC08-668B-EE36-B3A6-E0DD58059A89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B4BAFAC3-206C-1859-29F4-BB1364F2B757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BA58E080-734B-28C2-D134-FAA9CFA4640D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F4FA2EDB-4C64-AE10-8302-1380D5F18D56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8190A73B-81D2-90A6-C5E1-EA50275E99FE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53717BB4-09E5-F38F-BA79-4C56B179A0C9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9E6214CE-2383-ADE1-B88E-2004959E83C4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A26534C5-C9E3-FFB5-7638-FF859233D967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282BCC87-CE18-3845-40AE-827CB2E0DDF0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C5FE1908-2972-B869-E84D-3C6F848AEE30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5344FD3A-2E66-DA1D-8C3F-E4716C434EB6}"/>
              </a:ext>
            </a:extLst>
          </p:cNvPr>
          <p:cNvSpPr txBox="1"/>
          <p:nvPr/>
        </p:nvSpPr>
        <p:spPr>
          <a:xfrm>
            <a:off x="1295400" y="2895263"/>
            <a:ext cx="16215486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del fonksiyonu ile sözlük tamamen silinebilir.</a:t>
            </a: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9239776A-2BF9-A67F-BE5B-992C52294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1ED41824-C1CF-EFE0-7F69-FB35391D6EBC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1</a:t>
            </a:r>
            <a:r>
              <a:rPr lang="en-US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Dictionary (Sözlük) </a:t>
            </a:r>
            <a:endParaRPr lang="en-US" sz="72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grpSp>
        <p:nvGrpSpPr>
          <p:cNvPr id="15" name="Grup 14">
            <a:extLst>
              <a:ext uri="{FF2B5EF4-FFF2-40B4-BE49-F238E27FC236}">
                <a16:creationId xmlns:a16="http://schemas.microsoft.com/office/drawing/2014/main" id="{F8CCD13F-13BD-3A9F-B4A5-C38390F59DCE}"/>
              </a:ext>
            </a:extLst>
          </p:cNvPr>
          <p:cNvGrpSpPr/>
          <p:nvPr/>
        </p:nvGrpSpPr>
        <p:grpSpPr>
          <a:xfrm>
            <a:off x="1368399" y="3846387"/>
            <a:ext cx="15843188" cy="5484210"/>
            <a:chOff x="2781854" y="3916888"/>
            <a:chExt cx="13029902" cy="6370112"/>
          </a:xfrm>
        </p:grpSpPr>
        <p:grpSp>
          <p:nvGrpSpPr>
            <p:cNvPr id="17" name="Grup 16">
              <a:extLst>
                <a:ext uri="{FF2B5EF4-FFF2-40B4-BE49-F238E27FC236}">
                  <a16:creationId xmlns:a16="http://schemas.microsoft.com/office/drawing/2014/main" id="{62AB625E-0CCA-E33A-2C00-2E349F8232FB}"/>
                </a:ext>
              </a:extLst>
            </p:cNvPr>
            <p:cNvGrpSpPr/>
            <p:nvPr/>
          </p:nvGrpSpPr>
          <p:grpSpPr>
            <a:xfrm>
              <a:off x="2781854" y="3916888"/>
              <a:ext cx="13029902" cy="6370112"/>
              <a:chOff x="2781854" y="3872603"/>
              <a:chExt cx="13029902" cy="6370112"/>
            </a:xfrm>
          </p:grpSpPr>
          <p:grpSp>
            <p:nvGrpSpPr>
              <p:cNvPr id="19" name="Group 3">
                <a:extLst>
                  <a:ext uri="{FF2B5EF4-FFF2-40B4-BE49-F238E27FC236}">
                    <a16:creationId xmlns:a16="http://schemas.microsoft.com/office/drawing/2014/main" id="{4D39B736-3D98-1558-B9DD-DCA27B7C02F4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81854" y="3872603"/>
                <a:ext cx="13029902" cy="6370112"/>
                <a:chOff x="0" y="0"/>
                <a:chExt cx="7467600" cy="6002020"/>
              </a:xfrm>
            </p:grpSpPr>
            <p:sp>
              <p:nvSpPr>
                <p:cNvPr id="22" name="Freeform 4">
                  <a:extLst>
                    <a:ext uri="{FF2B5EF4-FFF2-40B4-BE49-F238E27FC236}">
                      <a16:creationId xmlns:a16="http://schemas.microsoft.com/office/drawing/2014/main" id="{4E93A4AC-10CF-AF88-B5E5-D54CEDD135E2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67600" cy="45135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4513580">
                      <a:moveTo>
                        <a:pt x="7127240" y="0"/>
                      </a:moveTo>
                      <a:lnTo>
                        <a:pt x="340360" y="0"/>
                      </a:lnTo>
                      <a:cubicBezTo>
                        <a:pt x="152400" y="0"/>
                        <a:pt x="0" y="152400"/>
                        <a:pt x="0" y="340360"/>
                      </a:cubicBezTo>
                      <a:lnTo>
                        <a:pt x="0" y="4513580"/>
                      </a:lnTo>
                      <a:lnTo>
                        <a:pt x="7467600" y="4513580"/>
                      </a:lnTo>
                      <a:lnTo>
                        <a:pt x="7467600" y="340360"/>
                      </a:lnTo>
                      <a:cubicBezTo>
                        <a:pt x="7467600" y="152400"/>
                        <a:pt x="7315200" y="0"/>
                        <a:pt x="7127240" y="0"/>
                      </a:cubicBezTo>
                      <a:close/>
                      <a:moveTo>
                        <a:pt x="7142480" y="4188460"/>
                      </a:moveTo>
                      <a:lnTo>
                        <a:pt x="314961" y="4188460"/>
                      </a:lnTo>
                      <a:lnTo>
                        <a:pt x="314961" y="353060"/>
                      </a:lnTo>
                      <a:lnTo>
                        <a:pt x="7142480" y="353060"/>
                      </a:lnTo>
                      <a:lnTo>
                        <a:pt x="7142480" y="41884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reeform 5">
                  <a:extLst>
                    <a:ext uri="{FF2B5EF4-FFF2-40B4-BE49-F238E27FC236}">
                      <a16:creationId xmlns:a16="http://schemas.microsoft.com/office/drawing/2014/main" id="{D61F5A2E-C492-4B11-3B74-D5F99CCF4296}"/>
                    </a:ext>
                  </a:extLst>
                </p:cNvPr>
                <p:cNvSpPr/>
                <p:nvPr/>
              </p:nvSpPr>
              <p:spPr>
                <a:xfrm>
                  <a:off x="0" y="4514850"/>
                  <a:ext cx="7467600" cy="695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695960">
                      <a:moveTo>
                        <a:pt x="0" y="355600"/>
                      </a:moveTo>
                      <a:cubicBezTo>
                        <a:pt x="0" y="543560"/>
                        <a:pt x="152400" y="695960"/>
                        <a:pt x="340360" y="695960"/>
                      </a:cubicBezTo>
                      <a:lnTo>
                        <a:pt x="7127240" y="695960"/>
                      </a:lnTo>
                      <a:cubicBezTo>
                        <a:pt x="7315200" y="695960"/>
                        <a:pt x="7467600" y="543560"/>
                        <a:pt x="7467600" y="355600"/>
                      </a:cubicBezTo>
                      <a:lnTo>
                        <a:pt x="7467600" y="0"/>
                      </a:lnTo>
                      <a:lnTo>
                        <a:pt x="0" y="0"/>
                      </a:lnTo>
                      <a:lnTo>
                        <a:pt x="0" y="355600"/>
                      </a:lnTo>
                      <a:close/>
                    </a:path>
                  </a:pathLst>
                </a:custGeom>
                <a:solidFill>
                  <a:srgbClr val="E9E9E9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Freeform 6">
                  <a:extLst>
                    <a:ext uri="{FF2B5EF4-FFF2-40B4-BE49-F238E27FC236}">
                      <a16:creationId xmlns:a16="http://schemas.microsoft.com/office/drawing/2014/main" id="{ECB70A0C-7491-F967-B876-AD9252106CB3}"/>
                    </a:ext>
                  </a:extLst>
                </p:cNvPr>
                <p:cNvSpPr/>
                <p:nvPr/>
              </p:nvSpPr>
              <p:spPr>
                <a:xfrm>
                  <a:off x="2429510" y="5210810"/>
                  <a:ext cx="2606040" cy="791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6040" h="791210">
                      <a:moveTo>
                        <a:pt x="1258570" y="0"/>
                      </a:moveTo>
                      <a:lnTo>
                        <a:pt x="453390" y="0"/>
                      </a:lnTo>
                      <a:cubicBezTo>
                        <a:pt x="453390" y="0"/>
                        <a:pt x="429260" y="370840"/>
                        <a:pt x="403860" y="525780"/>
                      </a:cubicBezTo>
                      <a:cubicBezTo>
                        <a:pt x="359410" y="791210"/>
                        <a:pt x="87630" y="706120"/>
                        <a:pt x="10160" y="762000"/>
                      </a:cubicBezTo>
                      <a:cubicBezTo>
                        <a:pt x="0" y="769620"/>
                        <a:pt x="5080" y="786130"/>
                        <a:pt x="17780" y="786130"/>
                      </a:cubicBezTo>
                      <a:lnTo>
                        <a:pt x="2588260" y="786130"/>
                      </a:lnTo>
                      <a:cubicBezTo>
                        <a:pt x="2600960" y="786130"/>
                        <a:pt x="2606040" y="769620"/>
                        <a:pt x="2595880" y="762000"/>
                      </a:cubicBezTo>
                      <a:cubicBezTo>
                        <a:pt x="2518410" y="706120"/>
                        <a:pt x="2246630" y="791210"/>
                        <a:pt x="2202180" y="525780"/>
                      </a:cubicBezTo>
                      <a:cubicBezTo>
                        <a:pt x="2176780" y="370840"/>
                        <a:pt x="2152650" y="0"/>
                        <a:pt x="2152650" y="0"/>
                      </a:cubicBezTo>
                      <a:lnTo>
                        <a:pt x="1258570" y="0"/>
                      </a:lnTo>
                      <a:close/>
                    </a:path>
                  </a:pathLst>
                </a:custGeom>
                <a:solidFill>
                  <a:srgbClr val="BBBBBB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" name="Dikdörtgen 19">
                <a:extLst>
                  <a:ext uri="{FF2B5EF4-FFF2-40B4-BE49-F238E27FC236}">
                    <a16:creationId xmlns:a16="http://schemas.microsoft.com/office/drawing/2014/main" id="{60362B1C-1654-D0F1-5333-0F21064B92A7}"/>
                  </a:ext>
                </a:extLst>
              </p:cNvPr>
              <p:cNvSpPr/>
              <p:nvPr/>
            </p:nvSpPr>
            <p:spPr>
              <a:xfrm>
                <a:off x="3340223" y="4152900"/>
                <a:ext cx="11975977" cy="42672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C0E97C6-DC74-82BA-EC3F-603EAD00D436}"/>
                </a:ext>
              </a:extLst>
            </p:cNvPr>
            <p:cNvSpPr txBox="1"/>
            <p:nvPr/>
          </p:nvSpPr>
          <p:spPr>
            <a:xfrm>
              <a:off x="3629052" y="4914237"/>
              <a:ext cx="11398316" cy="171597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tr-TR" sz="3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donanim</a:t>
              </a: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= {“</a:t>
              </a:r>
              <a:r>
                <a:rPr lang="tr-TR" sz="3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Türü”:”RAM</a:t>
              </a: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”, “Tipi”:”DDR4”, “Kapasitesi”:”8 GB” }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del </a:t>
              </a:r>
              <a:r>
                <a:rPr lang="tr-TR" sz="3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donanim</a:t>
              </a:r>
              <a:endParaRPr lang="tr-TR" sz="32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lvl="0">
                <a:spcBef>
                  <a:spcPct val="0"/>
                </a:spcBef>
                <a:defRPr/>
              </a:pPr>
              <a:r>
                <a:rPr lang="tr-TR" sz="3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print</a:t>
              </a: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</a:t>
              </a:r>
              <a:r>
                <a:rPr lang="tr-TR" sz="3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donanim</a:t>
              </a: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290218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D6F62A-9B13-EC4C-C807-F161D7666C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9E4E0336-5B17-3C46-4B10-00C80740BCB9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43B5B8C8-8029-8C6E-6408-78A3A3CB0863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500B35F4-7DE9-F1E2-3316-90AA72C744F6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7F23E092-2B62-1656-523C-7339E0A4AAFD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08BB98BC-F562-9CC0-9FCE-26287DC5FB17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43FC14CE-F2EB-DAF4-2C15-FDC587DD9CCD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C637E3C8-B9F8-E2DA-22C9-F13C1EE7CFF4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4BEAB34B-323E-28EA-A371-2CCE356D2BF8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0FD6165E-9C23-D618-2363-B5B0701F68F4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563FF224-5963-5328-16AC-5AB381D02D70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47F6541D-F446-0C77-9E54-DE5ADE1C4F68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327BAFD9-D502-3A74-102B-F3AE44DB0345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A19D87E0-A58F-07B5-2EB3-5D8BB7B63A3D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E17BB381-F380-C2B3-93FE-4F9AE637DB5D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A037B44B-B574-931B-5714-A60BA2B53D6F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F49FDEBE-82B4-D7CC-815A-642F2149322A}"/>
              </a:ext>
            </a:extLst>
          </p:cNvPr>
          <p:cNvSpPr txBox="1"/>
          <p:nvPr/>
        </p:nvSpPr>
        <p:spPr>
          <a:xfrm>
            <a:off x="1295400" y="2895263"/>
            <a:ext cx="16215486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Sözlüğü silmek yerine içini boşaltmak için 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clear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() fonksiyonu kullanılır.</a:t>
            </a: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81B48ED1-915B-F6C7-B156-381C0AEBB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5610F7EB-5621-F4FB-56BD-A0D233D5B0D9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1</a:t>
            </a:r>
            <a:r>
              <a:rPr lang="en-US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Dictionary (Sözlük) </a:t>
            </a:r>
            <a:endParaRPr lang="en-US" sz="72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grpSp>
        <p:nvGrpSpPr>
          <p:cNvPr id="15" name="Grup 14">
            <a:extLst>
              <a:ext uri="{FF2B5EF4-FFF2-40B4-BE49-F238E27FC236}">
                <a16:creationId xmlns:a16="http://schemas.microsoft.com/office/drawing/2014/main" id="{5FCD9614-F213-C939-FC8D-5EC876051BD1}"/>
              </a:ext>
            </a:extLst>
          </p:cNvPr>
          <p:cNvGrpSpPr/>
          <p:nvPr/>
        </p:nvGrpSpPr>
        <p:grpSpPr>
          <a:xfrm>
            <a:off x="1368399" y="3846387"/>
            <a:ext cx="15843188" cy="5484210"/>
            <a:chOff x="2781854" y="3916888"/>
            <a:chExt cx="13029902" cy="6370112"/>
          </a:xfrm>
        </p:grpSpPr>
        <p:grpSp>
          <p:nvGrpSpPr>
            <p:cNvPr id="17" name="Grup 16">
              <a:extLst>
                <a:ext uri="{FF2B5EF4-FFF2-40B4-BE49-F238E27FC236}">
                  <a16:creationId xmlns:a16="http://schemas.microsoft.com/office/drawing/2014/main" id="{8CCCDA13-C6E8-7986-EB76-EB6716BFF444}"/>
                </a:ext>
              </a:extLst>
            </p:cNvPr>
            <p:cNvGrpSpPr/>
            <p:nvPr/>
          </p:nvGrpSpPr>
          <p:grpSpPr>
            <a:xfrm>
              <a:off x="2781854" y="3916888"/>
              <a:ext cx="13029902" cy="6370112"/>
              <a:chOff x="2781854" y="3872603"/>
              <a:chExt cx="13029902" cy="6370112"/>
            </a:xfrm>
          </p:grpSpPr>
          <p:grpSp>
            <p:nvGrpSpPr>
              <p:cNvPr id="19" name="Group 3">
                <a:extLst>
                  <a:ext uri="{FF2B5EF4-FFF2-40B4-BE49-F238E27FC236}">
                    <a16:creationId xmlns:a16="http://schemas.microsoft.com/office/drawing/2014/main" id="{19FC6EEA-0772-3704-FF60-D58AED289A4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81854" y="3872603"/>
                <a:ext cx="13029902" cy="6370112"/>
                <a:chOff x="0" y="0"/>
                <a:chExt cx="7467600" cy="6002020"/>
              </a:xfrm>
            </p:grpSpPr>
            <p:sp>
              <p:nvSpPr>
                <p:cNvPr id="22" name="Freeform 4">
                  <a:extLst>
                    <a:ext uri="{FF2B5EF4-FFF2-40B4-BE49-F238E27FC236}">
                      <a16:creationId xmlns:a16="http://schemas.microsoft.com/office/drawing/2014/main" id="{763313F4-F073-C00B-4CE1-657475863266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67600" cy="45135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4513580">
                      <a:moveTo>
                        <a:pt x="7127240" y="0"/>
                      </a:moveTo>
                      <a:lnTo>
                        <a:pt x="340360" y="0"/>
                      </a:lnTo>
                      <a:cubicBezTo>
                        <a:pt x="152400" y="0"/>
                        <a:pt x="0" y="152400"/>
                        <a:pt x="0" y="340360"/>
                      </a:cubicBezTo>
                      <a:lnTo>
                        <a:pt x="0" y="4513580"/>
                      </a:lnTo>
                      <a:lnTo>
                        <a:pt x="7467600" y="4513580"/>
                      </a:lnTo>
                      <a:lnTo>
                        <a:pt x="7467600" y="340360"/>
                      </a:lnTo>
                      <a:cubicBezTo>
                        <a:pt x="7467600" y="152400"/>
                        <a:pt x="7315200" y="0"/>
                        <a:pt x="7127240" y="0"/>
                      </a:cubicBezTo>
                      <a:close/>
                      <a:moveTo>
                        <a:pt x="7142480" y="4188460"/>
                      </a:moveTo>
                      <a:lnTo>
                        <a:pt x="314961" y="4188460"/>
                      </a:lnTo>
                      <a:lnTo>
                        <a:pt x="314961" y="353060"/>
                      </a:lnTo>
                      <a:lnTo>
                        <a:pt x="7142480" y="353060"/>
                      </a:lnTo>
                      <a:lnTo>
                        <a:pt x="7142480" y="41884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reeform 5">
                  <a:extLst>
                    <a:ext uri="{FF2B5EF4-FFF2-40B4-BE49-F238E27FC236}">
                      <a16:creationId xmlns:a16="http://schemas.microsoft.com/office/drawing/2014/main" id="{A1F6236C-AAF4-B9E1-FFAF-52E6E5276E83}"/>
                    </a:ext>
                  </a:extLst>
                </p:cNvPr>
                <p:cNvSpPr/>
                <p:nvPr/>
              </p:nvSpPr>
              <p:spPr>
                <a:xfrm>
                  <a:off x="0" y="4514850"/>
                  <a:ext cx="7467600" cy="695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695960">
                      <a:moveTo>
                        <a:pt x="0" y="355600"/>
                      </a:moveTo>
                      <a:cubicBezTo>
                        <a:pt x="0" y="543560"/>
                        <a:pt x="152400" y="695960"/>
                        <a:pt x="340360" y="695960"/>
                      </a:cubicBezTo>
                      <a:lnTo>
                        <a:pt x="7127240" y="695960"/>
                      </a:lnTo>
                      <a:cubicBezTo>
                        <a:pt x="7315200" y="695960"/>
                        <a:pt x="7467600" y="543560"/>
                        <a:pt x="7467600" y="355600"/>
                      </a:cubicBezTo>
                      <a:lnTo>
                        <a:pt x="7467600" y="0"/>
                      </a:lnTo>
                      <a:lnTo>
                        <a:pt x="0" y="0"/>
                      </a:lnTo>
                      <a:lnTo>
                        <a:pt x="0" y="355600"/>
                      </a:lnTo>
                      <a:close/>
                    </a:path>
                  </a:pathLst>
                </a:custGeom>
                <a:solidFill>
                  <a:srgbClr val="E9E9E9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Freeform 6">
                  <a:extLst>
                    <a:ext uri="{FF2B5EF4-FFF2-40B4-BE49-F238E27FC236}">
                      <a16:creationId xmlns:a16="http://schemas.microsoft.com/office/drawing/2014/main" id="{F8DCA081-981E-EAB7-62B7-BA5A591EA2E7}"/>
                    </a:ext>
                  </a:extLst>
                </p:cNvPr>
                <p:cNvSpPr/>
                <p:nvPr/>
              </p:nvSpPr>
              <p:spPr>
                <a:xfrm>
                  <a:off x="2429510" y="5210810"/>
                  <a:ext cx="2606040" cy="791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6040" h="791210">
                      <a:moveTo>
                        <a:pt x="1258570" y="0"/>
                      </a:moveTo>
                      <a:lnTo>
                        <a:pt x="453390" y="0"/>
                      </a:lnTo>
                      <a:cubicBezTo>
                        <a:pt x="453390" y="0"/>
                        <a:pt x="429260" y="370840"/>
                        <a:pt x="403860" y="525780"/>
                      </a:cubicBezTo>
                      <a:cubicBezTo>
                        <a:pt x="359410" y="791210"/>
                        <a:pt x="87630" y="706120"/>
                        <a:pt x="10160" y="762000"/>
                      </a:cubicBezTo>
                      <a:cubicBezTo>
                        <a:pt x="0" y="769620"/>
                        <a:pt x="5080" y="786130"/>
                        <a:pt x="17780" y="786130"/>
                      </a:cubicBezTo>
                      <a:lnTo>
                        <a:pt x="2588260" y="786130"/>
                      </a:lnTo>
                      <a:cubicBezTo>
                        <a:pt x="2600960" y="786130"/>
                        <a:pt x="2606040" y="769620"/>
                        <a:pt x="2595880" y="762000"/>
                      </a:cubicBezTo>
                      <a:cubicBezTo>
                        <a:pt x="2518410" y="706120"/>
                        <a:pt x="2246630" y="791210"/>
                        <a:pt x="2202180" y="525780"/>
                      </a:cubicBezTo>
                      <a:cubicBezTo>
                        <a:pt x="2176780" y="370840"/>
                        <a:pt x="2152650" y="0"/>
                        <a:pt x="2152650" y="0"/>
                      </a:cubicBezTo>
                      <a:lnTo>
                        <a:pt x="1258570" y="0"/>
                      </a:lnTo>
                      <a:close/>
                    </a:path>
                  </a:pathLst>
                </a:custGeom>
                <a:solidFill>
                  <a:srgbClr val="BBBBBB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" name="Dikdörtgen 19">
                <a:extLst>
                  <a:ext uri="{FF2B5EF4-FFF2-40B4-BE49-F238E27FC236}">
                    <a16:creationId xmlns:a16="http://schemas.microsoft.com/office/drawing/2014/main" id="{BADBDACF-C28A-86DC-F44C-08C3946571B0}"/>
                  </a:ext>
                </a:extLst>
              </p:cNvPr>
              <p:cNvSpPr/>
              <p:nvPr/>
            </p:nvSpPr>
            <p:spPr>
              <a:xfrm>
                <a:off x="3340223" y="4152900"/>
                <a:ext cx="11975977" cy="42672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03A5F47-6C01-2AC0-FCF1-B9ECF4E6D296}"/>
                </a:ext>
              </a:extLst>
            </p:cNvPr>
            <p:cNvSpPr txBox="1"/>
            <p:nvPr/>
          </p:nvSpPr>
          <p:spPr>
            <a:xfrm>
              <a:off x="3629052" y="4914237"/>
              <a:ext cx="11398316" cy="171597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tr-TR" sz="3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donanim</a:t>
              </a: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= {“</a:t>
              </a:r>
              <a:r>
                <a:rPr lang="tr-TR" sz="3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Türü”:”RAM</a:t>
              </a: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”, “Tipi”:”DDR4”, “Kapasitesi”:”8 GB” }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tr-TR" sz="3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donanim.clear</a:t>
              </a: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()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tr-TR" sz="3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print</a:t>
              </a: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</a:t>
              </a:r>
              <a:r>
                <a:rPr lang="tr-TR" sz="3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donanim</a:t>
              </a: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234594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1F22CA-021D-76B1-C39E-3602D7B17A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F6C4FA01-6B82-6809-8379-83DA0DC64464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95380860-31E4-E620-DF8F-85A972FC0CD6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23466CC8-7601-8177-1C22-B41BDD904091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114B0798-7ABC-294D-F1FE-6AF613A01C6F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2BA9F0BE-22C8-8F49-4B34-4B96CE81583E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52ACAF3A-ADD1-F500-4D99-F8E7E0F3C1C4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66330CFA-70EA-3D35-1C91-D21FDEC80680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32F1E354-255C-D02B-DB46-B6DAA0909625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00CD30E8-360D-E845-38A9-C8D26D0002EE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3B69935A-0416-A0E8-5B62-D266CA09AB4E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86C4BC8C-C7F2-161C-D0F7-2460BAFF6A07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EC369A0B-9470-DC02-73CD-599F0EE7D57D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0DFE7BFF-4CC1-295B-0A49-5FFAE9AB4516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915EF51D-EC31-32B6-734E-A8162D5E7BB7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913D8A49-6F5E-DE42-748E-DE1A68233B12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1E1E65EF-E001-B98B-8F6F-8ABBE4F473AD}"/>
              </a:ext>
            </a:extLst>
          </p:cNvPr>
          <p:cNvSpPr txBox="1"/>
          <p:nvPr/>
        </p:nvSpPr>
        <p:spPr>
          <a:xfrm>
            <a:off x="1295400" y="2895263"/>
            <a:ext cx="16215486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Sözlüğü kopyalamak için listelerde olduğu gibi 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copy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() fonksiyonu kullanılır.</a:t>
            </a: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B9D46517-B1F6-9221-B990-071B881B8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893CE8CF-1101-452C-C49A-4D0BB1CE4873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1</a:t>
            </a:r>
            <a:r>
              <a:rPr lang="en-US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Dictionary (Sözlük) </a:t>
            </a:r>
            <a:endParaRPr lang="en-US" sz="72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grpSp>
        <p:nvGrpSpPr>
          <p:cNvPr id="15" name="Grup 14">
            <a:extLst>
              <a:ext uri="{FF2B5EF4-FFF2-40B4-BE49-F238E27FC236}">
                <a16:creationId xmlns:a16="http://schemas.microsoft.com/office/drawing/2014/main" id="{80D8C614-AFDF-22AC-B8E8-B06F5257A968}"/>
              </a:ext>
            </a:extLst>
          </p:cNvPr>
          <p:cNvGrpSpPr/>
          <p:nvPr/>
        </p:nvGrpSpPr>
        <p:grpSpPr>
          <a:xfrm>
            <a:off x="1368399" y="3846387"/>
            <a:ext cx="15843188" cy="5484210"/>
            <a:chOff x="2781854" y="3916888"/>
            <a:chExt cx="13029902" cy="6370112"/>
          </a:xfrm>
        </p:grpSpPr>
        <p:grpSp>
          <p:nvGrpSpPr>
            <p:cNvPr id="17" name="Grup 16">
              <a:extLst>
                <a:ext uri="{FF2B5EF4-FFF2-40B4-BE49-F238E27FC236}">
                  <a16:creationId xmlns:a16="http://schemas.microsoft.com/office/drawing/2014/main" id="{DCC26F7F-B82E-1C95-1644-FC4F39E2502F}"/>
                </a:ext>
              </a:extLst>
            </p:cNvPr>
            <p:cNvGrpSpPr/>
            <p:nvPr/>
          </p:nvGrpSpPr>
          <p:grpSpPr>
            <a:xfrm>
              <a:off x="2781854" y="3916888"/>
              <a:ext cx="13029902" cy="6370112"/>
              <a:chOff x="2781854" y="3872603"/>
              <a:chExt cx="13029902" cy="6370112"/>
            </a:xfrm>
          </p:grpSpPr>
          <p:grpSp>
            <p:nvGrpSpPr>
              <p:cNvPr id="19" name="Group 3">
                <a:extLst>
                  <a:ext uri="{FF2B5EF4-FFF2-40B4-BE49-F238E27FC236}">
                    <a16:creationId xmlns:a16="http://schemas.microsoft.com/office/drawing/2014/main" id="{BA2B976B-018B-EDDC-2F1A-36A53E501DF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81854" y="3872603"/>
                <a:ext cx="13029902" cy="6370112"/>
                <a:chOff x="0" y="0"/>
                <a:chExt cx="7467600" cy="6002020"/>
              </a:xfrm>
            </p:grpSpPr>
            <p:sp>
              <p:nvSpPr>
                <p:cNvPr id="22" name="Freeform 4">
                  <a:extLst>
                    <a:ext uri="{FF2B5EF4-FFF2-40B4-BE49-F238E27FC236}">
                      <a16:creationId xmlns:a16="http://schemas.microsoft.com/office/drawing/2014/main" id="{24138892-0A7B-2DE2-FA15-FC64DCFFF968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67600" cy="45135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4513580">
                      <a:moveTo>
                        <a:pt x="7127240" y="0"/>
                      </a:moveTo>
                      <a:lnTo>
                        <a:pt x="340360" y="0"/>
                      </a:lnTo>
                      <a:cubicBezTo>
                        <a:pt x="152400" y="0"/>
                        <a:pt x="0" y="152400"/>
                        <a:pt x="0" y="340360"/>
                      </a:cubicBezTo>
                      <a:lnTo>
                        <a:pt x="0" y="4513580"/>
                      </a:lnTo>
                      <a:lnTo>
                        <a:pt x="7467600" y="4513580"/>
                      </a:lnTo>
                      <a:lnTo>
                        <a:pt x="7467600" y="340360"/>
                      </a:lnTo>
                      <a:cubicBezTo>
                        <a:pt x="7467600" y="152400"/>
                        <a:pt x="7315200" y="0"/>
                        <a:pt x="7127240" y="0"/>
                      </a:cubicBezTo>
                      <a:close/>
                      <a:moveTo>
                        <a:pt x="7142480" y="4188460"/>
                      </a:moveTo>
                      <a:lnTo>
                        <a:pt x="314961" y="4188460"/>
                      </a:lnTo>
                      <a:lnTo>
                        <a:pt x="314961" y="353060"/>
                      </a:lnTo>
                      <a:lnTo>
                        <a:pt x="7142480" y="353060"/>
                      </a:lnTo>
                      <a:lnTo>
                        <a:pt x="7142480" y="41884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reeform 5">
                  <a:extLst>
                    <a:ext uri="{FF2B5EF4-FFF2-40B4-BE49-F238E27FC236}">
                      <a16:creationId xmlns:a16="http://schemas.microsoft.com/office/drawing/2014/main" id="{B7B0C921-35AD-1223-D61E-7EC89396B1F9}"/>
                    </a:ext>
                  </a:extLst>
                </p:cNvPr>
                <p:cNvSpPr/>
                <p:nvPr/>
              </p:nvSpPr>
              <p:spPr>
                <a:xfrm>
                  <a:off x="0" y="4514850"/>
                  <a:ext cx="7467600" cy="695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695960">
                      <a:moveTo>
                        <a:pt x="0" y="355600"/>
                      </a:moveTo>
                      <a:cubicBezTo>
                        <a:pt x="0" y="543560"/>
                        <a:pt x="152400" y="695960"/>
                        <a:pt x="340360" y="695960"/>
                      </a:cubicBezTo>
                      <a:lnTo>
                        <a:pt x="7127240" y="695960"/>
                      </a:lnTo>
                      <a:cubicBezTo>
                        <a:pt x="7315200" y="695960"/>
                        <a:pt x="7467600" y="543560"/>
                        <a:pt x="7467600" y="355600"/>
                      </a:cubicBezTo>
                      <a:lnTo>
                        <a:pt x="7467600" y="0"/>
                      </a:lnTo>
                      <a:lnTo>
                        <a:pt x="0" y="0"/>
                      </a:lnTo>
                      <a:lnTo>
                        <a:pt x="0" y="355600"/>
                      </a:lnTo>
                      <a:close/>
                    </a:path>
                  </a:pathLst>
                </a:custGeom>
                <a:solidFill>
                  <a:srgbClr val="E9E9E9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Freeform 6">
                  <a:extLst>
                    <a:ext uri="{FF2B5EF4-FFF2-40B4-BE49-F238E27FC236}">
                      <a16:creationId xmlns:a16="http://schemas.microsoft.com/office/drawing/2014/main" id="{EEAC55E4-B211-06C9-22A4-858E68A765DB}"/>
                    </a:ext>
                  </a:extLst>
                </p:cNvPr>
                <p:cNvSpPr/>
                <p:nvPr/>
              </p:nvSpPr>
              <p:spPr>
                <a:xfrm>
                  <a:off x="2429510" y="5210810"/>
                  <a:ext cx="2606040" cy="791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6040" h="791210">
                      <a:moveTo>
                        <a:pt x="1258570" y="0"/>
                      </a:moveTo>
                      <a:lnTo>
                        <a:pt x="453390" y="0"/>
                      </a:lnTo>
                      <a:cubicBezTo>
                        <a:pt x="453390" y="0"/>
                        <a:pt x="429260" y="370840"/>
                        <a:pt x="403860" y="525780"/>
                      </a:cubicBezTo>
                      <a:cubicBezTo>
                        <a:pt x="359410" y="791210"/>
                        <a:pt x="87630" y="706120"/>
                        <a:pt x="10160" y="762000"/>
                      </a:cubicBezTo>
                      <a:cubicBezTo>
                        <a:pt x="0" y="769620"/>
                        <a:pt x="5080" y="786130"/>
                        <a:pt x="17780" y="786130"/>
                      </a:cubicBezTo>
                      <a:lnTo>
                        <a:pt x="2588260" y="786130"/>
                      </a:lnTo>
                      <a:cubicBezTo>
                        <a:pt x="2600960" y="786130"/>
                        <a:pt x="2606040" y="769620"/>
                        <a:pt x="2595880" y="762000"/>
                      </a:cubicBezTo>
                      <a:cubicBezTo>
                        <a:pt x="2518410" y="706120"/>
                        <a:pt x="2246630" y="791210"/>
                        <a:pt x="2202180" y="525780"/>
                      </a:cubicBezTo>
                      <a:cubicBezTo>
                        <a:pt x="2176780" y="370840"/>
                        <a:pt x="2152650" y="0"/>
                        <a:pt x="2152650" y="0"/>
                      </a:cubicBezTo>
                      <a:lnTo>
                        <a:pt x="1258570" y="0"/>
                      </a:lnTo>
                      <a:close/>
                    </a:path>
                  </a:pathLst>
                </a:custGeom>
                <a:solidFill>
                  <a:srgbClr val="BBBBBB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" name="Dikdörtgen 19">
                <a:extLst>
                  <a:ext uri="{FF2B5EF4-FFF2-40B4-BE49-F238E27FC236}">
                    <a16:creationId xmlns:a16="http://schemas.microsoft.com/office/drawing/2014/main" id="{96FB594A-AE03-E982-0B72-732C5E181E4E}"/>
                  </a:ext>
                </a:extLst>
              </p:cNvPr>
              <p:cNvSpPr/>
              <p:nvPr/>
            </p:nvSpPr>
            <p:spPr>
              <a:xfrm>
                <a:off x="3340223" y="4152900"/>
                <a:ext cx="11975977" cy="42672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4C92464-9688-F4C9-0604-D87C715DEFE0}"/>
                </a:ext>
              </a:extLst>
            </p:cNvPr>
            <p:cNvSpPr txBox="1"/>
            <p:nvPr/>
          </p:nvSpPr>
          <p:spPr>
            <a:xfrm>
              <a:off x="3629052" y="4914237"/>
              <a:ext cx="11398316" cy="171597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tr-TR" sz="3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donanim</a:t>
              </a: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= {“</a:t>
              </a:r>
              <a:r>
                <a:rPr lang="tr-TR" sz="3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Türü”:”RAM</a:t>
              </a: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”, “Tipi”:”DDR4”, “Kapasitesi”:”8 GB” }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tr-TR" sz="3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yeni_donanim</a:t>
              </a: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=</a:t>
              </a:r>
              <a:r>
                <a:rPr lang="tr-TR" sz="3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donanim.copy</a:t>
              </a: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()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tr-TR" sz="3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print</a:t>
              </a: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</a:t>
              </a:r>
              <a:r>
                <a:rPr lang="tr-TR" sz="3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yeni_donanim</a:t>
              </a: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67792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A423E2-1BE1-B54B-C089-521FA80668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8651D8A3-CC7D-AED9-98F8-8F6DCC21AC93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81B31D29-1F28-7D9B-2C80-47BBDAB59A69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77AC6257-905A-C2E3-877C-4871AD204EC6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BDAF1D8A-F28E-513B-83F5-AF04B7648166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6601DB00-3A96-DB29-EC19-02B18FB7BB94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BA2BD83B-20A2-CD47-23FD-357E578DBC38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AD4F04BA-07FF-FAC6-973C-FDBBC3AFA1B2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4BCC5AA1-1DBF-C065-D122-233C7ECB1656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64E98363-1D8A-6A31-07C2-007F25122E36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0CC589DB-4E20-FAC1-ADB1-B85FB94F0842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EEBA3BDE-3689-53D2-55CB-8FE53EE405CA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10443DE5-197D-5C57-B787-7AC7C45C673F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C51D6398-F63C-C03F-BBF0-4CF3D5B8766F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638DB2A4-3576-DE86-0B5C-64F9517BAD9D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8724C0F5-FDF2-A42C-5D86-9C0CCDD05902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B0030BA5-B77F-B8FC-6C6C-16A950707E2D}"/>
              </a:ext>
            </a:extLst>
          </p:cNvPr>
          <p:cNvSpPr txBox="1"/>
          <p:nvPr/>
        </p:nvSpPr>
        <p:spPr>
          <a:xfrm>
            <a:off x="1219200" y="5266023"/>
            <a:ext cx="16300387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4400" dirty="0" err="1">
                <a:solidFill>
                  <a:srgbClr val="AB81FF"/>
                </a:solidFill>
                <a:latin typeface="Fira Code"/>
                <a:ea typeface="Fira Code"/>
                <a:cs typeface="Fira Code"/>
                <a:sym typeface="Fira Code"/>
              </a:rPr>
              <a:t>copy</a:t>
            </a:r>
            <a:r>
              <a:rPr lang="tr-TR" sz="4400" dirty="0">
                <a:solidFill>
                  <a:srgbClr val="AB81FF"/>
                </a:solidFill>
                <a:latin typeface="Fira Code"/>
                <a:ea typeface="Fira Code"/>
                <a:cs typeface="Fira Code"/>
                <a:sym typeface="Fira Code"/>
              </a:rPr>
              <a:t>() </a:t>
            </a:r>
            <a:r>
              <a:rPr lang="tr-TR" sz="44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yerine </a:t>
            </a:r>
            <a:r>
              <a:rPr lang="tr-TR" sz="4400" dirty="0">
                <a:solidFill>
                  <a:srgbClr val="AB81FF"/>
                </a:solidFill>
                <a:latin typeface="Fira Code"/>
                <a:ea typeface="Fira Code"/>
                <a:cs typeface="Fira Code"/>
                <a:sym typeface="Fira Code"/>
              </a:rPr>
              <a:t>= (eşittir) </a:t>
            </a:r>
            <a:r>
              <a:rPr lang="tr-TR" sz="44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kullanılabilir mi ?</a:t>
            </a: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AD683F55-0C3B-F7AC-183F-1957B3FE6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F020A9FB-6B5E-DFAE-2B90-6965D29764C7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1</a:t>
            </a:r>
            <a:r>
              <a:rPr lang="en-US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Dictionary (Sözlük) </a:t>
            </a:r>
            <a:endParaRPr lang="en-US" sz="72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</p:spTree>
    <p:extLst>
      <p:ext uri="{BB962C8B-B14F-4D97-AF65-F5344CB8AC3E}">
        <p14:creationId xmlns:p14="http://schemas.microsoft.com/office/powerpoint/2010/main" val="133752220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CC4082-6A63-449F-E74E-532D1D81EB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09686829-E09A-BEBA-F0C3-C065D10547FE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7A59657D-1A56-A3A5-3CD4-06C38F2C1449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85F4C6EB-66AD-2910-7155-067C43456B67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A8F60C4F-8339-3A65-EFDB-9E38280C9DC6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B06ED77F-5980-6CBA-02BC-190FFDDEDDA8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B7526028-6257-8856-2F28-0261A10B5741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DDF9E630-A318-A413-5F15-22FFBBD86A68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3AD0E5C9-4512-D617-BC2B-7A7FED80A30C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D4D62951-2483-F69B-324E-30DEFD3C9394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6307A65A-7E20-1339-40D3-7C9E7A8296D1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B553727C-8226-946A-AEE2-B35217B4B1C3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BD6F22AC-8924-F64F-C44A-B5B2D30E24DC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5C8DF0C7-63FE-6334-FFBF-37E37DA91DB7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6F65D81A-1DFA-21AA-F55E-7D87686311E9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0EF10C20-3F6F-8609-2533-17D023CD8B6A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14DE8F92-79A2-147E-4A2C-53F6976ED723}"/>
              </a:ext>
            </a:extLst>
          </p:cNvPr>
          <p:cNvSpPr txBox="1"/>
          <p:nvPr/>
        </p:nvSpPr>
        <p:spPr>
          <a:xfrm>
            <a:off x="1295400" y="2895263"/>
            <a:ext cx="16215486" cy="25853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sozluk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= {“Bilim 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insanı”:”Aziz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Sancar”, “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Şair”:”Mehmet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Akif Ersoy”, “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Astronom”:”Ali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Kuşçu” }</a:t>
            </a:r>
          </a:p>
          <a:p>
            <a:pPr lvl="0" algn="just">
              <a:spcBef>
                <a:spcPct val="0"/>
              </a:spcBef>
              <a:defRPr/>
            </a:pPr>
            <a:endParaRPr lang="tr-TR" sz="28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endParaRPr lang="tr-TR" sz="28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endParaRPr lang="tr-TR" sz="28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endParaRPr lang="tr-TR" sz="28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C474EB71-547D-43C3-DD60-D76F86EA7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455EC997-B96F-7DA5-F31E-5D821BA86D94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1</a:t>
            </a:r>
            <a:r>
              <a:rPr lang="en-US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Dictionary (Sözlük) </a:t>
            </a:r>
            <a:endParaRPr lang="en-US" sz="72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grpSp>
        <p:nvGrpSpPr>
          <p:cNvPr id="3" name="Grup 2">
            <a:extLst>
              <a:ext uri="{FF2B5EF4-FFF2-40B4-BE49-F238E27FC236}">
                <a16:creationId xmlns:a16="http://schemas.microsoft.com/office/drawing/2014/main" id="{CC6C785D-052D-25FE-7B38-6D766C2D27D2}"/>
              </a:ext>
            </a:extLst>
          </p:cNvPr>
          <p:cNvGrpSpPr/>
          <p:nvPr/>
        </p:nvGrpSpPr>
        <p:grpSpPr>
          <a:xfrm>
            <a:off x="6324600" y="6362700"/>
            <a:ext cx="5251549" cy="3960211"/>
            <a:chOff x="5308820" y="3906555"/>
            <a:chExt cx="7962346" cy="6370112"/>
          </a:xfrm>
        </p:grpSpPr>
        <p:grpSp>
          <p:nvGrpSpPr>
            <p:cNvPr id="21" name="Grup 20">
              <a:extLst>
                <a:ext uri="{FF2B5EF4-FFF2-40B4-BE49-F238E27FC236}">
                  <a16:creationId xmlns:a16="http://schemas.microsoft.com/office/drawing/2014/main" id="{62155C62-3847-315D-2811-F126269C204B}"/>
                </a:ext>
              </a:extLst>
            </p:cNvPr>
            <p:cNvGrpSpPr/>
            <p:nvPr/>
          </p:nvGrpSpPr>
          <p:grpSpPr>
            <a:xfrm>
              <a:off x="5308820" y="3906555"/>
              <a:ext cx="7962346" cy="6370112"/>
              <a:chOff x="2781854" y="3916888"/>
              <a:chExt cx="13029902" cy="6370112"/>
            </a:xfrm>
          </p:grpSpPr>
          <p:grpSp>
            <p:nvGrpSpPr>
              <p:cNvPr id="24" name="Grup 23">
                <a:extLst>
                  <a:ext uri="{FF2B5EF4-FFF2-40B4-BE49-F238E27FC236}">
                    <a16:creationId xmlns:a16="http://schemas.microsoft.com/office/drawing/2014/main" id="{F583D980-E75B-209F-5C19-1DCCA46FBF4A}"/>
                  </a:ext>
                </a:extLst>
              </p:cNvPr>
              <p:cNvGrpSpPr/>
              <p:nvPr/>
            </p:nvGrpSpPr>
            <p:grpSpPr>
              <a:xfrm>
                <a:off x="2781854" y="3916888"/>
                <a:ext cx="13029902" cy="6370112"/>
                <a:chOff x="2781854" y="3872603"/>
                <a:chExt cx="13029902" cy="6370112"/>
              </a:xfrm>
            </p:grpSpPr>
            <p:grpSp>
              <p:nvGrpSpPr>
                <p:cNvPr id="27" name="Group 3">
                  <a:extLst>
                    <a:ext uri="{FF2B5EF4-FFF2-40B4-BE49-F238E27FC236}">
                      <a16:creationId xmlns:a16="http://schemas.microsoft.com/office/drawing/2014/main" id="{EC112446-EA60-B57A-3BBB-8F0A97408F52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781854" y="3872603"/>
                  <a:ext cx="13029902" cy="6370112"/>
                  <a:chOff x="0" y="0"/>
                  <a:chExt cx="7467600" cy="6002020"/>
                </a:xfrm>
              </p:grpSpPr>
              <p:sp>
                <p:nvSpPr>
                  <p:cNvPr id="29" name="Freeform 4">
                    <a:extLst>
                      <a:ext uri="{FF2B5EF4-FFF2-40B4-BE49-F238E27FC236}">
                        <a16:creationId xmlns:a16="http://schemas.microsoft.com/office/drawing/2014/main" id="{850E8785-9A8C-588F-C3FA-BD366B1E1E99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7467600" cy="45135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7600" h="4513580">
                        <a:moveTo>
                          <a:pt x="7127240" y="0"/>
                        </a:moveTo>
                        <a:lnTo>
                          <a:pt x="340360" y="0"/>
                        </a:lnTo>
                        <a:cubicBezTo>
                          <a:pt x="152400" y="0"/>
                          <a:pt x="0" y="152400"/>
                          <a:pt x="0" y="340360"/>
                        </a:cubicBezTo>
                        <a:lnTo>
                          <a:pt x="0" y="4513580"/>
                        </a:lnTo>
                        <a:lnTo>
                          <a:pt x="7467600" y="4513580"/>
                        </a:lnTo>
                        <a:lnTo>
                          <a:pt x="7467600" y="340360"/>
                        </a:lnTo>
                        <a:cubicBezTo>
                          <a:pt x="7467600" y="152400"/>
                          <a:pt x="7315200" y="0"/>
                          <a:pt x="7127240" y="0"/>
                        </a:cubicBezTo>
                        <a:close/>
                        <a:moveTo>
                          <a:pt x="7142480" y="4188460"/>
                        </a:moveTo>
                        <a:lnTo>
                          <a:pt x="314961" y="4188460"/>
                        </a:lnTo>
                        <a:lnTo>
                          <a:pt x="314961" y="353060"/>
                        </a:lnTo>
                        <a:lnTo>
                          <a:pt x="7142480" y="353060"/>
                        </a:lnTo>
                        <a:lnTo>
                          <a:pt x="7142480" y="418846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" name="Freeform 5">
                    <a:extLst>
                      <a:ext uri="{FF2B5EF4-FFF2-40B4-BE49-F238E27FC236}">
                        <a16:creationId xmlns:a16="http://schemas.microsoft.com/office/drawing/2014/main" id="{8538BA34-7C3D-DBCC-3913-25BA367C5492}"/>
                      </a:ext>
                    </a:extLst>
                  </p:cNvPr>
                  <p:cNvSpPr/>
                  <p:nvPr/>
                </p:nvSpPr>
                <p:spPr>
                  <a:xfrm>
                    <a:off x="0" y="4514850"/>
                    <a:ext cx="7467600" cy="6959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7600" h="695960">
                        <a:moveTo>
                          <a:pt x="0" y="355600"/>
                        </a:moveTo>
                        <a:cubicBezTo>
                          <a:pt x="0" y="543560"/>
                          <a:pt x="152400" y="695960"/>
                          <a:pt x="340360" y="695960"/>
                        </a:cubicBezTo>
                        <a:lnTo>
                          <a:pt x="7127240" y="695960"/>
                        </a:lnTo>
                        <a:cubicBezTo>
                          <a:pt x="7315200" y="695960"/>
                          <a:pt x="7467600" y="543560"/>
                          <a:pt x="7467600" y="355600"/>
                        </a:cubicBezTo>
                        <a:lnTo>
                          <a:pt x="7467600" y="0"/>
                        </a:lnTo>
                        <a:lnTo>
                          <a:pt x="0" y="0"/>
                        </a:lnTo>
                        <a:lnTo>
                          <a:pt x="0" y="355600"/>
                        </a:lnTo>
                        <a:close/>
                      </a:path>
                    </a:pathLst>
                  </a:custGeom>
                  <a:solidFill>
                    <a:srgbClr val="E9E9E9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" name="Freeform 6">
                    <a:extLst>
                      <a:ext uri="{FF2B5EF4-FFF2-40B4-BE49-F238E27FC236}">
                        <a16:creationId xmlns:a16="http://schemas.microsoft.com/office/drawing/2014/main" id="{53EFB9B8-7D2A-476B-6591-53BA044BA3DB}"/>
                      </a:ext>
                    </a:extLst>
                  </p:cNvPr>
                  <p:cNvSpPr/>
                  <p:nvPr/>
                </p:nvSpPr>
                <p:spPr>
                  <a:xfrm>
                    <a:off x="2429510" y="5210810"/>
                    <a:ext cx="2606040" cy="7912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6040" h="791210">
                        <a:moveTo>
                          <a:pt x="1258570" y="0"/>
                        </a:moveTo>
                        <a:lnTo>
                          <a:pt x="453390" y="0"/>
                        </a:lnTo>
                        <a:cubicBezTo>
                          <a:pt x="453390" y="0"/>
                          <a:pt x="429260" y="370840"/>
                          <a:pt x="403860" y="525780"/>
                        </a:cubicBezTo>
                        <a:cubicBezTo>
                          <a:pt x="359410" y="791210"/>
                          <a:pt x="87630" y="706120"/>
                          <a:pt x="10160" y="762000"/>
                        </a:cubicBezTo>
                        <a:cubicBezTo>
                          <a:pt x="0" y="769620"/>
                          <a:pt x="5080" y="786130"/>
                          <a:pt x="17780" y="786130"/>
                        </a:cubicBezTo>
                        <a:lnTo>
                          <a:pt x="2588260" y="786130"/>
                        </a:lnTo>
                        <a:cubicBezTo>
                          <a:pt x="2600960" y="786130"/>
                          <a:pt x="2606040" y="769620"/>
                          <a:pt x="2595880" y="762000"/>
                        </a:cubicBezTo>
                        <a:cubicBezTo>
                          <a:pt x="2518410" y="706120"/>
                          <a:pt x="2246630" y="791210"/>
                          <a:pt x="2202180" y="525780"/>
                        </a:cubicBezTo>
                        <a:cubicBezTo>
                          <a:pt x="2176780" y="370840"/>
                          <a:pt x="2152650" y="0"/>
                          <a:pt x="2152650" y="0"/>
                        </a:cubicBezTo>
                        <a:lnTo>
                          <a:pt x="1258570" y="0"/>
                        </a:lnTo>
                        <a:close/>
                      </a:path>
                    </a:pathLst>
                  </a:custGeom>
                  <a:solidFill>
                    <a:srgbClr val="BBBBBB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8" name="Dikdörtgen 27">
                  <a:extLst>
                    <a:ext uri="{FF2B5EF4-FFF2-40B4-BE49-F238E27FC236}">
                      <a16:creationId xmlns:a16="http://schemas.microsoft.com/office/drawing/2014/main" id="{F9ACADFE-EA6C-1D17-BB46-A7362E335164}"/>
                    </a:ext>
                  </a:extLst>
                </p:cNvPr>
                <p:cNvSpPr/>
                <p:nvPr/>
              </p:nvSpPr>
              <p:spPr>
                <a:xfrm>
                  <a:off x="3340223" y="4152900"/>
                  <a:ext cx="11975977" cy="42672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r-TR" dirty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26" name="TextBox 17">
                <a:extLst>
                  <a:ext uri="{FF2B5EF4-FFF2-40B4-BE49-F238E27FC236}">
                    <a16:creationId xmlns:a16="http://schemas.microsoft.com/office/drawing/2014/main" id="{6C253DEC-E368-8D2C-EE94-FB39A7C41383}"/>
                  </a:ext>
                </a:extLst>
              </p:cNvPr>
              <p:cNvSpPr txBox="1"/>
              <p:nvPr/>
            </p:nvSpPr>
            <p:spPr>
              <a:xfrm>
                <a:off x="3629053" y="4914237"/>
                <a:ext cx="11398317" cy="244442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lvl="0">
                  <a:spcBef>
                    <a:spcPct val="0"/>
                  </a:spcBef>
                  <a:defRPr/>
                </a:pPr>
                <a:r>
                  <a:rPr lang="tr-TR" sz="3200" dirty="0" err="1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dogum_yili</a:t>
                </a:r>
                <a:r>
                  <a:rPr lang="tr-TR" sz="3200" dirty="0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= 2009</a:t>
                </a:r>
              </a:p>
              <a:p>
                <a:pPr lvl="0">
                  <a:spcBef>
                    <a:spcPct val="0"/>
                  </a:spcBef>
                  <a:defRPr/>
                </a:pPr>
                <a:r>
                  <a:rPr lang="tr-TR" sz="3200" dirty="0" err="1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mevcut_yil</a:t>
                </a:r>
                <a:r>
                  <a:rPr lang="tr-TR" sz="3200" dirty="0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= 2025</a:t>
                </a:r>
              </a:p>
              <a:p>
                <a:pPr lvl="0">
                  <a:spcBef>
                    <a:spcPct val="0"/>
                  </a:spcBef>
                  <a:defRPr/>
                </a:pPr>
                <a:r>
                  <a:rPr lang="tr-TR" sz="3200" dirty="0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yas = </a:t>
                </a:r>
                <a:r>
                  <a:rPr lang="tr-TR" sz="3200" dirty="0" err="1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mevcut_yil</a:t>
                </a:r>
                <a:r>
                  <a:rPr lang="tr-TR" sz="3200" dirty="0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- </a:t>
                </a:r>
                <a:r>
                  <a:rPr lang="tr-TR" sz="3200" dirty="0" err="1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dogum_yili</a:t>
                </a:r>
                <a:endPara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endParaRPr>
              </a:p>
            </p:txBody>
          </p:sp>
        </p:grpSp>
        <p:pic>
          <p:nvPicPr>
            <p:cNvPr id="23" name="Picture 2" descr="Html GIFs - Find &amp; Share on GIPHY">
              <a:extLst>
                <a:ext uri="{FF2B5EF4-FFF2-40B4-BE49-F238E27FC236}">
                  <a16:creationId xmlns:a16="http://schemas.microsoft.com/office/drawing/2014/main" id="{F9D29250-F097-0630-869A-5CD1D84AA0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9041" y="4214918"/>
              <a:ext cx="7339300" cy="4239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957654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DD620A-C382-3472-CD27-A244F864C2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Learn Python the fun way">
            <a:extLst>
              <a:ext uri="{FF2B5EF4-FFF2-40B4-BE49-F238E27FC236}">
                <a16:creationId xmlns:a16="http://schemas.microsoft.com/office/drawing/2014/main" id="{734731DD-B3AA-317B-A147-08A44A0982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96"/>
          <a:stretch>
            <a:fillRect/>
          </a:stretch>
        </p:blipFill>
        <p:spPr bwMode="auto">
          <a:xfrm>
            <a:off x="25400" y="0"/>
            <a:ext cx="182626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5">
            <a:extLst>
              <a:ext uri="{FF2B5EF4-FFF2-40B4-BE49-F238E27FC236}">
                <a16:creationId xmlns:a16="http://schemas.microsoft.com/office/drawing/2014/main" id="{AEF4ADB9-70B8-4888-CFB3-C0452B20B9D9}"/>
              </a:ext>
            </a:extLst>
          </p:cNvPr>
          <p:cNvGrpSpPr/>
          <p:nvPr/>
        </p:nvGrpSpPr>
        <p:grpSpPr>
          <a:xfrm>
            <a:off x="635426" y="3600450"/>
            <a:ext cx="6755974" cy="2588273"/>
            <a:chOff x="0" y="0"/>
            <a:chExt cx="2948376" cy="812800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D0E942F1-2EA4-D49E-26F4-8460D44FDB6E}"/>
                </a:ext>
              </a:extLst>
            </p:cNvPr>
            <p:cNvSpPr/>
            <p:nvPr/>
          </p:nvSpPr>
          <p:spPr>
            <a:xfrm>
              <a:off x="0" y="0"/>
              <a:ext cx="2948376" cy="812800"/>
            </a:xfrm>
            <a:custGeom>
              <a:avLst/>
              <a:gdLst/>
              <a:ahLst/>
              <a:cxnLst/>
              <a:rect l="l" t="t" r="r" b="b"/>
              <a:pathLst>
                <a:path w="2948376" h="812800">
                  <a:moveTo>
                    <a:pt x="35270" y="0"/>
                  </a:moveTo>
                  <a:lnTo>
                    <a:pt x="2913105" y="0"/>
                  </a:lnTo>
                  <a:cubicBezTo>
                    <a:pt x="2932585" y="0"/>
                    <a:pt x="2948376" y="15791"/>
                    <a:pt x="2948376" y="35270"/>
                  </a:cubicBezTo>
                  <a:lnTo>
                    <a:pt x="2948376" y="777530"/>
                  </a:lnTo>
                  <a:cubicBezTo>
                    <a:pt x="2948376" y="797009"/>
                    <a:pt x="2932585" y="812800"/>
                    <a:pt x="2913105" y="812800"/>
                  </a:cubicBezTo>
                  <a:lnTo>
                    <a:pt x="35270" y="812800"/>
                  </a:lnTo>
                  <a:cubicBezTo>
                    <a:pt x="15791" y="812800"/>
                    <a:pt x="0" y="797009"/>
                    <a:pt x="0" y="777530"/>
                  </a:cubicBezTo>
                  <a:lnTo>
                    <a:pt x="0" y="35270"/>
                  </a:lnTo>
                  <a:cubicBezTo>
                    <a:pt x="0" y="15791"/>
                    <a:pt x="15791" y="0"/>
                    <a:pt x="35270" y="0"/>
                  </a:cubicBezTo>
                  <a:close/>
                </a:path>
              </a:pathLst>
            </a:custGeom>
            <a:solidFill>
              <a:srgbClr val="FFC535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619B7BB7-C4C3-913C-4BAA-1B7ADD16348A}"/>
                </a:ext>
              </a:extLst>
            </p:cNvPr>
            <p:cNvSpPr txBox="1"/>
            <p:nvPr/>
          </p:nvSpPr>
          <p:spPr>
            <a:xfrm>
              <a:off x="0" y="-38100"/>
              <a:ext cx="2948376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8B7A8A86-CD6D-EFDC-230E-21C76B4663B0}"/>
              </a:ext>
            </a:extLst>
          </p:cNvPr>
          <p:cNvSpPr txBox="1"/>
          <p:nvPr/>
        </p:nvSpPr>
        <p:spPr>
          <a:xfrm>
            <a:off x="635426" y="3579556"/>
            <a:ext cx="10138647" cy="39091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2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32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Dictionary </a:t>
            </a:r>
          </a:p>
          <a:p>
            <a:pPr marL="0" marR="0" lvl="0" indent="0" algn="l" defTabSz="914400" rtl="0" eaLnBrk="1" fontAlgn="auto" latinLnBrk="0" hangingPunct="1">
              <a:lnSpc>
                <a:spcPts val="102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7328" dirty="0">
                <a:solidFill>
                  <a:srgbClr val="000000"/>
                </a:solidFill>
                <a:latin typeface="Fira Code"/>
                <a:ea typeface="Fira Code"/>
                <a:cs typeface="Fira Code"/>
                <a:sym typeface="Fira Code"/>
              </a:rPr>
              <a:t>Veri Tipi</a:t>
            </a:r>
            <a:endParaRPr kumimoji="0" lang="tr-TR" sz="732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  <a:p>
            <a:pPr marL="0" marR="0" lvl="0" indent="0" algn="l" defTabSz="914400" rtl="0" eaLnBrk="1" fontAlgn="auto" latinLnBrk="0" hangingPunct="1">
              <a:lnSpc>
                <a:spcPts val="102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32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0" name="Slayt Numarası Yer Tutucusu 9">
            <a:extLst>
              <a:ext uri="{FF2B5EF4-FFF2-40B4-BE49-F238E27FC236}">
                <a16:creationId xmlns:a16="http://schemas.microsoft.com/office/drawing/2014/main" id="{B1728B84-715D-9B09-B7FA-786AD569A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</p:spTree>
    <p:extLst>
      <p:ext uri="{BB962C8B-B14F-4D97-AF65-F5344CB8AC3E}">
        <p14:creationId xmlns:p14="http://schemas.microsoft.com/office/powerpoint/2010/main" val="17004326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843471-2A6B-6552-37CC-E531306AE5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91F4255B-742D-4910-3F65-859DEE850839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5E36E5CE-3703-CB80-9DE4-498504D90A7C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BB40903F-7790-EDB9-B43A-6F361BC744DF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9796BB0A-74C0-4812-58BA-FF61BB368569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F5165418-FAA4-C69F-17A0-AD610A267F4B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AC43A8D6-40CE-E418-DED7-EA069F9DE113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4CB67C3A-4E96-6C76-19F0-7EA6ECDCD8EC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B21572E8-0083-2BE1-8273-02E9583E6C73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2F0D5BEA-93E8-06C5-D7A9-A9A42C2BDA2F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122712CC-5819-F7E6-647A-E5D46B156BEC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33718F94-C002-A3F0-1C8C-846380B04FE0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B43E97B7-D789-2A77-0E07-659BC847CC64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2EBEA8B4-27ED-5FB3-98AE-4228C33853F4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990A6D9D-AF0C-AB5E-03A6-D276376EFA13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B32B2586-FC82-E18A-A0E5-E5E54B654907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70B8B908-839F-D972-C6F5-A84E20D16CD7}"/>
              </a:ext>
            </a:extLst>
          </p:cNvPr>
          <p:cNvSpPr txBox="1"/>
          <p:nvPr/>
        </p:nvSpPr>
        <p:spPr>
          <a:xfrm>
            <a:off x="735755" y="2895263"/>
            <a:ext cx="16775131" cy="51706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sozluk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= {“Bilim 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insanı”:”Aziz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Sancar”, “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Şair”:”Mehmet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Akif Ersoy”, “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Astronom”:”Ali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Kuşçu” }</a:t>
            </a:r>
          </a:p>
          <a:p>
            <a:pPr lvl="0" algn="just">
              <a:spcBef>
                <a:spcPct val="0"/>
              </a:spcBef>
              <a:defRPr/>
            </a:pPr>
            <a:endParaRPr lang="tr-TR" sz="28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endParaRPr lang="tr-TR" sz="28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endParaRPr lang="tr-TR" sz="28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1 ) 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sozluk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isimli sözlüğü meslekler isimli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başka bir sözlüğe kopyalayınız ve 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ekrana yazdırınız.</a:t>
            </a:r>
          </a:p>
          <a:p>
            <a:pPr lvl="0" algn="just">
              <a:spcBef>
                <a:spcPct val="0"/>
              </a:spcBef>
              <a:defRPr/>
            </a:pPr>
            <a:endParaRPr lang="tr-TR" sz="28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endParaRPr lang="tr-TR" sz="28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endParaRPr lang="tr-TR" sz="28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endParaRPr lang="tr-TR" sz="28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67BA76B2-F680-9858-83FD-B808C2BC7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A2FF9985-219B-365C-2CF6-11086D9DC171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1</a:t>
            </a:r>
            <a:r>
              <a:rPr lang="en-US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Dictionary (Sözlük) </a:t>
            </a:r>
            <a:endParaRPr lang="en-US" sz="72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grpSp>
        <p:nvGrpSpPr>
          <p:cNvPr id="3" name="Grup 2">
            <a:extLst>
              <a:ext uri="{FF2B5EF4-FFF2-40B4-BE49-F238E27FC236}">
                <a16:creationId xmlns:a16="http://schemas.microsoft.com/office/drawing/2014/main" id="{BA4ACDFD-7BC1-9756-48FD-041E4F96CE7B}"/>
              </a:ext>
            </a:extLst>
          </p:cNvPr>
          <p:cNvGrpSpPr/>
          <p:nvPr/>
        </p:nvGrpSpPr>
        <p:grpSpPr>
          <a:xfrm>
            <a:off x="9964326" y="4015315"/>
            <a:ext cx="7587919" cy="6266242"/>
            <a:chOff x="5308820" y="3906555"/>
            <a:chExt cx="7962346" cy="6370112"/>
          </a:xfrm>
        </p:grpSpPr>
        <p:grpSp>
          <p:nvGrpSpPr>
            <p:cNvPr id="21" name="Grup 20">
              <a:extLst>
                <a:ext uri="{FF2B5EF4-FFF2-40B4-BE49-F238E27FC236}">
                  <a16:creationId xmlns:a16="http://schemas.microsoft.com/office/drawing/2014/main" id="{CA9771DD-360F-2B9D-49D5-550785165F50}"/>
                </a:ext>
              </a:extLst>
            </p:cNvPr>
            <p:cNvGrpSpPr/>
            <p:nvPr/>
          </p:nvGrpSpPr>
          <p:grpSpPr>
            <a:xfrm>
              <a:off x="5308820" y="3906555"/>
              <a:ext cx="7962346" cy="6370112"/>
              <a:chOff x="2781854" y="3916888"/>
              <a:chExt cx="13029902" cy="6370112"/>
            </a:xfrm>
          </p:grpSpPr>
          <p:grpSp>
            <p:nvGrpSpPr>
              <p:cNvPr id="24" name="Grup 23">
                <a:extLst>
                  <a:ext uri="{FF2B5EF4-FFF2-40B4-BE49-F238E27FC236}">
                    <a16:creationId xmlns:a16="http://schemas.microsoft.com/office/drawing/2014/main" id="{4F4A403A-26F4-AA69-68FA-B34609E5CA92}"/>
                  </a:ext>
                </a:extLst>
              </p:cNvPr>
              <p:cNvGrpSpPr/>
              <p:nvPr/>
            </p:nvGrpSpPr>
            <p:grpSpPr>
              <a:xfrm>
                <a:off x="2781854" y="3916888"/>
                <a:ext cx="13029902" cy="6370112"/>
                <a:chOff x="2781854" y="3872603"/>
                <a:chExt cx="13029902" cy="6370112"/>
              </a:xfrm>
            </p:grpSpPr>
            <p:grpSp>
              <p:nvGrpSpPr>
                <p:cNvPr id="27" name="Group 3">
                  <a:extLst>
                    <a:ext uri="{FF2B5EF4-FFF2-40B4-BE49-F238E27FC236}">
                      <a16:creationId xmlns:a16="http://schemas.microsoft.com/office/drawing/2014/main" id="{47B6A1A1-501D-817D-0205-8C7EEDB21076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781854" y="3872603"/>
                  <a:ext cx="13029902" cy="6370112"/>
                  <a:chOff x="0" y="0"/>
                  <a:chExt cx="7467600" cy="6002020"/>
                </a:xfrm>
              </p:grpSpPr>
              <p:sp>
                <p:nvSpPr>
                  <p:cNvPr id="29" name="Freeform 4">
                    <a:extLst>
                      <a:ext uri="{FF2B5EF4-FFF2-40B4-BE49-F238E27FC236}">
                        <a16:creationId xmlns:a16="http://schemas.microsoft.com/office/drawing/2014/main" id="{7653FE78-4C17-0DEF-2DC7-7F732A0FB8E1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7467600" cy="45135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7600" h="4513580">
                        <a:moveTo>
                          <a:pt x="7127240" y="0"/>
                        </a:moveTo>
                        <a:lnTo>
                          <a:pt x="340360" y="0"/>
                        </a:lnTo>
                        <a:cubicBezTo>
                          <a:pt x="152400" y="0"/>
                          <a:pt x="0" y="152400"/>
                          <a:pt x="0" y="340360"/>
                        </a:cubicBezTo>
                        <a:lnTo>
                          <a:pt x="0" y="4513580"/>
                        </a:lnTo>
                        <a:lnTo>
                          <a:pt x="7467600" y="4513580"/>
                        </a:lnTo>
                        <a:lnTo>
                          <a:pt x="7467600" y="340360"/>
                        </a:lnTo>
                        <a:cubicBezTo>
                          <a:pt x="7467600" y="152400"/>
                          <a:pt x="7315200" y="0"/>
                          <a:pt x="7127240" y="0"/>
                        </a:cubicBezTo>
                        <a:close/>
                        <a:moveTo>
                          <a:pt x="7142480" y="4188460"/>
                        </a:moveTo>
                        <a:lnTo>
                          <a:pt x="314961" y="4188460"/>
                        </a:lnTo>
                        <a:lnTo>
                          <a:pt x="314961" y="353060"/>
                        </a:lnTo>
                        <a:lnTo>
                          <a:pt x="7142480" y="353060"/>
                        </a:lnTo>
                        <a:lnTo>
                          <a:pt x="7142480" y="418846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" name="Freeform 5">
                    <a:extLst>
                      <a:ext uri="{FF2B5EF4-FFF2-40B4-BE49-F238E27FC236}">
                        <a16:creationId xmlns:a16="http://schemas.microsoft.com/office/drawing/2014/main" id="{FB7DFC8C-1784-25E0-223A-3457BCAA5F66}"/>
                      </a:ext>
                    </a:extLst>
                  </p:cNvPr>
                  <p:cNvSpPr/>
                  <p:nvPr/>
                </p:nvSpPr>
                <p:spPr>
                  <a:xfrm>
                    <a:off x="0" y="4514850"/>
                    <a:ext cx="7467600" cy="6959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7600" h="695960">
                        <a:moveTo>
                          <a:pt x="0" y="355600"/>
                        </a:moveTo>
                        <a:cubicBezTo>
                          <a:pt x="0" y="543560"/>
                          <a:pt x="152400" y="695960"/>
                          <a:pt x="340360" y="695960"/>
                        </a:cubicBezTo>
                        <a:lnTo>
                          <a:pt x="7127240" y="695960"/>
                        </a:lnTo>
                        <a:cubicBezTo>
                          <a:pt x="7315200" y="695960"/>
                          <a:pt x="7467600" y="543560"/>
                          <a:pt x="7467600" y="355600"/>
                        </a:cubicBezTo>
                        <a:lnTo>
                          <a:pt x="7467600" y="0"/>
                        </a:lnTo>
                        <a:lnTo>
                          <a:pt x="0" y="0"/>
                        </a:lnTo>
                        <a:lnTo>
                          <a:pt x="0" y="355600"/>
                        </a:lnTo>
                        <a:close/>
                      </a:path>
                    </a:pathLst>
                  </a:custGeom>
                  <a:solidFill>
                    <a:srgbClr val="E9E9E9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" name="Freeform 6">
                    <a:extLst>
                      <a:ext uri="{FF2B5EF4-FFF2-40B4-BE49-F238E27FC236}">
                        <a16:creationId xmlns:a16="http://schemas.microsoft.com/office/drawing/2014/main" id="{24CA4827-9861-288A-D74D-6E3DBBA4BF0D}"/>
                      </a:ext>
                    </a:extLst>
                  </p:cNvPr>
                  <p:cNvSpPr/>
                  <p:nvPr/>
                </p:nvSpPr>
                <p:spPr>
                  <a:xfrm>
                    <a:off x="2429510" y="5210810"/>
                    <a:ext cx="2606040" cy="7912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6040" h="791210">
                        <a:moveTo>
                          <a:pt x="1258570" y="0"/>
                        </a:moveTo>
                        <a:lnTo>
                          <a:pt x="453390" y="0"/>
                        </a:lnTo>
                        <a:cubicBezTo>
                          <a:pt x="453390" y="0"/>
                          <a:pt x="429260" y="370840"/>
                          <a:pt x="403860" y="525780"/>
                        </a:cubicBezTo>
                        <a:cubicBezTo>
                          <a:pt x="359410" y="791210"/>
                          <a:pt x="87630" y="706120"/>
                          <a:pt x="10160" y="762000"/>
                        </a:cubicBezTo>
                        <a:cubicBezTo>
                          <a:pt x="0" y="769620"/>
                          <a:pt x="5080" y="786130"/>
                          <a:pt x="17780" y="786130"/>
                        </a:cubicBezTo>
                        <a:lnTo>
                          <a:pt x="2588260" y="786130"/>
                        </a:lnTo>
                        <a:cubicBezTo>
                          <a:pt x="2600960" y="786130"/>
                          <a:pt x="2606040" y="769620"/>
                          <a:pt x="2595880" y="762000"/>
                        </a:cubicBezTo>
                        <a:cubicBezTo>
                          <a:pt x="2518410" y="706120"/>
                          <a:pt x="2246630" y="791210"/>
                          <a:pt x="2202180" y="525780"/>
                        </a:cubicBezTo>
                        <a:cubicBezTo>
                          <a:pt x="2176780" y="370840"/>
                          <a:pt x="2152650" y="0"/>
                          <a:pt x="2152650" y="0"/>
                        </a:cubicBezTo>
                        <a:lnTo>
                          <a:pt x="1258570" y="0"/>
                        </a:lnTo>
                        <a:close/>
                      </a:path>
                    </a:pathLst>
                  </a:custGeom>
                  <a:solidFill>
                    <a:srgbClr val="BBBBBB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8" name="Dikdörtgen 27">
                  <a:extLst>
                    <a:ext uri="{FF2B5EF4-FFF2-40B4-BE49-F238E27FC236}">
                      <a16:creationId xmlns:a16="http://schemas.microsoft.com/office/drawing/2014/main" id="{E95E9C06-D65A-8C13-1BC3-5F96D5105704}"/>
                    </a:ext>
                  </a:extLst>
                </p:cNvPr>
                <p:cNvSpPr/>
                <p:nvPr/>
              </p:nvSpPr>
              <p:spPr>
                <a:xfrm>
                  <a:off x="3340223" y="4152900"/>
                  <a:ext cx="11975977" cy="42672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r-TR" dirty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26" name="TextBox 17">
                <a:extLst>
                  <a:ext uri="{FF2B5EF4-FFF2-40B4-BE49-F238E27FC236}">
                    <a16:creationId xmlns:a16="http://schemas.microsoft.com/office/drawing/2014/main" id="{B28878E0-7455-9A62-1F05-515BED722F94}"/>
                  </a:ext>
                </a:extLst>
              </p:cNvPr>
              <p:cNvSpPr txBox="1"/>
              <p:nvPr/>
            </p:nvSpPr>
            <p:spPr>
              <a:xfrm>
                <a:off x="3629053" y="4914237"/>
                <a:ext cx="11398317" cy="244442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lvl="0">
                  <a:spcBef>
                    <a:spcPct val="0"/>
                  </a:spcBef>
                  <a:defRPr/>
                </a:pPr>
                <a:r>
                  <a:rPr lang="tr-TR" sz="3200" dirty="0" err="1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dogum_yili</a:t>
                </a:r>
                <a:r>
                  <a:rPr lang="tr-TR" sz="3200" dirty="0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= 2009</a:t>
                </a:r>
              </a:p>
              <a:p>
                <a:pPr lvl="0">
                  <a:spcBef>
                    <a:spcPct val="0"/>
                  </a:spcBef>
                  <a:defRPr/>
                </a:pPr>
                <a:r>
                  <a:rPr lang="tr-TR" sz="3200" dirty="0" err="1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mevcut_yil</a:t>
                </a:r>
                <a:r>
                  <a:rPr lang="tr-TR" sz="3200" dirty="0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= 2025</a:t>
                </a:r>
              </a:p>
              <a:p>
                <a:pPr lvl="0">
                  <a:spcBef>
                    <a:spcPct val="0"/>
                  </a:spcBef>
                  <a:defRPr/>
                </a:pPr>
                <a:r>
                  <a:rPr lang="tr-TR" sz="3200" dirty="0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yas = </a:t>
                </a:r>
                <a:r>
                  <a:rPr lang="tr-TR" sz="3200" dirty="0" err="1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mevcut_yil</a:t>
                </a:r>
                <a:r>
                  <a:rPr lang="tr-TR" sz="3200" dirty="0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- </a:t>
                </a:r>
                <a:r>
                  <a:rPr lang="tr-TR" sz="3200" dirty="0" err="1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dogum_yili</a:t>
                </a:r>
                <a:endPara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endParaRPr>
              </a:p>
            </p:txBody>
          </p:sp>
        </p:grpSp>
        <p:pic>
          <p:nvPicPr>
            <p:cNvPr id="23" name="Picture 2" descr="Html GIFs - Find &amp; Share on GIPHY">
              <a:extLst>
                <a:ext uri="{FF2B5EF4-FFF2-40B4-BE49-F238E27FC236}">
                  <a16:creationId xmlns:a16="http://schemas.microsoft.com/office/drawing/2014/main" id="{2EF850D4-FB04-B3A2-8C7F-BCC6FD4F05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9041" y="4214918"/>
              <a:ext cx="7339300" cy="4239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2149783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2CAF5C-4E01-8F89-4ADF-D729335F7F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60879DDC-2D24-6C68-5074-E248F48CA9E8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4EC33B38-A92E-5D9B-41D3-5A5BA2230972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D50FBAB4-FF57-BB47-ED24-0C3C2F07B310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3D5B1805-8D38-7D9F-7E37-D7A668D5D702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5A303C11-6429-094C-B289-0385E4F28684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75020021-1DF9-016E-2150-D8C4A8ACFCD2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F08D4451-1F88-9369-9801-F56129B1856F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D4B8DB6A-A546-34CC-CAD5-B8C172A3F88D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23627478-494C-BD16-41EA-701E131E4166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6E6B389C-2F4A-6E45-D6ED-43ADA1FD5872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CFFC8AE3-2509-4450-89FA-592D9FA5E26D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00AB0455-0C3F-746F-DC35-F401C2D927F6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EC3E4F69-061F-688B-FC0F-851D0DBE2A4C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B05B2C46-FB64-040A-8C2A-5F473D691EDB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31EE9BAC-B3EE-380A-50A0-C94BA34534DE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816C881E-5DD0-6282-85DD-14F499E96D3C}"/>
              </a:ext>
            </a:extLst>
          </p:cNvPr>
          <p:cNvSpPr txBox="1"/>
          <p:nvPr/>
        </p:nvSpPr>
        <p:spPr>
          <a:xfrm>
            <a:off x="735755" y="2895263"/>
            <a:ext cx="16775131" cy="51706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sozluk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= {“Bilim 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insanı”:”Aziz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Sancar”, “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Şair”:”Mehmet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Akif Ersoy”, “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Astronom”:”Ali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Kuşçu” }</a:t>
            </a:r>
          </a:p>
          <a:p>
            <a:pPr lvl="0" algn="just">
              <a:spcBef>
                <a:spcPct val="0"/>
              </a:spcBef>
              <a:defRPr/>
            </a:pPr>
            <a:endParaRPr lang="tr-TR" sz="28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endParaRPr lang="tr-TR" sz="28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endParaRPr lang="tr-TR" sz="28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1 ) 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sozluk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isimli sözlüğü meslekler isimli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başka bir sözlüğe kopyalayınız ve 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ekrana yazdırınız.</a:t>
            </a:r>
          </a:p>
          <a:p>
            <a:pPr lvl="0" algn="just">
              <a:spcBef>
                <a:spcPct val="0"/>
              </a:spcBef>
              <a:defRPr/>
            </a:pPr>
            <a:endParaRPr lang="tr-TR" sz="28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endParaRPr lang="tr-TR" sz="28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endParaRPr lang="tr-TR" sz="28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endParaRPr lang="tr-TR" sz="28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00F36C81-89C7-4524-B7F0-42C39A197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C3E4974E-E873-5D49-A8FC-84AAA773A8F8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1</a:t>
            </a:r>
            <a:r>
              <a:rPr lang="en-US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Dictionary (Sözlük) </a:t>
            </a:r>
            <a:endParaRPr lang="en-US" sz="72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grpSp>
        <p:nvGrpSpPr>
          <p:cNvPr id="21" name="Grup 20">
            <a:extLst>
              <a:ext uri="{FF2B5EF4-FFF2-40B4-BE49-F238E27FC236}">
                <a16:creationId xmlns:a16="http://schemas.microsoft.com/office/drawing/2014/main" id="{E88F5601-DA43-455A-D06E-9C96E973C5D9}"/>
              </a:ext>
            </a:extLst>
          </p:cNvPr>
          <p:cNvGrpSpPr/>
          <p:nvPr/>
        </p:nvGrpSpPr>
        <p:grpSpPr>
          <a:xfrm>
            <a:off x="9964326" y="4015315"/>
            <a:ext cx="7587919" cy="6266242"/>
            <a:chOff x="2781854" y="3916888"/>
            <a:chExt cx="13029902" cy="6370112"/>
          </a:xfrm>
        </p:grpSpPr>
        <p:grpSp>
          <p:nvGrpSpPr>
            <p:cNvPr id="24" name="Grup 23">
              <a:extLst>
                <a:ext uri="{FF2B5EF4-FFF2-40B4-BE49-F238E27FC236}">
                  <a16:creationId xmlns:a16="http://schemas.microsoft.com/office/drawing/2014/main" id="{5D60815D-D42E-C49D-25AB-CB80FE73AC60}"/>
                </a:ext>
              </a:extLst>
            </p:cNvPr>
            <p:cNvGrpSpPr/>
            <p:nvPr/>
          </p:nvGrpSpPr>
          <p:grpSpPr>
            <a:xfrm>
              <a:off x="2781854" y="3916888"/>
              <a:ext cx="13029902" cy="6370112"/>
              <a:chOff x="2781854" y="3872603"/>
              <a:chExt cx="13029902" cy="6370112"/>
            </a:xfrm>
          </p:grpSpPr>
          <p:grpSp>
            <p:nvGrpSpPr>
              <p:cNvPr id="27" name="Group 3">
                <a:extLst>
                  <a:ext uri="{FF2B5EF4-FFF2-40B4-BE49-F238E27FC236}">
                    <a16:creationId xmlns:a16="http://schemas.microsoft.com/office/drawing/2014/main" id="{850A731A-2843-87C7-636B-F33DF92E913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81854" y="3872603"/>
                <a:ext cx="13029902" cy="6370112"/>
                <a:chOff x="0" y="0"/>
                <a:chExt cx="7467600" cy="6002020"/>
              </a:xfrm>
            </p:grpSpPr>
            <p:sp>
              <p:nvSpPr>
                <p:cNvPr id="29" name="Freeform 4">
                  <a:extLst>
                    <a:ext uri="{FF2B5EF4-FFF2-40B4-BE49-F238E27FC236}">
                      <a16:creationId xmlns:a16="http://schemas.microsoft.com/office/drawing/2014/main" id="{797F44A7-8A21-A2BF-3D67-3B6A18A59FB3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67600" cy="45135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4513580">
                      <a:moveTo>
                        <a:pt x="7127240" y="0"/>
                      </a:moveTo>
                      <a:lnTo>
                        <a:pt x="340360" y="0"/>
                      </a:lnTo>
                      <a:cubicBezTo>
                        <a:pt x="152400" y="0"/>
                        <a:pt x="0" y="152400"/>
                        <a:pt x="0" y="340360"/>
                      </a:cubicBezTo>
                      <a:lnTo>
                        <a:pt x="0" y="4513580"/>
                      </a:lnTo>
                      <a:lnTo>
                        <a:pt x="7467600" y="4513580"/>
                      </a:lnTo>
                      <a:lnTo>
                        <a:pt x="7467600" y="340360"/>
                      </a:lnTo>
                      <a:cubicBezTo>
                        <a:pt x="7467600" y="152400"/>
                        <a:pt x="7315200" y="0"/>
                        <a:pt x="7127240" y="0"/>
                      </a:cubicBezTo>
                      <a:close/>
                      <a:moveTo>
                        <a:pt x="7142480" y="4188460"/>
                      </a:moveTo>
                      <a:lnTo>
                        <a:pt x="314961" y="4188460"/>
                      </a:lnTo>
                      <a:lnTo>
                        <a:pt x="314961" y="353060"/>
                      </a:lnTo>
                      <a:lnTo>
                        <a:pt x="7142480" y="353060"/>
                      </a:lnTo>
                      <a:lnTo>
                        <a:pt x="7142480" y="41884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">
                  <a:extLst>
                    <a:ext uri="{FF2B5EF4-FFF2-40B4-BE49-F238E27FC236}">
                      <a16:creationId xmlns:a16="http://schemas.microsoft.com/office/drawing/2014/main" id="{46C6D979-259E-22FA-7B74-BE3C2FCD5D3C}"/>
                    </a:ext>
                  </a:extLst>
                </p:cNvPr>
                <p:cNvSpPr/>
                <p:nvPr/>
              </p:nvSpPr>
              <p:spPr>
                <a:xfrm>
                  <a:off x="0" y="4514850"/>
                  <a:ext cx="7467600" cy="695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695960">
                      <a:moveTo>
                        <a:pt x="0" y="355600"/>
                      </a:moveTo>
                      <a:cubicBezTo>
                        <a:pt x="0" y="543560"/>
                        <a:pt x="152400" y="695960"/>
                        <a:pt x="340360" y="695960"/>
                      </a:cubicBezTo>
                      <a:lnTo>
                        <a:pt x="7127240" y="695960"/>
                      </a:lnTo>
                      <a:cubicBezTo>
                        <a:pt x="7315200" y="695960"/>
                        <a:pt x="7467600" y="543560"/>
                        <a:pt x="7467600" y="355600"/>
                      </a:cubicBezTo>
                      <a:lnTo>
                        <a:pt x="7467600" y="0"/>
                      </a:lnTo>
                      <a:lnTo>
                        <a:pt x="0" y="0"/>
                      </a:lnTo>
                      <a:lnTo>
                        <a:pt x="0" y="355600"/>
                      </a:lnTo>
                      <a:close/>
                    </a:path>
                  </a:pathLst>
                </a:custGeom>
                <a:solidFill>
                  <a:srgbClr val="E9E9E9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Freeform 6">
                  <a:extLst>
                    <a:ext uri="{FF2B5EF4-FFF2-40B4-BE49-F238E27FC236}">
                      <a16:creationId xmlns:a16="http://schemas.microsoft.com/office/drawing/2014/main" id="{A94E4961-6A51-476A-1B90-0D5D2E586E8A}"/>
                    </a:ext>
                  </a:extLst>
                </p:cNvPr>
                <p:cNvSpPr/>
                <p:nvPr/>
              </p:nvSpPr>
              <p:spPr>
                <a:xfrm>
                  <a:off x="2429510" y="5210810"/>
                  <a:ext cx="2606040" cy="791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6040" h="791210">
                      <a:moveTo>
                        <a:pt x="1258570" y="0"/>
                      </a:moveTo>
                      <a:lnTo>
                        <a:pt x="453390" y="0"/>
                      </a:lnTo>
                      <a:cubicBezTo>
                        <a:pt x="453390" y="0"/>
                        <a:pt x="429260" y="370840"/>
                        <a:pt x="403860" y="525780"/>
                      </a:cubicBezTo>
                      <a:cubicBezTo>
                        <a:pt x="359410" y="791210"/>
                        <a:pt x="87630" y="706120"/>
                        <a:pt x="10160" y="762000"/>
                      </a:cubicBezTo>
                      <a:cubicBezTo>
                        <a:pt x="0" y="769620"/>
                        <a:pt x="5080" y="786130"/>
                        <a:pt x="17780" y="786130"/>
                      </a:cubicBezTo>
                      <a:lnTo>
                        <a:pt x="2588260" y="786130"/>
                      </a:lnTo>
                      <a:cubicBezTo>
                        <a:pt x="2600960" y="786130"/>
                        <a:pt x="2606040" y="769620"/>
                        <a:pt x="2595880" y="762000"/>
                      </a:cubicBezTo>
                      <a:cubicBezTo>
                        <a:pt x="2518410" y="706120"/>
                        <a:pt x="2246630" y="791210"/>
                        <a:pt x="2202180" y="525780"/>
                      </a:cubicBezTo>
                      <a:cubicBezTo>
                        <a:pt x="2176780" y="370840"/>
                        <a:pt x="2152650" y="0"/>
                        <a:pt x="2152650" y="0"/>
                      </a:cubicBezTo>
                      <a:lnTo>
                        <a:pt x="1258570" y="0"/>
                      </a:lnTo>
                      <a:close/>
                    </a:path>
                  </a:pathLst>
                </a:custGeom>
                <a:solidFill>
                  <a:srgbClr val="BBBBBB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8" name="Dikdörtgen 27">
                <a:extLst>
                  <a:ext uri="{FF2B5EF4-FFF2-40B4-BE49-F238E27FC236}">
                    <a16:creationId xmlns:a16="http://schemas.microsoft.com/office/drawing/2014/main" id="{49C8DFAC-910E-35C7-A8C1-92C7655279C3}"/>
                  </a:ext>
                </a:extLst>
              </p:cNvPr>
              <p:cNvSpPr/>
              <p:nvPr/>
            </p:nvSpPr>
            <p:spPr>
              <a:xfrm>
                <a:off x="3340223" y="4152900"/>
                <a:ext cx="11975977" cy="42672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26" name="TextBox 17">
              <a:extLst>
                <a:ext uri="{FF2B5EF4-FFF2-40B4-BE49-F238E27FC236}">
                  <a16:creationId xmlns:a16="http://schemas.microsoft.com/office/drawing/2014/main" id="{BA97CDDE-027D-2914-4C04-29D0E54ECD00}"/>
                </a:ext>
              </a:extLst>
            </p:cNvPr>
            <p:cNvSpPr txBox="1"/>
            <p:nvPr/>
          </p:nvSpPr>
          <p:spPr>
            <a:xfrm>
              <a:off x="3629052" y="4914237"/>
              <a:ext cx="11398317" cy="100121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meslekler = </a:t>
              </a:r>
              <a:r>
                <a:rPr lang="tr-TR" sz="3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sozluk.copy</a:t>
              </a: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()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tr-TR" sz="3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print</a:t>
              </a: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(meslekler)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93893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13B455-700C-1B49-5D60-C15978BE60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9731DF46-B5F1-8A0F-D334-F058354B82E6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B0D6FD80-55D6-196C-53AD-4F729A14F9E0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97749C38-016C-3847-5845-A6826FC746CA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8FEF4C3A-04BB-9E3F-E21C-9934CAA03CCC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5DC08B60-3457-8780-0C63-19C7F6F925F8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BD9FFEB9-1238-3888-3A7E-B55CFDF5BE97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A2224C42-394F-E2C3-239F-AB652C50D7CC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623BCDEB-7FEA-CB13-35C8-46301D5CF406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E7482EF7-5948-6EE4-C636-2AC0004349B0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0EE7CE98-B54A-59E1-E388-AD0DE95817DA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D0B43FB0-89D4-CD06-192D-37337FDEE490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A439BA7E-BC66-C199-C743-FB52263BBB30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80D439CB-D15B-AB8E-648E-5639DDAE2D02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A5D4E60C-F8A6-2F88-6E24-F3B4FCA32460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23D4316B-8F37-D0B3-735F-EE0BDF92F210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DEA5A90C-64A2-29F2-4D3E-F35731CAB522}"/>
              </a:ext>
            </a:extLst>
          </p:cNvPr>
          <p:cNvSpPr txBox="1"/>
          <p:nvPr/>
        </p:nvSpPr>
        <p:spPr>
          <a:xfrm>
            <a:off x="735755" y="2895263"/>
            <a:ext cx="16775131" cy="43088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sozluk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= {“Bilim 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insanı”:”Aziz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Sancar”, “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Şair”:”Mehmet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Akif Ersoy”, “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Astronom”:”Ali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Kuşçu” }</a:t>
            </a:r>
          </a:p>
          <a:p>
            <a:pPr lvl="0" algn="just">
              <a:spcBef>
                <a:spcPct val="0"/>
              </a:spcBef>
              <a:defRPr/>
            </a:pPr>
            <a:endParaRPr lang="tr-TR" sz="28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endParaRPr lang="tr-TR" sz="28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endParaRPr lang="tr-TR" sz="28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2 ) 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sozluk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isimli sözlüğün değerlerini 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ekrana yazdırınız.</a:t>
            </a:r>
          </a:p>
          <a:p>
            <a:pPr lvl="0" algn="just">
              <a:spcBef>
                <a:spcPct val="0"/>
              </a:spcBef>
              <a:defRPr/>
            </a:pPr>
            <a:endParaRPr lang="tr-TR" sz="28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endParaRPr lang="tr-TR" sz="28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endParaRPr lang="tr-TR" sz="28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9705161A-C647-85CE-E02E-E248FA30E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B2BE8478-A65B-28A9-F5D9-87F5EC9A27AF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1</a:t>
            </a:r>
            <a:r>
              <a:rPr lang="en-US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Dictionary (Sözlük) </a:t>
            </a:r>
            <a:endParaRPr lang="en-US" sz="72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grpSp>
        <p:nvGrpSpPr>
          <p:cNvPr id="3" name="Grup 2">
            <a:extLst>
              <a:ext uri="{FF2B5EF4-FFF2-40B4-BE49-F238E27FC236}">
                <a16:creationId xmlns:a16="http://schemas.microsoft.com/office/drawing/2014/main" id="{197B6EE1-B765-F8A1-E140-278777304759}"/>
              </a:ext>
            </a:extLst>
          </p:cNvPr>
          <p:cNvGrpSpPr/>
          <p:nvPr/>
        </p:nvGrpSpPr>
        <p:grpSpPr>
          <a:xfrm>
            <a:off x="9964326" y="4015315"/>
            <a:ext cx="7587919" cy="6266242"/>
            <a:chOff x="5308820" y="3906555"/>
            <a:chExt cx="7962346" cy="6370112"/>
          </a:xfrm>
        </p:grpSpPr>
        <p:grpSp>
          <p:nvGrpSpPr>
            <p:cNvPr id="21" name="Grup 20">
              <a:extLst>
                <a:ext uri="{FF2B5EF4-FFF2-40B4-BE49-F238E27FC236}">
                  <a16:creationId xmlns:a16="http://schemas.microsoft.com/office/drawing/2014/main" id="{A9EE6636-631F-A43E-4268-A24F40E976C8}"/>
                </a:ext>
              </a:extLst>
            </p:cNvPr>
            <p:cNvGrpSpPr/>
            <p:nvPr/>
          </p:nvGrpSpPr>
          <p:grpSpPr>
            <a:xfrm>
              <a:off x="5308820" y="3906555"/>
              <a:ext cx="7962346" cy="6370112"/>
              <a:chOff x="2781854" y="3916888"/>
              <a:chExt cx="13029902" cy="6370112"/>
            </a:xfrm>
          </p:grpSpPr>
          <p:grpSp>
            <p:nvGrpSpPr>
              <p:cNvPr id="24" name="Grup 23">
                <a:extLst>
                  <a:ext uri="{FF2B5EF4-FFF2-40B4-BE49-F238E27FC236}">
                    <a16:creationId xmlns:a16="http://schemas.microsoft.com/office/drawing/2014/main" id="{063A5009-BC09-3279-2BAF-291E68910E54}"/>
                  </a:ext>
                </a:extLst>
              </p:cNvPr>
              <p:cNvGrpSpPr/>
              <p:nvPr/>
            </p:nvGrpSpPr>
            <p:grpSpPr>
              <a:xfrm>
                <a:off x="2781854" y="3916888"/>
                <a:ext cx="13029902" cy="6370112"/>
                <a:chOff x="2781854" y="3872603"/>
                <a:chExt cx="13029902" cy="6370112"/>
              </a:xfrm>
            </p:grpSpPr>
            <p:grpSp>
              <p:nvGrpSpPr>
                <p:cNvPr id="27" name="Group 3">
                  <a:extLst>
                    <a:ext uri="{FF2B5EF4-FFF2-40B4-BE49-F238E27FC236}">
                      <a16:creationId xmlns:a16="http://schemas.microsoft.com/office/drawing/2014/main" id="{30D4A516-AAD4-C2C8-60BA-F74FA30F9C76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781854" y="3872603"/>
                  <a:ext cx="13029902" cy="6370112"/>
                  <a:chOff x="0" y="0"/>
                  <a:chExt cx="7467600" cy="6002020"/>
                </a:xfrm>
              </p:grpSpPr>
              <p:sp>
                <p:nvSpPr>
                  <p:cNvPr id="29" name="Freeform 4">
                    <a:extLst>
                      <a:ext uri="{FF2B5EF4-FFF2-40B4-BE49-F238E27FC236}">
                        <a16:creationId xmlns:a16="http://schemas.microsoft.com/office/drawing/2014/main" id="{41CCFCFD-8AB2-0198-F590-D7D3D8AED9BD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7467600" cy="45135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7600" h="4513580">
                        <a:moveTo>
                          <a:pt x="7127240" y="0"/>
                        </a:moveTo>
                        <a:lnTo>
                          <a:pt x="340360" y="0"/>
                        </a:lnTo>
                        <a:cubicBezTo>
                          <a:pt x="152400" y="0"/>
                          <a:pt x="0" y="152400"/>
                          <a:pt x="0" y="340360"/>
                        </a:cubicBezTo>
                        <a:lnTo>
                          <a:pt x="0" y="4513580"/>
                        </a:lnTo>
                        <a:lnTo>
                          <a:pt x="7467600" y="4513580"/>
                        </a:lnTo>
                        <a:lnTo>
                          <a:pt x="7467600" y="340360"/>
                        </a:lnTo>
                        <a:cubicBezTo>
                          <a:pt x="7467600" y="152400"/>
                          <a:pt x="7315200" y="0"/>
                          <a:pt x="7127240" y="0"/>
                        </a:cubicBezTo>
                        <a:close/>
                        <a:moveTo>
                          <a:pt x="7142480" y="4188460"/>
                        </a:moveTo>
                        <a:lnTo>
                          <a:pt x="314961" y="4188460"/>
                        </a:lnTo>
                        <a:lnTo>
                          <a:pt x="314961" y="353060"/>
                        </a:lnTo>
                        <a:lnTo>
                          <a:pt x="7142480" y="353060"/>
                        </a:lnTo>
                        <a:lnTo>
                          <a:pt x="7142480" y="418846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" name="Freeform 5">
                    <a:extLst>
                      <a:ext uri="{FF2B5EF4-FFF2-40B4-BE49-F238E27FC236}">
                        <a16:creationId xmlns:a16="http://schemas.microsoft.com/office/drawing/2014/main" id="{3ABBDAD9-B8A5-A0CA-1DD0-968FD2E07B04}"/>
                      </a:ext>
                    </a:extLst>
                  </p:cNvPr>
                  <p:cNvSpPr/>
                  <p:nvPr/>
                </p:nvSpPr>
                <p:spPr>
                  <a:xfrm>
                    <a:off x="0" y="4514850"/>
                    <a:ext cx="7467600" cy="6959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7600" h="695960">
                        <a:moveTo>
                          <a:pt x="0" y="355600"/>
                        </a:moveTo>
                        <a:cubicBezTo>
                          <a:pt x="0" y="543560"/>
                          <a:pt x="152400" y="695960"/>
                          <a:pt x="340360" y="695960"/>
                        </a:cubicBezTo>
                        <a:lnTo>
                          <a:pt x="7127240" y="695960"/>
                        </a:lnTo>
                        <a:cubicBezTo>
                          <a:pt x="7315200" y="695960"/>
                          <a:pt x="7467600" y="543560"/>
                          <a:pt x="7467600" y="355600"/>
                        </a:cubicBezTo>
                        <a:lnTo>
                          <a:pt x="7467600" y="0"/>
                        </a:lnTo>
                        <a:lnTo>
                          <a:pt x="0" y="0"/>
                        </a:lnTo>
                        <a:lnTo>
                          <a:pt x="0" y="355600"/>
                        </a:lnTo>
                        <a:close/>
                      </a:path>
                    </a:pathLst>
                  </a:custGeom>
                  <a:solidFill>
                    <a:srgbClr val="E9E9E9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" name="Freeform 6">
                    <a:extLst>
                      <a:ext uri="{FF2B5EF4-FFF2-40B4-BE49-F238E27FC236}">
                        <a16:creationId xmlns:a16="http://schemas.microsoft.com/office/drawing/2014/main" id="{EAA8C529-4AC0-B773-737C-C8AD38F3E66D}"/>
                      </a:ext>
                    </a:extLst>
                  </p:cNvPr>
                  <p:cNvSpPr/>
                  <p:nvPr/>
                </p:nvSpPr>
                <p:spPr>
                  <a:xfrm>
                    <a:off x="2429510" y="5210810"/>
                    <a:ext cx="2606040" cy="7912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6040" h="791210">
                        <a:moveTo>
                          <a:pt x="1258570" y="0"/>
                        </a:moveTo>
                        <a:lnTo>
                          <a:pt x="453390" y="0"/>
                        </a:lnTo>
                        <a:cubicBezTo>
                          <a:pt x="453390" y="0"/>
                          <a:pt x="429260" y="370840"/>
                          <a:pt x="403860" y="525780"/>
                        </a:cubicBezTo>
                        <a:cubicBezTo>
                          <a:pt x="359410" y="791210"/>
                          <a:pt x="87630" y="706120"/>
                          <a:pt x="10160" y="762000"/>
                        </a:cubicBezTo>
                        <a:cubicBezTo>
                          <a:pt x="0" y="769620"/>
                          <a:pt x="5080" y="786130"/>
                          <a:pt x="17780" y="786130"/>
                        </a:cubicBezTo>
                        <a:lnTo>
                          <a:pt x="2588260" y="786130"/>
                        </a:lnTo>
                        <a:cubicBezTo>
                          <a:pt x="2600960" y="786130"/>
                          <a:pt x="2606040" y="769620"/>
                          <a:pt x="2595880" y="762000"/>
                        </a:cubicBezTo>
                        <a:cubicBezTo>
                          <a:pt x="2518410" y="706120"/>
                          <a:pt x="2246630" y="791210"/>
                          <a:pt x="2202180" y="525780"/>
                        </a:cubicBezTo>
                        <a:cubicBezTo>
                          <a:pt x="2176780" y="370840"/>
                          <a:pt x="2152650" y="0"/>
                          <a:pt x="2152650" y="0"/>
                        </a:cubicBezTo>
                        <a:lnTo>
                          <a:pt x="1258570" y="0"/>
                        </a:lnTo>
                        <a:close/>
                      </a:path>
                    </a:pathLst>
                  </a:custGeom>
                  <a:solidFill>
                    <a:srgbClr val="BBBBBB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8" name="Dikdörtgen 27">
                  <a:extLst>
                    <a:ext uri="{FF2B5EF4-FFF2-40B4-BE49-F238E27FC236}">
                      <a16:creationId xmlns:a16="http://schemas.microsoft.com/office/drawing/2014/main" id="{FB7748C6-45BE-D75A-B1E2-9D06237B73DD}"/>
                    </a:ext>
                  </a:extLst>
                </p:cNvPr>
                <p:cNvSpPr/>
                <p:nvPr/>
              </p:nvSpPr>
              <p:spPr>
                <a:xfrm>
                  <a:off x="3340223" y="4152900"/>
                  <a:ext cx="11975977" cy="42672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r-TR" dirty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26" name="TextBox 17">
                <a:extLst>
                  <a:ext uri="{FF2B5EF4-FFF2-40B4-BE49-F238E27FC236}">
                    <a16:creationId xmlns:a16="http://schemas.microsoft.com/office/drawing/2014/main" id="{9101D1F9-775E-41AB-CAA1-80CCF7EA2512}"/>
                  </a:ext>
                </a:extLst>
              </p:cNvPr>
              <p:cNvSpPr txBox="1"/>
              <p:nvPr/>
            </p:nvSpPr>
            <p:spPr>
              <a:xfrm>
                <a:off x="3629053" y="4914237"/>
                <a:ext cx="11398317" cy="244442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lvl="0">
                  <a:spcBef>
                    <a:spcPct val="0"/>
                  </a:spcBef>
                  <a:defRPr/>
                </a:pPr>
                <a:r>
                  <a:rPr lang="tr-TR" sz="3200" dirty="0" err="1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dogum_yili</a:t>
                </a:r>
                <a:r>
                  <a:rPr lang="tr-TR" sz="3200" dirty="0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= 2009</a:t>
                </a:r>
              </a:p>
              <a:p>
                <a:pPr lvl="0">
                  <a:spcBef>
                    <a:spcPct val="0"/>
                  </a:spcBef>
                  <a:defRPr/>
                </a:pPr>
                <a:r>
                  <a:rPr lang="tr-TR" sz="3200" dirty="0" err="1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mevcut_yil</a:t>
                </a:r>
                <a:r>
                  <a:rPr lang="tr-TR" sz="3200" dirty="0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= 2025</a:t>
                </a:r>
              </a:p>
              <a:p>
                <a:pPr lvl="0">
                  <a:spcBef>
                    <a:spcPct val="0"/>
                  </a:spcBef>
                  <a:defRPr/>
                </a:pPr>
                <a:r>
                  <a:rPr lang="tr-TR" sz="3200" dirty="0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yas = </a:t>
                </a:r>
                <a:r>
                  <a:rPr lang="tr-TR" sz="3200" dirty="0" err="1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mevcut_yil</a:t>
                </a:r>
                <a:r>
                  <a:rPr lang="tr-TR" sz="3200" dirty="0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- </a:t>
                </a:r>
                <a:r>
                  <a:rPr lang="tr-TR" sz="3200" dirty="0" err="1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dogum_yili</a:t>
                </a:r>
                <a:endPara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endParaRPr>
              </a:p>
            </p:txBody>
          </p:sp>
        </p:grpSp>
        <p:pic>
          <p:nvPicPr>
            <p:cNvPr id="23" name="Picture 2" descr="Html GIFs - Find &amp; Share on GIPHY">
              <a:extLst>
                <a:ext uri="{FF2B5EF4-FFF2-40B4-BE49-F238E27FC236}">
                  <a16:creationId xmlns:a16="http://schemas.microsoft.com/office/drawing/2014/main" id="{1222A3A2-A212-5CFF-3102-C1C9E354AE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9041" y="4214918"/>
              <a:ext cx="7339300" cy="4239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6247245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BB535E-5143-30DE-FA6E-5919DEAFC4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6AD62322-3EE9-536C-642F-9E43F6886D57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9DDF1AC3-A421-DE47-C2E6-6611C12EF160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5CFF103C-C60B-C257-57A2-8D9E8D2A8D56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6EA8E761-F180-302F-7591-EABE48124170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6C97130F-2346-7710-D5B9-EF648B0AB51B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EB68733F-EA82-159D-BBBA-DE812B9E601E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C42FCC78-CA5C-1E25-C51E-265FBA6D7FE1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0E54B620-66BE-0A38-AAF7-75830CD339E4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30B2CC20-35D8-8B98-C2C4-945CA94B2D68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CF9216ED-E6A0-63BC-1036-2C5B1E6AFDFA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617029A4-8BE8-B3D7-B59D-46BEDFBD648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C30BFE2F-07EC-E723-F5F6-A3A4FABC3E11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7523CC86-0A97-AEFC-135D-354B46BC2F4A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D3BF20E9-1F16-1430-BE4B-A19464B5E2F1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9FB2292A-5604-3FD5-83BC-99C19553361B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CBAF8993-3F27-0481-A9C6-CECF2A473823}"/>
              </a:ext>
            </a:extLst>
          </p:cNvPr>
          <p:cNvSpPr txBox="1"/>
          <p:nvPr/>
        </p:nvSpPr>
        <p:spPr>
          <a:xfrm>
            <a:off x="735755" y="2895263"/>
            <a:ext cx="16775131" cy="43088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sozluk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= {“Bilim 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insanı”:”Aziz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Sancar”, “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Şair”:”Mehmet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Akif Ersoy”, “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Astronom”:”Ali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Kuşçu” }</a:t>
            </a:r>
          </a:p>
          <a:p>
            <a:pPr lvl="0" algn="just">
              <a:spcBef>
                <a:spcPct val="0"/>
              </a:spcBef>
              <a:defRPr/>
            </a:pPr>
            <a:endParaRPr lang="tr-TR" sz="28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endParaRPr lang="tr-TR" sz="28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endParaRPr lang="tr-TR" sz="28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2 ) 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sozluk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isimli sözlüğün değerlerini 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ekrana yazdırınız.</a:t>
            </a:r>
          </a:p>
          <a:p>
            <a:pPr lvl="0" algn="just">
              <a:spcBef>
                <a:spcPct val="0"/>
              </a:spcBef>
              <a:defRPr/>
            </a:pPr>
            <a:endParaRPr lang="tr-TR" sz="28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endParaRPr lang="tr-TR" sz="28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endParaRPr lang="tr-TR" sz="28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A6CAA5B7-39E4-7C2F-DC46-00F7886CF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6DF41EF8-8D24-54E2-11EA-B52221E63F66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1</a:t>
            </a:r>
            <a:r>
              <a:rPr lang="en-US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Dictionary (Sözlük) </a:t>
            </a:r>
            <a:endParaRPr lang="en-US" sz="72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grpSp>
        <p:nvGrpSpPr>
          <p:cNvPr id="21" name="Grup 20">
            <a:extLst>
              <a:ext uri="{FF2B5EF4-FFF2-40B4-BE49-F238E27FC236}">
                <a16:creationId xmlns:a16="http://schemas.microsoft.com/office/drawing/2014/main" id="{6DBBEB7D-E0DE-B785-B75C-17D6D354A9AE}"/>
              </a:ext>
            </a:extLst>
          </p:cNvPr>
          <p:cNvGrpSpPr/>
          <p:nvPr/>
        </p:nvGrpSpPr>
        <p:grpSpPr>
          <a:xfrm>
            <a:off x="9964326" y="4015315"/>
            <a:ext cx="7587919" cy="6266242"/>
            <a:chOff x="2781854" y="3916888"/>
            <a:chExt cx="13029902" cy="6370112"/>
          </a:xfrm>
        </p:grpSpPr>
        <p:grpSp>
          <p:nvGrpSpPr>
            <p:cNvPr id="24" name="Grup 23">
              <a:extLst>
                <a:ext uri="{FF2B5EF4-FFF2-40B4-BE49-F238E27FC236}">
                  <a16:creationId xmlns:a16="http://schemas.microsoft.com/office/drawing/2014/main" id="{76EC7886-9FB6-4716-DB4F-118D8DB65BB8}"/>
                </a:ext>
              </a:extLst>
            </p:cNvPr>
            <p:cNvGrpSpPr/>
            <p:nvPr/>
          </p:nvGrpSpPr>
          <p:grpSpPr>
            <a:xfrm>
              <a:off x="2781854" y="3916888"/>
              <a:ext cx="13029902" cy="6370112"/>
              <a:chOff x="2781854" y="3872603"/>
              <a:chExt cx="13029902" cy="6370112"/>
            </a:xfrm>
          </p:grpSpPr>
          <p:grpSp>
            <p:nvGrpSpPr>
              <p:cNvPr id="27" name="Group 3">
                <a:extLst>
                  <a:ext uri="{FF2B5EF4-FFF2-40B4-BE49-F238E27FC236}">
                    <a16:creationId xmlns:a16="http://schemas.microsoft.com/office/drawing/2014/main" id="{BD414E9F-EE9C-1261-1226-5EDD084BEA07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81854" y="3872603"/>
                <a:ext cx="13029902" cy="6370112"/>
                <a:chOff x="0" y="0"/>
                <a:chExt cx="7467600" cy="6002020"/>
              </a:xfrm>
            </p:grpSpPr>
            <p:sp>
              <p:nvSpPr>
                <p:cNvPr id="29" name="Freeform 4">
                  <a:extLst>
                    <a:ext uri="{FF2B5EF4-FFF2-40B4-BE49-F238E27FC236}">
                      <a16:creationId xmlns:a16="http://schemas.microsoft.com/office/drawing/2014/main" id="{A9E4F4D9-0EC9-8841-B130-1AA0FB51B4A5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67600" cy="45135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4513580">
                      <a:moveTo>
                        <a:pt x="7127240" y="0"/>
                      </a:moveTo>
                      <a:lnTo>
                        <a:pt x="340360" y="0"/>
                      </a:lnTo>
                      <a:cubicBezTo>
                        <a:pt x="152400" y="0"/>
                        <a:pt x="0" y="152400"/>
                        <a:pt x="0" y="340360"/>
                      </a:cubicBezTo>
                      <a:lnTo>
                        <a:pt x="0" y="4513580"/>
                      </a:lnTo>
                      <a:lnTo>
                        <a:pt x="7467600" y="4513580"/>
                      </a:lnTo>
                      <a:lnTo>
                        <a:pt x="7467600" y="340360"/>
                      </a:lnTo>
                      <a:cubicBezTo>
                        <a:pt x="7467600" y="152400"/>
                        <a:pt x="7315200" y="0"/>
                        <a:pt x="7127240" y="0"/>
                      </a:cubicBezTo>
                      <a:close/>
                      <a:moveTo>
                        <a:pt x="7142480" y="4188460"/>
                      </a:moveTo>
                      <a:lnTo>
                        <a:pt x="314961" y="4188460"/>
                      </a:lnTo>
                      <a:lnTo>
                        <a:pt x="314961" y="353060"/>
                      </a:lnTo>
                      <a:lnTo>
                        <a:pt x="7142480" y="353060"/>
                      </a:lnTo>
                      <a:lnTo>
                        <a:pt x="7142480" y="41884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">
                  <a:extLst>
                    <a:ext uri="{FF2B5EF4-FFF2-40B4-BE49-F238E27FC236}">
                      <a16:creationId xmlns:a16="http://schemas.microsoft.com/office/drawing/2014/main" id="{01A804ED-8102-356E-8440-AA15FF5B1B48}"/>
                    </a:ext>
                  </a:extLst>
                </p:cNvPr>
                <p:cNvSpPr/>
                <p:nvPr/>
              </p:nvSpPr>
              <p:spPr>
                <a:xfrm>
                  <a:off x="0" y="4514850"/>
                  <a:ext cx="7467600" cy="695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695960">
                      <a:moveTo>
                        <a:pt x="0" y="355600"/>
                      </a:moveTo>
                      <a:cubicBezTo>
                        <a:pt x="0" y="543560"/>
                        <a:pt x="152400" y="695960"/>
                        <a:pt x="340360" y="695960"/>
                      </a:cubicBezTo>
                      <a:lnTo>
                        <a:pt x="7127240" y="695960"/>
                      </a:lnTo>
                      <a:cubicBezTo>
                        <a:pt x="7315200" y="695960"/>
                        <a:pt x="7467600" y="543560"/>
                        <a:pt x="7467600" y="355600"/>
                      </a:cubicBezTo>
                      <a:lnTo>
                        <a:pt x="7467600" y="0"/>
                      </a:lnTo>
                      <a:lnTo>
                        <a:pt x="0" y="0"/>
                      </a:lnTo>
                      <a:lnTo>
                        <a:pt x="0" y="355600"/>
                      </a:lnTo>
                      <a:close/>
                    </a:path>
                  </a:pathLst>
                </a:custGeom>
                <a:solidFill>
                  <a:srgbClr val="E9E9E9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Freeform 6">
                  <a:extLst>
                    <a:ext uri="{FF2B5EF4-FFF2-40B4-BE49-F238E27FC236}">
                      <a16:creationId xmlns:a16="http://schemas.microsoft.com/office/drawing/2014/main" id="{5438D400-216E-B310-A91E-E19F33932E51}"/>
                    </a:ext>
                  </a:extLst>
                </p:cNvPr>
                <p:cNvSpPr/>
                <p:nvPr/>
              </p:nvSpPr>
              <p:spPr>
                <a:xfrm>
                  <a:off x="2429510" y="5210810"/>
                  <a:ext cx="2606040" cy="791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6040" h="791210">
                      <a:moveTo>
                        <a:pt x="1258570" y="0"/>
                      </a:moveTo>
                      <a:lnTo>
                        <a:pt x="453390" y="0"/>
                      </a:lnTo>
                      <a:cubicBezTo>
                        <a:pt x="453390" y="0"/>
                        <a:pt x="429260" y="370840"/>
                        <a:pt x="403860" y="525780"/>
                      </a:cubicBezTo>
                      <a:cubicBezTo>
                        <a:pt x="359410" y="791210"/>
                        <a:pt x="87630" y="706120"/>
                        <a:pt x="10160" y="762000"/>
                      </a:cubicBezTo>
                      <a:cubicBezTo>
                        <a:pt x="0" y="769620"/>
                        <a:pt x="5080" y="786130"/>
                        <a:pt x="17780" y="786130"/>
                      </a:cubicBezTo>
                      <a:lnTo>
                        <a:pt x="2588260" y="786130"/>
                      </a:lnTo>
                      <a:cubicBezTo>
                        <a:pt x="2600960" y="786130"/>
                        <a:pt x="2606040" y="769620"/>
                        <a:pt x="2595880" y="762000"/>
                      </a:cubicBezTo>
                      <a:cubicBezTo>
                        <a:pt x="2518410" y="706120"/>
                        <a:pt x="2246630" y="791210"/>
                        <a:pt x="2202180" y="525780"/>
                      </a:cubicBezTo>
                      <a:cubicBezTo>
                        <a:pt x="2176780" y="370840"/>
                        <a:pt x="2152650" y="0"/>
                        <a:pt x="2152650" y="0"/>
                      </a:cubicBezTo>
                      <a:lnTo>
                        <a:pt x="1258570" y="0"/>
                      </a:lnTo>
                      <a:close/>
                    </a:path>
                  </a:pathLst>
                </a:custGeom>
                <a:solidFill>
                  <a:srgbClr val="BBBBBB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8" name="Dikdörtgen 27">
                <a:extLst>
                  <a:ext uri="{FF2B5EF4-FFF2-40B4-BE49-F238E27FC236}">
                    <a16:creationId xmlns:a16="http://schemas.microsoft.com/office/drawing/2014/main" id="{EC289DCB-3146-9808-FFBE-A9A018A60D0E}"/>
                  </a:ext>
                </a:extLst>
              </p:cNvPr>
              <p:cNvSpPr/>
              <p:nvPr/>
            </p:nvSpPr>
            <p:spPr>
              <a:xfrm>
                <a:off x="3340223" y="4152900"/>
                <a:ext cx="11975977" cy="42672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26" name="TextBox 17">
              <a:extLst>
                <a:ext uri="{FF2B5EF4-FFF2-40B4-BE49-F238E27FC236}">
                  <a16:creationId xmlns:a16="http://schemas.microsoft.com/office/drawing/2014/main" id="{4802D3F1-6D45-A265-C584-F87C7E18594A}"/>
                </a:ext>
              </a:extLst>
            </p:cNvPr>
            <p:cNvSpPr txBox="1"/>
            <p:nvPr/>
          </p:nvSpPr>
          <p:spPr>
            <a:xfrm>
              <a:off x="3629052" y="4914237"/>
              <a:ext cx="11398317" cy="50060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tr-TR" sz="3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print</a:t>
              </a: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</a:t>
              </a:r>
              <a:r>
                <a:rPr lang="tr-TR" sz="3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sozluk.values</a:t>
              </a: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())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731600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6918A9-21AC-6F73-4B88-FA9B771DC7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04E07555-12FC-1A8B-58FC-7AF0BF38B286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D0145A8B-0C84-4699-A29A-5B89A7E3230D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686B1E79-7ABD-A37F-896C-A1ACFBAA10C5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9D71D2DB-7739-DACA-6580-C39592A9EE14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D7E759B0-C064-CE3A-6D84-A50CF7D51AB0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F9018939-6812-D78E-1352-F3E043382AE3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4BA2A50B-0D68-6AE0-9509-632601C208C9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088EB284-7371-1407-CE07-1AFA270DC6B9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FD4140FC-1D56-187F-233A-ADB5D7AB68A2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06A3ED3D-D7B5-1B37-44BC-00D575D1D208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F997A37E-FBB9-56F9-CF44-99EDC780742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8E6F73B6-F272-84A4-0328-9275D058F658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D97E35C0-F050-9F0E-D1E3-502D2F8FDB5B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C41AD0D8-7DFB-BA16-324D-2BA0FF9B1FD5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4CB5CF54-C00E-6B7D-45F1-4C5E80014AD1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59E4C827-30C4-7CA4-E7C4-42A2453F25CC}"/>
              </a:ext>
            </a:extLst>
          </p:cNvPr>
          <p:cNvSpPr txBox="1"/>
          <p:nvPr/>
        </p:nvSpPr>
        <p:spPr>
          <a:xfrm>
            <a:off x="735755" y="2895263"/>
            <a:ext cx="16775131" cy="38779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sozluk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= {“Bilim 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insanı”:”Aziz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Sancar”, “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Şair”:”Mehmet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Akif Ersoy”, “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Astronom”:”Ali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Kuşçu” }</a:t>
            </a:r>
          </a:p>
          <a:p>
            <a:pPr lvl="0" algn="just">
              <a:spcBef>
                <a:spcPct val="0"/>
              </a:spcBef>
              <a:defRPr/>
            </a:pPr>
            <a:endParaRPr lang="tr-TR" sz="28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endParaRPr lang="tr-TR" sz="28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endParaRPr lang="tr-TR" sz="28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3 ) 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sozluk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isimli sözlüğü içi boş bir 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sözlük hâline getiriniz.</a:t>
            </a:r>
          </a:p>
          <a:p>
            <a:pPr lvl="0" algn="just">
              <a:spcBef>
                <a:spcPct val="0"/>
              </a:spcBef>
              <a:defRPr/>
            </a:pPr>
            <a:endParaRPr lang="tr-TR" sz="28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endParaRPr lang="tr-TR" sz="28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EB505C01-3A48-93A0-E221-02C655EAE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DE6BB686-0635-B470-06AA-9200E8D9B64C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1</a:t>
            </a:r>
            <a:r>
              <a:rPr lang="en-US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Dictionary (Sözlük) </a:t>
            </a:r>
            <a:endParaRPr lang="en-US" sz="72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grpSp>
        <p:nvGrpSpPr>
          <p:cNvPr id="3" name="Grup 2">
            <a:extLst>
              <a:ext uri="{FF2B5EF4-FFF2-40B4-BE49-F238E27FC236}">
                <a16:creationId xmlns:a16="http://schemas.microsoft.com/office/drawing/2014/main" id="{095D0A62-1BA4-3F21-8031-6993622CCB89}"/>
              </a:ext>
            </a:extLst>
          </p:cNvPr>
          <p:cNvGrpSpPr/>
          <p:nvPr/>
        </p:nvGrpSpPr>
        <p:grpSpPr>
          <a:xfrm>
            <a:off x="9964326" y="4015315"/>
            <a:ext cx="7587919" cy="6266242"/>
            <a:chOff x="5308820" y="3906555"/>
            <a:chExt cx="7962346" cy="6370112"/>
          </a:xfrm>
        </p:grpSpPr>
        <p:grpSp>
          <p:nvGrpSpPr>
            <p:cNvPr id="21" name="Grup 20">
              <a:extLst>
                <a:ext uri="{FF2B5EF4-FFF2-40B4-BE49-F238E27FC236}">
                  <a16:creationId xmlns:a16="http://schemas.microsoft.com/office/drawing/2014/main" id="{DD9F0A41-294B-E345-B714-27BE5AFD6CAE}"/>
                </a:ext>
              </a:extLst>
            </p:cNvPr>
            <p:cNvGrpSpPr/>
            <p:nvPr/>
          </p:nvGrpSpPr>
          <p:grpSpPr>
            <a:xfrm>
              <a:off x="5308820" y="3906555"/>
              <a:ext cx="7962346" cy="6370112"/>
              <a:chOff x="2781854" y="3916888"/>
              <a:chExt cx="13029902" cy="6370112"/>
            </a:xfrm>
          </p:grpSpPr>
          <p:grpSp>
            <p:nvGrpSpPr>
              <p:cNvPr id="24" name="Grup 23">
                <a:extLst>
                  <a:ext uri="{FF2B5EF4-FFF2-40B4-BE49-F238E27FC236}">
                    <a16:creationId xmlns:a16="http://schemas.microsoft.com/office/drawing/2014/main" id="{6C8CE221-F27A-4412-E69C-5DA1CA1B30F3}"/>
                  </a:ext>
                </a:extLst>
              </p:cNvPr>
              <p:cNvGrpSpPr/>
              <p:nvPr/>
            </p:nvGrpSpPr>
            <p:grpSpPr>
              <a:xfrm>
                <a:off x="2781854" y="3916888"/>
                <a:ext cx="13029902" cy="6370112"/>
                <a:chOff x="2781854" y="3872603"/>
                <a:chExt cx="13029902" cy="6370112"/>
              </a:xfrm>
            </p:grpSpPr>
            <p:grpSp>
              <p:nvGrpSpPr>
                <p:cNvPr id="27" name="Group 3">
                  <a:extLst>
                    <a:ext uri="{FF2B5EF4-FFF2-40B4-BE49-F238E27FC236}">
                      <a16:creationId xmlns:a16="http://schemas.microsoft.com/office/drawing/2014/main" id="{CDDA25FB-63A2-CBBB-06AF-955235A1A8EA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781854" y="3872603"/>
                  <a:ext cx="13029902" cy="6370112"/>
                  <a:chOff x="0" y="0"/>
                  <a:chExt cx="7467600" cy="6002020"/>
                </a:xfrm>
              </p:grpSpPr>
              <p:sp>
                <p:nvSpPr>
                  <p:cNvPr id="29" name="Freeform 4">
                    <a:extLst>
                      <a:ext uri="{FF2B5EF4-FFF2-40B4-BE49-F238E27FC236}">
                        <a16:creationId xmlns:a16="http://schemas.microsoft.com/office/drawing/2014/main" id="{74B5ECBC-7660-ABE8-3BF0-CE72427EC569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7467600" cy="45135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7600" h="4513580">
                        <a:moveTo>
                          <a:pt x="7127240" y="0"/>
                        </a:moveTo>
                        <a:lnTo>
                          <a:pt x="340360" y="0"/>
                        </a:lnTo>
                        <a:cubicBezTo>
                          <a:pt x="152400" y="0"/>
                          <a:pt x="0" y="152400"/>
                          <a:pt x="0" y="340360"/>
                        </a:cubicBezTo>
                        <a:lnTo>
                          <a:pt x="0" y="4513580"/>
                        </a:lnTo>
                        <a:lnTo>
                          <a:pt x="7467600" y="4513580"/>
                        </a:lnTo>
                        <a:lnTo>
                          <a:pt x="7467600" y="340360"/>
                        </a:lnTo>
                        <a:cubicBezTo>
                          <a:pt x="7467600" y="152400"/>
                          <a:pt x="7315200" y="0"/>
                          <a:pt x="7127240" y="0"/>
                        </a:cubicBezTo>
                        <a:close/>
                        <a:moveTo>
                          <a:pt x="7142480" y="4188460"/>
                        </a:moveTo>
                        <a:lnTo>
                          <a:pt x="314961" y="4188460"/>
                        </a:lnTo>
                        <a:lnTo>
                          <a:pt x="314961" y="353060"/>
                        </a:lnTo>
                        <a:lnTo>
                          <a:pt x="7142480" y="353060"/>
                        </a:lnTo>
                        <a:lnTo>
                          <a:pt x="7142480" y="418846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" name="Freeform 5">
                    <a:extLst>
                      <a:ext uri="{FF2B5EF4-FFF2-40B4-BE49-F238E27FC236}">
                        <a16:creationId xmlns:a16="http://schemas.microsoft.com/office/drawing/2014/main" id="{20D1F47A-1A8A-D582-5CBD-635F7142AE80}"/>
                      </a:ext>
                    </a:extLst>
                  </p:cNvPr>
                  <p:cNvSpPr/>
                  <p:nvPr/>
                </p:nvSpPr>
                <p:spPr>
                  <a:xfrm>
                    <a:off x="0" y="4514850"/>
                    <a:ext cx="7467600" cy="6959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7600" h="695960">
                        <a:moveTo>
                          <a:pt x="0" y="355600"/>
                        </a:moveTo>
                        <a:cubicBezTo>
                          <a:pt x="0" y="543560"/>
                          <a:pt x="152400" y="695960"/>
                          <a:pt x="340360" y="695960"/>
                        </a:cubicBezTo>
                        <a:lnTo>
                          <a:pt x="7127240" y="695960"/>
                        </a:lnTo>
                        <a:cubicBezTo>
                          <a:pt x="7315200" y="695960"/>
                          <a:pt x="7467600" y="543560"/>
                          <a:pt x="7467600" y="355600"/>
                        </a:cubicBezTo>
                        <a:lnTo>
                          <a:pt x="7467600" y="0"/>
                        </a:lnTo>
                        <a:lnTo>
                          <a:pt x="0" y="0"/>
                        </a:lnTo>
                        <a:lnTo>
                          <a:pt x="0" y="355600"/>
                        </a:lnTo>
                        <a:close/>
                      </a:path>
                    </a:pathLst>
                  </a:custGeom>
                  <a:solidFill>
                    <a:srgbClr val="E9E9E9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" name="Freeform 6">
                    <a:extLst>
                      <a:ext uri="{FF2B5EF4-FFF2-40B4-BE49-F238E27FC236}">
                        <a16:creationId xmlns:a16="http://schemas.microsoft.com/office/drawing/2014/main" id="{47E010CD-8625-1E78-BE88-CD855319F834}"/>
                      </a:ext>
                    </a:extLst>
                  </p:cNvPr>
                  <p:cNvSpPr/>
                  <p:nvPr/>
                </p:nvSpPr>
                <p:spPr>
                  <a:xfrm>
                    <a:off x="2429510" y="5210810"/>
                    <a:ext cx="2606040" cy="7912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6040" h="791210">
                        <a:moveTo>
                          <a:pt x="1258570" y="0"/>
                        </a:moveTo>
                        <a:lnTo>
                          <a:pt x="453390" y="0"/>
                        </a:lnTo>
                        <a:cubicBezTo>
                          <a:pt x="453390" y="0"/>
                          <a:pt x="429260" y="370840"/>
                          <a:pt x="403860" y="525780"/>
                        </a:cubicBezTo>
                        <a:cubicBezTo>
                          <a:pt x="359410" y="791210"/>
                          <a:pt x="87630" y="706120"/>
                          <a:pt x="10160" y="762000"/>
                        </a:cubicBezTo>
                        <a:cubicBezTo>
                          <a:pt x="0" y="769620"/>
                          <a:pt x="5080" y="786130"/>
                          <a:pt x="17780" y="786130"/>
                        </a:cubicBezTo>
                        <a:lnTo>
                          <a:pt x="2588260" y="786130"/>
                        </a:lnTo>
                        <a:cubicBezTo>
                          <a:pt x="2600960" y="786130"/>
                          <a:pt x="2606040" y="769620"/>
                          <a:pt x="2595880" y="762000"/>
                        </a:cubicBezTo>
                        <a:cubicBezTo>
                          <a:pt x="2518410" y="706120"/>
                          <a:pt x="2246630" y="791210"/>
                          <a:pt x="2202180" y="525780"/>
                        </a:cubicBezTo>
                        <a:cubicBezTo>
                          <a:pt x="2176780" y="370840"/>
                          <a:pt x="2152650" y="0"/>
                          <a:pt x="2152650" y="0"/>
                        </a:cubicBezTo>
                        <a:lnTo>
                          <a:pt x="1258570" y="0"/>
                        </a:lnTo>
                        <a:close/>
                      </a:path>
                    </a:pathLst>
                  </a:custGeom>
                  <a:solidFill>
                    <a:srgbClr val="BBBBBB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8" name="Dikdörtgen 27">
                  <a:extLst>
                    <a:ext uri="{FF2B5EF4-FFF2-40B4-BE49-F238E27FC236}">
                      <a16:creationId xmlns:a16="http://schemas.microsoft.com/office/drawing/2014/main" id="{742A8088-212F-BB72-639D-BB8E4A8FBA22}"/>
                    </a:ext>
                  </a:extLst>
                </p:cNvPr>
                <p:cNvSpPr/>
                <p:nvPr/>
              </p:nvSpPr>
              <p:spPr>
                <a:xfrm>
                  <a:off x="3340223" y="4152900"/>
                  <a:ext cx="11975977" cy="42672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r-TR" dirty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26" name="TextBox 17">
                <a:extLst>
                  <a:ext uri="{FF2B5EF4-FFF2-40B4-BE49-F238E27FC236}">
                    <a16:creationId xmlns:a16="http://schemas.microsoft.com/office/drawing/2014/main" id="{48504068-1945-D934-0A4A-270F4B87371E}"/>
                  </a:ext>
                </a:extLst>
              </p:cNvPr>
              <p:cNvSpPr txBox="1"/>
              <p:nvPr/>
            </p:nvSpPr>
            <p:spPr>
              <a:xfrm>
                <a:off x="3629053" y="4914237"/>
                <a:ext cx="11398317" cy="244442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lvl="0">
                  <a:spcBef>
                    <a:spcPct val="0"/>
                  </a:spcBef>
                  <a:defRPr/>
                </a:pPr>
                <a:r>
                  <a:rPr lang="tr-TR" sz="3200" dirty="0" err="1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dogum_yili</a:t>
                </a:r>
                <a:r>
                  <a:rPr lang="tr-TR" sz="3200" dirty="0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= 2009</a:t>
                </a:r>
              </a:p>
              <a:p>
                <a:pPr lvl="0">
                  <a:spcBef>
                    <a:spcPct val="0"/>
                  </a:spcBef>
                  <a:defRPr/>
                </a:pPr>
                <a:r>
                  <a:rPr lang="tr-TR" sz="3200" dirty="0" err="1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mevcut_yil</a:t>
                </a:r>
                <a:r>
                  <a:rPr lang="tr-TR" sz="3200" dirty="0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= 2025</a:t>
                </a:r>
              </a:p>
              <a:p>
                <a:pPr lvl="0">
                  <a:spcBef>
                    <a:spcPct val="0"/>
                  </a:spcBef>
                  <a:defRPr/>
                </a:pPr>
                <a:r>
                  <a:rPr lang="tr-TR" sz="3200" dirty="0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yas = </a:t>
                </a:r>
                <a:r>
                  <a:rPr lang="tr-TR" sz="3200" dirty="0" err="1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mevcut_yil</a:t>
                </a:r>
                <a:r>
                  <a:rPr lang="tr-TR" sz="3200" dirty="0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- </a:t>
                </a:r>
                <a:r>
                  <a:rPr lang="tr-TR" sz="3200" dirty="0" err="1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dogum_yili</a:t>
                </a:r>
                <a:endPara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endParaRPr>
              </a:p>
            </p:txBody>
          </p:sp>
        </p:grpSp>
        <p:pic>
          <p:nvPicPr>
            <p:cNvPr id="23" name="Picture 2" descr="Html GIFs - Find &amp; Share on GIPHY">
              <a:extLst>
                <a:ext uri="{FF2B5EF4-FFF2-40B4-BE49-F238E27FC236}">
                  <a16:creationId xmlns:a16="http://schemas.microsoft.com/office/drawing/2014/main" id="{BB8163D4-5830-B335-E350-F75EFDD3D6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9041" y="4214918"/>
              <a:ext cx="7339300" cy="4239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824315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A9A7F0-FCE3-0957-F794-5A01372D07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16F2557D-0240-BA17-44FF-4D8F8AC1E7B6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28245BB8-AB4D-7572-DD64-38F73D6086B7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F473D9E5-F531-8722-0FBD-4747F3891F2A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8783C9F3-A5C4-B2B3-46EA-05309BE8B06E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71509233-D059-9C17-6CD9-E25D49834D45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05E8010D-CA98-7C77-865E-ED50184BCF91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2475FDA6-B0CE-55FB-1FED-5D8F06B9CA34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56C4437B-0042-F2CF-2D9B-37B21DDD9654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C0BC2B27-E656-1BDE-0E2A-54FEA5AAE799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49B0B76C-68E9-3A8D-0940-723B33A523DB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C57A365F-ED6B-A69A-1D6C-62FEA5DC4D9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40FA4655-6806-CB87-A625-34E8B823712F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89B3E1AF-188B-653B-FA4B-1E0BE3151C9C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A8FDFF9B-EF56-154D-BF31-09FD18DA09E1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4BEFC872-CC59-F58B-B552-2F831936B49D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227372A8-06A5-1D15-7EA6-E7936D75AC48}"/>
              </a:ext>
            </a:extLst>
          </p:cNvPr>
          <p:cNvSpPr txBox="1"/>
          <p:nvPr/>
        </p:nvSpPr>
        <p:spPr>
          <a:xfrm>
            <a:off x="735755" y="2895263"/>
            <a:ext cx="16775131" cy="38779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sozluk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= {“Bilim 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insanı”:”Aziz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Sancar”, “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Şair”:”Mehmet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Akif Ersoy”, “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Astronom”:”Ali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Kuşçu” }</a:t>
            </a:r>
          </a:p>
          <a:p>
            <a:pPr lvl="0" algn="just">
              <a:spcBef>
                <a:spcPct val="0"/>
              </a:spcBef>
              <a:defRPr/>
            </a:pPr>
            <a:endParaRPr lang="tr-TR" sz="28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endParaRPr lang="tr-TR" sz="28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endParaRPr lang="tr-TR" sz="28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3 ) 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sozluk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isimli sözlüğü içi boş bir 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sözlük hâline getiriniz.</a:t>
            </a:r>
          </a:p>
          <a:p>
            <a:pPr lvl="0" algn="just">
              <a:spcBef>
                <a:spcPct val="0"/>
              </a:spcBef>
              <a:defRPr/>
            </a:pPr>
            <a:endParaRPr lang="tr-TR" sz="28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endParaRPr lang="tr-TR" sz="28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7E1D09E8-A3FF-D89E-915B-FEE25434E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2E713F66-9F9B-7EF3-2EC3-707E4ED4375B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1</a:t>
            </a:r>
            <a:r>
              <a:rPr lang="en-US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Dictionary (Sözlük) </a:t>
            </a:r>
            <a:endParaRPr lang="en-US" sz="72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grpSp>
        <p:nvGrpSpPr>
          <p:cNvPr id="21" name="Grup 20">
            <a:extLst>
              <a:ext uri="{FF2B5EF4-FFF2-40B4-BE49-F238E27FC236}">
                <a16:creationId xmlns:a16="http://schemas.microsoft.com/office/drawing/2014/main" id="{A2FE5E6D-C678-6578-4466-950AB39E6CB8}"/>
              </a:ext>
            </a:extLst>
          </p:cNvPr>
          <p:cNvGrpSpPr/>
          <p:nvPr/>
        </p:nvGrpSpPr>
        <p:grpSpPr>
          <a:xfrm>
            <a:off x="9964326" y="4015315"/>
            <a:ext cx="7587919" cy="6266242"/>
            <a:chOff x="2781854" y="3916888"/>
            <a:chExt cx="13029902" cy="6370112"/>
          </a:xfrm>
        </p:grpSpPr>
        <p:grpSp>
          <p:nvGrpSpPr>
            <p:cNvPr id="24" name="Grup 23">
              <a:extLst>
                <a:ext uri="{FF2B5EF4-FFF2-40B4-BE49-F238E27FC236}">
                  <a16:creationId xmlns:a16="http://schemas.microsoft.com/office/drawing/2014/main" id="{1A4150A8-FC72-FF07-2716-00A559713EBF}"/>
                </a:ext>
              </a:extLst>
            </p:cNvPr>
            <p:cNvGrpSpPr/>
            <p:nvPr/>
          </p:nvGrpSpPr>
          <p:grpSpPr>
            <a:xfrm>
              <a:off x="2781854" y="3916888"/>
              <a:ext cx="13029902" cy="6370112"/>
              <a:chOff x="2781854" y="3872603"/>
              <a:chExt cx="13029902" cy="6370112"/>
            </a:xfrm>
          </p:grpSpPr>
          <p:grpSp>
            <p:nvGrpSpPr>
              <p:cNvPr id="27" name="Group 3">
                <a:extLst>
                  <a:ext uri="{FF2B5EF4-FFF2-40B4-BE49-F238E27FC236}">
                    <a16:creationId xmlns:a16="http://schemas.microsoft.com/office/drawing/2014/main" id="{B59C69F7-624E-7518-9072-44F1331D4DC1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81854" y="3872603"/>
                <a:ext cx="13029902" cy="6370112"/>
                <a:chOff x="0" y="0"/>
                <a:chExt cx="7467600" cy="6002020"/>
              </a:xfrm>
            </p:grpSpPr>
            <p:sp>
              <p:nvSpPr>
                <p:cNvPr id="29" name="Freeform 4">
                  <a:extLst>
                    <a:ext uri="{FF2B5EF4-FFF2-40B4-BE49-F238E27FC236}">
                      <a16:creationId xmlns:a16="http://schemas.microsoft.com/office/drawing/2014/main" id="{F614FADC-F1EB-F2F8-A6A2-3F3BD81ECBF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67600" cy="45135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4513580">
                      <a:moveTo>
                        <a:pt x="7127240" y="0"/>
                      </a:moveTo>
                      <a:lnTo>
                        <a:pt x="340360" y="0"/>
                      </a:lnTo>
                      <a:cubicBezTo>
                        <a:pt x="152400" y="0"/>
                        <a:pt x="0" y="152400"/>
                        <a:pt x="0" y="340360"/>
                      </a:cubicBezTo>
                      <a:lnTo>
                        <a:pt x="0" y="4513580"/>
                      </a:lnTo>
                      <a:lnTo>
                        <a:pt x="7467600" y="4513580"/>
                      </a:lnTo>
                      <a:lnTo>
                        <a:pt x="7467600" y="340360"/>
                      </a:lnTo>
                      <a:cubicBezTo>
                        <a:pt x="7467600" y="152400"/>
                        <a:pt x="7315200" y="0"/>
                        <a:pt x="7127240" y="0"/>
                      </a:cubicBezTo>
                      <a:close/>
                      <a:moveTo>
                        <a:pt x="7142480" y="4188460"/>
                      </a:moveTo>
                      <a:lnTo>
                        <a:pt x="314961" y="4188460"/>
                      </a:lnTo>
                      <a:lnTo>
                        <a:pt x="314961" y="353060"/>
                      </a:lnTo>
                      <a:lnTo>
                        <a:pt x="7142480" y="353060"/>
                      </a:lnTo>
                      <a:lnTo>
                        <a:pt x="7142480" y="41884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">
                  <a:extLst>
                    <a:ext uri="{FF2B5EF4-FFF2-40B4-BE49-F238E27FC236}">
                      <a16:creationId xmlns:a16="http://schemas.microsoft.com/office/drawing/2014/main" id="{9F02B005-4C8C-1929-2732-44B23CE33129}"/>
                    </a:ext>
                  </a:extLst>
                </p:cNvPr>
                <p:cNvSpPr/>
                <p:nvPr/>
              </p:nvSpPr>
              <p:spPr>
                <a:xfrm>
                  <a:off x="0" y="4514850"/>
                  <a:ext cx="7467600" cy="695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695960">
                      <a:moveTo>
                        <a:pt x="0" y="355600"/>
                      </a:moveTo>
                      <a:cubicBezTo>
                        <a:pt x="0" y="543560"/>
                        <a:pt x="152400" y="695960"/>
                        <a:pt x="340360" y="695960"/>
                      </a:cubicBezTo>
                      <a:lnTo>
                        <a:pt x="7127240" y="695960"/>
                      </a:lnTo>
                      <a:cubicBezTo>
                        <a:pt x="7315200" y="695960"/>
                        <a:pt x="7467600" y="543560"/>
                        <a:pt x="7467600" y="355600"/>
                      </a:cubicBezTo>
                      <a:lnTo>
                        <a:pt x="7467600" y="0"/>
                      </a:lnTo>
                      <a:lnTo>
                        <a:pt x="0" y="0"/>
                      </a:lnTo>
                      <a:lnTo>
                        <a:pt x="0" y="355600"/>
                      </a:lnTo>
                      <a:close/>
                    </a:path>
                  </a:pathLst>
                </a:custGeom>
                <a:solidFill>
                  <a:srgbClr val="E9E9E9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Freeform 6">
                  <a:extLst>
                    <a:ext uri="{FF2B5EF4-FFF2-40B4-BE49-F238E27FC236}">
                      <a16:creationId xmlns:a16="http://schemas.microsoft.com/office/drawing/2014/main" id="{F63E1115-514E-4577-4E72-831C5052FB7D}"/>
                    </a:ext>
                  </a:extLst>
                </p:cNvPr>
                <p:cNvSpPr/>
                <p:nvPr/>
              </p:nvSpPr>
              <p:spPr>
                <a:xfrm>
                  <a:off x="2429510" y="5210810"/>
                  <a:ext cx="2606040" cy="791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6040" h="791210">
                      <a:moveTo>
                        <a:pt x="1258570" y="0"/>
                      </a:moveTo>
                      <a:lnTo>
                        <a:pt x="453390" y="0"/>
                      </a:lnTo>
                      <a:cubicBezTo>
                        <a:pt x="453390" y="0"/>
                        <a:pt x="429260" y="370840"/>
                        <a:pt x="403860" y="525780"/>
                      </a:cubicBezTo>
                      <a:cubicBezTo>
                        <a:pt x="359410" y="791210"/>
                        <a:pt x="87630" y="706120"/>
                        <a:pt x="10160" y="762000"/>
                      </a:cubicBezTo>
                      <a:cubicBezTo>
                        <a:pt x="0" y="769620"/>
                        <a:pt x="5080" y="786130"/>
                        <a:pt x="17780" y="786130"/>
                      </a:cubicBezTo>
                      <a:lnTo>
                        <a:pt x="2588260" y="786130"/>
                      </a:lnTo>
                      <a:cubicBezTo>
                        <a:pt x="2600960" y="786130"/>
                        <a:pt x="2606040" y="769620"/>
                        <a:pt x="2595880" y="762000"/>
                      </a:cubicBezTo>
                      <a:cubicBezTo>
                        <a:pt x="2518410" y="706120"/>
                        <a:pt x="2246630" y="791210"/>
                        <a:pt x="2202180" y="525780"/>
                      </a:cubicBezTo>
                      <a:cubicBezTo>
                        <a:pt x="2176780" y="370840"/>
                        <a:pt x="2152650" y="0"/>
                        <a:pt x="2152650" y="0"/>
                      </a:cubicBezTo>
                      <a:lnTo>
                        <a:pt x="1258570" y="0"/>
                      </a:lnTo>
                      <a:close/>
                    </a:path>
                  </a:pathLst>
                </a:custGeom>
                <a:solidFill>
                  <a:srgbClr val="BBBBBB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8" name="Dikdörtgen 27">
                <a:extLst>
                  <a:ext uri="{FF2B5EF4-FFF2-40B4-BE49-F238E27FC236}">
                    <a16:creationId xmlns:a16="http://schemas.microsoft.com/office/drawing/2014/main" id="{CE4E85C9-5FAF-69F0-F28C-902E9208EDB6}"/>
                  </a:ext>
                </a:extLst>
              </p:cNvPr>
              <p:cNvSpPr/>
              <p:nvPr/>
            </p:nvSpPr>
            <p:spPr>
              <a:xfrm>
                <a:off x="3340223" y="4152900"/>
                <a:ext cx="11975977" cy="42672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26" name="TextBox 17">
              <a:extLst>
                <a:ext uri="{FF2B5EF4-FFF2-40B4-BE49-F238E27FC236}">
                  <a16:creationId xmlns:a16="http://schemas.microsoft.com/office/drawing/2014/main" id="{0DBF4871-C549-1208-1BD1-93CEA57BAD49}"/>
                </a:ext>
              </a:extLst>
            </p:cNvPr>
            <p:cNvSpPr txBox="1"/>
            <p:nvPr/>
          </p:nvSpPr>
          <p:spPr>
            <a:xfrm>
              <a:off x="3629052" y="4914237"/>
              <a:ext cx="11398317" cy="100121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tr-TR" sz="3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sozluk.clear</a:t>
              </a: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()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tr-TR" sz="3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print</a:t>
              </a: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</a:t>
              </a:r>
              <a:r>
                <a:rPr lang="tr-TR" sz="3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sozluk</a:t>
              </a: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525460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D8A67C-AD5B-11AD-F0EB-1B87B5C813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0B5A130B-DDEF-4375-D376-A92CF20D6A91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52AC9258-1267-C1C8-2AB9-E666AC7BBF2F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28A52B17-F630-93DD-F5B9-6233C6858799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4DBA067F-ED1F-2E6C-49E7-50F3AC9BAF36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7278532D-ADA2-C6C5-EA79-1AF39EA44AB4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09DA4D28-2973-0199-4683-D1CC03455BF9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7B38A6EE-C912-844C-7274-5592D75D8562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43C4BDC9-7149-3589-7C5D-463CB7853E75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B504BE63-3C28-E032-8EEC-E7B3A8466B91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2A7F35C3-3F2F-EF73-E4F0-F6B861D405C7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BCEE8D64-B68D-F53F-8831-312E68BBEDBA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12B5655A-2485-DE7D-EE2C-A523177BD097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752DD996-5883-AD84-EB18-9CFE028510A4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60816AB5-1830-A3F3-B874-D485F8A4A66A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1E703906-4FCE-0753-441A-4B739CC4E09E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00D640E7-C33E-CA92-3DAE-CB84FA0C6ABB}"/>
              </a:ext>
            </a:extLst>
          </p:cNvPr>
          <p:cNvSpPr txBox="1"/>
          <p:nvPr/>
        </p:nvSpPr>
        <p:spPr>
          <a:xfrm>
            <a:off x="735755" y="2895263"/>
            <a:ext cx="16775131" cy="38779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sozluk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= {“Bilim 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insanı”:”Aziz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Sancar”, “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Şair”:”Mehmet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Akif Ersoy”, “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Astronom”:”Ali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Kuşçu” }</a:t>
            </a:r>
          </a:p>
          <a:p>
            <a:pPr lvl="0" algn="just">
              <a:spcBef>
                <a:spcPct val="0"/>
              </a:spcBef>
              <a:defRPr/>
            </a:pPr>
            <a:endParaRPr lang="tr-TR" sz="28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endParaRPr lang="tr-TR" sz="28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endParaRPr lang="tr-TR" sz="28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4 ) 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sozluk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isimli sözlüğe 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Matematikçi: Cahit 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Arf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ikilisini ekleyiniz.</a:t>
            </a:r>
          </a:p>
          <a:p>
            <a:pPr lvl="0" algn="just">
              <a:spcBef>
                <a:spcPct val="0"/>
              </a:spcBef>
              <a:defRPr/>
            </a:pPr>
            <a:endParaRPr lang="tr-TR" sz="28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F82E2206-0501-7269-12D2-BDAB4320C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43E44D4A-82B6-E862-67F0-6EF529B17FBB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1</a:t>
            </a:r>
            <a:r>
              <a:rPr lang="en-US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Dictionary (Sözlük) </a:t>
            </a:r>
            <a:endParaRPr lang="en-US" sz="72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grpSp>
        <p:nvGrpSpPr>
          <p:cNvPr id="3" name="Grup 2">
            <a:extLst>
              <a:ext uri="{FF2B5EF4-FFF2-40B4-BE49-F238E27FC236}">
                <a16:creationId xmlns:a16="http://schemas.microsoft.com/office/drawing/2014/main" id="{C7AACCAF-3440-FCDE-EC55-72F13F23541F}"/>
              </a:ext>
            </a:extLst>
          </p:cNvPr>
          <p:cNvGrpSpPr/>
          <p:nvPr/>
        </p:nvGrpSpPr>
        <p:grpSpPr>
          <a:xfrm>
            <a:off x="9964326" y="4015315"/>
            <a:ext cx="7587919" cy="6266242"/>
            <a:chOff x="5308820" y="3906555"/>
            <a:chExt cx="7962346" cy="6370112"/>
          </a:xfrm>
        </p:grpSpPr>
        <p:grpSp>
          <p:nvGrpSpPr>
            <p:cNvPr id="21" name="Grup 20">
              <a:extLst>
                <a:ext uri="{FF2B5EF4-FFF2-40B4-BE49-F238E27FC236}">
                  <a16:creationId xmlns:a16="http://schemas.microsoft.com/office/drawing/2014/main" id="{17187175-4334-5E84-B4AF-CD7F57B6C669}"/>
                </a:ext>
              </a:extLst>
            </p:cNvPr>
            <p:cNvGrpSpPr/>
            <p:nvPr/>
          </p:nvGrpSpPr>
          <p:grpSpPr>
            <a:xfrm>
              <a:off x="5308820" y="3906555"/>
              <a:ext cx="7962346" cy="6370112"/>
              <a:chOff x="2781854" y="3916888"/>
              <a:chExt cx="13029902" cy="6370112"/>
            </a:xfrm>
          </p:grpSpPr>
          <p:grpSp>
            <p:nvGrpSpPr>
              <p:cNvPr id="24" name="Grup 23">
                <a:extLst>
                  <a:ext uri="{FF2B5EF4-FFF2-40B4-BE49-F238E27FC236}">
                    <a16:creationId xmlns:a16="http://schemas.microsoft.com/office/drawing/2014/main" id="{22196840-45EF-7661-2FB2-8DC6D11EEC50}"/>
                  </a:ext>
                </a:extLst>
              </p:cNvPr>
              <p:cNvGrpSpPr/>
              <p:nvPr/>
            </p:nvGrpSpPr>
            <p:grpSpPr>
              <a:xfrm>
                <a:off x="2781854" y="3916888"/>
                <a:ext cx="13029902" cy="6370112"/>
                <a:chOff x="2781854" y="3872603"/>
                <a:chExt cx="13029902" cy="6370112"/>
              </a:xfrm>
            </p:grpSpPr>
            <p:grpSp>
              <p:nvGrpSpPr>
                <p:cNvPr id="27" name="Group 3">
                  <a:extLst>
                    <a:ext uri="{FF2B5EF4-FFF2-40B4-BE49-F238E27FC236}">
                      <a16:creationId xmlns:a16="http://schemas.microsoft.com/office/drawing/2014/main" id="{0C984075-4582-41D2-3F25-F70BE714722E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781854" y="3872603"/>
                  <a:ext cx="13029902" cy="6370112"/>
                  <a:chOff x="0" y="0"/>
                  <a:chExt cx="7467600" cy="6002020"/>
                </a:xfrm>
              </p:grpSpPr>
              <p:sp>
                <p:nvSpPr>
                  <p:cNvPr id="29" name="Freeform 4">
                    <a:extLst>
                      <a:ext uri="{FF2B5EF4-FFF2-40B4-BE49-F238E27FC236}">
                        <a16:creationId xmlns:a16="http://schemas.microsoft.com/office/drawing/2014/main" id="{57D4EADB-92B8-1CF1-7A1C-C23E6E0AF543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7467600" cy="45135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7600" h="4513580">
                        <a:moveTo>
                          <a:pt x="7127240" y="0"/>
                        </a:moveTo>
                        <a:lnTo>
                          <a:pt x="340360" y="0"/>
                        </a:lnTo>
                        <a:cubicBezTo>
                          <a:pt x="152400" y="0"/>
                          <a:pt x="0" y="152400"/>
                          <a:pt x="0" y="340360"/>
                        </a:cubicBezTo>
                        <a:lnTo>
                          <a:pt x="0" y="4513580"/>
                        </a:lnTo>
                        <a:lnTo>
                          <a:pt x="7467600" y="4513580"/>
                        </a:lnTo>
                        <a:lnTo>
                          <a:pt x="7467600" y="340360"/>
                        </a:lnTo>
                        <a:cubicBezTo>
                          <a:pt x="7467600" y="152400"/>
                          <a:pt x="7315200" y="0"/>
                          <a:pt x="7127240" y="0"/>
                        </a:cubicBezTo>
                        <a:close/>
                        <a:moveTo>
                          <a:pt x="7142480" y="4188460"/>
                        </a:moveTo>
                        <a:lnTo>
                          <a:pt x="314961" y="4188460"/>
                        </a:lnTo>
                        <a:lnTo>
                          <a:pt x="314961" y="353060"/>
                        </a:lnTo>
                        <a:lnTo>
                          <a:pt x="7142480" y="353060"/>
                        </a:lnTo>
                        <a:lnTo>
                          <a:pt x="7142480" y="418846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" name="Freeform 5">
                    <a:extLst>
                      <a:ext uri="{FF2B5EF4-FFF2-40B4-BE49-F238E27FC236}">
                        <a16:creationId xmlns:a16="http://schemas.microsoft.com/office/drawing/2014/main" id="{A417BCAE-60A8-5059-82EF-6438C2DB2F9B}"/>
                      </a:ext>
                    </a:extLst>
                  </p:cNvPr>
                  <p:cNvSpPr/>
                  <p:nvPr/>
                </p:nvSpPr>
                <p:spPr>
                  <a:xfrm>
                    <a:off x="0" y="4514850"/>
                    <a:ext cx="7467600" cy="6959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7600" h="695960">
                        <a:moveTo>
                          <a:pt x="0" y="355600"/>
                        </a:moveTo>
                        <a:cubicBezTo>
                          <a:pt x="0" y="543560"/>
                          <a:pt x="152400" y="695960"/>
                          <a:pt x="340360" y="695960"/>
                        </a:cubicBezTo>
                        <a:lnTo>
                          <a:pt x="7127240" y="695960"/>
                        </a:lnTo>
                        <a:cubicBezTo>
                          <a:pt x="7315200" y="695960"/>
                          <a:pt x="7467600" y="543560"/>
                          <a:pt x="7467600" y="355600"/>
                        </a:cubicBezTo>
                        <a:lnTo>
                          <a:pt x="7467600" y="0"/>
                        </a:lnTo>
                        <a:lnTo>
                          <a:pt x="0" y="0"/>
                        </a:lnTo>
                        <a:lnTo>
                          <a:pt x="0" y="355600"/>
                        </a:lnTo>
                        <a:close/>
                      </a:path>
                    </a:pathLst>
                  </a:custGeom>
                  <a:solidFill>
                    <a:srgbClr val="E9E9E9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" name="Freeform 6">
                    <a:extLst>
                      <a:ext uri="{FF2B5EF4-FFF2-40B4-BE49-F238E27FC236}">
                        <a16:creationId xmlns:a16="http://schemas.microsoft.com/office/drawing/2014/main" id="{69636612-0CF1-8A35-0FE0-ABBBF2EC2CCD}"/>
                      </a:ext>
                    </a:extLst>
                  </p:cNvPr>
                  <p:cNvSpPr/>
                  <p:nvPr/>
                </p:nvSpPr>
                <p:spPr>
                  <a:xfrm>
                    <a:off x="2429510" y="5210810"/>
                    <a:ext cx="2606040" cy="7912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6040" h="791210">
                        <a:moveTo>
                          <a:pt x="1258570" y="0"/>
                        </a:moveTo>
                        <a:lnTo>
                          <a:pt x="453390" y="0"/>
                        </a:lnTo>
                        <a:cubicBezTo>
                          <a:pt x="453390" y="0"/>
                          <a:pt x="429260" y="370840"/>
                          <a:pt x="403860" y="525780"/>
                        </a:cubicBezTo>
                        <a:cubicBezTo>
                          <a:pt x="359410" y="791210"/>
                          <a:pt x="87630" y="706120"/>
                          <a:pt x="10160" y="762000"/>
                        </a:cubicBezTo>
                        <a:cubicBezTo>
                          <a:pt x="0" y="769620"/>
                          <a:pt x="5080" y="786130"/>
                          <a:pt x="17780" y="786130"/>
                        </a:cubicBezTo>
                        <a:lnTo>
                          <a:pt x="2588260" y="786130"/>
                        </a:lnTo>
                        <a:cubicBezTo>
                          <a:pt x="2600960" y="786130"/>
                          <a:pt x="2606040" y="769620"/>
                          <a:pt x="2595880" y="762000"/>
                        </a:cubicBezTo>
                        <a:cubicBezTo>
                          <a:pt x="2518410" y="706120"/>
                          <a:pt x="2246630" y="791210"/>
                          <a:pt x="2202180" y="525780"/>
                        </a:cubicBezTo>
                        <a:cubicBezTo>
                          <a:pt x="2176780" y="370840"/>
                          <a:pt x="2152650" y="0"/>
                          <a:pt x="2152650" y="0"/>
                        </a:cubicBezTo>
                        <a:lnTo>
                          <a:pt x="1258570" y="0"/>
                        </a:lnTo>
                        <a:close/>
                      </a:path>
                    </a:pathLst>
                  </a:custGeom>
                  <a:solidFill>
                    <a:srgbClr val="BBBBBB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8" name="Dikdörtgen 27">
                  <a:extLst>
                    <a:ext uri="{FF2B5EF4-FFF2-40B4-BE49-F238E27FC236}">
                      <a16:creationId xmlns:a16="http://schemas.microsoft.com/office/drawing/2014/main" id="{E2A507AA-C329-92E4-C633-7ADABF8AF940}"/>
                    </a:ext>
                  </a:extLst>
                </p:cNvPr>
                <p:cNvSpPr/>
                <p:nvPr/>
              </p:nvSpPr>
              <p:spPr>
                <a:xfrm>
                  <a:off x="3340223" y="4152900"/>
                  <a:ext cx="11975977" cy="42672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r-TR" dirty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26" name="TextBox 17">
                <a:extLst>
                  <a:ext uri="{FF2B5EF4-FFF2-40B4-BE49-F238E27FC236}">
                    <a16:creationId xmlns:a16="http://schemas.microsoft.com/office/drawing/2014/main" id="{032EE2B2-462A-B95F-056D-3AE6A2911E0D}"/>
                  </a:ext>
                </a:extLst>
              </p:cNvPr>
              <p:cNvSpPr txBox="1"/>
              <p:nvPr/>
            </p:nvSpPr>
            <p:spPr>
              <a:xfrm>
                <a:off x="3629053" y="4914237"/>
                <a:ext cx="11398317" cy="244442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lvl="0">
                  <a:spcBef>
                    <a:spcPct val="0"/>
                  </a:spcBef>
                  <a:defRPr/>
                </a:pPr>
                <a:r>
                  <a:rPr lang="tr-TR" sz="3200" dirty="0" err="1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dogum_yili</a:t>
                </a:r>
                <a:r>
                  <a:rPr lang="tr-TR" sz="3200" dirty="0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= 2009</a:t>
                </a:r>
              </a:p>
              <a:p>
                <a:pPr lvl="0">
                  <a:spcBef>
                    <a:spcPct val="0"/>
                  </a:spcBef>
                  <a:defRPr/>
                </a:pPr>
                <a:r>
                  <a:rPr lang="tr-TR" sz="3200" dirty="0" err="1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mevcut_yil</a:t>
                </a:r>
                <a:r>
                  <a:rPr lang="tr-TR" sz="3200" dirty="0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= 2025</a:t>
                </a:r>
              </a:p>
              <a:p>
                <a:pPr lvl="0">
                  <a:spcBef>
                    <a:spcPct val="0"/>
                  </a:spcBef>
                  <a:defRPr/>
                </a:pPr>
                <a:r>
                  <a:rPr lang="tr-TR" sz="3200" dirty="0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yas = </a:t>
                </a:r>
                <a:r>
                  <a:rPr lang="tr-TR" sz="3200" dirty="0" err="1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mevcut_yil</a:t>
                </a:r>
                <a:r>
                  <a:rPr lang="tr-TR" sz="3200" dirty="0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- </a:t>
                </a:r>
                <a:r>
                  <a:rPr lang="tr-TR" sz="3200" dirty="0" err="1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dogum_yili</a:t>
                </a:r>
                <a:endPara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endParaRPr>
              </a:p>
            </p:txBody>
          </p:sp>
        </p:grpSp>
        <p:pic>
          <p:nvPicPr>
            <p:cNvPr id="23" name="Picture 2" descr="Html GIFs - Find &amp; Share on GIPHY">
              <a:extLst>
                <a:ext uri="{FF2B5EF4-FFF2-40B4-BE49-F238E27FC236}">
                  <a16:creationId xmlns:a16="http://schemas.microsoft.com/office/drawing/2014/main" id="{770C6895-80EE-3830-299C-9BCB781D8C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9041" y="4214918"/>
              <a:ext cx="7339300" cy="4239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848856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EDBC23-FC76-D49D-1CCE-3652E8F9B4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6DFF6EF6-E128-D60E-1696-83FCC5558602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0A0817B0-256A-4BC9-55F8-666E7685B197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DB1FB775-F161-836B-9B72-A0755EF11BF2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E9FFDA25-333F-A1EF-8A56-5AE8B64B6CE1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243A811C-30C0-003E-33F7-552035C4FB5F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2FA9C59D-6C62-F618-EFBA-D0F9864193B0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44194840-C789-777E-24E0-9F7FFB8EB033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FDF6C5D9-D87E-7B56-16F6-6C7CEE917464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BDDFE61E-BE31-9993-C1B7-9648C9299CBC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DC2D03D8-22C9-ED9F-F9BA-3771C663D84D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74480728-F5B5-E389-0450-DA59D8E21432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434DFF47-DF25-36A5-2999-877360F596EC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54346138-798D-A264-A55B-F38664E6F4DC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AC563902-5C57-DB1A-43A0-0FD9306298D3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C32DE38C-187A-802B-210C-CCE78D1F795D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DEF3C7C5-6894-D51F-14B1-1F97A0C88EA2}"/>
              </a:ext>
            </a:extLst>
          </p:cNvPr>
          <p:cNvSpPr txBox="1"/>
          <p:nvPr/>
        </p:nvSpPr>
        <p:spPr>
          <a:xfrm>
            <a:off x="735755" y="2895263"/>
            <a:ext cx="16775131" cy="38779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sozluk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= {“Bilim 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insanı”:”Aziz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Sancar”, “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Şair”:”Mehmet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Akif Ersoy”, “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Astronom”:”Ali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Kuşçu” }</a:t>
            </a:r>
          </a:p>
          <a:p>
            <a:pPr lvl="0" algn="just">
              <a:spcBef>
                <a:spcPct val="0"/>
              </a:spcBef>
              <a:defRPr/>
            </a:pPr>
            <a:endParaRPr lang="tr-TR" sz="28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endParaRPr lang="tr-TR" sz="28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endParaRPr lang="tr-TR" sz="28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4 ) 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sozluk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isimli sözlüğe 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Matematikçi: Cahit 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Arf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ikilisini ekleyiniz.</a:t>
            </a:r>
          </a:p>
          <a:p>
            <a:pPr lvl="0" algn="just">
              <a:spcBef>
                <a:spcPct val="0"/>
              </a:spcBef>
              <a:defRPr/>
            </a:pPr>
            <a:endParaRPr lang="tr-TR" sz="28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D249DD7D-D1F2-8EFA-0FF5-B758D78C1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18883012-86D1-8372-8C7E-25559144C727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1</a:t>
            </a:r>
            <a:r>
              <a:rPr lang="en-US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Dictionary (Sözlük) </a:t>
            </a:r>
            <a:endParaRPr lang="en-US" sz="72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grpSp>
        <p:nvGrpSpPr>
          <p:cNvPr id="21" name="Grup 20">
            <a:extLst>
              <a:ext uri="{FF2B5EF4-FFF2-40B4-BE49-F238E27FC236}">
                <a16:creationId xmlns:a16="http://schemas.microsoft.com/office/drawing/2014/main" id="{4F58A0A5-1944-664B-7917-010AA62B1AA0}"/>
              </a:ext>
            </a:extLst>
          </p:cNvPr>
          <p:cNvGrpSpPr/>
          <p:nvPr/>
        </p:nvGrpSpPr>
        <p:grpSpPr>
          <a:xfrm>
            <a:off x="9964326" y="4015315"/>
            <a:ext cx="7587919" cy="6266242"/>
            <a:chOff x="2781854" y="3916888"/>
            <a:chExt cx="13029902" cy="6370112"/>
          </a:xfrm>
        </p:grpSpPr>
        <p:grpSp>
          <p:nvGrpSpPr>
            <p:cNvPr id="24" name="Grup 23">
              <a:extLst>
                <a:ext uri="{FF2B5EF4-FFF2-40B4-BE49-F238E27FC236}">
                  <a16:creationId xmlns:a16="http://schemas.microsoft.com/office/drawing/2014/main" id="{EDE65AB1-88D4-4C29-1A78-C645CFB2F635}"/>
                </a:ext>
              </a:extLst>
            </p:cNvPr>
            <p:cNvGrpSpPr/>
            <p:nvPr/>
          </p:nvGrpSpPr>
          <p:grpSpPr>
            <a:xfrm>
              <a:off x="2781854" y="3916888"/>
              <a:ext cx="13029902" cy="6370112"/>
              <a:chOff x="2781854" y="3872603"/>
              <a:chExt cx="13029902" cy="6370112"/>
            </a:xfrm>
          </p:grpSpPr>
          <p:grpSp>
            <p:nvGrpSpPr>
              <p:cNvPr id="27" name="Group 3">
                <a:extLst>
                  <a:ext uri="{FF2B5EF4-FFF2-40B4-BE49-F238E27FC236}">
                    <a16:creationId xmlns:a16="http://schemas.microsoft.com/office/drawing/2014/main" id="{D1B18ED9-D4D0-E094-CA61-6B6F39960514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81854" y="3872603"/>
                <a:ext cx="13029902" cy="6370112"/>
                <a:chOff x="0" y="0"/>
                <a:chExt cx="7467600" cy="6002020"/>
              </a:xfrm>
            </p:grpSpPr>
            <p:sp>
              <p:nvSpPr>
                <p:cNvPr id="29" name="Freeform 4">
                  <a:extLst>
                    <a:ext uri="{FF2B5EF4-FFF2-40B4-BE49-F238E27FC236}">
                      <a16:creationId xmlns:a16="http://schemas.microsoft.com/office/drawing/2014/main" id="{C866B1E0-17E0-9FFE-9A2F-12C86D5C9AD9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67600" cy="45135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4513580">
                      <a:moveTo>
                        <a:pt x="7127240" y="0"/>
                      </a:moveTo>
                      <a:lnTo>
                        <a:pt x="340360" y="0"/>
                      </a:lnTo>
                      <a:cubicBezTo>
                        <a:pt x="152400" y="0"/>
                        <a:pt x="0" y="152400"/>
                        <a:pt x="0" y="340360"/>
                      </a:cubicBezTo>
                      <a:lnTo>
                        <a:pt x="0" y="4513580"/>
                      </a:lnTo>
                      <a:lnTo>
                        <a:pt x="7467600" y="4513580"/>
                      </a:lnTo>
                      <a:lnTo>
                        <a:pt x="7467600" y="340360"/>
                      </a:lnTo>
                      <a:cubicBezTo>
                        <a:pt x="7467600" y="152400"/>
                        <a:pt x="7315200" y="0"/>
                        <a:pt x="7127240" y="0"/>
                      </a:cubicBezTo>
                      <a:close/>
                      <a:moveTo>
                        <a:pt x="7142480" y="4188460"/>
                      </a:moveTo>
                      <a:lnTo>
                        <a:pt x="314961" y="4188460"/>
                      </a:lnTo>
                      <a:lnTo>
                        <a:pt x="314961" y="353060"/>
                      </a:lnTo>
                      <a:lnTo>
                        <a:pt x="7142480" y="353060"/>
                      </a:lnTo>
                      <a:lnTo>
                        <a:pt x="7142480" y="41884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">
                  <a:extLst>
                    <a:ext uri="{FF2B5EF4-FFF2-40B4-BE49-F238E27FC236}">
                      <a16:creationId xmlns:a16="http://schemas.microsoft.com/office/drawing/2014/main" id="{5BA52152-397E-EBCE-8D2E-EE808750C45B}"/>
                    </a:ext>
                  </a:extLst>
                </p:cNvPr>
                <p:cNvSpPr/>
                <p:nvPr/>
              </p:nvSpPr>
              <p:spPr>
                <a:xfrm>
                  <a:off x="0" y="4514850"/>
                  <a:ext cx="7467600" cy="695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695960">
                      <a:moveTo>
                        <a:pt x="0" y="355600"/>
                      </a:moveTo>
                      <a:cubicBezTo>
                        <a:pt x="0" y="543560"/>
                        <a:pt x="152400" y="695960"/>
                        <a:pt x="340360" y="695960"/>
                      </a:cubicBezTo>
                      <a:lnTo>
                        <a:pt x="7127240" y="695960"/>
                      </a:lnTo>
                      <a:cubicBezTo>
                        <a:pt x="7315200" y="695960"/>
                        <a:pt x="7467600" y="543560"/>
                        <a:pt x="7467600" y="355600"/>
                      </a:cubicBezTo>
                      <a:lnTo>
                        <a:pt x="7467600" y="0"/>
                      </a:lnTo>
                      <a:lnTo>
                        <a:pt x="0" y="0"/>
                      </a:lnTo>
                      <a:lnTo>
                        <a:pt x="0" y="355600"/>
                      </a:lnTo>
                      <a:close/>
                    </a:path>
                  </a:pathLst>
                </a:custGeom>
                <a:solidFill>
                  <a:srgbClr val="E9E9E9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Freeform 6">
                  <a:extLst>
                    <a:ext uri="{FF2B5EF4-FFF2-40B4-BE49-F238E27FC236}">
                      <a16:creationId xmlns:a16="http://schemas.microsoft.com/office/drawing/2014/main" id="{4AF65AF8-7949-1343-0466-26418A19293E}"/>
                    </a:ext>
                  </a:extLst>
                </p:cNvPr>
                <p:cNvSpPr/>
                <p:nvPr/>
              </p:nvSpPr>
              <p:spPr>
                <a:xfrm>
                  <a:off x="2429510" y="5210810"/>
                  <a:ext cx="2606040" cy="791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6040" h="791210">
                      <a:moveTo>
                        <a:pt x="1258570" y="0"/>
                      </a:moveTo>
                      <a:lnTo>
                        <a:pt x="453390" y="0"/>
                      </a:lnTo>
                      <a:cubicBezTo>
                        <a:pt x="453390" y="0"/>
                        <a:pt x="429260" y="370840"/>
                        <a:pt x="403860" y="525780"/>
                      </a:cubicBezTo>
                      <a:cubicBezTo>
                        <a:pt x="359410" y="791210"/>
                        <a:pt x="87630" y="706120"/>
                        <a:pt x="10160" y="762000"/>
                      </a:cubicBezTo>
                      <a:cubicBezTo>
                        <a:pt x="0" y="769620"/>
                        <a:pt x="5080" y="786130"/>
                        <a:pt x="17780" y="786130"/>
                      </a:cubicBezTo>
                      <a:lnTo>
                        <a:pt x="2588260" y="786130"/>
                      </a:lnTo>
                      <a:cubicBezTo>
                        <a:pt x="2600960" y="786130"/>
                        <a:pt x="2606040" y="769620"/>
                        <a:pt x="2595880" y="762000"/>
                      </a:cubicBezTo>
                      <a:cubicBezTo>
                        <a:pt x="2518410" y="706120"/>
                        <a:pt x="2246630" y="791210"/>
                        <a:pt x="2202180" y="525780"/>
                      </a:cubicBezTo>
                      <a:cubicBezTo>
                        <a:pt x="2176780" y="370840"/>
                        <a:pt x="2152650" y="0"/>
                        <a:pt x="2152650" y="0"/>
                      </a:cubicBezTo>
                      <a:lnTo>
                        <a:pt x="1258570" y="0"/>
                      </a:lnTo>
                      <a:close/>
                    </a:path>
                  </a:pathLst>
                </a:custGeom>
                <a:solidFill>
                  <a:srgbClr val="BBBBBB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8" name="Dikdörtgen 27">
                <a:extLst>
                  <a:ext uri="{FF2B5EF4-FFF2-40B4-BE49-F238E27FC236}">
                    <a16:creationId xmlns:a16="http://schemas.microsoft.com/office/drawing/2014/main" id="{91222B15-8D24-CE2E-0063-9B14D23E32A4}"/>
                  </a:ext>
                </a:extLst>
              </p:cNvPr>
              <p:cNvSpPr/>
              <p:nvPr/>
            </p:nvSpPr>
            <p:spPr>
              <a:xfrm>
                <a:off x="3340223" y="4152900"/>
                <a:ext cx="11975977" cy="42672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26" name="TextBox 17">
              <a:extLst>
                <a:ext uri="{FF2B5EF4-FFF2-40B4-BE49-F238E27FC236}">
                  <a16:creationId xmlns:a16="http://schemas.microsoft.com/office/drawing/2014/main" id="{F257D3A5-58CC-AF38-C3C6-4D29399675DD}"/>
                </a:ext>
              </a:extLst>
            </p:cNvPr>
            <p:cNvSpPr txBox="1"/>
            <p:nvPr/>
          </p:nvSpPr>
          <p:spPr>
            <a:xfrm>
              <a:off x="3629052" y="4914237"/>
              <a:ext cx="12182704" cy="100121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tr-TR" sz="3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sozluk</a:t>
              </a: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[‘Matematikçi’] = ‘Cahit </a:t>
              </a:r>
              <a:r>
                <a:rPr lang="tr-TR" sz="3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Arf</a:t>
              </a: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148202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2C8AAB-78DE-0579-D0DF-EE4BD9C822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0455E4DC-659A-3CDA-A33E-08222DC474B4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5D1F67C8-03A2-B6CF-EA45-F33E86928F1B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050F8F17-6689-B0B7-4202-879454FF9691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BB5EF571-CEF5-8702-ECCD-F21DFCAA7DD6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7A754C85-0D9F-1468-2AF6-E766657806B6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B4E4D789-2694-ADF1-C58B-86A39B8583E1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D6E71F13-6B60-2E1A-3D8A-83E428BBCB94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7993CCC2-4A3B-23BF-0824-7D74C25C5D33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231902DE-A38F-A88E-6080-075F630E6B02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830DE3D6-FEC9-3FFA-6ED2-8767DB93943D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118368DE-E007-5073-54F8-823B9D10FDB0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02936B8C-4F76-BF33-130C-CB7A54E97E4F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82F62D9F-5FDC-D652-4E7F-56F5C7791F32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59CD3F0C-4CAD-A13F-8A00-1D2853E65963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6624E7E7-9901-148E-8B9B-1763A73CE6AC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F8B23B0F-EEFF-9206-AC1B-14C76983E257}"/>
              </a:ext>
            </a:extLst>
          </p:cNvPr>
          <p:cNvSpPr txBox="1"/>
          <p:nvPr/>
        </p:nvSpPr>
        <p:spPr>
          <a:xfrm>
            <a:off x="735755" y="2895263"/>
            <a:ext cx="16775131" cy="34470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sozluk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= {“Bilim 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insanı”:”Aziz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Sancar”, “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Şair”:”Mehmet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Akif Ersoy”, “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Astronom”:”Ali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Kuşçu” }</a:t>
            </a:r>
          </a:p>
          <a:p>
            <a:pPr lvl="0" algn="just">
              <a:spcBef>
                <a:spcPct val="0"/>
              </a:spcBef>
              <a:defRPr/>
            </a:pPr>
            <a:endParaRPr lang="tr-TR" sz="28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endParaRPr lang="tr-TR" sz="28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endParaRPr lang="tr-TR" sz="28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5 ) 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sozluk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isimli sözlüğün içinde 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sanatçı anahtarının olup olmadığını 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sorgulayınız.</a:t>
            </a: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E2E0F041-7637-5F5E-7E46-6D0258C8D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D2BDF182-1419-3505-978C-56125328E7C1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1</a:t>
            </a:r>
            <a:r>
              <a:rPr lang="en-US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Dictionary (Sözlük) </a:t>
            </a:r>
            <a:endParaRPr lang="en-US" sz="72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grpSp>
        <p:nvGrpSpPr>
          <p:cNvPr id="3" name="Grup 2">
            <a:extLst>
              <a:ext uri="{FF2B5EF4-FFF2-40B4-BE49-F238E27FC236}">
                <a16:creationId xmlns:a16="http://schemas.microsoft.com/office/drawing/2014/main" id="{ED874DE3-0F70-A631-357E-8D4243FBDF68}"/>
              </a:ext>
            </a:extLst>
          </p:cNvPr>
          <p:cNvGrpSpPr/>
          <p:nvPr/>
        </p:nvGrpSpPr>
        <p:grpSpPr>
          <a:xfrm>
            <a:off x="9964326" y="4015315"/>
            <a:ext cx="7587919" cy="6266242"/>
            <a:chOff x="5308820" y="3906555"/>
            <a:chExt cx="7962346" cy="6370112"/>
          </a:xfrm>
        </p:grpSpPr>
        <p:grpSp>
          <p:nvGrpSpPr>
            <p:cNvPr id="21" name="Grup 20">
              <a:extLst>
                <a:ext uri="{FF2B5EF4-FFF2-40B4-BE49-F238E27FC236}">
                  <a16:creationId xmlns:a16="http://schemas.microsoft.com/office/drawing/2014/main" id="{A5636B74-32FD-1CB0-C75E-198161C8DF9A}"/>
                </a:ext>
              </a:extLst>
            </p:cNvPr>
            <p:cNvGrpSpPr/>
            <p:nvPr/>
          </p:nvGrpSpPr>
          <p:grpSpPr>
            <a:xfrm>
              <a:off x="5308820" y="3906555"/>
              <a:ext cx="7962346" cy="6370112"/>
              <a:chOff x="2781854" y="3916888"/>
              <a:chExt cx="13029902" cy="6370112"/>
            </a:xfrm>
          </p:grpSpPr>
          <p:grpSp>
            <p:nvGrpSpPr>
              <p:cNvPr id="24" name="Grup 23">
                <a:extLst>
                  <a:ext uri="{FF2B5EF4-FFF2-40B4-BE49-F238E27FC236}">
                    <a16:creationId xmlns:a16="http://schemas.microsoft.com/office/drawing/2014/main" id="{A4D88D93-09F0-71E1-9D02-CA32D84A9BC5}"/>
                  </a:ext>
                </a:extLst>
              </p:cNvPr>
              <p:cNvGrpSpPr/>
              <p:nvPr/>
            </p:nvGrpSpPr>
            <p:grpSpPr>
              <a:xfrm>
                <a:off x="2781854" y="3916888"/>
                <a:ext cx="13029902" cy="6370112"/>
                <a:chOff x="2781854" y="3872603"/>
                <a:chExt cx="13029902" cy="6370112"/>
              </a:xfrm>
            </p:grpSpPr>
            <p:grpSp>
              <p:nvGrpSpPr>
                <p:cNvPr id="27" name="Group 3">
                  <a:extLst>
                    <a:ext uri="{FF2B5EF4-FFF2-40B4-BE49-F238E27FC236}">
                      <a16:creationId xmlns:a16="http://schemas.microsoft.com/office/drawing/2014/main" id="{74484AC8-6DAD-8E8A-4615-A1102F05E645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781854" y="3872603"/>
                  <a:ext cx="13029902" cy="6370112"/>
                  <a:chOff x="0" y="0"/>
                  <a:chExt cx="7467600" cy="6002020"/>
                </a:xfrm>
              </p:grpSpPr>
              <p:sp>
                <p:nvSpPr>
                  <p:cNvPr id="29" name="Freeform 4">
                    <a:extLst>
                      <a:ext uri="{FF2B5EF4-FFF2-40B4-BE49-F238E27FC236}">
                        <a16:creationId xmlns:a16="http://schemas.microsoft.com/office/drawing/2014/main" id="{BBAE7993-DCE8-84E5-F75D-4A924A0DE743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7467600" cy="45135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7600" h="4513580">
                        <a:moveTo>
                          <a:pt x="7127240" y="0"/>
                        </a:moveTo>
                        <a:lnTo>
                          <a:pt x="340360" y="0"/>
                        </a:lnTo>
                        <a:cubicBezTo>
                          <a:pt x="152400" y="0"/>
                          <a:pt x="0" y="152400"/>
                          <a:pt x="0" y="340360"/>
                        </a:cubicBezTo>
                        <a:lnTo>
                          <a:pt x="0" y="4513580"/>
                        </a:lnTo>
                        <a:lnTo>
                          <a:pt x="7467600" y="4513580"/>
                        </a:lnTo>
                        <a:lnTo>
                          <a:pt x="7467600" y="340360"/>
                        </a:lnTo>
                        <a:cubicBezTo>
                          <a:pt x="7467600" y="152400"/>
                          <a:pt x="7315200" y="0"/>
                          <a:pt x="7127240" y="0"/>
                        </a:cubicBezTo>
                        <a:close/>
                        <a:moveTo>
                          <a:pt x="7142480" y="4188460"/>
                        </a:moveTo>
                        <a:lnTo>
                          <a:pt x="314961" y="4188460"/>
                        </a:lnTo>
                        <a:lnTo>
                          <a:pt x="314961" y="353060"/>
                        </a:lnTo>
                        <a:lnTo>
                          <a:pt x="7142480" y="353060"/>
                        </a:lnTo>
                        <a:lnTo>
                          <a:pt x="7142480" y="418846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" name="Freeform 5">
                    <a:extLst>
                      <a:ext uri="{FF2B5EF4-FFF2-40B4-BE49-F238E27FC236}">
                        <a16:creationId xmlns:a16="http://schemas.microsoft.com/office/drawing/2014/main" id="{BF29252E-648E-776A-B3CD-A2C57001AE9A}"/>
                      </a:ext>
                    </a:extLst>
                  </p:cNvPr>
                  <p:cNvSpPr/>
                  <p:nvPr/>
                </p:nvSpPr>
                <p:spPr>
                  <a:xfrm>
                    <a:off x="0" y="4514850"/>
                    <a:ext cx="7467600" cy="6959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7600" h="695960">
                        <a:moveTo>
                          <a:pt x="0" y="355600"/>
                        </a:moveTo>
                        <a:cubicBezTo>
                          <a:pt x="0" y="543560"/>
                          <a:pt x="152400" y="695960"/>
                          <a:pt x="340360" y="695960"/>
                        </a:cubicBezTo>
                        <a:lnTo>
                          <a:pt x="7127240" y="695960"/>
                        </a:lnTo>
                        <a:cubicBezTo>
                          <a:pt x="7315200" y="695960"/>
                          <a:pt x="7467600" y="543560"/>
                          <a:pt x="7467600" y="355600"/>
                        </a:cubicBezTo>
                        <a:lnTo>
                          <a:pt x="7467600" y="0"/>
                        </a:lnTo>
                        <a:lnTo>
                          <a:pt x="0" y="0"/>
                        </a:lnTo>
                        <a:lnTo>
                          <a:pt x="0" y="355600"/>
                        </a:lnTo>
                        <a:close/>
                      </a:path>
                    </a:pathLst>
                  </a:custGeom>
                  <a:solidFill>
                    <a:srgbClr val="E9E9E9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" name="Freeform 6">
                    <a:extLst>
                      <a:ext uri="{FF2B5EF4-FFF2-40B4-BE49-F238E27FC236}">
                        <a16:creationId xmlns:a16="http://schemas.microsoft.com/office/drawing/2014/main" id="{668A714A-2443-D276-2F97-BA7E8AED74B5}"/>
                      </a:ext>
                    </a:extLst>
                  </p:cNvPr>
                  <p:cNvSpPr/>
                  <p:nvPr/>
                </p:nvSpPr>
                <p:spPr>
                  <a:xfrm>
                    <a:off x="2429510" y="5210810"/>
                    <a:ext cx="2606040" cy="7912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6040" h="791210">
                        <a:moveTo>
                          <a:pt x="1258570" y="0"/>
                        </a:moveTo>
                        <a:lnTo>
                          <a:pt x="453390" y="0"/>
                        </a:lnTo>
                        <a:cubicBezTo>
                          <a:pt x="453390" y="0"/>
                          <a:pt x="429260" y="370840"/>
                          <a:pt x="403860" y="525780"/>
                        </a:cubicBezTo>
                        <a:cubicBezTo>
                          <a:pt x="359410" y="791210"/>
                          <a:pt x="87630" y="706120"/>
                          <a:pt x="10160" y="762000"/>
                        </a:cubicBezTo>
                        <a:cubicBezTo>
                          <a:pt x="0" y="769620"/>
                          <a:pt x="5080" y="786130"/>
                          <a:pt x="17780" y="786130"/>
                        </a:cubicBezTo>
                        <a:lnTo>
                          <a:pt x="2588260" y="786130"/>
                        </a:lnTo>
                        <a:cubicBezTo>
                          <a:pt x="2600960" y="786130"/>
                          <a:pt x="2606040" y="769620"/>
                          <a:pt x="2595880" y="762000"/>
                        </a:cubicBezTo>
                        <a:cubicBezTo>
                          <a:pt x="2518410" y="706120"/>
                          <a:pt x="2246630" y="791210"/>
                          <a:pt x="2202180" y="525780"/>
                        </a:cubicBezTo>
                        <a:cubicBezTo>
                          <a:pt x="2176780" y="370840"/>
                          <a:pt x="2152650" y="0"/>
                          <a:pt x="2152650" y="0"/>
                        </a:cubicBezTo>
                        <a:lnTo>
                          <a:pt x="1258570" y="0"/>
                        </a:lnTo>
                        <a:close/>
                      </a:path>
                    </a:pathLst>
                  </a:custGeom>
                  <a:solidFill>
                    <a:srgbClr val="BBBBBB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8" name="Dikdörtgen 27">
                  <a:extLst>
                    <a:ext uri="{FF2B5EF4-FFF2-40B4-BE49-F238E27FC236}">
                      <a16:creationId xmlns:a16="http://schemas.microsoft.com/office/drawing/2014/main" id="{BE3359CE-0135-0D1F-4925-C63B68517B73}"/>
                    </a:ext>
                  </a:extLst>
                </p:cNvPr>
                <p:cNvSpPr/>
                <p:nvPr/>
              </p:nvSpPr>
              <p:spPr>
                <a:xfrm>
                  <a:off x="3340223" y="4152900"/>
                  <a:ext cx="11975977" cy="42672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r-TR" dirty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26" name="TextBox 17">
                <a:extLst>
                  <a:ext uri="{FF2B5EF4-FFF2-40B4-BE49-F238E27FC236}">
                    <a16:creationId xmlns:a16="http://schemas.microsoft.com/office/drawing/2014/main" id="{CCFFA363-2F32-AD12-0AAE-FFC63344B234}"/>
                  </a:ext>
                </a:extLst>
              </p:cNvPr>
              <p:cNvSpPr txBox="1"/>
              <p:nvPr/>
            </p:nvSpPr>
            <p:spPr>
              <a:xfrm>
                <a:off x="3629053" y="4914237"/>
                <a:ext cx="11398317" cy="244442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lvl="0">
                  <a:spcBef>
                    <a:spcPct val="0"/>
                  </a:spcBef>
                  <a:defRPr/>
                </a:pPr>
                <a:r>
                  <a:rPr lang="tr-TR" sz="3200" dirty="0" err="1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dogum_yili</a:t>
                </a:r>
                <a:r>
                  <a:rPr lang="tr-TR" sz="3200" dirty="0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= 2009</a:t>
                </a:r>
              </a:p>
              <a:p>
                <a:pPr lvl="0">
                  <a:spcBef>
                    <a:spcPct val="0"/>
                  </a:spcBef>
                  <a:defRPr/>
                </a:pPr>
                <a:r>
                  <a:rPr lang="tr-TR" sz="3200" dirty="0" err="1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mevcut_yil</a:t>
                </a:r>
                <a:r>
                  <a:rPr lang="tr-TR" sz="3200" dirty="0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= 2025</a:t>
                </a:r>
              </a:p>
              <a:p>
                <a:pPr lvl="0">
                  <a:spcBef>
                    <a:spcPct val="0"/>
                  </a:spcBef>
                  <a:defRPr/>
                </a:pPr>
                <a:r>
                  <a:rPr lang="tr-TR" sz="3200" dirty="0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yas = </a:t>
                </a:r>
                <a:r>
                  <a:rPr lang="tr-TR" sz="3200" dirty="0" err="1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mevcut_yil</a:t>
                </a:r>
                <a:r>
                  <a:rPr lang="tr-TR" sz="3200" dirty="0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- </a:t>
                </a:r>
                <a:r>
                  <a:rPr lang="tr-TR" sz="3200" dirty="0" err="1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dogum_yili</a:t>
                </a:r>
                <a:endPara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endParaRPr>
              </a:p>
            </p:txBody>
          </p:sp>
        </p:grpSp>
        <p:pic>
          <p:nvPicPr>
            <p:cNvPr id="23" name="Picture 2" descr="Html GIFs - Find &amp; Share on GIPHY">
              <a:extLst>
                <a:ext uri="{FF2B5EF4-FFF2-40B4-BE49-F238E27FC236}">
                  <a16:creationId xmlns:a16="http://schemas.microsoft.com/office/drawing/2014/main" id="{A32094E9-029F-B675-4C36-C6968E3546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9041" y="4214918"/>
              <a:ext cx="7339300" cy="4239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444978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4EF9CB-BE7C-D32F-3EDB-FD18CF5C42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947DB7D5-A204-95E0-55C7-E04777553FC5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E740CDDD-75AF-8FA1-6F7B-C059772682BC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42D725E5-0CE2-30DE-A7F0-DD344D821B45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CD7A5ACE-4144-C415-371B-37FF21A88D77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C99453DF-8FF9-6F67-CFA5-DA2429F17060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5B85FA09-DBFB-2428-2DAC-99BF006410BC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6C229344-2D6A-CD88-E990-4D75E212A05F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33FD3CBE-E656-9A5B-4A55-AAC45DACEF28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ACFB3490-C752-B785-C6D3-D1A54026C739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B5421DC3-A89F-CA33-206B-605DAE920FA3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9DC82095-2CB2-9EA5-518D-67E13011787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1C603C44-4D52-D37E-4B5C-CD36F572DE62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CD8471ED-C0E1-EFCC-23B4-E1474FB59243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3E4402FD-2A57-C912-5D59-2FA75CF3220F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A437ED4B-0DCD-7C9E-D22F-14A96A7E7B9F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02EDCECD-88F1-9E5C-1BFE-966D58645F47}"/>
              </a:ext>
            </a:extLst>
          </p:cNvPr>
          <p:cNvSpPr txBox="1"/>
          <p:nvPr/>
        </p:nvSpPr>
        <p:spPr>
          <a:xfrm>
            <a:off x="735755" y="2895263"/>
            <a:ext cx="16775131" cy="34470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sozluk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= {“Bilim 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insanı”:”Aziz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Sancar”, “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Şair”:”Mehmet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Akif Ersoy”, “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Astronom”:”Ali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Kuşçu” }</a:t>
            </a:r>
          </a:p>
          <a:p>
            <a:pPr lvl="0" algn="just">
              <a:spcBef>
                <a:spcPct val="0"/>
              </a:spcBef>
              <a:defRPr/>
            </a:pPr>
            <a:endParaRPr lang="tr-TR" sz="28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endParaRPr lang="tr-TR" sz="28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endParaRPr lang="tr-TR" sz="28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5 ) 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sozluk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isimli sözlüğün içinde 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sanatçı anahtarının olup olmadığını 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sorgulayınız.</a:t>
            </a: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905B65AA-B711-4D8C-D995-5EE844B9C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A3425429-8F70-C6AF-040F-35B8038296A0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1</a:t>
            </a:r>
            <a:r>
              <a:rPr lang="en-US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Dictionary (Sözlük) </a:t>
            </a:r>
            <a:endParaRPr lang="en-US" sz="72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grpSp>
        <p:nvGrpSpPr>
          <p:cNvPr id="21" name="Grup 20">
            <a:extLst>
              <a:ext uri="{FF2B5EF4-FFF2-40B4-BE49-F238E27FC236}">
                <a16:creationId xmlns:a16="http://schemas.microsoft.com/office/drawing/2014/main" id="{025B44C0-E570-4ECC-069B-B27FF0C94B43}"/>
              </a:ext>
            </a:extLst>
          </p:cNvPr>
          <p:cNvGrpSpPr/>
          <p:nvPr/>
        </p:nvGrpSpPr>
        <p:grpSpPr>
          <a:xfrm>
            <a:off x="9964326" y="4015315"/>
            <a:ext cx="7587919" cy="6266242"/>
            <a:chOff x="2781854" y="3916888"/>
            <a:chExt cx="13029902" cy="6370112"/>
          </a:xfrm>
        </p:grpSpPr>
        <p:grpSp>
          <p:nvGrpSpPr>
            <p:cNvPr id="24" name="Grup 23">
              <a:extLst>
                <a:ext uri="{FF2B5EF4-FFF2-40B4-BE49-F238E27FC236}">
                  <a16:creationId xmlns:a16="http://schemas.microsoft.com/office/drawing/2014/main" id="{75BF710A-4F15-8F23-04B6-6B578EEEDBD8}"/>
                </a:ext>
              </a:extLst>
            </p:cNvPr>
            <p:cNvGrpSpPr/>
            <p:nvPr/>
          </p:nvGrpSpPr>
          <p:grpSpPr>
            <a:xfrm>
              <a:off x="2781854" y="3916888"/>
              <a:ext cx="13029902" cy="6370112"/>
              <a:chOff x="2781854" y="3872603"/>
              <a:chExt cx="13029902" cy="6370112"/>
            </a:xfrm>
          </p:grpSpPr>
          <p:grpSp>
            <p:nvGrpSpPr>
              <p:cNvPr id="27" name="Group 3">
                <a:extLst>
                  <a:ext uri="{FF2B5EF4-FFF2-40B4-BE49-F238E27FC236}">
                    <a16:creationId xmlns:a16="http://schemas.microsoft.com/office/drawing/2014/main" id="{F8FBD02D-0A92-73AA-5A29-69D1260A01E7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81854" y="3872603"/>
                <a:ext cx="13029902" cy="6370112"/>
                <a:chOff x="0" y="0"/>
                <a:chExt cx="7467600" cy="6002020"/>
              </a:xfrm>
            </p:grpSpPr>
            <p:sp>
              <p:nvSpPr>
                <p:cNvPr id="29" name="Freeform 4">
                  <a:extLst>
                    <a:ext uri="{FF2B5EF4-FFF2-40B4-BE49-F238E27FC236}">
                      <a16:creationId xmlns:a16="http://schemas.microsoft.com/office/drawing/2014/main" id="{44DE292A-327B-E8B5-292A-D3270A8E2316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67600" cy="45135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4513580">
                      <a:moveTo>
                        <a:pt x="7127240" y="0"/>
                      </a:moveTo>
                      <a:lnTo>
                        <a:pt x="340360" y="0"/>
                      </a:lnTo>
                      <a:cubicBezTo>
                        <a:pt x="152400" y="0"/>
                        <a:pt x="0" y="152400"/>
                        <a:pt x="0" y="340360"/>
                      </a:cubicBezTo>
                      <a:lnTo>
                        <a:pt x="0" y="4513580"/>
                      </a:lnTo>
                      <a:lnTo>
                        <a:pt x="7467600" y="4513580"/>
                      </a:lnTo>
                      <a:lnTo>
                        <a:pt x="7467600" y="340360"/>
                      </a:lnTo>
                      <a:cubicBezTo>
                        <a:pt x="7467600" y="152400"/>
                        <a:pt x="7315200" y="0"/>
                        <a:pt x="7127240" y="0"/>
                      </a:cubicBezTo>
                      <a:close/>
                      <a:moveTo>
                        <a:pt x="7142480" y="4188460"/>
                      </a:moveTo>
                      <a:lnTo>
                        <a:pt x="314961" y="4188460"/>
                      </a:lnTo>
                      <a:lnTo>
                        <a:pt x="314961" y="353060"/>
                      </a:lnTo>
                      <a:lnTo>
                        <a:pt x="7142480" y="353060"/>
                      </a:lnTo>
                      <a:lnTo>
                        <a:pt x="7142480" y="41884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">
                  <a:extLst>
                    <a:ext uri="{FF2B5EF4-FFF2-40B4-BE49-F238E27FC236}">
                      <a16:creationId xmlns:a16="http://schemas.microsoft.com/office/drawing/2014/main" id="{3A95CF5B-47FA-3BB8-2E47-C1295D800FD4}"/>
                    </a:ext>
                  </a:extLst>
                </p:cNvPr>
                <p:cNvSpPr/>
                <p:nvPr/>
              </p:nvSpPr>
              <p:spPr>
                <a:xfrm>
                  <a:off x="0" y="4514850"/>
                  <a:ext cx="7467600" cy="695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695960">
                      <a:moveTo>
                        <a:pt x="0" y="355600"/>
                      </a:moveTo>
                      <a:cubicBezTo>
                        <a:pt x="0" y="543560"/>
                        <a:pt x="152400" y="695960"/>
                        <a:pt x="340360" y="695960"/>
                      </a:cubicBezTo>
                      <a:lnTo>
                        <a:pt x="7127240" y="695960"/>
                      </a:lnTo>
                      <a:cubicBezTo>
                        <a:pt x="7315200" y="695960"/>
                        <a:pt x="7467600" y="543560"/>
                        <a:pt x="7467600" y="355600"/>
                      </a:cubicBezTo>
                      <a:lnTo>
                        <a:pt x="7467600" y="0"/>
                      </a:lnTo>
                      <a:lnTo>
                        <a:pt x="0" y="0"/>
                      </a:lnTo>
                      <a:lnTo>
                        <a:pt x="0" y="355600"/>
                      </a:lnTo>
                      <a:close/>
                    </a:path>
                  </a:pathLst>
                </a:custGeom>
                <a:solidFill>
                  <a:srgbClr val="E9E9E9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Freeform 6">
                  <a:extLst>
                    <a:ext uri="{FF2B5EF4-FFF2-40B4-BE49-F238E27FC236}">
                      <a16:creationId xmlns:a16="http://schemas.microsoft.com/office/drawing/2014/main" id="{B2661F3C-7633-FA2E-A2D5-2418DA826564}"/>
                    </a:ext>
                  </a:extLst>
                </p:cNvPr>
                <p:cNvSpPr/>
                <p:nvPr/>
              </p:nvSpPr>
              <p:spPr>
                <a:xfrm>
                  <a:off x="2429510" y="5210810"/>
                  <a:ext cx="2606040" cy="791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6040" h="791210">
                      <a:moveTo>
                        <a:pt x="1258570" y="0"/>
                      </a:moveTo>
                      <a:lnTo>
                        <a:pt x="453390" y="0"/>
                      </a:lnTo>
                      <a:cubicBezTo>
                        <a:pt x="453390" y="0"/>
                        <a:pt x="429260" y="370840"/>
                        <a:pt x="403860" y="525780"/>
                      </a:cubicBezTo>
                      <a:cubicBezTo>
                        <a:pt x="359410" y="791210"/>
                        <a:pt x="87630" y="706120"/>
                        <a:pt x="10160" y="762000"/>
                      </a:cubicBezTo>
                      <a:cubicBezTo>
                        <a:pt x="0" y="769620"/>
                        <a:pt x="5080" y="786130"/>
                        <a:pt x="17780" y="786130"/>
                      </a:cubicBezTo>
                      <a:lnTo>
                        <a:pt x="2588260" y="786130"/>
                      </a:lnTo>
                      <a:cubicBezTo>
                        <a:pt x="2600960" y="786130"/>
                        <a:pt x="2606040" y="769620"/>
                        <a:pt x="2595880" y="762000"/>
                      </a:cubicBezTo>
                      <a:cubicBezTo>
                        <a:pt x="2518410" y="706120"/>
                        <a:pt x="2246630" y="791210"/>
                        <a:pt x="2202180" y="525780"/>
                      </a:cubicBezTo>
                      <a:cubicBezTo>
                        <a:pt x="2176780" y="370840"/>
                        <a:pt x="2152650" y="0"/>
                        <a:pt x="2152650" y="0"/>
                      </a:cubicBezTo>
                      <a:lnTo>
                        <a:pt x="1258570" y="0"/>
                      </a:lnTo>
                      <a:close/>
                    </a:path>
                  </a:pathLst>
                </a:custGeom>
                <a:solidFill>
                  <a:srgbClr val="BBBBBB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8" name="Dikdörtgen 27">
                <a:extLst>
                  <a:ext uri="{FF2B5EF4-FFF2-40B4-BE49-F238E27FC236}">
                    <a16:creationId xmlns:a16="http://schemas.microsoft.com/office/drawing/2014/main" id="{4385AFC9-68E7-34BA-AC7E-5CF882BBBFDC}"/>
                  </a:ext>
                </a:extLst>
              </p:cNvPr>
              <p:cNvSpPr/>
              <p:nvPr/>
            </p:nvSpPr>
            <p:spPr>
              <a:xfrm>
                <a:off x="3340223" y="4152900"/>
                <a:ext cx="11975977" cy="42672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26" name="TextBox 17">
              <a:extLst>
                <a:ext uri="{FF2B5EF4-FFF2-40B4-BE49-F238E27FC236}">
                  <a16:creationId xmlns:a16="http://schemas.microsoft.com/office/drawing/2014/main" id="{6C3B352C-379F-62B9-9947-A0C94838E76F}"/>
                </a:ext>
              </a:extLst>
            </p:cNvPr>
            <p:cNvSpPr txBox="1"/>
            <p:nvPr/>
          </p:nvSpPr>
          <p:spPr>
            <a:xfrm>
              <a:off x="3629052" y="4914237"/>
              <a:ext cx="11398317" cy="50060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tr-TR" sz="3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print</a:t>
              </a: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(‘sanatçı’ in </a:t>
              </a:r>
              <a:r>
                <a:rPr lang="tr-TR" sz="3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sozluk</a:t>
              </a: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972010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C95724-9A87-1699-5601-8CB6E0CCB3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6">
            <a:extLst>
              <a:ext uri="{FF2B5EF4-FFF2-40B4-BE49-F238E27FC236}">
                <a16:creationId xmlns:a16="http://schemas.microsoft.com/office/drawing/2014/main" id="{78D66136-234E-696F-99B5-07B6A89BDDAB}"/>
              </a:ext>
            </a:extLst>
          </p:cNvPr>
          <p:cNvSpPr txBox="1"/>
          <p:nvPr/>
        </p:nvSpPr>
        <p:spPr>
          <a:xfrm>
            <a:off x="6553200" y="3086100"/>
            <a:ext cx="10602532" cy="41549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Python programlama dilinde sırasız, değiştirilebilir ve belirli bir konuma sahip koleksiyonlar sözlük olarak adlandırılır.</a:t>
            </a:r>
          </a:p>
          <a:p>
            <a:pPr lvl="0" algn="just">
              <a:spcBef>
                <a:spcPct val="0"/>
              </a:spcBef>
              <a:defRPr/>
            </a:pPr>
            <a:endParaRPr lang="tr-TR" sz="3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tr-TR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Liste </a:t>
            </a:r>
            <a:r>
              <a:rPr lang="tr-TR" sz="30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[ ]</a:t>
            </a:r>
            <a:r>
              <a:rPr lang="tr-TR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,</a:t>
            </a:r>
            <a:r>
              <a:rPr lang="tr-TR" sz="30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30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Tuple</a:t>
            </a:r>
            <a:r>
              <a:rPr lang="tr-TR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30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( )</a:t>
            </a:r>
            <a:r>
              <a:rPr lang="tr-TR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,  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Dictionary </a:t>
            </a:r>
            <a:r>
              <a:rPr lang="tr-TR" sz="30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{ }</a:t>
            </a:r>
            <a:r>
              <a:rPr lang="tr-TR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 şeklinde gösterilir.</a:t>
            </a:r>
          </a:p>
          <a:p>
            <a:pPr lvl="0" algn="just">
              <a:spcBef>
                <a:spcPct val="0"/>
              </a:spcBef>
              <a:defRPr/>
            </a:pPr>
            <a:endParaRPr lang="tr-TR" sz="3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endParaRPr lang="tr-TR" sz="3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6DA79DAD-5F09-03CB-2369-3571C0011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4" name="TextBox 15">
            <a:extLst>
              <a:ext uri="{FF2B5EF4-FFF2-40B4-BE49-F238E27FC236}">
                <a16:creationId xmlns:a16="http://schemas.microsoft.com/office/drawing/2014/main" id="{BCF862AB-7BAC-AB8E-96F1-80012A8CAA8E}"/>
              </a:ext>
            </a:extLst>
          </p:cNvPr>
          <p:cNvSpPr txBox="1"/>
          <p:nvPr/>
        </p:nvSpPr>
        <p:spPr>
          <a:xfrm>
            <a:off x="3276600" y="1470727"/>
            <a:ext cx="14332262" cy="1239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2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0" i="0" u="none" strike="noStrike" kern="1200" cap="none" spc="0" normalizeH="0" baseline="0" noProof="0" dirty="0">
                <a:ln>
                  <a:noFill/>
                </a:ln>
                <a:solidFill>
                  <a:srgbClr val="FF5858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Dictionary (Sözlük)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5" name="TextBox 16">
            <a:extLst>
              <a:ext uri="{FF2B5EF4-FFF2-40B4-BE49-F238E27FC236}">
                <a16:creationId xmlns:a16="http://schemas.microsoft.com/office/drawing/2014/main" id="{A5A8FA3E-DAD3-1671-54B0-7C375F81F4B3}"/>
              </a:ext>
            </a:extLst>
          </p:cNvPr>
          <p:cNvSpPr txBox="1"/>
          <p:nvPr/>
        </p:nvSpPr>
        <p:spPr>
          <a:xfrm>
            <a:off x="906177" y="1478607"/>
            <a:ext cx="2776475" cy="12673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2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328" b="0" i="0" u="none" strike="noStrike" kern="1200" cap="none" spc="0" normalizeH="0" baseline="0" noProof="0" dirty="0">
                <a:ln>
                  <a:noFill/>
                </a:ln>
                <a:solidFill>
                  <a:srgbClr val="38B6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kumimoji="0" lang="tr-TR" sz="7328" b="0" i="0" u="none" strike="noStrike" kern="1200" cap="none" spc="0" normalizeH="0" baseline="0" noProof="0" dirty="0">
                <a:ln>
                  <a:noFill/>
                </a:ln>
                <a:solidFill>
                  <a:srgbClr val="38B6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1</a:t>
            </a:r>
            <a:r>
              <a:rPr kumimoji="0" lang="en-US" sz="7328" b="0" i="0" u="none" strike="noStrike" kern="1200" cap="none" spc="0" normalizeH="0" baseline="0" noProof="0" dirty="0">
                <a:ln>
                  <a:noFill/>
                </a:ln>
                <a:solidFill>
                  <a:srgbClr val="38B6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}</a:t>
            </a:r>
          </a:p>
        </p:txBody>
      </p:sp>
      <p:sp>
        <p:nvSpPr>
          <p:cNvPr id="3" name="Freeform 14">
            <a:extLst>
              <a:ext uri="{FF2B5EF4-FFF2-40B4-BE49-F238E27FC236}">
                <a16:creationId xmlns:a16="http://schemas.microsoft.com/office/drawing/2014/main" id="{C83B60F0-9346-4588-4AE6-72EE47B2EE13}"/>
              </a:ext>
            </a:extLst>
          </p:cNvPr>
          <p:cNvSpPr/>
          <p:nvPr/>
        </p:nvSpPr>
        <p:spPr>
          <a:xfrm>
            <a:off x="925842" y="3345850"/>
            <a:ext cx="5100998" cy="5486400"/>
          </a:xfrm>
          <a:custGeom>
            <a:avLst/>
            <a:gdLst/>
            <a:ahLst/>
            <a:cxnLst/>
            <a:rect l="l" t="t" r="r" b="b"/>
            <a:pathLst>
              <a:path w="1149756" h="1236625">
                <a:moveTo>
                  <a:pt x="0" y="0"/>
                </a:moveTo>
                <a:lnTo>
                  <a:pt x="1149756" y="0"/>
                </a:lnTo>
                <a:lnTo>
                  <a:pt x="1149756" y="1236625"/>
                </a:lnTo>
                <a:lnTo>
                  <a:pt x="0" y="12366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125" b="-2125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96889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5D8511-47B2-39EE-E3F7-ACE3B63CCC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B62298D9-93FC-F439-F879-AA3915857628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85801988-EF8A-CC80-46DA-36FB034C3827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DC42BCEB-8EB4-A381-A9B2-B408322DC938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05A1A4CE-DA29-90D6-1FC7-827D90BFA0CD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6582F334-547A-A5DC-8EF1-31E3E8986DA7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D4410394-F059-BA66-6462-6CFE815C0F87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101256BC-17A3-B881-736A-E3091A60B131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96F35318-0737-3632-916C-2C4020639A50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621868E6-6382-C160-5965-98EFBDCCF2D5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F57DEBF4-69EB-7CA8-3C7E-0CB106CD351D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ACEAE69C-FFAC-0BA8-0AD4-AB0D1A740693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1B855534-1F20-79AE-8361-0CB047B802F8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AE65A2D5-322B-D23D-9339-71255BC887DC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DA115723-35F8-CF2D-1222-B5B5742F16A6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C1A62FD4-EFE0-322C-69A6-47B8C8F4C62C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644B790B-F715-6939-5C81-39F3F6E32C42}"/>
              </a:ext>
            </a:extLst>
          </p:cNvPr>
          <p:cNvSpPr txBox="1"/>
          <p:nvPr/>
        </p:nvSpPr>
        <p:spPr>
          <a:xfrm>
            <a:off x="735755" y="2895263"/>
            <a:ext cx="16775131" cy="34470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sozluk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= {“Bilim 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insanı”:”Aziz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Sancar”, “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Şair”:”Mehmet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Akif Ersoy”, “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Astronom”:”Ali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Kuşçu” }</a:t>
            </a:r>
          </a:p>
          <a:p>
            <a:pPr lvl="0" algn="just">
              <a:spcBef>
                <a:spcPct val="0"/>
              </a:spcBef>
              <a:defRPr/>
            </a:pPr>
            <a:endParaRPr lang="tr-TR" sz="28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endParaRPr lang="tr-TR" sz="28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endParaRPr lang="tr-TR" sz="28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6 ) 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sozluk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isimli sözlüğün bilim insanı 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anahtarındaki değeri Hulusi Behçet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olarak değiştiriniz.</a:t>
            </a: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FD0BC751-2FB1-8584-68ED-A8E11090A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7739FD3A-C1BB-5FB5-A5A9-C238857D78C7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1</a:t>
            </a:r>
            <a:r>
              <a:rPr lang="en-US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Dictionary (Sözlük) </a:t>
            </a:r>
            <a:endParaRPr lang="en-US" sz="72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grpSp>
        <p:nvGrpSpPr>
          <p:cNvPr id="3" name="Grup 2">
            <a:extLst>
              <a:ext uri="{FF2B5EF4-FFF2-40B4-BE49-F238E27FC236}">
                <a16:creationId xmlns:a16="http://schemas.microsoft.com/office/drawing/2014/main" id="{DCCF9391-9377-D63C-9456-801ED9FC2AB4}"/>
              </a:ext>
            </a:extLst>
          </p:cNvPr>
          <p:cNvGrpSpPr/>
          <p:nvPr/>
        </p:nvGrpSpPr>
        <p:grpSpPr>
          <a:xfrm>
            <a:off x="9964326" y="4015315"/>
            <a:ext cx="7587919" cy="6266242"/>
            <a:chOff x="5308820" y="3906555"/>
            <a:chExt cx="7962346" cy="6370112"/>
          </a:xfrm>
        </p:grpSpPr>
        <p:grpSp>
          <p:nvGrpSpPr>
            <p:cNvPr id="21" name="Grup 20">
              <a:extLst>
                <a:ext uri="{FF2B5EF4-FFF2-40B4-BE49-F238E27FC236}">
                  <a16:creationId xmlns:a16="http://schemas.microsoft.com/office/drawing/2014/main" id="{56FBE4D2-CA30-5B5F-D6CE-FCB9B25E71C2}"/>
                </a:ext>
              </a:extLst>
            </p:cNvPr>
            <p:cNvGrpSpPr/>
            <p:nvPr/>
          </p:nvGrpSpPr>
          <p:grpSpPr>
            <a:xfrm>
              <a:off x="5308820" y="3906555"/>
              <a:ext cx="7962346" cy="6370112"/>
              <a:chOff x="2781854" y="3916888"/>
              <a:chExt cx="13029902" cy="6370112"/>
            </a:xfrm>
          </p:grpSpPr>
          <p:grpSp>
            <p:nvGrpSpPr>
              <p:cNvPr id="24" name="Grup 23">
                <a:extLst>
                  <a:ext uri="{FF2B5EF4-FFF2-40B4-BE49-F238E27FC236}">
                    <a16:creationId xmlns:a16="http://schemas.microsoft.com/office/drawing/2014/main" id="{38779667-844F-AEB0-01F2-F0EAA4613421}"/>
                  </a:ext>
                </a:extLst>
              </p:cNvPr>
              <p:cNvGrpSpPr/>
              <p:nvPr/>
            </p:nvGrpSpPr>
            <p:grpSpPr>
              <a:xfrm>
                <a:off x="2781854" y="3916888"/>
                <a:ext cx="13029902" cy="6370112"/>
                <a:chOff x="2781854" y="3872603"/>
                <a:chExt cx="13029902" cy="6370112"/>
              </a:xfrm>
            </p:grpSpPr>
            <p:grpSp>
              <p:nvGrpSpPr>
                <p:cNvPr id="27" name="Group 3">
                  <a:extLst>
                    <a:ext uri="{FF2B5EF4-FFF2-40B4-BE49-F238E27FC236}">
                      <a16:creationId xmlns:a16="http://schemas.microsoft.com/office/drawing/2014/main" id="{931FFE2B-267E-CB45-7A0C-AF6D1B70E792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781854" y="3872603"/>
                  <a:ext cx="13029902" cy="6370112"/>
                  <a:chOff x="0" y="0"/>
                  <a:chExt cx="7467600" cy="6002020"/>
                </a:xfrm>
              </p:grpSpPr>
              <p:sp>
                <p:nvSpPr>
                  <p:cNvPr id="29" name="Freeform 4">
                    <a:extLst>
                      <a:ext uri="{FF2B5EF4-FFF2-40B4-BE49-F238E27FC236}">
                        <a16:creationId xmlns:a16="http://schemas.microsoft.com/office/drawing/2014/main" id="{61387C73-EF4F-65AC-4CA5-D0F373B1E935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7467600" cy="45135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7600" h="4513580">
                        <a:moveTo>
                          <a:pt x="7127240" y="0"/>
                        </a:moveTo>
                        <a:lnTo>
                          <a:pt x="340360" y="0"/>
                        </a:lnTo>
                        <a:cubicBezTo>
                          <a:pt x="152400" y="0"/>
                          <a:pt x="0" y="152400"/>
                          <a:pt x="0" y="340360"/>
                        </a:cubicBezTo>
                        <a:lnTo>
                          <a:pt x="0" y="4513580"/>
                        </a:lnTo>
                        <a:lnTo>
                          <a:pt x="7467600" y="4513580"/>
                        </a:lnTo>
                        <a:lnTo>
                          <a:pt x="7467600" y="340360"/>
                        </a:lnTo>
                        <a:cubicBezTo>
                          <a:pt x="7467600" y="152400"/>
                          <a:pt x="7315200" y="0"/>
                          <a:pt x="7127240" y="0"/>
                        </a:cubicBezTo>
                        <a:close/>
                        <a:moveTo>
                          <a:pt x="7142480" y="4188460"/>
                        </a:moveTo>
                        <a:lnTo>
                          <a:pt x="314961" y="4188460"/>
                        </a:lnTo>
                        <a:lnTo>
                          <a:pt x="314961" y="353060"/>
                        </a:lnTo>
                        <a:lnTo>
                          <a:pt x="7142480" y="353060"/>
                        </a:lnTo>
                        <a:lnTo>
                          <a:pt x="7142480" y="418846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" name="Freeform 5">
                    <a:extLst>
                      <a:ext uri="{FF2B5EF4-FFF2-40B4-BE49-F238E27FC236}">
                        <a16:creationId xmlns:a16="http://schemas.microsoft.com/office/drawing/2014/main" id="{C6D33E86-250D-E55C-E7D4-76F3D11CAC0F}"/>
                      </a:ext>
                    </a:extLst>
                  </p:cNvPr>
                  <p:cNvSpPr/>
                  <p:nvPr/>
                </p:nvSpPr>
                <p:spPr>
                  <a:xfrm>
                    <a:off x="0" y="4514850"/>
                    <a:ext cx="7467600" cy="6959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7600" h="695960">
                        <a:moveTo>
                          <a:pt x="0" y="355600"/>
                        </a:moveTo>
                        <a:cubicBezTo>
                          <a:pt x="0" y="543560"/>
                          <a:pt x="152400" y="695960"/>
                          <a:pt x="340360" y="695960"/>
                        </a:cubicBezTo>
                        <a:lnTo>
                          <a:pt x="7127240" y="695960"/>
                        </a:lnTo>
                        <a:cubicBezTo>
                          <a:pt x="7315200" y="695960"/>
                          <a:pt x="7467600" y="543560"/>
                          <a:pt x="7467600" y="355600"/>
                        </a:cubicBezTo>
                        <a:lnTo>
                          <a:pt x="7467600" y="0"/>
                        </a:lnTo>
                        <a:lnTo>
                          <a:pt x="0" y="0"/>
                        </a:lnTo>
                        <a:lnTo>
                          <a:pt x="0" y="355600"/>
                        </a:lnTo>
                        <a:close/>
                      </a:path>
                    </a:pathLst>
                  </a:custGeom>
                  <a:solidFill>
                    <a:srgbClr val="E9E9E9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" name="Freeform 6">
                    <a:extLst>
                      <a:ext uri="{FF2B5EF4-FFF2-40B4-BE49-F238E27FC236}">
                        <a16:creationId xmlns:a16="http://schemas.microsoft.com/office/drawing/2014/main" id="{8DF24589-A820-C589-503D-B6D6BFBDD69D}"/>
                      </a:ext>
                    </a:extLst>
                  </p:cNvPr>
                  <p:cNvSpPr/>
                  <p:nvPr/>
                </p:nvSpPr>
                <p:spPr>
                  <a:xfrm>
                    <a:off x="2429510" y="5210810"/>
                    <a:ext cx="2606040" cy="7912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6040" h="791210">
                        <a:moveTo>
                          <a:pt x="1258570" y="0"/>
                        </a:moveTo>
                        <a:lnTo>
                          <a:pt x="453390" y="0"/>
                        </a:lnTo>
                        <a:cubicBezTo>
                          <a:pt x="453390" y="0"/>
                          <a:pt x="429260" y="370840"/>
                          <a:pt x="403860" y="525780"/>
                        </a:cubicBezTo>
                        <a:cubicBezTo>
                          <a:pt x="359410" y="791210"/>
                          <a:pt x="87630" y="706120"/>
                          <a:pt x="10160" y="762000"/>
                        </a:cubicBezTo>
                        <a:cubicBezTo>
                          <a:pt x="0" y="769620"/>
                          <a:pt x="5080" y="786130"/>
                          <a:pt x="17780" y="786130"/>
                        </a:cubicBezTo>
                        <a:lnTo>
                          <a:pt x="2588260" y="786130"/>
                        </a:lnTo>
                        <a:cubicBezTo>
                          <a:pt x="2600960" y="786130"/>
                          <a:pt x="2606040" y="769620"/>
                          <a:pt x="2595880" y="762000"/>
                        </a:cubicBezTo>
                        <a:cubicBezTo>
                          <a:pt x="2518410" y="706120"/>
                          <a:pt x="2246630" y="791210"/>
                          <a:pt x="2202180" y="525780"/>
                        </a:cubicBezTo>
                        <a:cubicBezTo>
                          <a:pt x="2176780" y="370840"/>
                          <a:pt x="2152650" y="0"/>
                          <a:pt x="2152650" y="0"/>
                        </a:cubicBezTo>
                        <a:lnTo>
                          <a:pt x="1258570" y="0"/>
                        </a:lnTo>
                        <a:close/>
                      </a:path>
                    </a:pathLst>
                  </a:custGeom>
                  <a:solidFill>
                    <a:srgbClr val="BBBBBB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8" name="Dikdörtgen 27">
                  <a:extLst>
                    <a:ext uri="{FF2B5EF4-FFF2-40B4-BE49-F238E27FC236}">
                      <a16:creationId xmlns:a16="http://schemas.microsoft.com/office/drawing/2014/main" id="{30E7F9C7-6D9D-5BDB-7295-250D61DF60D2}"/>
                    </a:ext>
                  </a:extLst>
                </p:cNvPr>
                <p:cNvSpPr/>
                <p:nvPr/>
              </p:nvSpPr>
              <p:spPr>
                <a:xfrm>
                  <a:off x="3340223" y="4152900"/>
                  <a:ext cx="11975977" cy="42672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r-TR" dirty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26" name="TextBox 17">
                <a:extLst>
                  <a:ext uri="{FF2B5EF4-FFF2-40B4-BE49-F238E27FC236}">
                    <a16:creationId xmlns:a16="http://schemas.microsoft.com/office/drawing/2014/main" id="{F02B68D5-A404-6F7E-0FA2-C83FA3056A9D}"/>
                  </a:ext>
                </a:extLst>
              </p:cNvPr>
              <p:cNvSpPr txBox="1"/>
              <p:nvPr/>
            </p:nvSpPr>
            <p:spPr>
              <a:xfrm>
                <a:off x="3629053" y="4914237"/>
                <a:ext cx="11398317" cy="244442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lvl="0">
                  <a:spcBef>
                    <a:spcPct val="0"/>
                  </a:spcBef>
                  <a:defRPr/>
                </a:pPr>
                <a:r>
                  <a:rPr lang="tr-TR" sz="3200" dirty="0" err="1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dogum_yili</a:t>
                </a:r>
                <a:r>
                  <a:rPr lang="tr-TR" sz="3200" dirty="0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= 2009</a:t>
                </a:r>
              </a:p>
              <a:p>
                <a:pPr lvl="0">
                  <a:spcBef>
                    <a:spcPct val="0"/>
                  </a:spcBef>
                  <a:defRPr/>
                </a:pPr>
                <a:r>
                  <a:rPr lang="tr-TR" sz="3200" dirty="0" err="1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mevcut_yil</a:t>
                </a:r>
                <a:r>
                  <a:rPr lang="tr-TR" sz="3200" dirty="0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= 2025</a:t>
                </a:r>
              </a:p>
              <a:p>
                <a:pPr lvl="0">
                  <a:spcBef>
                    <a:spcPct val="0"/>
                  </a:spcBef>
                  <a:defRPr/>
                </a:pPr>
                <a:r>
                  <a:rPr lang="tr-TR" sz="3200" dirty="0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yas = </a:t>
                </a:r>
                <a:r>
                  <a:rPr lang="tr-TR" sz="3200" dirty="0" err="1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mevcut_yil</a:t>
                </a:r>
                <a:r>
                  <a:rPr lang="tr-TR" sz="3200" dirty="0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- </a:t>
                </a:r>
                <a:r>
                  <a:rPr lang="tr-TR" sz="3200" dirty="0" err="1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dogum_yili</a:t>
                </a:r>
                <a:endPara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endParaRPr>
              </a:p>
            </p:txBody>
          </p:sp>
        </p:grpSp>
        <p:pic>
          <p:nvPicPr>
            <p:cNvPr id="23" name="Picture 2" descr="Html GIFs - Find &amp; Share on GIPHY">
              <a:extLst>
                <a:ext uri="{FF2B5EF4-FFF2-40B4-BE49-F238E27FC236}">
                  <a16:creationId xmlns:a16="http://schemas.microsoft.com/office/drawing/2014/main" id="{CDF7E500-F69F-58AD-B1B6-7A5D06F485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9041" y="4214918"/>
              <a:ext cx="7339300" cy="4239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1261625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C8E141-F8E2-EFA2-B309-11970CC00B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4F2CDFBF-4ED0-8C4F-1DAC-E7C511A56B8F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57EDD794-0A2B-7999-B6DC-A5EF9594C421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ACCB1FCE-4DCC-B730-0232-6E82610792B1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A3096D55-7DA0-3F27-8ABB-FA92F7A567D3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5C97D4CE-DCFD-F745-938C-55DFF1A7CF8E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E7CFF8F8-A4F4-49EE-ED54-1BDB09EB4B17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22C13BA7-0534-19CC-C9F1-2F000CE1CE2A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6EAEE906-B653-B971-6059-3C52EF3484F1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54835389-AE21-EA0D-7A4A-7D0DFA5C0157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F4FC7B55-0C2C-9377-5B5D-D3624F00C468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C26B9209-E9DB-7917-9916-2BDAADCD4DE9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03696503-5A7D-9BE8-7309-533CA5920283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401297F4-D68D-99AF-2ED7-3A68CAB6441B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0A9022F8-FBE6-9E3B-F1AD-DA3D781DF08E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60CD3978-7D1F-86BA-89BF-AA08049E2C7A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6AE15B34-FAD8-B554-548D-48C2BB06723E}"/>
              </a:ext>
            </a:extLst>
          </p:cNvPr>
          <p:cNvSpPr txBox="1"/>
          <p:nvPr/>
        </p:nvSpPr>
        <p:spPr>
          <a:xfrm>
            <a:off x="735755" y="2895263"/>
            <a:ext cx="16775131" cy="34470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sozluk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= {“Bilim 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insanı”:”Aziz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Sancar”, “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Şair”:”Mehmet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Akif Ersoy”, “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Astronom”:”Ali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Kuşçu” }</a:t>
            </a:r>
          </a:p>
          <a:p>
            <a:pPr lvl="0" algn="just">
              <a:spcBef>
                <a:spcPct val="0"/>
              </a:spcBef>
              <a:defRPr/>
            </a:pPr>
            <a:endParaRPr lang="tr-TR" sz="28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endParaRPr lang="tr-TR" sz="28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endParaRPr lang="tr-TR" sz="28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6 ) 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sozluk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isimli sözlüğün bilim insanı 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anahtarındaki değeri Hulusi Behçet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olarak değiştiriniz.</a:t>
            </a: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EB0EA9BE-B790-54EB-EC0B-80743B2CB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B6001CDA-F200-4FCB-EDEF-CAC3D090E09A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1</a:t>
            </a:r>
            <a:r>
              <a:rPr lang="en-US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Dictionary (Sözlük) </a:t>
            </a:r>
            <a:endParaRPr lang="en-US" sz="72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grpSp>
        <p:nvGrpSpPr>
          <p:cNvPr id="21" name="Grup 20">
            <a:extLst>
              <a:ext uri="{FF2B5EF4-FFF2-40B4-BE49-F238E27FC236}">
                <a16:creationId xmlns:a16="http://schemas.microsoft.com/office/drawing/2014/main" id="{AA8E514F-6F3C-C35C-7FD7-CF3D2E2F88E2}"/>
              </a:ext>
            </a:extLst>
          </p:cNvPr>
          <p:cNvGrpSpPr/>
          <p:nvPr/>
        </p:nvGrpSpPr>
        <p:grpSpPr>
          <a:xfrm>
            <a:off x="9964326" y="4015315"/>
            <a:ext cx="7587919" cy="6266242"/>
            <a:chOff x="2781854" y="3916888"/>
            <a:chExt cx="13029902" cy="6370112"/>
          </a:xfrm>
        </p:grpSpPr>
        <p:grpSp>
          <p:nvGrpSpPr>
            <p:cNvPr id="24" name="Grup 23">
              <a:extLst>
                <a:ext uri="{FF2B5EF4-FFF2-40B4-BE49-F238E27FC236}">
                  <a16:creationId xmlns:a16="http://schemas.microsoft.com/office/drawing/2014/main" id="{DB4574BA-6899-54A1-02E6-BF1B1DB505B0}"/>
                </a:ext>
              </a:extLst>
            </p:cNvPr>
            <p:cNvGrpSpPr/>
            <p:nvPr/>
          </p:nvGrpSpPr>
          <p:grpSpPr>
            <a:xfrm>
              <a:off x="2781854" y="3916888"/>
              <a:ext cx="13029902" cy="6370112"/>
              <a:chOff x="2781854" y="3872603"/>
              <a:chExt cx="13029902" cy="6370112"/>
            </a:xfrm>
          </p:grpSpPr>
          <p:grpSp>
            <p:nvGrpSpPr>
              <p:cNvPr id="27" name="Group 3">
                <a:extLst>
                  <a:ext uri="{FF2B5EF4-FFF2-40B4-BE49-F238E27FC236}">
                    <a16:creationId xmlns:a16="http://schemas.microsoft.com/office/drawing/2014/main" id="{AA716C90-70B0-2A2F-4F13-3F479BC6934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81854" y="3872603"/>
                <a:ext cx="13029902" cy="6370112"/>
                <a:chOff x="0" y="0"/>
                <a:chExt cx="7467600" cy="6002020"/>
              </a:xfrm>
            </p:grpSpPr>
            <p:sp>
              <p:nvSpPr>
                <p:cNvPr id="29" name="Freeform 4">
                  <a:extLst>
                    <a:ext uri="{FF2B5EF4-FFF2-40B4-BE49-F238E27FC236}">
                      <a16:creationId xmlns:a16="http://schemas.microsoft.com/office/drawing/2014/main" id="{25E47BBF-516C-1FDD-BC1F-A8716DE477B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67600" cy="45135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4513580">
                      <a:moveTo>
                        <a:pt x="7127240" y="0"/>
                      </a:moveTo>
                      <a:lnTo>
                        <a:pt x="340360" y="0"/>
                      </a:lnTo>
                      <a:cubicBezTo>
                        <a:pt x="152400" y="0"/>
                        <a:pt x="0" y="152400"/>
                        <a:pt x="0" y="340360"/>
                      </a:cubicBezTo>
                      <a:lnTo>
                        <a:pt x="0" y="4513580"/>
                      </a:lnTo>
                      <a:lnTo>
                        <a:pt x="7467600" y="4513580"/>
                      </a:lnTo>
                      <a:lnTo>
                        <a:pt x="7467600" y="340360"/>
                      </a:lnTo>
                      <a:cubicBezTo>
                        <a:pt x="7467600" y="152400"/>
                        <a:pt x="7315200" y="0"/>
                        <a:pt x="7127240" y="0"/>
                      </a:cubicBezTo>
                      <a:close/>
                      <a:moveTo>
                        <a:pt x="7142480" y="4188460"/>
                      </a:moveTo>
                      <a:lnTo>
                        <a:pt x="314961" y="4188460"/>
                      </a:lnTo>
                      <a:lnTo>
                        <a:pt x="314961" y="353060"/>
                      </a:lnTo>
                      <a:lnTo>
                        <a:pt x="7142480" y="353060"/>
                      </a:lnTo>
                      <a:lnTo>
                        <a:pt x="7142480" y="41884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">
                  <a:extLst>
                    <a:ext uri="{FF2B5EF4-FFF2-40B4-BE49-F238E27FC236}">
                      <a16:creationId xmlns:a16="http://schemas.microsoft.com/office/drawing/2014/main" id="{F59BFF34-F0D7-DD76-9140-D10F50B00F3F}"/>
                    </a:ext>
                  </a:extLst>
                </p:cNvPr>
                <p:cNvSpPr/>
                <p:nvPr/>
              </p:nvSpPr>
              <p:spPr>
                <a:xfrm>
                  <a:off x="0" y="4514850"/>
                  <a:ext cx="7467600" cy="695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695960">
                      <a:moveTo>
                        <a:pt x="0" y="355600"/>
                      </a:moveTo>
                      <a:cubicBezTo>
                        <a:pt x="0" y="543560"/>
                        <a:pt x="152400" y="695960"/>
                        <a:pt x="340360" y="695960"/>
                      </a:cubicBezTo>
                      <a:lnTo>
                        <a:pt x="7127240" y="695960"/>
                      </a:lnTo>
                      <a:cubicBezTo>
                        <a:pt x="7315200" y="695960"/>
                        <a:pt x="7467600" y="543560"/>
                        <a:pt x="7467600" y="355600"/>
                      </a:cubicBezTo>
                      <a:lnTo>
                        <a:pt x="7467600" y="0"/>
                      </a:lnTo>
                      <a:lnTo>
                        <a:pt x="0" y="0"/>
                      </a:lnTo>
                      <a:lnTo>
                        <a:pt x="0" y="355600"/>
                      </a:lnTo>
                      <a:close/>
                    </a:path>
                  </a:pathLst>
                </a:custGeom>
                <a:solidFill>
                  <a:srgbClr val="E9E9E9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Freeform 6">
                  <a:extLst>
                    <a:ext uri="{FF2B5EF4-FFF2-40B4-BE49-F238E27FC236}">
                      <a16:creationId xmlns:a16="http://schemas.microsoft.com/office/drawing/2014/main" id="{9E7CBDEE-F37B-9739-9451-17BDEF35994A}"/>
                    </a:ext>
                  </a:extLst>
                </p:cNvPr>
                <p:cNvSpPr/>
                <p:nvPr/>
              </p:nvSpPr>
              <p:spPr>
                <a:xfrm>
                  <a:off x="2429510" y="5210810"/>
                  <a:ext cx="2606040" cy="791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6040" h="791210">
                      <a:moveTo>
                        <a:pt x="1258570" y="0"/>
                      </a:moveTo>
                      <a:lnTo>
                        <a:pt x="453390" y="0"/>
                      </a:lnTo>
                      <a:cubicBezTo>
                        <a:pt x="453390" y="0"/>
                        <a:pt x="429260" y="370840"/>
                        <a:pt x="403860" y="525780"/>
                      </a:cubicBezTo>
                      <a:cubicBezTo>
                        <a:pt x="359410" y="791210"/>
                        <a:pt x="87630" y="706120"/>
                        <a:pt x="10160" y="762000"/>
                      </a:cubicBezTo>
                      <a:cubicBezTo>
                        <a:pt x="0" y="769620"/>
                        <a:pt x="5080" y="786130"/>
                        <a:pt x="17780" y="786130"/>
                      </a:cubicBezTo>
                      <a:lnTo>
                        <a:pt x="2588260" y="786130"/>
                      </a:lnTo>
                      <a:cubicBezTo>
                        <a:pt x="2600960" y="786130"/>
                        <a:pt x="2606040" y="769620"/>
                        <a:pt x="2595880" y="762000"/>
                      </a:cubicBezTo>
                      <a:cubicBezTo>
                        <a:pt x="2518410" y="706120"/>
                        <a:pt x="2246630" y="791210"/>
                        <a:pt x="2202180" y="525780"/>
                      </a:cubicBezTo>
                      <a:cubicBezTo>
                        <a:pt x="2176780" y="370840"/>
                        <a:pt x="2152650" y="0"/>
                        <a:pt x="2152650" y="0"/>
                      </a:cubicBezTo>
                      <a:lnTo>
                        <a:pt x="1258570" y="0"/>
                      </a:lnTo>
                      <a:close/>
                    </a:path>
                  </a:pathLst>
                </a:custGeom>
                <a:solidFill>
                  <a:srgbClr val="BBBBBB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8" name="Dikdörtgen 27">
                <a:extLst>
                  <a:ext uri="{FF2B5EF4-FFF2-40B4-BE49-F238E27FC236}">
                    <a16:creationId xmlns:a16="http://schemas.microsoft.com/office/drawing/2014/main" id="{D4FB0029-C9F7-12B2-D0D1-E25083C49795}"/>
                  </a:ext>
                </a:extLst>
              </p:cNvPr>
              <p:cNvSpPr/>
              <p:nvPr/>
            </p:nvSpPr>
            <p:spPr>
              <a:xfrm>
                <a:off x="3340223" y="4152900"/>
                <a:ext cx="11975977" cy="42672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26" name="TextBox 17">
              <a:extLst>
                <a:ext uri="{FF2B5EF4-FFF2-40B4-BE49-F238E27FC236}">
                  <a16:creationId xmlns:a16="http://schemas.microsoft.com/office/drawing/2014/main" id="{49E041EB-A2AC-8413-8410-B2862960E685}"/>
                </a:ext>
              </a:extLst>
            </p:cNvPr>
            <p:cNvSpPr txBox="1"/>
            <p:nvPr/>
          </p:nvSpPr>
          <p:spPr>
            <a:xfrm>
              <a:off x="3629052" y="4914237"/>
              <a:ext cx="11398317" cy="100121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tr-TR" sz="3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sozluk</a:t>
              </a: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[‘Bilim insanı’] = ‘Hulusi Behçet’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981106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8C854C-D546-5C3F-F2E0-2017E27EA6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CB8A21A9-C048-B3CC-FE7A-C05359750707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8651577F-7691-55D5-2EEA-4BBD958E54BC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F7DACB8F-42E5-5911-8215-C9BDD25D1AE7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369CAB64-2174-E4C6-F600-4851B0E1CE3B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D93852BB-F0FF-0794-637D-F752E833F8CA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82285E11-D128-D050-8CD2-CADC520DC56D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004C859E-FAC3-4A36-D845-6C39FE5456F7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38F0E3EB-4EF2-4E0B-22A2-300D28910D8D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E9DFE802-55CA-556F-9277-866C29E8ED8F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7DC9FBFB-A759-326D-1102-D92E9EC83C0E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60DCF26B-AFEE-46F6-BD72-D7697C258EBB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90FB5D10-2BA4-2A84-E356-0A5BC03BDE29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61593A23-5C65-D4C1-4999-2BADBAB3525C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197D90FA-1968-6F5F-13D8-C4D433E04F53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556B2A98-2D48-12E9-6397-D70D3737B058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713A17DE-C13A-E1BE-A30D-818F102A00DA}"/>
              </a:ext>
            </a:extLst>
          </p:cNvPr>
          <p:cNvSpPr txBox="1"/>
          <p:nvPr/>
        </p:nvSpPr>
        <p:spPr>
          <a:xfrm>
            <a:off x="735755" y="2895263"/>
            <a:ext cx="16775131" cy="3016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sozluk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= {“Bilim 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insanı”:”Aziz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Sancar”, “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Şair”:”Mehmet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Akif Ersoy”, “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Astronom”:”Ali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Kuşçu” }</a:t>
            </a:r>
          </a:p>
          <a:p>
            <a:pPr lvl="0" algn="just">
              <a:spcBef>
                <a:spcPct val="0"/>
              </a:spcBef>
              <a:defRPr/>
            </a:pPr>
            <a:endParaRPr lang="tr-TR" sz="28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endParaRPr lang="tr-TR" sz="28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endParaRPr lang="tr-TR" sz="28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7 ) 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sozluk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isimli sözlüğün şair anahtarı 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ile eşleşen değeri ekrana yazdırınız.</a:t>
            </a: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C96F5646-A13C-2FBB-CE1B-3AB3CF5BA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F279A567-6848-5AF7-9441-398BE07EA989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1</a:t>
            </a:r>
            <a:r>
              <a:rPr lang="en-US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Dictionary (Sözlük) </a:t>
            </a:r>
            <a:endParaRPr lang="en-US" sz="72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grpSp>
        <p:nvGrpSpPr>
          <p:cNvPr id="3" name="Grup 2">
            <a:extLst>
              <a:ext uri="{FF2B5EF4-FFF2-40B4-BE49-F238E27FC236}">
                <a16:creationId xmlns:a16="http://schemas.microsoft.com/office/drawing/2014/main" id="{B89660B6-3A61-45E9-89C4-DC3A1A66D651}"/>
              </a:ext>
            </a:extLst>
          </p:cNvPr>
          <p:cNvGrpSpPr/>
          <p:nvPr/>
        </p:nvGrpSpPr>
        <p:grpSpPr>
          <a:xfrm>
            <a:off x="9964326" y="4015315"/>
            <a:ext cx="7587919" cy="6266242"/>
            <a:chOff x="5308820" y="3906555"/>
            <a:chExt cx="7962346" cy="6370112"/>
          </a:xfrm>
        </p:grpSpPr>
        <p:grpSp>
          <p:nvGrpSpPr>
            <p:cNvPr id="21" name="Grup 20">
              <a:extLst>
                <a:ext uri="{FF2B5EF4-FFF2-40B4-BE49-F238E27FC236}">
                  <a16:creationId xmlns:a16="http://schemas.microsoft.com/office/drawing/2014/main" id="{69394286-229B-4EBD-7772-682363940DC0}"/>
                </a:ext>
              </a:extLst>
            </p:cNvPr>
            <p:cNvGrpSpPr/>
            <p:nvPr/>
          </p:nvGrpSpPr>
          <p:grpSpPr>
            <a:xfrm>
              <a:off x="5308820" y="3906555"/>
              <a:ext cx="7962346" cy="6370112"/>
              <a:chOff x="2781854" y="3916888"/>
              <a:chExt cx="13029902" cy="6370112"/>
            </a:xfrm>
          </p:grpSpPr>
          <p:grpSp>
            <p:nvGrpSpPr>
              <p:cNvPr id="24" name="Grup 23">
                <a:extLst>
                  <a:ext uri="{FF2B5EF4-FFF2-40B4-BE49-F238E27FC236}">
                    <a16:creationId xmlns:a16="http://schemas.microsoft.com/office/drawing/2014/main" id="{9081276C-9C5B-E284-C1C2-E6A22CB4E643}"/>
                  </a:ext>
                </a:extLst>
              </p:cNvPr>
              <p:cNvGrpSpPr/>
              <p:nvPr/>
            </p:nvGrpSpPr>
            <p:grpSpPr>
              <a:xfrm>
                <a:off x="2781854" y="3916888"/>
                <a:ext cx="13029902" cy="6370112"/>
                <a:chOff x="2781854" y="3872603"/>
                <a:chExt cx="13029902" cy="6370112"/>
              </a:xfrm>
            </p:grpSpPr>
            <p:grpSp>
              <p:nvGrpSpPr>
                <p:cNvPr id="27" name="Group 3">
                  <a:extLst>
                    <a:ext uri="{FF2B5EF4-FFF2-40B4-BE49-F238E27FC236}">
                      <a16:creationId xmlns:a16="http://schemas.microsoft.com/office/drawing/2014/main" id="{07F29047-B861-6681-82F3-1AAF7D414EEB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781854" y="3872603"/>
                  <a:ext cx="13029902" cy="6370112"/>
                  <a:chOff x="0" y="0"/>
                  <a:chExt cx="7467600" cy="6002020"/>
                </a:xfrm>
              </p:grpSpPr>
              <p:sp>
                <p:nvSpPr>
                  <p:cNvPr id="29" name="Freeform 4">
                    <a:extLst>
                      <a:ext uri="{FF2B5EF4-FFF2-40B4-BE49-F238E27FC236}">
                        <a16:creationId xmlns:a16="http://schemas.microsoft.com/office/drawing/2014/main" id="{23575446-360F-7978-2C5C-62F0AE4845C7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7467600" cy="45135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7600" h="4513580">
                        <a:moveTo>
                          <a:pt x="7127240" y="0"/>
                        </a:moveTo>
                        <a:lnTo>
                          <a:pt x="340360" y="0"/>
                        </a:lnTo>
                        <a:cubicBezTo>
                          <a:pt x="152400" y="0"/>
                          <a:pt x="0" y="152400"/>
                          <a:pt x="0" y="340360"/>
                        </a:cubicBezTo>
                        <a:lnTo>
                          <a:pt x="0" y="4513580"/>
                        </a:lnTo>
                        <a:lnTo>
                          <a:pt x="7467600" y="4513580"/>
                        </a:lnTo>
                        <a:lnTo>
                          <a:pt x="7467600" y="340360"/>
                        </a:lnTo>
                        <a:cubicBezTo>
                          <a:pt x="7467600" y="152400"/>
                          <a:pt x="7315200" y="0"/>
                          <a:pt x="7127240" y="0"/>
                        </a:cubicBezTo>
                        <a:close/>
                        <a:moveTo>
                          <a:pt x="7142480" y="4188460"/>
                        </a:moveTo>
                        <a:lnTo>
                          <a:pt x="314961" y="4188460"/>
                        </a:lnTo>
                        <a:lnTo>
                          <a:pt x="314961" y="353060"/>
                        </a:lnTo>
                        <a:lnTo>
                          <a:pt x="7142480" y="353060"/>
                        </a:lnTo>
                        <a:lnTo>
                          <a:pt x="7142480" y="418846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" name="Freeform 5">
                    <a:extLst>
                      <a:ext uri="{FF2B5EF4-FFF2-40B4-BE49-F238E27FC236}">
                        <a16:creationId xmlns:a16="http://schemas.microsoft.com/office/drawing/2014/main" id="{0115BA3E-3A32-16CA-00E8-E72A6FF794C4}"/>
                      </a:ext>
                    </a:extLst>
                  </p:cNvPr>
                  <p:cNvSpPr/>
                  <p:nvPr/>
                </p:nvSpPr>
                <p:spPr>
                  <a:xfrm>
                    <a:off x="0" y="4514850"/>
                    <a:ext cx="7467600" cy="6959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7600" h="695960">
                        <a:moveTo>
                          <a:pt x="0" y="355600"/>
                        </a:moveTo>
                        <a:cubicBezTo>
                          <a:pt x="0" y="543560"/>
                          <a:pt x="152400" y="695960"/>
                          <a:pt x="340360" y="695960"/>
                        </a:cubicBezTo>
                        <a:lnTo>
                          <a:pt x="7127240" y="695960"/>
                        </a:lnTo>
                        <a:cubicBezTo>
                          <a:pt x="7315200" y="695960"/>
                          <a:pt x="7467600" y="543560"/>
                          <a:pt x="7467600" y="355600"/>
                        </a:cubicBezTo>
                        <a:lnTo>
                          <a:pt x="7467600" y="0"/>
                        </a:lnTo>
                        <a:lnTo>
                          <a:pt x="0" y="0"/>
                        </a:lnTo>
                        <a:lnTo>
                          <a:pt x="0" y="355600"/>
                        </a:lnTo>
                        <a:close/>
                      </a:path>
                    </a:pathLst>
                  </a:custGeom>
                  <a:solidFill>
                    <a:srgbClr val="E9E9E9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" name="Freeform 6">
                    <a:extLst>
                      <a:ext uri="{FF2B5EF4-FFF2-40B4-BE49-F238E27FC236}">
                        <a16:creationId xmlns:a16="http://schemas.microsoft.com/office/drawing/2014/main" id="{E10D90F3-89EE-4055-D0F2-E992841536FC}"/>
                      </a:ext>
                    </a:extLst>
                  </p:cNvPr>
                  <p:cNvSpPr/>
                  <p:nvPr/>
                </p:nvSpPr>
                <p:spPr>
                  <a:xfrm>
                    <a:off x="2429510" y="5210810"/>
                    <a:ext cx="2606040" cy="7912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6040" h="791210">
                        <a:moveTo>
                          <a:pt x="1258570" y="0"/>
                        </a:moveTo>
                        <a:lnTo>
                          <a:pt x="453390" y="0"/>
                        </a:lnTo>
                        <a:cubicBezTo>
                          <a:pt x="453390" y="0"/>
                          <a:pt x="429260" y="370840"/>
                          <a:pt x="403860" y="525780"/>
                        </a:cubicBezTo>
                        <a:cubicBezTo>
                          <a:pt x="359410" y="791210"/>
                          <a:pt x="87630" y="706120"/>
                          <a:pt x="10160" y="762000"/>
                        </a:cubicBezTo>
                        <a:cubicBezTo>
                          <a:pt x="0" y="769620"/>
                          <a:pt x="5080" y="786130"/>
                          <a:pt x="17780" y="786130"/>
                        </a:cubicBezTo>
                        <a:lnTo>
                          <a:pt x="2588260" y="786130"/>
                        </a:lnTo>
                        <a:cubicBezTo>
                          <a:pt x="2600960" y="786130"/>
                          <a:pt x="2606040" y="769620"/>
                          <a:pt x="2595880" y="762000"/>
                        </a:cubicBezTo>
                        <a:cubicBezTo>
                          <a:pt x="2518410" y="706120"/>
                          <a:pt x="2246630" y="791210"/>
                          <a:pt x="2202180" y="525780"/>
                        </a:cubicBezTo>
                        <a:cubicBezTo>
                          <a:pt x="2176780" y="370840"/>
                          <a:pt x="2152650" y="0"/>
                          <a:pt x="2152650" y="0"/>
                        </a:cubicBezTo>
                        <a:lnTo>
                          <a:pt x="1258570" y="0"/>
                        </a:lnTo>
                        <a:close/>
                      </a:path>
                    </a:pathLst>
                  </a:custGeom>
                  <a:solidFill>
                    <a:srgbClr val="BBBBBB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8" name="Dikdörtgen 27">
                  <a:extLst>
                    <a:ext uri="{FF2B5EF4-FFF2-40B4-BE49-F238E27FC236}">
                      <a16:creationId xmlns:a16="http://schemas.microsoft.com/office/drawing/2014/main" id="{0821C766-EBBD-F548-B212-6DA9CDC29433}"/>
                    </a:ext>
                  </a:extLst>
                </p:cNvPr>
                <p:cNvSpPr/>
                <p:nvPr/>
              </p:nvSpPr>
              <p:spPr>
                <a:xfrm>
                  <a:off x="3340223" y="4152900"/>
                  <a:ext cx="11975977" cy="42672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r-TR" dirty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26" name="TextBox 17">
                <a:extLst>
                  <a:ext uri="{FF2B5EF4-FFF2-40B4-BE49-F238E27FC236}">
                    <a16:creationId xmlns:a16="http://schemas.microsoft.com/office/drawing/2014/main" id="{1CEAC22E-BDB3-1FE8-632E-94BA14B6B052}"/>
                  </a:ext>
                </a:extLst>
              </p:cNvPr>
              <p:cNvSpPr txBox="1"/>
              <p:nvPr/>
            </p:nvSpPr>
            <p:spPr>
              <a:xfrm>
                <a:off x="3629053" y="4914237"/>
                <a:ext cx="11398317" cy="244442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lvl="0">
                  <a:spcBef>
                    <a:spcPct val="0"/>
                  </a:spcBef>
                  <a:defRPr/>
                </a:pPr>
                <a:r>
                  <a:rPr lang="tr-TR" sz="3200" dirty="0" err="1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dogum_yili</a:t>
                </a:r>
                <a:r>
                  <a:rPr lang="tr-TR" sz="3200" dirty="0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= 2009</a:t>
                </a:r>
              </a:p>
              <a:p>
                <a:pPr lvl="0">
                  <a:spcBef>
                    <a:spcPct val="0"/>
                  </a:spcBef>
                  <a:defRPr/>
                </a:pPr>
                <a:r>
                  <a:rPr lang="tr-TR" sz="3200" dirty="0" err="1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mevcut_yil</a:t>
                </a:r>
                <a:r>
                  <a:rPr lang="tr-TR" sz="3200" dirty="0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= 2025</a:t>
                </a:r>
              </a:p>
              <a:p>
                <a:pPr lvl="0">
                  <a:spcBef>
                    <a:spcPct val="0"/>
                  </a:spcBef>
                  <a:defRPr/>
                </a:pPr>
                <a:r>
                  <a:rPr lang="tr-TR" sz="3200" dirty="0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yas = </a:t>
                </a:r>
                <a:r>
                  <a:rPr lang="tr-TR" sz="3200" dirty="0" err="1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mevcut_yil</a:t>
                </a:r>
                <a:r>
                  <a:rPr lang="tr-TR" sz="3200" dirty="0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- </a:t>
                </a:r>
                <a:r>
                  <a:rPr lang="tr-TR" sz="3200" dirty="0" err="1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dogum_yili</a:t>
                </a:r>
                <a:endPara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endParaRPr>
              </a:p>
            </p:txBody>
          </p:sp>
        </p:grpSp>
        <p:pic>
          <p:nvPicPr>
            <p:cNvPr id="23" name="Picture 2" descr="Html GIFs - Find &amp; Share on GIPHY">
              <a:extLst>
                <a:ext uri="{FF2B5EF4-FFF2-40B4-BE49-F238E27FC236}">
                  <a16:creationId xmlns:a16="http://schemas.microsoft.com/office/drawing/2014/main" id="{48125E09-B09A-F647-D776-B1D85D130E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9041" y="4214918"/>
              <a:ext cx="7339300" cy="4239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0471253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909745-0484-B570-A16B-F0C2D26C05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33FB9053-BE44-ADEE-4EE0-4542DE3274FF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859BD4D7-CFA1-2321-E661-09E7A1A5E7E4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0294F740-D668-CE04-7AC9-2B90EB2CBE4D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126914C5-37D0-558F-8FCA-CE62AB88969A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788D896F-DD4B-F948-AE32-E253E9376C87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2B489565-3216-7B9C-A7BF-EEB98950AA42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8E92F4C4-7B6B-5E64-15D8-2EC187A434A1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96B431B8-6991-F548-97B4-01D3DAD4321E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5E337FC2-8A12-D220-CBB4-90680E6EA5D1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D2651723-6969-318D-AEA8-AF98D837E433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0F282397-7FD2-DE3F-75E3-2B6C26E5EBB2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7386C49A-ACA7-9D96-39E2-1C7637E07F07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1C380936-9B59-93AD-ADEE-0A2F145E64C0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69BB3722-A2FF-CDEE-BAD0-0187B31B4D6B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18829E76-7752-446C-7A60-5A271E4A6858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91AAB8A0-D9A4-EB34-9D64-07B188559A35}"/>
              </a:ext>
            </a:extLst>
          </p:cNvPr>
          <p:cNvSpPr txBox="1"/>
          <p:nvPr/>
        </p:nvSpPr>
        <p:spPr>
          <a:xfrm>
            <a:off x="735755" y="2895263"/>
            <a:ext cx="16775131" cy="3016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sozluk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= {“Bilim 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insanı”:”Aziz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Sancar”, “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Şair”:”Mehmet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Akif Ersoy”, “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Astronom”:”Ali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Kuşçu” }</a:t>
            </a:r>
          </a:p>
          <a:p>
            <a:pPr lvl="0" algn="just">
              <a:spcBef>
                <a:spcPct val="0"/>
              </a:spcBef>
              <a:defRPr/>
            </a:pPr>
            <a:endParaRPr lang="tr-TR" sz="28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endParaRPr lang="tr-TR" sz="28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endParaRPr lang="tr-TR" sz="28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7 ) 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sozluk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isimli sözlüğün şair anahtarı 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ile eşleşen değeri ekrana yazdırınız.</a:t>
            </a: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0D341B44-6CBC-1344-6EA8-DFE161AA1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AD7FBC9A-FAC7-BD8C-436F-78C939ED8231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1</a:t>
            </a:r>
            <a:r>
              <a:rPr lang="en-US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Dictionary (Sözlük) </a:t>
            </a:r>
            <a:endParaRPr lang="en-US" sz="72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grpSp>
        <p:nvGrpSpPr>
          <p:cNvPr id="21" name="Grup 20">
            <a:extLst>
              <a:ext uri="{FF2B5EF4-FFF2-40B4-BE49-F238E27FC236}">
                <a16:creationId xmlns:a16="http://schemas.microsoft.com/office/drawing/2014/main" id="{7FB3C82F-DE5D-6FFC-3A38-0CD37A488915}"/>
              </a:ext>
            </a:extLst>
          </p:cNvPr>
          <p:cNvGrpSpPr/>
          <p:nvPr/>
        </p:nvGrpSpPr>
        <p:grpSpPr>
          <a:xfrm>
            <a:off x="9964326" y="4015315"/>
            <a:ext cx="7587919" cy="6266242"/>
            <a:chOff x="2781854" y="3916888"/>
            <a:chExt cx="13029902" cy="6370112"/>
          </a:xfrm>
        </p:grpSpPr>
        <p:grpSp>
          <p:nvGrpSpPr>
            <p:cNvPr id="24" name="Grup 23">
              <a:extLst>
                <a:ext uri="{FF2B5EF4-FFF2-40B4-BE49-F238E27FC236}">
                  <a16:creationId xmlns:a16="http://schemas.microsoft.com/office/drawing/2014/main" id="{D19858CA-7D37-7E70-AC99-FB3D3A77FC86}"/>
                </a:ext>
              </a:extLst>
            </p:cNvPr>
            <p:cNvGrpSpPr/>
            <p:nvPr/>
          </p:nvGrpSpPr>
          <p:grpSpPr>
            <a:xfrm>
              <a:off x="2781854" y="3916888"/>
              <a:ext cx="13029902" cy="6370112"/>
              <a:chOff x="2781854" y="3872603"/>
              <a:chExt cx="13029902" cy="6370112"/>
            </a:xfrm>
          </p:grpSpPr>
          <p:grpSp>
            <p:nvGrpSpPr>
              <p:cNvPr id="27" name="Group 3">
                <a:extLst>
                  <a:ext uri="{FF2B5EF4-FFF2-40B4-BE49-F238E27FC236}">
                    <a16:creationId xmlns:a16="http://schemas.microsoft.com/office/drawing/2014/main" id="{D0641F61-31C7-8968-E30B-EEFA1815832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81854" y="3872603"/>
                <a:ext cx="13029902" cy="6370112"/>
                <a:chOff x="0" y="0"/>
                <a:chExt cx="7467600" cy="6002020"/>
              </a:xfrm>
            </p:grpSpPr>
            <p:sp>
              <p:nvSpPr>
                <p:cNvPr id="29" name="Freeform 4">
                  <a:extLst>
                    <a:ext uri="{FF2B5EF4-FFF2-40B4-BE49-F238E27FC236}">
                      <a16:creationId xmlns:a16="http://schemas.microsoft.com/office/drawing/2014/main" id="{6BA4E557-F20B-0C3E-DDB6-B635F87E2D56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67600" cy="45135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4513580">
                      <a:moveTo>
                        <a:pt x="7127240" y="0"/>
                      </a:moveTo>
                      <a:lnTo>
                        <a:pt x="340360" y="0"/>
                      </a:lnTo>
                      <a:cubicBezTo>
                        <a:pt x="152400" y="0"/>
                        <a:pt x="0" y="152400"/>
                        <a:pt x="0" y="340360"/>
                      </a:cubicBezTo>
                      <a:lnTo>
                        <a:pt x="0" y="4513580"/>
                      </a:lnTo>
                      <a:lnTo>
                        <a:pt x="7467600" y="4513580"/>
                      </a:lnTo>
                      <a:lnTo>
                        <a:pt x="7467600" y="340360"/>
                      </a:lnTo>
                      <a:cubicBezTo>
                        <a:pt x="7467600" y="152400"/>
                        <a:pt x="7315200" y="0"/>
                        <a:pt x="7127240" y="0"/>
                      </a:cubicBezTo>
                      <a:close/>
                      <a:moveTo>
                        <a:pt x="7142480" y="4188460"/>
                      </a:moveTo>
                      <a:lnTo>
                        <a:pt x="314961" y="4188460"/>
                      </a:lnTo>
                      <a:lnTo>
                        <a:pt x="314961" y="353060"/>
                      </a:lnTo>
                      <a:lnTo>
                        <a:pt x="7142480" y="353060"/>
                      </a:lnTo>
                      <a:lnTo>
                        <a:pt x="7142480" y="41884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">
                  <a:extLst>
                    <a:ext uri="{FF2B5EF4-FFF2-40B4-BE49-F238E27FC236}">
                      <a16:creationId xmlns:a16="http://schemas.microsoft.com/office/drawing/2014/main" id="{6DBC645B-DDEF-827F-5F62-D745FA88C735}"/>
                    </a:ext>
                  </a:extLst>
                </p:cNvPr>
                <p:cNvSpPr/>
                <p:nvPr/>
              </p:nvSpPr>
              <p:spPr>
                <a:xfrm>
                  <a:off x="0" y="4514850"/>
                  <a:ext cx="7467600" cy="695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695960">
                      <a:moveTo>
                        <a:pt x="0" y="355600"/>
                      </a:moveTo>
                      <a:cubicBezTo>
                        <a:pt x="0" y="543560"/>
                        <a:pt x="152400" y="695960"/>
                        <a:pt x="340360" y="695960"/>
                      </a:cubicBezTo>
                      <a:lnTo>
                        <a:pt x="7127240" y="695960"/>
                      </a:lnTo>
                      <a:cubicBezTo>
                        <a:pt x="7315200" y="695960"/>
                        <a:pt x="7467600" y="543560"/>
                        <a:pt x="7467600" y="355600"/>
                      </a:cubicBezTo>
                      <a:lnTo>
                        <a:pt x="7467600" y="0"/>
                      </a:lnTo>
                      <a:lnTo>
                        <a:pt x="0" y="0"/>
                      </a:lnTo>
                      <a:lnTo>
                        <a:pt x="0" y="355600"/>
                      </a:lnTo>
                      <a:close/>
                    </a:path>
                  </a:pathLst>
                </a:custGeom>
                <a:solidFill>
                  <a:srgbClr val="E9E9E9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Freeform 6">
                  <a:extLst>
                    <a:ext uri="{FF2B5EF4-FFF2-40B4-BE49-F238E27FC236}">
                      <a16:creationId xmlns:a16="http://schemas.microsoft.com/office/drawing/2014/main" id="{6A71B122-3638-7EFC-D5DA-C5A408F5756C}"/>
                    </a:ext>
                  </a:extLst>
                </p:cNvPr>
                <p:cNvSpPr/>
                <p:nvPr/>
              </p:nvSpPr>
              <p:spPr>
                <a:xfrm>
                  <a:off x="2429510" y="5210810"/>
                  <a:ext cx="2606040" cy="791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6040" h="791210">
                      <a:moveTo>
                        <a:pt x="1258570" y="0"/>
                      </a:moveTo>
                      <a:lnTo>
                        <a:pt x="453390" y="0"/>
                      </a:lnTo>
                      <a:cubicBezTo>
                        <a:pt x="453390" y="0"/>
                        <a:pt x="429260" y="370840"/>
                        <a:pt x="403860" y="525780"/>
                      </a:cubicBezTo>
                      <a:cubicBezTo>
                        <a:pt x="359410" y="791210"/>
                        <a:pt x="87630" y="706120"/>
                        <a:pt x="10160" y="762000"/>
                      </a:cubicBezTo>
                      <a:cubicBezTo>
                        <a:pt x="0" y="769620"/>
                        <a:pt x="5080" y="786130"/>
                        <a:pt x="17780" y="786130"/>
                      </a:cubicBezTo>
                      <a:lnTo>
                        <a:pt x="2588260" y="786130"/>
                      </a:lnTo>
                      <a:cubicBezTo>
                        <a:pt x="2600960" y="786130"/>
                        <a:pt x="2606040" y="769620"/>
                        <a:pt x="2595880" y="762000"/>
                      </a:cubicBezTo>
                      <a:cubicBezTo>
                        <a:pt x="2518410" y="706120"/>
                        <a:pt x="2246630" y="791210"/>
                        <a:pt x="2202180" y="525780"/>
                      </a:cubicBezTo>
                      <a:cubicBezTo>
                        <a:pt x="2176780" y="370840"/>
                        <a:pt x="2152650" y="0"/>
                        <a:pt x="2152650" y="0"/>
                      </a:cubicBezTo>
                      <a:lnTo>
                        <a:pt x="1258570" y="0"/>
                      </a:lnTo>
                      <a:close/>
                    </a:path>
                  </a:pathLst>
                </a:custGeom>
                <a:solidFill>
                  <a:srgbClr val="BBBBBB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8" name="Dikdörtgen 27">
                <a:extLst>
                  <a:ext uri="{FF2B5EF4-FFF2-40B4-BE49-F238E27FC236}">
                    <a16:creationId xmlns:a16="http://schemas.microsoft.com/office/drawing/2014/main" id="{484F5068-F4B8-54B5-AD41-D24623C7D5F9}"/>
                  </a:ext>
                </a:extLst>
              </p:cNvPr>
              <p:cNvSpPr/>
              <p:nvPr/>
            </p:nvSpPr>
            <p:spPr>
              <a:xfrm>
                <a:off x="3340223" y="4152900"/>
                <a:ext cx="11975977" cy="42672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26" name="TextBox 17">
              <a:extLst>
                <a:ext uri="{FF2B5EF4-FFF2-40B4-BE49-F238E27FC236}">
                  <a16:creationId xmlns:a16="http://schemas.microsoft.com/office/drawing/2014/main" id="{9511B0D9-EC4D-E5B6-3231-13102FF983DF}"/>
                </a:ext>
              </a:extLst>
            </p:cNvPr>
            <p:cNvSpPr txBox="1"/>
            <p:nvPr/>
          </p:nvSpPr>
          <p:spPr>
            <a:xfrm>
              <a:off x="3629052" y="4914237"/>
              <a:ext cx="11398317" cy="50060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tr-TR" sz="3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print</a:t>
              </a: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</a:t>
              </a:r>
              <a:r>
                <a:rPr lang="tr-TR" sz="3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sozluk</a:t>
              </a: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["Şair"])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022680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594528-F532-BE11-03D0-B2057605CA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Learn Python the fun way">
            <a:extLst>
              <a:ext uri="{FF2B5EF4-FFF2-40B4-BE49-F238E27FC236}">
                <a16:creationId xmlns:a16="http://schemas.microsoft.com/office/drawing/2014/main" id="{D1ED0B87-5AFA-DDE4-EF9B-9E3F4BE946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96"/>
          <a:stretch>
            <a:fillRect/>
          </a:stretch>
        </p:blipFill>
        <p:spPr bwMode="auto">
          <a:xfrm>
            <a:off x="25400" y="0"/>
            <a:ext cx="182626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5">
            <a:extLst>
              <a:ext uri="{FF2B5EF4-FFF2-40B4-BE49-F238E27FC236}">
                <a16:creationId xmlns:a16="http://schemas.microsoft.com/office/drawing/2014/main" id="{C5D6173E-B9A0-C2AA-DE26-E427CE5BAC9D}"/>
              </a:ext>
            </a:extLst>
          </p:cNvPr>
          <p:cNvGrpSpPr/>
          <p:nvPr/>
        </p:nvGrpSpPr>
        <p:grpSpPr>
          <a:xfrm>
            <a:off x="635426" y="3600450"/>
            <a:ext cx="6755974" cy="2588273"/>
            <a:chOff x="0" y="0"/>
            <a:chExt cx="2948376" cy="812800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A25D3D7C-6088-23A5-410B-18F95217345B}"/>
                </a:ext>
              </a:extLst>
            </p:cNvPr>
            <p:cNvSpPr/>
            <p:nvPr/>
          </p:nvSpPr>
          <p:spPr>
            <a:xfrm>
              <a:off x="0" y="0"/>
              <a:ext cx="2948376" cy="812800"/>
            </a:xfrm>
            <a:custGeom>
              <a:avLst/>
              <a:gdLst/>
              <a:ahLst/>
              <a:cxnLst/>
              <a:rect l="l" t="t" r="r" b="b"/>
              <a:pathLst>
                <a:path w="2948376" h="812800">
                  <a:moveTo>
                    <a:pt x="35270" y="0"/>
                  </a:moveTo>
                  <a:lnTo>
                    <a:pt x="2913105" y="0"/>
                  </a:lnTo>
                  <a:cubicBezTo>
                    <a:pt x="2932585" y="0"/>
                    <a:pt x="2948376" y="15791"/>
                    <a:pt x="2948376" y="35270"/>
                  </a:cubicBezTo>
                  <a:lnTo>
                    <a:pt x="2948376" y="777530"/>
                  </a:lnTo>
                  <a:cubicBezTo>
                    <a:pt x="2948376" y="797009"/>
                    <a:pt x="2932585" y="812800"/>
                    <a:pt x="2913105" y="812800"/>
                  </a:cubicBezTo>
                  <a:lnTo>
                    <a:pt x="35270" y="812800"/>
                  </a:lnTo>
                  <a:cubicBezTo>
                    <a:pt x="15791" y="812800"/>
                    <a:pt x="0" y="797009"/>
                    <a:pt x="0" y="777530"/>
                  </a:cubicBezTo>
                  <a:lnTo>
                    <a:pt x="0" y="35270"/>
                  </a:lnTo>
                  <a:cubicBezTo>
                    <a:pt x="0" y="15791"/>
                    <a:pt x="15791" y="0"/>
                    <a:pt x="35270" y="0"/>
                  </a:cubicBezTo>
                  <a:close/>
                </a:path>
              </a:pathLst>
            </a:custGeom>
            <a:solidFill>
              <a:srgbClr val="FFC535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10AC107F-5E1B-FDED-5348-FB5405B7D207}"/>
                </a:ext>
              </a:extLst>
            </p:cNvPr>
            <p:cNvSpPr txBox="1"/>
            <p:nvPr/>
          </p:nvSpPr>
          <p:spPr>
            <a:xfrm>
              <a:off x="0" y="-38100"/>
              <a:ext cx="2948376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B486C897-DBC1-DF65-BF6B-3CDB3A74919E}"/>
              </a:ext>
            </a:extLst>
          </p:cNvPr>
          <p:cNvSpPr txBox="1"/>
          <p:nvPr/>
        </p:nvSpPr>
        <p:spPr>
          <a:xfrm>
            <a:off x="635426" y="3579556"/>
            <a:ext cx="10138647" cy="2588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2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32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Set (Küme) </a:t>
            </a:r>
          </a:p>
          <a:p>
            <a:pPr marL="0" marR="0" lvl="0" indent="0" algn="l" defTabSz="914400" rtl="0" eaLnBrk="1" fontAlgn="auto" latinLnBrk="0" hangingPunct="1">
              <a:lnSpc>
                <a:spcPts val="102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32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Veri Tipi</a:t>
            </a:r>
            <a:endParaRPr kumimoji="0" lang="en-US" sz="732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0" name="Slayt Numarası Yer Tutucusu 9">
            <a:extLst>
              <a:ext uri="{FF2B5EF4-FFF2-40B4-BE49-F238E27FC236}">
                <a16:creationId xmlns:a16="http://schemas.microsoft.com/office/drawing/2014/main" id="{E8FB3558-A57F-8693-16EE-54E6CFF96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</p:spTree>
    <p:extLst>
      <p:ext uri="{BB962C8B-B14F-4D97-AF65-F5344CB8AC3E}">
        <p14:creationId xmlns:p14="http://schemas.microsoft.com/office/powerpoint/2010/main" val="8199560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735809-8966-A627-D4E5-C57AE996EE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84F4DE38-853B-8C87-0C21-A8F3730B6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4" name="TextBox 15">
            <a:extLst>
              <a:ext uri="{FF2B5EF4-FFF2-40B4-BE49-F238E27FC236}">
                <a16:creationId xmlns:a16="http://schemas.microsoft.com/office/drawing/2014/main" id="{47A0C981-CD25-D6F0-856E-4CB4FF6D3B0D}"/>
              </a:ext>
            </a:extLst>
          </p:cNvPr>
          <p:cNvSpPr txBox="1"/>
          <p:nvPr/>
        </p:nvSpPr>
        <p:spPr>
          <a:xfrm>
            <a:off x="3276600" y="1470727"/>
            <a:ext cx="14332262" cy="2560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2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0" i="0" u="none" strike="noStrike" kern="1200" cap="none" spc="0" normalizeH="0" baseline="0" noProof="0" dirty="0">
                <a:ln>
                  <a:noFill/>
                </a:ln>
                <a:solidFill>
                  <a:srgbClr val="FF5858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Set (Küme) Veri Tipi</a:t>
            </a:r>
          </a:p>
          <a:p>
            <a:pPr marL="0" marR="0" lvl="0" indent="0" algn="l" defTabSz="914400" rtl="0" eaLnBrk="1" fontAlgn="auto" latinLnBrk="0" hangingPunct="1">
              <a:lnSpc>
                <a:spcPts val="102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5" name="TextBox 16">
            <a:extLst>
              <a:ext uri="{FF2B5EF4-FFF2-40B4-BE49-F238E27FC236}">
                <a16:creationId xmlns:a16="http://schemas.microsoft.com/office/drawing/2014/main" id="{99694734-03AF-8078-C47B-40C7AF8FF19E}"/>
              </a:ext>
            </a:extLst>
          </p:cNvPr>
          <p:cNvSpPr txBox="1"/>
          <p:nvPr/>
        </p:nvSpPr>
        <p:spPr>
          <a:xfrm>
            <a:off x="906177" y="1478607"/>
            <a:ext cx="2776475" cy="12673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2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328" b="0" i="0" u="none" strike="noStrike" kern="1200" cap="none" spc="0" normalizeH="0" baseline="0" noProof="0" dirty="0">
                <a:ln>
                  <a:noFill/>
                </a:ln>
                <a:solidFill>
                  <a:srgbClr val="38B6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328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2</a:t>
            </a:r>
            <a:r>
              <a:rPr kumimoji="0" lang="en-US" sz="7328" b="0" i="0" u="none" strike="noStrike" kern="1200" cap="none" spc="0" normalizeH="0" baseline="0" noProof="0" dirty="0">
                <a:ln>
                  <a:noFill/>
                </a:ln>
                <a:solidFill>
                  <a:srgbClr val="38B6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}</a:t>
            </a:r>
          </a:p>
        </p:txBody>
      </p:sp>
      <p:sp>
        <p:nvSpPr>
          <p:cNvPr id="6" name="TextBox 16">
            <a:extLst>
              <a:ext uri="{FF2B5EF4-FFF2-40B4-BE49-F238E27FC236}">
                <a16:creationId xmlns:a16="http://schemas.microsoft.com/office/drawing/2014/main" id="{75DAA29D-E09C-8C27-CC07-E1A6E3AC9C6D}"/>
              </a:ext>
            </a:extLst>
          </p:cNvPr>
          <p:cNvSpPr txBox="1"/>
          <p:nvPr/>
        </p:nvSpPr>
        <p:spPr>
          <a:xfrm>
            <a:off x="1219200" y="3214833"/>
            <a:ext cx="10515600" cy="60016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Python programlama dilinde kullanılan veri tiplerinden biri de set (küme) veri tipidir.</a:t>
            </a:r>
          </a:p>
          <a:p>
            <a:pPr lvl="0" algn="just">
              <a:spcBef>
                <a:spcPct val="0"/>
              </a:spcBef>
              <a:defRPr/>
            </a:pPr>
            <a:endParaRPr lang="tr-TR" sz="3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tr-TR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Sözlükler gibi süslü parantezlerin içine yazılan set veri tipi, sözlüklerden farklı olarak ikili anahtar yapısında değildir. </a:t>
            </a:r>
          </a:p>
          <a:p>
            <a:pPr lvl="0" algn="just">
              <a:spcBef>
                <a:spcPct val="0"/>
              </a:spcBef>
              <a:defRPr/>
            </a:pPr>
            <a:endParaRPr lang="tr-TR" sz="3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tr-TR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Set veri tipinde elemanlar sırasızdır ve tekrar etmez. </a:t>
            </a:r>
          </a:p>
          <a:p>
            <a:pPr lvl="0" algn="just">
              <a:spcBef>
                <a:spcPct val="0"/>
              </a:spcBef>
              <a:defRPr/>
            </a:pPr>
            <a:endParaRPr lang="tr-TR" sz="3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tr-TR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Türkçeye küme olarak çevrilen bu veri tipi bir dizi matematiksel işlemin kolaylaştırılmasını sağlar.</a:t>
            </a:r>
          </a:p>
        </p:txBody>
      </p:sp>
      <p:sp>
        <p:nvSpPr>
          <p:cNvPr id="7" name="Freeform 8">
            <a:extLst>
              <a:ext uri="{FF2B5EF4-FFF2-40B4-BE49-F238E27FC236}">
                <a16:creationId xmlns:a16="http://schemas.microsoft.com/office/drawing/2014/main" id="{FA14DBAE-A20C-6EF4-EC4D-5C5BAE2D675E}"/>
              </a:ext>
            </a:extLst>
          </p:cNvPr>
          <p:cNvSpPr/>
          <p:nvPr/>
        </p:nvSpPr>
        <p:spPr>
          <a:xfrm>
            <a:off x="12153900" y="3113139"/>
            <a:ext cx="5141597" cy="6205032"/>
          </a:xfrm>
          <a:custGeom>
            <a:avLst/>
            <a:gdLst/>
            <a:ahLst/>
            <a:cxnLst/>
            <a:rect l="l" t="t" r="r" b="b"/>
            <a:pathLst>
              <a:path w="1007036" h="1215321">
                <a:moveTo>
                  <a:pt x="0" y="0"/>
                </a:moveTo>
                <a:lnTo>
                  <a:pt x="1007036" y="0"/>
                </a:lnTo>
                <a:lnTo>
                  <a:pt x="1007036" y="1215321"/>
                </a:lnTo>
                <a:lnTo>
                  <a:pt x="0" y="121532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30373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1E2FBA-6C5B-58C6-D7F5-D041D20CD7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717F9D94-CA4F-8505-D88F-69EE395C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4" name="TextBox 15">
            <a:extLst>
              <a:ext uri="{FF2B5EF4-FFF2-40B4-BE49-F238E27FC236}">
                <a16:creationId xmlns:a16="http://schemas.microsoft.com/office/drawing/2014/main" id="{8E37EEFE-1E1B-6A88-ABC5-D98C00F145CB}"/>
              </a:ext>
            </a:extLst>
          </p:cNvPr>
          <p:cNvSpPr txBox="1"/>
          <p:nvPr/>
        </p:nvSpPr>
        <p:spPr>
          <a:xfrm>
            <a:off x="3276600" y="1470727"/>
            <a:ext cx="14332262" cy="2560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2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0" i="0" u="none" strike="noStrike" kern="1200" cap="none" spc="0" normalizeH="0" baseline="0" noProof="0" dirty="0">
                <a:ln>
                  <a:noFill/>
                </a:ln>
                <a:solidFill>
                  <a:srgbClr val="FF5858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Set (Küme) Veri Tipi</a:t>
            </a:r>
          </a:p>
          <a:p>
            <a:pPr marL="0" marR="0" lvl="0" indent="0" algn="l" defTabSz="914400" rtl="0" eaLnBrk="1" fontAlgn="auto" latinLnBrk="0" hangingPunct="1">
              <a:lnSpc>
                <a:spcPts val="102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5" name="TextBox 16">
            <a:extLst>
              <a:ext uri="{FF2B5EF4-FFF2-40B4-BE49-F238E27FC236}">
                <a16:creationId xmlns:a16="http://schemas.microsoft.com/office/drawing/2014/main" id="{88563BFC-544C-05EB-AB19-89A8BCD6B4EE}"/>
              </a:ext>
            </a:extLst>
          </p:cNvPr>
          <p:cNvSpPr txBox="1"/>
          <p:nvPr/>
        </p:nvSpPr>
        <p:spPr>
          <a:xfrm>
            <a:off x="906177" y="1478607"/>
            <a:ext cx="2776475" cy="12673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2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328" b="0" i="0" u="none" strike="noStrike" kern="1200" cap="none" spc="0" normalizeH="0" baseline="0" noProof="0" dirty="0">
                <a:ln>
                  <a:noFill/>
                </a:ln>
                <a:solidFill>
                  <a:srgbClr val="38B6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328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2</a:t>
            </a:r>
            <a:r>
              <a:rPr kumimoji="0" lang="en-US" sz="7328" b="0" i="0" u="none" strike="noStrike" kern="1200" cap="none" spc="0" normalizeH="0" baseline="0" noProof="0" dirty="0">
                <a:ln>
                  <a:noFill/>
                </a:ln>
                <a:solidFill>
                  <a:srgbClr val="38B6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}</a:t>
            </a:r>
          </a:p>
        </p:txBody>
      </p:sp>
      <p:sp>
        <p:nvSpPr>
          <p:cNvPr id="6" name="TextBox 16">
            <a:extLst>
              <a:ext uri="{FF2B5EF4-FFF2-40B4-BE49-F238E27FC236}">
                <a16:creationId xmlns:a16="http://schemas.microsoft.com/office/drawing/2014/main" id="{37813BB5-F708-E0DF-B05A-137339DB1F3F}"/>
              </a:ext>
            </a:extLst>
          </p:cNvPr>
          <p:cNvSpPr txBox="1"/>
          <p:nvPr/>
        </p:nvSpPr>
        <p:spPr>
          <a:xfrm>
            <a:off x="1638300" y="3406914"/>
            <a:ext cx="10515600" cy="46166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30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Benzersizdir (</a:t>
            </a:r>
            <a:r>
              <a:rPr lang="tr-TR" sz="3000" dirty="0" err="1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Unique</a:t>
            </a:r>
            <a:r>
              <a:rPr lang="tr-TR" sz="30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): </a:t>
            </a:r>
            <a:r>
              <a:rPr lang="tr-TR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Bir set içerisindeki her eleman sadece bir kez bulunabilir. Yinelenen (</a:t>
            </a:r>
            <a:r>
              <a:rPr lang="tr-TR" sz="30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duplicate</a:t>
            </a:r>
            <a:r>
              <a:rPr lang="tr-TR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) verilere izin vermez.</a:t>
            </a:r>
          </a:p>
          <a:p>
            <a:pPr lvl="0" algn="just">
              <a:spcBef>
                <a:spcPct val="0"/>
              </a:spcBef>
              <a:defRPr/>
            </a:pPr>
            <a:endParaRPr lang="tr-TR" sz="3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endParaRPr lang="tr-TR" sz="3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tr-TR" sz="30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Sırasızdır (</a:t>
            </a:r>
            <a:r>
              <a:rPr lang="tr-TR" sz="3000" dirty="0" err="1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Unindexed</a:t>
            </a:r>
            <a:r>
              <a:rPr lang="tr-TR" sz="30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): </a:t>
            </a:r>
            <a:r>
              <a:rPr lang="tr-TR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set içerisindeki elemanların belirli bir sırası yoktur. Bu nedenle, listelerde olduğu gibi set[0] veya set[1] şeklinde indeks kullanarak elemanlara erişemezsiniz.</a:t>
            </a:r>
          </a:p>
        </p:txBody>
      </p:sp>
      <p:sp>
        <p:nvSpPr>
          <p:cNvPr id="7" name="Freeform 8">
            <a:extLst>
              <a:ext uri="{FF2B5EF4-FFF2-40B4-BE49-F238E27FC236}">
                <a16:creationId xmlns:a16="http://schemas.microsoft.com/office/drawing/2014/main" id="{FB329F45-9356-98FF-01FC-0FB9A98C8125}"/>
              </a:ext>
            </a:extLst>
          </p:cNvPr>
          <p:cNvSpPr/>
          <p:nvPr/>
        </p:nvSpPr>
        <p:spPr>
          <a:xfrm>
            <a:off x="12153900" y="3113139"/>
            <a:ext cx="5141597" cy="6205032"/>
          </a:xfrm>
          <a:custGeom>
            <a:avLst/>
            <a:gdLst/>
            <a:ahLst/>
            <a:cxnLst/>
            <a:rect l="l" t="t" r="r" b="b"/>
            <a:pathLst>
              <a:path w="1007036" h="1215321">
                <a:moveTo>
                  <a:pt x="0" y="0"/>
                </a:moveTo>
                <a:lnTo>
                  <a:pt x="1007036" y="0"/>
                </a:lnTo>
                <a:lnTo>
                  <a:pt x="1007036" y="1215321"/>
                </a:lnTo>
                <a:lnTo>
                  <a:pt x="0" y="121532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01831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41C6BA-D19F-1A18-5D3F-F87CA9DD08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C27AAC93-5946-2389-932C-6655AD7B6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4" name="TextBox 15">
            <a:extLst>
              <a:ext uri="{FF2B5EF4-FFF2-40B4-BE49-F238E27FC236}">
                <a16:creationId xmlns:a16="http://schemas.microsoft.com/office/drawing/2014/main" id="{1D0DDF16-EB44-0F85-9F33-D1F00B542D46}"/>
              </a:ext>
            </a:extLst>
          </p:cNvPr>
          <p:cNvSpPr txBox="1"/>
          <p:nvPr/>
        </p:nvSpPr>
        <p:spPr>
          <a:xfrm>
            <a:off x="3276600" y="1470727"/>
            <a:ext cx="14332262" cy="1239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2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0" i="0" u="none" strike="noStrike" kern="1200" cap="none" spc="0" normalizeH="0" baseline="0" noProof="0" dirty="0">
                <a:ln>
                  <a:noFill/>
                </a:ln>
                <a:solidFill>
                  <a:srgbClr val="FF5858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Set (Küme) Veri Tipi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5" name="TextBox 16">
            <a:extLst>
              <a:ext uri="{FF2B5EF4-FFF2-40B4-BE49-F238E27FC236}">
                <a16:creationId xmlns:a16="http://schemas.microsoft.com/office/drawing/2014/main" id="{FF2F85C8-27B7-58FA-C4C7-B2F50593ECAF}"/>
              </a:ext>
            </a:extLst>
          </p:cNvPr>
          <p:cNvSpPr txBox="1"/>
          <p:nvPr/>
        </p:nvSpPr>
        <p:spPr>
          <a:xfrm>
            <a:off x="906177" y="1478607"/>
            <a:ext cx="2776475" cy="12673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2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328" b="0" i="0" u="none" strike="noStrike" kern="1200" cap="none" spc="0" normalizeH="0" baseline="0" noProof="0" dirty="0">
                <a:ln>
                  <a:noFill/>
                </a:ln>
                <a:solidFill>
                  <a:srgbClr val="38B6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328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2</a:t>
            </a:r>
            <a:r>
              <a:rPr kumimoji="0" lang="en-US" sz="7328" b="0" i="0" u="none" strike="noStrike" kern="1200" cap="none" spc="0" normalizeH="0" baseline="0" noProof="0" dirty="0">
                <a:ln>
                  <a:noFill/>
                </a:ln>
                <a:solidFill>
                  <a:srgbClr val="38B6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}</a:t>
            </a:r>
          </a:p>
        </p:txBody>
      </p:sp>
      <p:sp>
        <p:nvSpPr>
          <p:cNvPr id="6" name="TextBox 16">
            <a:extLst>
              <a:ext uri="{FF2B5EF4-FFF2-40B4-BE49-F238E27FC236}">
                <a16:creationId xmlns:a16="http://schemas.microsoft.com/office/drawing/2014/main" id="{F7C1E198-A17A-D053-BD1B-A77F59B3A41D}"/>
              </a:ext>
            </a:extLst>
          </p:cNvPr>
          <p:cNvSpPr txBox="1"/>
          <p:nvPr/>
        </p:nvSpPr>
        <p:spPr>
          <a:xfrm>
            <a:off x="1314048" y="2793021"/>
            <a:ext cx="13697351" cy="64633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30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Tekrarlardan Kurtulmak (De-</a:t>
            </a:r>
            <a:r>
              <a:rPr lang="tr-TR" sz="3000" dirty="0" err="1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duplication</a:t>
            </a:r>
            <a:r>
              <a:rPr lang="tr-TR" sz="30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): </a:t>
            </a:r>
            <a:r>
              <a:rPr lang="tr-TR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Bir listedeki binlerce yinelenen veriyi temizlemenin en hızlı yolu, o listeyi </a:t>
            </a:r>
            <a:r>
              <a:rPr lang="tr-TR" sz="30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set'e</a:t>
            </a:r>
            <a:r>
              <a:rPr lang="tr-TR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dönüştürmektir. set bunu otomatik olarak yapar.</a:t>
            </a:r>
          </a:p>
          <a:p>
            <a:pPr lvl="0" algn="just">
              <a:spcBef>
                <a:spcPct val="0"/>
              </a:spcBef>
              <a:defRPr/>
            </a:pPr>
            <a:endParaRPr lang="tr-TR" sz="3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tr-TR" sz="30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Olağanüstü Hız (Performans): </a:t>
            </a:r>
            <a:r>
              <a:rPr lang="tr-TR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Bir elemanın bir koleksiyonda olup olmadığını (in operatörü ile) kontrol etmeniz gerektiğinde set en hızlısıdır. Listede, 1 milyon elemanlı bir listede bir şeyi aramak için en kötü senaryoda 1 milyon kontrol yapılır. Sette 1 milyon elemanlı bir sette arama yapmak (neredeyse) anında gerçekleşir.</a:t>
            </a:r>
          </a:p>
          <a:p>
            <a:pPr lvl="0" algn="just">
              <a:spcBef>
                <a:spcPct val="0"/>
              </a:spcBef>
              <a:defRPr/>
            </a:pPr>
            <a:endParaRPr lang="tr-TR" sz="3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tr-TR" sz="30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Matematiksel İşlemler: </a:t>
            </a:r>
            <a:r>
              <a:rPr lang="tr-TR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İki koleksiyonu karşılaştırmak (kesişim, birleşim, fark vb.) için en verimli araçtır.</a:t>
            </a:r>
          </a:p>
        </p:txBody>
      </p:sp>
      <p:sp>
        <p:nvSpPr>
          <p:cNvPr id="7" name="Freeform 8">
            <a:extLst>
              <a:ext uri="{FF2B5EF4-FFF2-40B4-BE49-F238E27FC236}">
                <a16:creationId xmlns:a16="http://schemas.microsoft.com/office/drawing/2014/main" id="{3B1EC126-A923-C7C6-8685-15AC4A175685}"/>
              </a:ext>
            </a:extLst>
          </p:cNvPr>
          <p:cNvSpPr/>
          <p:nvPr/>
        </p:nvSpPr>
        <p:spPr>
          <a:xfrm flipH="1">
            <a:off x="15758698" y="6374080"/>
            <a:ext cx="2430505" cy="2933206"/>
          </a:xfrm>
          <a:custGeom>
            <a:avLst/>
            <a:gdLst/>
            <a:ahLst/>
            <a:cxnLst/>
            <a:rect l="l" t="t" r="r" b="b"/>
            <a:pathLst>
              <a:path w="1007036" h="1215321">
                <a:moveTo>
                  <a:pt x="0" y="0"/>
                </a:moveTo>
                <a:lnTo>
                  <a:pt x="1007036" y="0"/>
                </a:lnTo>
                <a:lnTo>
                  <a:pt x="1007036" y="1215321"/>
                </a:lnTo>
                <a:lnTo>
                  <a:pt x="0" y="121532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71387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59CF62-41FE-FDB2-A26C-3D18B7E135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B7DB193E-35CB-3A33-BE00-924F0315F0BF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8E661660-A8D1-9E58-6DCB-BDC974A9EF4B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4E205851-596B-26DC-E92C-7BE6F0A48F1C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295D5D72-780C-E8A2-7426-A5DAC685D26C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C0783A31-9CFC-846A-3291-4CDE0C331E9C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CED5F560-B70B-D105-1CBC-855C688FC2E2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17BBE1A5-B94B-F149-02E7-01B65FDFAD0E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BD0E7AFC-551C-3DFD-00F9-24F2BE285695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9EFF0563-7FCE-F56D-EAFA-0191EB661543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2A4C2F26-753B-190B-A195-AAC038249675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7C2B5DE2-43D4-F3BE-708A-F3D003A1B493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DF950042-8FB9-5C45-46D4-85B52A884823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EBA5E885-15FF-D9D0-1014-A5A972AF6B26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CEBB580A-39F6-3063-2761-C0DAFD53EDFC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4A75590F-AF47-347A-2E4E-80E726965813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A057E85F-159D-186A-0252-A9863758C17B}"/>
              </a:ext>
            </a:extLst>
          </p:cNvPr>
          <p:cNvSpPr txBox="1"/>
          <p:nvPr/>
        </p:nvSpPr>
        <p:spPr>
          <a:xfrm>
            <a:off x="1295400" y="2895263"/>
            <a:ext cx="16215486" cy="17235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veriler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= {1, 2, 2, 3, 3, 3, "a", "a"}</a:t>
            </a: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print(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veriler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)</a:t>
            </a: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28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Kümesini ekrana yazdırınız.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1A2007B1-DA03-3DA9-8FE0-D1304B8E6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grpSp>
        <p:nvGrpSpPr>
          <p:cNvPr id="3" name="Grup 2">
            <a:extLst>
              <a:ext uri="{FF2B5EF4-FFF2-40B4-BE49-F238E27FC236}">
                <a16:creationId xmlns:a16="http://schemas.microsoft.com/office/drawing/2014/main" id="{0EE30848-53D1-0EE1-B937-1D87532E7D01}"/>
              </a:ext>
            </a:extLst>
          </p:cNvPr>
          <p:cNvGrpSpPr/>
          <p:nvPr/>
        </p:nvGrpSpPr>
        <p:grpSpPr>
          <a:xfrm>
            <a:off x="6172200" y="6041614"/>
            <a:ext cx="4821938" cy="3636240"/>
            <a:chOff x="5308820" y="3906555"/>
            <a:chExt cx="7962346" cy="6370112"/>
          </a:xfrm>
        </p:grpSpPr>
        <p:grpSp>
          <p:nvGrpSpPr>
            <p:cNvPr id="21" name="Grup 20">
              <a:extLst>
                <a:ext uri="{FF2B5EF4-FFF2-40B4-BE49-F238E27FC236}">
                  <a16:creationId xmlns:a16="http://schemas.microsoft.com/office/drawing/2014/main" id="{6CD9A7FD-9096-63B1-DE60-C34244D2997C}"/>
                </a:ext>
              </a:extLst>
            </p:cNvPr>
            <p:cNvGrpSpPr/>
            <p:nvPr/>
          </p:nvGrpSpPr>
          <p:grpSpPr>
            <a:xfrm>
              <a:off x="5308820" y="3906555"/>
              <a:ext cx="7962346" cy="6370112"/>
              <a:chOff x="2781854" y="3916888"/>
              <a:chExt cx="13029902" cy="6370112"/>
            </a:xfrm>
          </p:grpSpPr>
          <p:grpSp>
            <p:nvGrpSpPr>
              <p:cNvPr id="24" name="Grup 23">
                <a:extLst>
                  <a:ext uri="{FF2B5EF4-FFF2-40B4-BE49-F238E27FC236}">
                    <a16:creationId xmlns:a16="http://schemas.microsoft.com/office/drawing/2014/main" id="{9AACF9BA-8117-E62D-4782-DD5C3BE8E23D}"/>
                  </a:ext>
                </a:extLst>
              </p:cNvPr>
              <p:cNvGrpSpPr/>
              <p:nvPr/>
            </p:nvGrpSpPr>
            <p:grpSpPr>
              <a:xfrm>
                <a:off x="2781854" y="3916888"/>
                <a:ext cx="13029902" cy="6370112"/>
                <a:chOff x="2781854" y="3872603"/>
                <a:chExt cx="13029902" cy="6370112"/>
              </a:xfrm>
            </p:grpSpPr>
            <p:grpSp>
              <p:nvGrpSpPr>
                <p:cNvPr id="27" name="Group 3">
                  <a:extLst>
                    <a:ext uri="{FF2B5EF4-FFF2-40B4-BE49-F238E27FC236}">
                      <a16:creationId xmlns:a16="http://schemas.microsoft.com/office/drawing/2014/main" id="{2FD8FF9C-62B4-DFA7-3386-7901B9BC2BA2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781854" y="3872603"/>
                  <a:ext cx="13029902" cy="6370112"/>
                  <a:chOff x="0" y="0"/>
                  <a:chExt cx="7467600" cy="6002020"/>
                </a:xfrm>
              </p:grpSpPr>
              <p:sp>
                <p:nvSpPr>
                  <p:cNvPr id="29" name="Freeform 4">
                    <a:extLst>
                      <a:ext uri="{FF2B5EF4-FFF2-40B4-BE49-F238E27FC236}">
                        <a16:creationId xmlns:a16="http://schemas.microsoft.com/office/drawing/2014/main" id="{21CCD2AF-42E7-E2C4-9414-43ADD83A97F0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7467600" cy="45135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7600" h="4513580">
                        <a:moveTo>
                          <a:pt x="7127240" y="0"/>
                        </a:moveTo>
                        <a:lnTo>
                          <a:pt x="340360" y="0"/>
                        </a:lnTo>
                        <a:cubicBezTo>
                          <a:pt x="152400" y="0"/>
                          <a:pt x="0" y="152400"/>
                          <a:pt x="0" y="340360"/>
                        </a:cubicBezTo>
                        <a:lnTo>
                          <a:pt x="0" y="4513580"/>
                        </a:lnTo>
                        <a:lnTo>
                          <a:pt x="7467600" y="4513580"/>
                        </a:lnTo>
                        <a:lnTo>
                          <a:pt x="7467600" y="340360"/>
                        </a:lnTo>
                        <a:cubicBezTo>
                          <a:pt x="7467600" y="152400"/>
                          <a:pt x="7315200" y="0"/>
                          <a:pt x="7127240" y="0"/>
                        </a:cubicBezTo>
                        <a:close/>
                        <a:moveTo>
                          <a:pt x="7142480" y="4188460"/>
                        </a:moveTo>
                        <a:lnTo>
                          <a:pt x="314961" y="4188460"/>
                        </a:lnTo>
                        <a:lnTo>
                          <a:pt x="314961" y="353060"/>
                        </a:lnTo>
                        <a:lnTo>
                          <a:pt x="7142480" y="353060"/>
                        </a:lnTo>
                        <a:lnTo>
                          <a:pt x="7142480" y="418846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" name="Freeform 5">
                    <a:extLst>
                      <a:ext uri="{FF2B5EF4-FFF2-40B4-BE49-F238E27FC236}">
                        <a16:creationId xmlns:a16="http://schemas.microsoft.com/office/drawing/2014/main" id="{3B23C15D-6407-E9DE-8EE7-4EA242F27CCF}"/>
                      </a:ext>
                    </a:extLst>
                  </p:cNvPr>
                  <p:cNvSpPr/>
                  <p:nvPr/>
                </p:nvSpPr>
                <p:spPr>
                  <a:xfrm>
                    <a:off x="0" y="4514850"/>
                    <a:ext cx="7467600" cy="6959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7600" h="695960">
                        <a:moveTo>
                          <a:pt x="0" y="355600"/>
                        </a:moveTo>
                        <a:cubicBezTo>
                          <a:pt x="0" y="543560"/>
                          <a:pt x="152400" y="695960"/>
                          <a:pt x="340360" y="695960"/>
                        </a:cubicBezTo>
                        <a:lnTo>
                          <a:pt x="7127240" y="695960"/>
                        </a:lnTo>
                        <a:cubicBezTo>
                          <a:pt x="7315200" y="695960"/>
                          <a:pt x="7467600" y="543560"/>
                          <a:pt x="7467600" y="355600"/>
                        </a:cubicBezTo>
                        <a:lnTo>
                          <a:pt x="7467600" y="0"/>
                        </a:lnTo>
                        <a:lnTo>
                          <a:pt x="0" y="0"/>
                        </a:lnTo>
                        <a:lnTo>
                          <a:pt x="0" y="355600"/>
                        </a:lnTo>
                        <a:close/>
                      </a:path>
                    </a:pathLst>
                  </a:custGeom>
                  <a:solidFill>
                    <a:srgbClr val="E9E9E9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" name="Freeform 6">
                    <a:extLst>
                      <a:ext uri="{FF2B5EF4-FFF2-40B4-BE49-F238E27FC236}">
                        <a16:creationId xmlns:a16="http://schemas.microsoft.com/office/drawing/2014/main" id="{C2D38CED-BDC3-F599-61CB-3E3A10270B9D}"/>
                      </a:ext>
                    </a:extLst>
                  </p:cNvPr>
                  <p:cNvSpPr/>
                  <p:nvPr/>
                </p:nvSpPr>
                <p:spPr>
                  <a:xfrm>
                    <a:off x="2429510" y="5210810"/>
                    <a:ext cx="2606040" cy="7912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6040" h="791210">
                        <a:moveTo>
                          <a:pt x="1258570" y="0"/>
                        </a:moveTo>
                        <a:lnTo>
                          <a:pt x="453390" y="0"/>
                        </a:lnTo>
                        <a:cubicBezTo>
                          <a:pt x="453390" y="0"/>
                          <a:pt x="429260" y="370840"/>
                          <a:pt x="403860" y="525780"/>
                        </a:cubicBezTo>
                        <a:cubicBezTo>
                          <a:pt x="359410" y="791210"/>
                          <a:pt x="87630" y="706120"/>
                          <a:pt x="10160" y="762000"/>
                        </a:cubicBezTo>
                        <a:cubicBezTo>
                          <a:pt x="0" y="769620"/>
                          <a:pt x="5080" y="786130"/>
                          <a:pt x="17780" y="786130"/>
                        </a:cubicBezTo>
                        <a:lnTo>
                          <a:pt x="2588260" y="786130"/>
                        </a:lnTo>
                        <a:cubicBezTo>
                          <a:pt x="2600960" y="786130"/>
                          <a:pt x="2606040" y="769620"/>
                          <a:pt x="2595880" y="762000"/>
                        </a:cubicBezTo>
                        <a:cubicBezTo>
                          <a:pt x="2518410" y="706120"/>
                          <a:pt x="2246630" y="791210"/>
                          <a:pt x="2202180" y="525780"/>
                        </a:cubicBezTo>
                        <a:cubicBezTo>
                          <a:pt x="2176780" y="370840"/>
                          <a:pt x="2152650" y="0"/>
                          <a:pt x="2152650" y="0"/>
                        </a:cubicBezTo>
                        <a:lnTo>
                          <a:pt x="1258570" y="0"/>
                        </a:lnTo>
                        <a:close/>
                      </a:path>
                    </a:pathLst>
                  </a:custGeom>
                  <a:solidFill>
                    <a:srgbClr val="BBBBBB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8" name="Dikdörtgen 27">
                  <a:extLst>
                    <a:ext uri="{FF2B5EF4-FFF2-40B4-BE49-F238E27FC236}">
                      <a16:creationId xmlns:a16="http://schemas.microsoft.com/office/drawing/2014/main" id="{761EC355-CF9D-5F8A-0931-CD301DE895C3}"/>
                    </a:ext>
                  </a:extLst>
                </p:cNvPr>
                <p:cNvSpPr/>
                <p:nvPr/>
              </p:nvSpPr>
              <p:spPr>
                <a:xfrm>
                  <a:off x="3340223" y="4152900"/>
                  <a:ext cx="11975977" cy="42672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r-TR" dirty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26" name="TextBox 17">
                <a:extLst>
                  <a:ext uri="{FF2B5EF4-FFF2-40B4-BE49-F238E27FC236}">
                    <a16:creationId xmlns:a16="http://schemas.microsoft.com/office/drawing/2014/main" id="{AD23156A-D547-67C5-4747-9772F2CC1060}"/>
                  </a:ext>
                </a:extLst>
              </p:cNvPr>
              <p:cNvSpPr txBox="1"/>
              <p:nvPr/>
            </p:nvSpPr>
            <p:spPr>
              <a:xfrm>
                <a:off x="3629053" y="4914237"/>
                <a:ext cx="11398317" cy="244442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lvl="0">
                  <a:spcBef>
                    <a:spcPct val="0"/>
                  </a:spcBef>
                  <a:defRPr/>
                </a:pPr>
                <a:r>
                  <a:rPr lang="tr-TR" sz="3200" dirty="0" err="1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dogum_yili</a:t>
                </a:r>
                <a:r>
                  <a:rPr lang="tr-TR" sz="3200" dirty="0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= 2009</a:t>
                </a:r>
              </a:p>
              <a:p>
                <a:pPr lvl="0">
                  <a:spcBef>
                    <a:spcPct val="0"/>
                  </a:spcBef>
                  <a:defRPr/>
                </a:pPr>
                <a:r>
                  <a:rPr lang="tr-TR" sz="3200" dirty="0" err="1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mevcut_yil</a:t>
                </a:r>
                <a:r>
                  <a:rPr lang="tr-TR" sz="3200" dirty="0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= 2025</a:t>
                </a:r>
              </a:p>
              <a:p>
                <a:pPr lvl="0">
                  <a:spcBef>
                    <a:spcPct val="0"/>
                  </a:spcBef>
                  <a:defRPr/>
                </a:pPr>
                <a:r>
                  <a:rPr lang="tr-TR" sz="3200" dirty="0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yas = </a:t>
                </a:r>
                <a:r>
                  <a:rPr lang="tr-TR" sz="3200" dirty="0" err="1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mevcut_yil</a:t>
                </a:r>
                <a:r>
                  <a:rPr lang="tr-TR" sz="3200" dirty="0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- </a:t>
                </a:r>
                <a:r>
                  <a:rPr lang="tr-TR" sz="3200" dirty="0" err="1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dogum_yili</a:t>
                </a:r>
                <a:endPara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endParaRPr>
              </a:p>
            </p:txBody>
          </p:sp>
        </p:grpSp>
        <p:pic>
          <p:nvPicPr>
            <p:cNvPr id="23" name="Picture 2" descr="Html GIFs - Find &amp; Share on GIPHY">
              <a:extLst>
                <a:ext uri="{FF2B5EF4-FFF2-40B4-BE49-F238E27FC236}">
                  <a16:creationId xmlns:a16="http://schemas.microsoft.com/office/drawing/2014/main" id="{5474CA56-C1E8-C508-EBF4-5C02E164B5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9041" y="4214918"/>
              <a:ext cx="7339300" cy="4239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5">
            <a:extLst>
              <a:ext uri="{FF2B5EF4-FFF2-40B4-BE49-F238E27FC236}">
                <a16:creationId xmlns:a16="http://schemas.microsoft.com/office/drawing/2014/main" id="{EE91BA9C-6645-DD62-2132-24C57087EF82}"/>
              </a:ext>
            </a:extLst>
          </p:cNvPr>
          <p:cNvSpPr txBox="1"/>
          <p:nvPr/>
        </p:nvSpPr>
        <p:spPr>
          <a:xfrm>
            <a:off x="3276600" y="1470727"/>
            <a:ext cx="14332262" cy="1239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2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0" i="0" u="none" strike="noStrike" kern="1200" cap="none" spc="0" normalizeH="0" baseline="0" noProof="0" dirty="0">
                <a:ln>
                  <a:noFill/>
                </a:ln>
                <a:solidFill>
                  <a:srgbClr val="FF5858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Set (Küme) Veri Tipi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5" name="TextBox 16">
            <a:extLst>
              <a:ext uri="{FF2B5EF4-FFF2-40B4-BE49-F238E27FC236}">
                <a16:creationId xmlns:a16="http://schemas.microsoft.com/office/drawing/2014/main" id="{8A20A7E1-DA74-4D45-F29F-827136D9651D}"/>
              </a:ext>
            </a:extLst>
          </p:cNvPr>
          <p:cNvSpPr txBox="1"/>
          <p:nvPr/>
        </p:nvSpPr>
        <p:spPr>
          <a:xfrm>
            <a:off x="906177" y="1478607"/>
            <a:ext cx="2776475" cy="12673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2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328" b="0" i="0" u="none" strike="noStrike" kern="1200" cap="none" spc="0" normalizeH="0" baseline="0" noProof="0" dirty="0">
                <a:ln>
                  <a:noFill/>
                </a:ln>
                <a:solidFill>
                  <a:srgbClr val="38B6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328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2</a:t>
            </a:r>
            <a:r>
              <a:rPr kumimoji="0" lang="en-US" sz="7328" b="0" i="0" u="none" strike="noStrike" kern="1200" cap="none" spc="0" normalizeH="0" baseline="0" noProof="0" dirty="0">
                <a:ln>
                  <a:noFill/>
                </a:ln>
                <a:solidFill>
                  <a:srgbClr val="38B6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0672258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7C309F-5D16-BA21-6618-342B97B977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47E3644E-2530-794A-8A79-5B9122770856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E8809C84-B6C5-DE4F-B7DB-66073153D4A3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E3D4F19E-2BFD-34EE-6277-120B44A1456F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06DBBC76-2EE0-49A0-AF6F-98D662A010DF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411FEFCC-734B-A830-E5A7-8F842DB9F58C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21DE7F56-1131-5092-B5A3-C03327837364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7BC7B457-0749-C229-2C5F-8300C08D8627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C572FFCF-66F7-FBF3-C7FE-3B4D1A9DAA0F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9A3433C4-2F02-3E34-4D30-9A483AC0D3AB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9F2D8B15-0CA7-3A1D-DBB7-7489108308A2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E3553798-5599-BFFF-04AD-C83A8923D555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9AA27A36-8594-C89E-4A57-7889C06DF87E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11529379-4924-0EAC-0DE7-C4F261C75EE2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36E0D121-0E79-1652-B5BF-7AB1DADB3B31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366C89E9-BFBC-D157-8AEC-1106B65A687C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70C56B25-6A51-BCD1-15C0-765EC79AE610}"/>
              </a:ext>
            </a:extLst>
          </p:cNvPr>
          <p:cNvSpPr txBox="1"/>
          <p:nvPr/>
        </p:nvSpPr>
        <p:spPr>
          <a:xfrm>
            <a:off x="1295400" y="2895263"/>
            <a:ext cx="16215486" cy="17235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veriler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= {1, 2, 2, 3, 3, 3, "a", "a"}</a:t>
            </a: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print(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veriler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)</a:t>
            </a: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28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Kümesini ekrana yazdırınız.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90FD94DE-797E-C920-4901-2433638C4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grpSp>
        <p:nvGrpSpPr>
          <p:cNvPr id="21" name="Grup 20">
            <a:extLst>
              <a:ext uri="{FF2B5EF4-FFF2-40B4-BE49-F238E27FC236}">
                <a16:creationId xmlns:a16="http://schemas.microsoft.com/office/drawing/2014/main" id="{E2F08570-C3EA-D6DC-EB07-CCFB9F83047E}"/>
              </a:ext>
            </a:extLst>
          </p:cNvPr>
          <p:cNvGrpSpPr/>
          <p:nvPr/>
        </p:nvGrpSpPr>
        <p:grpSpPr>
          <a:xfrm>
            <a:off x="6172200" y="4793526"/>
            <a:ext cx="6477000" cy="4884328"/>
            <a:chOff x="2781854" y="3916888"/>
            <a:chExt cx="13029902" cy="6370112"/>
          </a:xfrm>
        </p:grpSpPr>
        <p:grpSp>
          <p:nvGrpSpPr>
            <p:cNvPr id="24" name="Grup 23">
              <a:extLst>
                <a:ext uri="{FF2B5EF4-FFF2-40B4-BE49-F238E27FC236}">
                  <a16:creationId xmlns:a16="http://schemas.microsoft.com/office/drawing/2014/main" id="{46DE4163-0B86-DFC8-848C-35118EC32DCD}"/>
                </a:ext>
              </a:extLst>
            </p:cNvPr>
            <p:cNvGrpSpPr/>
            <p:nvPr/>
          </p:nvGrpSpPr>
          <p:grpSpPr>
            <a:xfrm>
              <a:off x="2781854" y="3916888"/>
              <a:ext cx="13029902" cy="6370112"/>
              <a:chOff x="2781854" y="3872603"/>
              <a:chExt cx="13029902" cy="6370112"/>
            </a:xfrm>
          </p:grpSpPr>
          <p:grpSp>
            <p:nvGrpSpPr>
              <p:cNvPr id="27" name="Group 3">
                <a:extLst>
                  <a:ext uri="{FF2B5EF4-FFF2-40B4-BE49-F238E27FC236}">
                    <a16:creationId xmlns:a16="http://schemas.microsoft.com/office/drawing/2014/main" id="{E582D2E0-D2BA-B31E-4FF4-DCD4DCF80E7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81854" y="3872603"/>
                <a:ext cx="13029902" cy="6370112"/>
                <a:chOff x="0" y="0"/>
                <a:chExt cx="7467600" cy="6002020"/>
              </a:xfrm>
            </p:grpSpPr>
            <p:sp>
              <p:nvSpPr>
                <p:cNvPr id="29" name="Freeform 4">
                  <a:extLst>
                    <a:ext uri="{FF2B5EF4-FFF2-40B4-BE49-F238E27FC236}">
                      <a16:creationId xmlns:a16="http://schemas.microsoft.com/office/drawing/2014/main" id="{E2E38667-747D-F26D-A149-62928EE70B78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67600" cy="45135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4513580">
                      <a:moveTo>
                        <a:pt x="7127240" y="0"/>
                      </a:moveTo>
                      <a:lnTo>
                        <a:pt x="340360" y="0"/>
                      </a:lnTo>
                      <a:cubicBezTo>
                        <a:pt x="152400" y="0"/>
                        <a:pt x="0" y="152400"/>
                        <a:pt x="0" y="340360"/>
                      </a:cubicBezTo>
                      <a:lnTo>
                        <a:pt x="0" y="4513580"/>
                      </a:lnTo>
                      <a:lnTo>
                        <a:pt x="7467600" y="4513580"/>
                      </a:lnTo>
                      <a:lnTo>
                        <a:pt x="7467600" y="340360"/>
                      </a:lnTo>
                      <a:cubicBezTo>
                        <a:pt x="7467600" y="152400"/>
                        <a:pt x="7315200" y="0"/>
                        <a:pt x="7127240" y="0"/>
                      </a:cubicBezTo>
                      <a:close/>
                      <a:moveTo>
                        <a:pt x="7142480" y="4188460"/>
                      </a:moveTo>
                      <a:lnTo>
                        <a:pt x="314961" y="4188460"/>
                      </a:lnTo>
                      <a:lnTo>
                        <a:pt x="314961" y="353060"/>
                      </a:lnTo>
                      <a:lnTo>
                        <a:pt x="7142480" y="353060"/>
                      </a:lnTo>
                      <a:lnTo>
                        <a:pt x="7142480" y="41884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">
                  <a:extLst>
                    <a:ext uri="{FF2B5EF4-FFF2-40B4-BE49-F238E27FC236}">
                      <a16:creationId xmlns:a16="http://schemas.microsoft.com/office/drawing/2014/main" id="{18997D92-C405-554E-2E13-A7400CCC5EBC}"/>
                    </a:ext>
                  </a:extLst>
                </p:cNvPr>
                <p:cNvSpPr/>
                <p:nvPr/>
              </p:nvSpPr>
              <p:spPr>
                <a:xfrm>
                  <a:off x="0" y="4514850"/>
                  <a:ext cx="7467600" cy="695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695960">
                      <a:moveTo>
                        <a:pt x="0" y="355600"/>
                      </a:moveTo>
                      <a:cubicBezTo>
                        <a:pt x="0" y="543560"/>
                        <a:pt x="152400" y="695960"/>
                        <a:pt x="340360" y="695960"/>
                      </a:cubicBezTo>
                      <a:lnTo>
                        <a:pt x="7127240" y="695960"/>
                      </a:lnTo>
                      <a:cubicBezTo>
                        <a:pt x="7315200" y="695960"/>
                        <a:pt x="7467600" y="543560"/>
                        <a:pt x="7467600" y="355600"/>
                      </a:cubicBezTo>
                      <a:lnTo>
                        <a:pt x="7467600" y="0"/>
                      </a:lnTo>
                      <a:lnTo>
                        <a:pt x="0" y="0"/>
                      </a:lnTo>
                      <a:lnTo>
                        <a:pt x="0" y="355600"/>
                      </a:lnTo>
                      <a:close/>
                    </a:path>
                  </a:pathLst>
                </a:custGeom>
                <a:solidFill>
                  <a:srgbClr val="E9E9E9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Freeform 6">
                  <a:extLst>
                    <a:ext uri="{FF2B5EF4-FFF2-40B4-BE49-F238E27FC236}">
                      <a16:creationId xmlns:a16="http://schemas.microsoft.com/office/drawing/2014/main" id="{4FD4D088-9A01-D6B7-468C-B2050C494835}"/>
                    </a:ext>
                  </a:extLst>
                </p:cNvPr>
                <p:cNvSpPr/>
                <p:nvPr/>
              </p:nvSpPr>
              <p:spPr>
                <a:xfrm>
                  <a:off x="2429510" y="5210810"/>
                  <a:ext cx="2606040" cy="791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6040" h="791210">
                      <a:moveTo>
                        <a:pt x="1258570" y="0"/>
                      </a:moveTo>
                      <a:lnTo>
                        <a:pt x="453390" y="0"/>
                      </a:lnTo>
                      <a:cubicBezTo>
                        <a:pt x="453390" y="0"/>
                        <a:pt x="429260" y="370840"/>
                        <a:pt x="403860" y="525780"/>
                      </a:cubicBezTo>
                      <a:cubicBezTo>
                        <a:pt x="359410" y="791210"/>
                        <a:pt x="87630" y="706120"/>
                        <a:pt x="10160" y="762000"/>
                      </a:cubicBezTo>
                      <a:cubicBezTo>
                        <a:pt x="0" y="769620"/>
                        <a:pt x="5080" y="786130"/>
                        <a:pt x="17780" y="786130"/>
                      </a:cubicBezTo>
                      <a:lnTo>
                        <a:pt x="2588260" y="786130"/>
                      </a:lnTo>
                      <a:cubicBezTo>
                        <a:pt x="2600960" y="786130"/>
                        <a:pt x="2606040" y="769620"/>
                        <a:pt x="2595880" y="762000"/>
                      </a:cubicBezTo>
                      <a:cubicBezTo>
                        <a:pt x="2518410" y="706120"/>
                        <a:pt x="2246630" y="791210"/>
                        <a:pt x="2202180" y="525780"/>
                      </a:cubicBezTo>
                      <a:cubicBezTo>
                        <a:pt x="2176780" y="370840"/>
                        <a:pt x="2152650" y="0"/>
                        <a:pt x="2152650" y="0"/>
                      </a:cubicBezTo>
                      <a:lnTo>
                        <a:pt x="1258570" y="0"/>
                      </a:lnTo>
                      <a:close/>
                    </a:path>
                  </a:pathLst>
                </a:custGeom>
                <a:solidFill>
                  <a:srgbClr val="BBBBBB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8" name="Dikdörtgen 27">
                <a:extLst>
                  <a:ext uri="{FF2B5EF4-FFF2-40B4-BE49-F238E27FC236}">
                    <a16:creationId xmlns:a16="http://schemas.microsoft.com/office/drawing/2014/main" id="{9F8D9C86-494E-C6CF-663D-08D41F132FD8}"/>
                  </a:ext>
                </a:extLst>
              </p:cNvPr>
              <p:cNvSpPr/>
              <p:nvPr/>
            </p:nvSpPr>
            <p:spPr>
              <a:xfrm>
                <a:off x="3340223" y="4152900"/>
                <a:ext cx="11975977" cy="42672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26" name="TextBox 17">
              <a:extLst>
                <a:ext uri="{FF2B5EF4-FFF2-40B4-BE49-F238E27FC236}">
                  <a16:creationId xmlns:a16="http://schemas.microsoft.com/office/drawing/2014/main" id="{333454C9-A1DA-A777-5D01-5D24D38D244D}"/>
                </a:ext>
              </a:extLst>
            </p:cNvPr>
            <p:cNvSpPr txBox="1"/>
            <p:nvPr/>
          </p:nvSpPr>
          <p:spPr>
            <a:xfrm>
              <a:off x="3701612" y="6062775"/>
              <a:ext cx="11398318" cy="64224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# Çıktı: {1, 2, 3, 'a'}</a:t>
              </a:r>
            </a:p>
          </p:txBody>
        </p:sp>
      </p:grpSp>
      <p:sp>
        <p:nvSpPr>
          <p:cNvPr id="2" name="TextBox 15">
            <a:extLst>
              <a:ext uri="{FF2B5EF4-FFF2-40B4-BE49-F238E27FC236}">
                <a16:creationId xmlns:a16="http://schemas.microsoft.com/office/drawing/2014/main" id="{3331F03F-6D27-C036-2DF0-79BAB623215D}"/>
              </a:ext>
            </a:extLst>
          </p:cNvPr>
          <p:cNvSpPr txBox="1"/>
          <p:nvPr/>
        </p:nvSpPr>
        <p:spPr>
          <a:xfrm>
            <a:off x="3276600" y="1470727"/>
            <a:ext cx="14332262" cy="1239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2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0" i="0" u="none" strike="noStrike" kern="1200" cap="none" spc="0" normalizeH="0" baseline="0" noProof="0" dirty="0">
                <a:ln>
                  <a:noFill/>
                </a:ln>
                <a:solidFill>
                  <a:srgbClr val="FF5858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Set (Küme) Veri Tipi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5" name="TextBox 16">
            <a:extLst>
              <a:ext uri="{FF2B5EF4-FFF2-40B4-BE49-F238E27FC236}">
                <a16:creationId xmlns:a16="http://schemas.microsoft.com/office/drawing/2014/main" id="{9A4F79C5-D11C-4CA2-AB7A-B4A5953E4EA7}"/>
              </a:ext>
            </a:extLst>
          </p:cNvPr>
          <p:cNvSpPr txBox="1"/>
          <p:nvPr/>
        </p:nvSpPr>
        <p:spPr>
          <a:xfrm>
            <a:off x="906177" y="1478607"/>
            <a:ext cx="2776475" cy="12673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2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328" b="0" i="0" u="none" strike="noStrike" kern="1200" cap="none" spc="0" normalizeH="0" baseline="0" noProof="0" dirty="0">
                <a:ln>
                  <a:noFill/>
                </a:ln>
                <a:solidFill>
                  <a:srgbClr val="38B6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328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2</a:t>
            </a:r>
            <a:r>
              <a:rPr kumimoji="0" lang="en-US" sz="7328" b="0" i="0" u="none" strike="noStrike" kern="1200" cap="none" spc="0" normalizeH="0" baseline="0" noProof="0" dirty="0">
                <a:ln>
                  <a:noFill/>
                </a:ln>
                <a:solidFill>
                  <a:srgbClr val="38B6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3018694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FA7CC0-5BE1-CE33-7581-C3AA4CE47A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6">
            <a:extLst>
              <a:ext uri="{FF2B5EF4-FFF2-40B4-BE49-F238E27FC236}">
                <a16:creationId xmlns:a16="http://schemas.microsoft.com/office/drawing/2014/main" id="{353493D5-612F-7D8E-13E6-D62D2BB4D0AD}"/>
              </a:ext>
            </a:extLst>
          </p:cNvPr>
          <p:cNvSpPr txBox="1"/>
          <p:nvPr/>
        </p:nvSpPr>
        <p:spPr>
          <a:xfrm>
            <a:off x="6553200" y="3086100"/>
            <a:ext cx="10602532" cy="64633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endParaRPr lang="tr-TR" sz="3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tr-TR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Sözlüklerin yapısı liste ve veri tiplerinden farklıdır. Sözlükler günlük hayatta kullandığımız sözlükler gibi bir anahtar ve anahtara ait değerlerden oluşur.</a:t>
            </a:r>
          </a:p>
          <a:p>
            <a:pPr lvl="0" algn="just">
              <a:spcBef>
                <a:spcPct val="0"/>
              </a:spcBef>
              <a:defRPr/>
            </a:pPr>
            <a:endParaRPr lang="tr-TR" sz="3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tr-TR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Sözlükler süslü {} parantezler arasına yazılır. Sözlük veri tipinde </a:t>
            </a:r>
            <a:r>
              <a:rPr lang="tr-TR" sz="3000" dirty="0">
                <a:solidFill>
                  <a:srgbClr val="FFC535"/>
                </a:solidFill>
                <a:latin typeface="Fira Code"/>
                <a:ea typeface="Fira Code"/>
                <a:cs typeface="Fira Code"/>
                <a:sym typeface="Fira Code"/>
              </a:rPr>
              <a:t>anahtarlar</a:t>
            </a:r>
            <a:r>
              <a:rPr lang="tr-TR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ve bu anahtarların </a:t>
            </a:r>
            <a:r>
              <a:rPr lang="tr-TR" sz="3000" dirty="0">
                <a:solidFill>
                  <a:srgbClr val="FFC535"/>
                </a:solidFill>
                <a:latin typeface="Fira Code"/>
                <a:ea typeface="Fira Code"/>
                <a:cs typeface="Fira Code"/>
                <a:sym typeface="Fira Code"/>
              </a:rPr>
              <a:t>değerleri</a:t>
            </a:r>
            <a:r>
              <a:rPr lang="tr-TR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vardır. </a:t>
            </a:r>
          </a:p>
          <a:p>
            <a:pPr lvl="0" algn="just">
              <a:spcBef>
                <a:spcPct val="0"/>
              </a:spcBef>
              <a:defRPr/>
            </a:pPr>
            <a:endParaRPr lang="tr-TR" sz="3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tr-TR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Her anahtardan sonra iki nokta (:) kullanılır ve değer yazılır. </a:t>
            </a:r>
            <a:r>
              <a:rPr lang="tr-TR" sz="30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Anahtar:değer</a:t>
            </a:r>
            <a:r>
              <a:rPr lang="tr-TR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 </a:t>
            </a:r>
            <a:r>
              <a:rPr lang="tr-TR" sz="30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(</a:t>
            </a:r>
            <a:r>
              <a:rPr lang="tr-TR" sz="3000" dirty="0" err="1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key:value</a:t>
            </a:r>
            <a:r>
              <a:rPr lang="tr-TR" sz="30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) 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ikilileri virgülle birbirinden ayrılır.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1C8CCFEF-C243-3F79-CCCA-DBD506E32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4" name="TextBox 15">
            <a:extLst>
              <a:ext uri="{FF2B5EF4-FFF2-40B4-BE49-F238E27FC236}">
                <a16:creationId xmlns:a16="http://schemas.microsoft.com/office/drawing/2014/main" id="{DE67E277-B813-79D9-F696-7B073D11863F}"/>
              </a:ext>
            </a:extLst>
          </p:cNvPr>
          <p:cNvSpPr txBox="1"/>
          <p:nvPr/>
        </p:nvSpPr>
        <p:spPr>
          <a:xfrm>
            <a:off x="3276600" y="1470727"/>
            <a:ext cx="14332262" cy="1239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2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0" i="0" u="none" strike="noStrike" kern="1200" cap="none" spc="0" normalizeH="0" baseline="0" noProof="0" dirty="0">
                <a:ln>
                  <a:noFill/>
                </a:ln>
                <a:solidFill>
                  <a:srgbClr val="FF5858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Dictionary (Sözlük)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5" name="TextBox 16">
            <a:extLst>
              <a:ext uri="{FF2B5EF4-FFF2-40B4-BE49-F238E27FC236}">
                <a16:creationId xmlns:a16="http://schemas.microsoft.com/office/drawing/2014/main" id="{7E4DAFE9-E63A-4A17-29CF-B2347618666C}"/>
              </a:ext>
            </a:extLst>
          </p:cNvPr>
          <p:cNvSpPr txBox="1"/>
          <p:nvPr/>
        </p:nvSpPr>
        <p:spPr>
          <a:xfrm>
            <a:off x="906177" y="1478607"/>
            <a:ext cx="2776475" cy="12673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2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328" b="0" i="0" u="none" strike="noStrike" kern="1200" cap="none" spc="0" normalizeH="0" baseline="0" noProof="0" dirty="0">
                <a:ln>
                  <a:noFill/>
                </a:ln>
                <a:solidFill>
                  <a:srgbClr val="38B6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kumimoji="0" lang="tr-TR" sz="7328" b="0" i="0" u="none" strike="noStrike" kern="1200" cap="none" spc="0" normalizeH="0" baseline="0" noProof="0" dirty="0">
                <a:ln>
                  <a:noFill/>
                </a:ln>
                <a:solidFill>
                  <a:srgbClr val="38B6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1</a:t>
            </a:r>
            <a:r>
              <a:rPr kumimoji="0" lang="en-US" sz="7328" b="0" i="0" u="none" strike="noStrike" kern="1200" cap="none" spc="0" normalizeH="0" baseline="0" noProof="0" dirty="0">
                <a:ln>
                  <a:noFill/>
                </a:ln>
                <a:solidFill>
                  <a:srgbClr val="38B6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}</a:t>
            </a:r>
          </a:p>
        </p:txBody>
      </p:sp>
      <p:sp>
        <p:nvSpPr>
          <p:cNvPr id="3" name="Freeform 14">
            <a:extLst>
              <a:ext uri="{FF2B5EF4-FFF2-40B4-BE49-F238E27FC236}">
                <a16:creationId xmlns:a16="http://schemas.microsoft.com/office/drawing/2014/main" id="{37913D2A-B3B8-E548-177A-2F0E4942AFFB}"/>
              </a:ext>
            </a:extLst>
          </p:cNvPr>
          <p:cNvSpPr/>
          <p:nvPr/>
        </p:nvSpPr>
        <p:spPr>
          <a:xfrm>
            <a:off x="925842" y="3345850"/>
            <a:ext cx="5100998" cy="5486400"/>
          </a:xfrm>
          <a:custGeom>
            <a:avLst/>
            <a:gdLst/>
            <a:ahLst/>
            <a:cxnLst/>
            <a:rect l="l" t="t" r="r" b="b"/>
            <a:pathLst>
              <a:path w="1149756" h="1236625">
                <a:moveTo>
                  <a:pt x="0" y="0"/>
                </a:moveTo>
                <a:lnTo>
                  <a:pt x="1149756" y="0"/>
                </a:lnTo>
                <a:lnTo>
                  <a:pt x="1149756" y="1236625"/>
                </a:lnTo>
                <a:lnTo>
                  <a:pt x="0" y="12366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125" b="-2125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50460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AB1D20-BB0A-3738-4608-DA8BEA0EC5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AE761A7D-A49C-49A5-63D6-F90CA86B195F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0D7B7327-DFB3-1CBE-034C-4657880F7904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67473040-733D-0969-D668-2905767FC500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A4CDB2ED-EEF2-291C-16B3-CC92864F39C6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EFC9DBA8-DBE1-A111-2B16-801A24BEA894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FE1CFDD0-C7F3-0D22-2B83-8CAC8709FAFA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AE83FA2D-57B4-9FFE-7096-5196DF914B0E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0AABFA01-B4E5-FDA8-297C-1EA375B160DC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0AB85590-E9CC-3529-3E38-2D30B5437D9F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ED65F2AB-9B0C-1D3E-386F-935EE5DF6482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B3E9A9E7-D706-486B-9587-617A7C4237A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CA09C28D-9A68-7457-7221-867C3FDB91A7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308E5E12-A81D-BFE5-4A51-1E64ABD7787A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AA5A430F-17EC-B516-DE77-01B3F2D5B44E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D6805D93-EF7F-7CFA-82C7-FB77B0BA0306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EFDE733B-085E-124D-BBF6-830CCBDAAA82}"/>
              </a:ext>
            </a:extLst>
          </p:cNvPr>
          <p:cNvSpPr txBox="1"/>
          <p:nvPr/>
        </p:nvSpPr>
        <p:spPr>
          <a:xfrm>
            <a:off x="1295400" y="2895263"/>
            <a:ext cx="16215486" cy="17235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veriler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= {1, 2, 2, 3, 3, 3, "a", "a"}</a:t>
            </a: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print(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veriler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)</a:t>
            </a: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28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Eleman eklemek için .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add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ifadesi kullanılır. </a:t>
            </a: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2E9CA74A-CFD2-A9FE-E56F-2EC1AC8A2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grpSp>
        <p:nvGrpSpPr>
          <p:cNvPr id="3" name="Grup 2">
            <a:extLst>
              <a:ext uri="{FF2B5EF4-FFF2-40B4-BE49-F238E27FC236}">
                <a16:creationId xmlns:a16="http://schemas.microsoft.com/office/drawing/2014/main" id="{6C82EF3C-DD94-9942-524B-8FBDCCB6754B}"/>
              </a:ext>
            </a:extLst>
          </p:cNvPr>
          <p:cNvGrpSpPr/>
          <p:nvPr/>
        </p:nvGrpSpPr>
        <p:grpSpPr>
          <a:xfrm>
            <a:off x="6172200" y="6041614"/>
            <a:ext cx="4821938" cy="3636240"/>
            <a:chOff x="5308820" y="3906555"/>
            <a:chExt cx="7962346" cy="6370112"/>
          </a:xfrm>
        </p:grpSpPr>
        <p:grpSp>
          <p:nvGrpSpPr>
            <p:cNvPr id="21" name="Grup 20">
              <a:extLst>
                <a:ext uri="{FF2B5EF4-FFF2-40B4-BE49-F238E27FC236}">
                  <a16:creationId xmlns:a16="http://schemas.microsoft.com/office/drawing/2014/main" id="{6606F038-B102-0ED9-2590-09CCED072DE0}"/>
                </a:ext>
              </a:extLst>
            </p:cNvPr>
            <p:cNvGrpSpPr/>
            <p:nvPr/>
          </p:nvGrpSpPr>
          <p:grpSpPr>
            <a:xfrm>
              <a:off x="5308820" y="3906555"/>
              <a:ext cx="7962346" cy="6370112"/>
              <a:chOff x="2781854" y="3916888"/>
              <a:chExt cx="13029902" cy="6370112"/>
            </a:xfrm>
          </p:grpSpPr>
          <p:grpSp>
            <p:nvGrpSpPr>
              <p:cNvPr id="24" name="Grup 23">
                <a:extLst>
                  <a:ext uri="{FF2B5EF4-FFF2-40B4-BE49-F238E27FC236}">
                    <a16:creationId xmlns:a16="http://schemas.microsoft.com/office/drawing/2014/main" id="{8C1653E9-190F-76DD-C53C-25DCD58C6D47}"/>
                  </a:ext>
                </a:extLst>
              </p:cNvPr>
              <p:cNvGrpSpPr/>
              <p:nvPr/>
            </p:nvGrpSpPr>
            <p:grpSpPr>
              <a:xfrm>
                <a:off x="2781854" y="3916888"/>
                <a:ext cx="13029902" cy="6370112"/>
                <a:chOff x="2781854" y="3872603"/>
                <a:chExt cx="13029902" cy="6370112"/>
              </a:xfrm>
            </p:grpSpPr>
            <p:grpSp>
              <p:nvGrpSpPr>
                <p:cNvPr id="27" name="Group 3">
                  <a:extLst>
                    <a:ext uri="{FF2B5EF4-FFF2-40B4-BE49-F238E27FC236}">
                      <a16:creationId xmlns:a16="http://schemas.microsoft.com/office/drawing/2014/main" id="{386C0F83-944F-2A23-D116-114A769E7154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781854" y="3872603"/>
                  <a:ext cx="13029902" cy="6370112"/>
                  <a:chOff x="0" y="0"/>
                  <a:chExt cx="7467600" cy="6002020"/>
                </a:xfrm>
              </p:grpSpPr>
              <p:sp>
                <p:nvSpPr>
                  <p:cNvPr id="29" name="Freeform 4">
                    <a:extLst>
                      <a:ext uri="{FF2B5EF4-FFF2-40B4-BE49-F238E27FC236}">
                        <a16:creationId xmlns:a16="http://schemas.microsoft.com/office/drawing/2014/main" id="{9CF5D60D-E76A-4F10-22EF-D4109B4F149D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7467600" cy="45135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7600" h="4513580">
                        <a:moveTo>
                          <a:pt x="7127240" y="0"/>
                        </a:moveTo>
                        <a:lnTo>
                          <a:pt x="340360" y="0"/>
                        </a:lnTo>
                        <a:cubicBezTo>
                          <a:pt x="152400" y="0"/>
                          <a:pt x="0" y="152400"/>
                          <a:pt x="0" y="340360"/>
                        </a:cubicBezTo>
                        <a:lnTo>
                          <a:pt x="0" y="4513580"/>
                        </a:lnTo>
                        <a:lnTo>
                          <a:pt x="7467600" y="4513580"/>
                        </a:lnTo>
                        <a:lnTo>
                          <a:pt x="7467600" y="340360"/>
                        </a:lnTo>
                        <a:cubicBezTo>
                          <a:pt x="7467600" y="152400"/>
                          <a:pt x="7315200" y="0"/>
                          <a:pt x="7127240" y="0"/>
                        </a:cubicBezTo>
                        <a:close/>
                        <a:moveTo>
                          <a:pt x="7142480" y="4188460"/>
                        </a:moveTo>
                        <a:lnTo>
                          <a:pt x="314961" y="4188460"/>
                        </a:lnTo>
                        <a:lnTo>
                          <a:pt x="314961" y="353060"/>
                        </a:lnTo>
                        <a:lnTo>
                          <a:pt x="7142480" y="353060"/>
                        </a:lnTo>
                        <a:lnTo>
                          <a:pt x="7142480" y="418846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" name="Freeform 5">
                    <a:extLst>
                      <a:ext uri="{FF2B5EF4-FFF2-40B4-BE49-F238E27FC236}">
                        <a16:creationId xmlns:a16="http://schemas.microsoft.com/office/drawing/2014/main" id="{82B260AB-1DF4-B349-9139-AF089F6C567F}"/>
                      </a:ext>
                    </a:extLst>
                  </p:cNvPr>
                  <p:cNvSpPr/>
                  <p:nvPr/>
                </p:nvSpPr>
                <p:spPr>
                  <a:xfrm>
                    <a:off x="0" y="4514850"/>
                    <a:ext cx="7467600" cy="6959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7600" h="695960">
                        <a:moveTo>
                          <a:pt x="0" y="355600"/>
                        </a:moveTo>
                        <a:cubicBezTo>
                          <a:pt x="0" y="543560"/>
                          <a:pt x="152400" y="695960"/>
                          <a:pt x="340360" y="695960"/>
                        </a:cubicBezTo>
                        <a:lnTo>
                          <a:pt x="7127240" y="695960"/>
                        </a:lnTo>
                        <a:cubicBezTo>
                          <a:pt x="7315200" y="695960"/>
                          <a:pt x="7467600" y="543560"/>
                          <a:pt x="7467600" y="355600"/>
                        </a:cubicBezTo>
                        <a:lnTo>
                          <a:pt x="7467600" y="0"/>
                        </a:lnTo>
                        <a:lnTo>
                          <a:pt x="0" y="0"/>
                        </a:lnTo>
                        <a:lnTo>
                          <a:pt x="0" y="355600"/>
                        </a:lnTo>
                        <a:close/>
                      </a:path>
                    </a:pathLst>
                  </a:custGeom>
                  <a:solidFill>
                    <a:srgbClr val="E9E9E9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" name="Freeform 6">
                    <a:extLst>
                      <a:ext uri="{FF2B5EF4-FFF2-40B4-BE49-F238E27FC236}">
                        <a16:creationId xmlns:a16="http://schemas.microsoft.com/office/drawing/2014/main" id="{6BC93981-D680-9D2D-DE33-0D71661AC041}"/>
                      </a:ext>
                    </a:extLst>
                  </p:cNvPr>
                  <p:cNvSpPr/>
                  <p:nvPr/>
                </p:nvSpPr>
                <p:spPr>
                  <a:xfrm>
                    <a:off x="2429510" y="5210810"/>
                    <a:ext cx="2606040" cy="7912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6040" h="791210">
                        <a:moveTo>
                          <a:pt x="1258570" y="0"/>
                        </a:moveTo>
                        <a:lnTo>
                          <a:pt x="453390" y="0"/>
                        </a:lnTo>
                        <a:cubicBezTo>
                          <a:pt x="453390" y="0"/>
                          <a:pt x="429260" y="370840"/>
                          <a:pt x="403860" y="525780"/>
                        </a:cubicBezTo>
                        <a:cubicBezTo>
                          <a:pt x="359410" y="791210"/>
                          <a:pt x="87630" y="706120"/>
                          <a:pt x="10160" y="762000"/>
                        </a:cubicBezTo>
                        <a:cubicBezTo>
                          <a:pt x="0" y="769620"/>
                          <a:pt x="5080" y="786130"/>
                          <a:pt x="17780" y="786130"/>
                        </a:cubicBezTo>
                        <a:lnTo>
                          <a:pt x="2588260" y="786130"/>
                        </a:lnTo>
                        <a:cubicBezTo>
                          <a:pt x="2600960" y="786130"/>
                          <a:pt x="2606040" y="769620"/>
                          <a:pt x="2595880" y="762000"/>
                        </a:cubicBezTo>
                        <a:cubicBezTo>
                          <a:pt x="2518410" y="706120"/>
                          <a:pt x="2246630" y="791210"/>
                          <a:pt x="2202180" y="525780"/>
                        </a:cubicBezTo>
                        <a:cubicBezTo>
                          <a:pt x="2176780" y="370840"/>
                          <a:pt x="2152650" y="0"/>
                          <a:pt x="2152650" y="0"/>
                        </a:cubicBezTo>
                        <a:lnTo>
                          <a:pt x="1258570" y="0"/>
                        </a:lnTo>
                        <a:close/>
                      </a:path>
                    </a:pathLst>
                  </a:custGeom>
                  <a:solidFill>
                    <a:srgbClr val="BBBBBB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8" name="Dikdörtgen 27">
                  <a:extLst>
                    <a:ext uri="{FF2B5EF4-FFF2-40B4-BE49-F238E27FC236}">
                      <a16:creationId xmlns:a16="http://schemas.microsoft.com/office/drawing/2014/main" id="{2166650A-D021-A2FB-3CDC-71FA6D1D07BC}"/>
                    </a:ext>
                  </a:extLst>
                </p:cNvPr>
                <p:cNvSpPr/>
                <p:nvPr/>
              </p:nvSpPr>
              <p:spPr>
                <a:xfrm>
                  <a:off x="3340223" y="4152900"/>
                  <a:ext cx="11975977" cy="42672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r-TR" dirty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26" name="TextBox 17">
                <a:extLst>
                  <a:ext uri="{FF2B5EF4-FFF2-40B4-BE49-F238E27FC236}">
                    <a16:creationId xmlns:a16="http://schemas.microsoft.com/office/drawing/2014/main" id="{977FB566-C0B0-5BD6-A5E9-71CE916847F7}"/>
                  </a:ext>
                </a:extLst>
              </p:cNvPr>
              <p:cNvSpPr txBox="1"/>
              <p:nvPr/>
            </p:nvSpPr>
            <p:spPr>
              <a:xfrm>
                <a:off x="3629053" y="4914237"/>
                <a:ext cx="11398317" cy="244442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lvl="0">
                  <a:spcBef>
                    <a:spcPct val="0"/>
                  </a:spcBef>
                  <a:defRPr/>
                </a:pPr>
                <a:r>
                  <a:rPr lang="tr-TR" sz="3200" dirty="0" err="1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dogum_yili</a:t>
                </a:r>
                <a:r>
                  <a:rPr lang="tr-TR" sz="3200" dirty="0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= 2009</a:t>
                </a:r>
              </a:p>
              <a:p>
                <a:pPr lvl="0">
                  <a:spcBef>
                    <a:spcPct val="0"/>
                  </a:spcBef>
                  <a:defRPr/>
                </a:pPr>
                <a:r>
                  <a:rPr lang="tr-TR" sz="3200" dirty="0" err="1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mevcut_yil</a:t>
                </a:r>
                <a:r>
                  <a:rPr lang="tr-TR" sz="3200" dirty="0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= 2025</a:t>
                </a:r>
              </a:p>
              <a:p>
                <a:pPr lvl="0">
                  <a:spcBef>
                    <a:spcPct val="0"/>
                  </a:spcBef>
                  <a:defRPr/>
                </a:pPr>
                <a:r>
                  <a:rPr lang="tr-TR" sz="3200" dirty="0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yas = </a:t>
                </a:r>
                <a:r>
                  <a:rPr lang="tr-TR" sz="3200" dirty="0" err="1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mevcut_yil</a:t>
                </a:r>
                <a:r>
                  <a:rPr lang="tr-TR" sz="3200" dirty="0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- </a:t>
                </a:r>
                <a:r>
                  <a:rPr lang="tr-TR" sz="3200" dirty="0" err="1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dogum_yili</a:t>
                </a:r>
                <a:endPara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endParaRPr>
              </a:p>
            </p:txBody>
          </p:sp>
        </p:grpSp>
        <p:pic>
          <p:nvPicPr>
            <p:cNvPr id="23" name="Picture 2" descr="Html GIFs - Find &amp; Share on GIPHY">
              <a:extLst>
                <a:ext uri="{FF2B5EF4-FFF2-40B4-BE49-F238E27FC236}">
                  <a16:creationId xmlns:a16="http://schemas.microsoft.com/office/drawing/2014/main" id="{46BC0FEE-0D76-3FD8-2EC9-C55CDA0BF7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9041" y="4214918"/>
              <a:ext cx="7339300" cy="4239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5">
            <a:extLst>
              <a:ext uri="{FF2B5EF4-FFF2-40B4-BE49-F238E27FC236}">
                <a16:creationId xmlns:a16="http://schemas.microsoft.com/office/drawing/2014/main" id="{44E348A3-DA7D-92DA-5867-387832CFC021}"/>
              </a:ext>
            </a:extLst>
          </p:cNvPr>
          <p:cNvSpPr txBox="1"/>
          <p:nvPr/>
        </p:nvSpPr>
        <p:spPr>
          <a:xfrm>
            <a:off x="3276600" y="1470727"/>
            <a:ext cx="14332262" cy="1239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2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0" i="0" u="none" strike="noStrike" kern="1200" cap="none" spc="0" normalizeH="0" baseline="0" noProof="0" dirty="0">
                <a:ln>
                  <a:noFill/>
                </a:ln>
                <a:solidFill>
                  <a:srgbClr val="FF5858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Set (Küme) Veri Tipi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5" name="TextBox 16">
            <a:extLst>
              <a:ext uri="{FF2B5EF4-FFF2-40B4-BE49-F238E27FC236}">
                <a16:creationId xmlns:a16="http://schemas.microsoft.com/office/drawing/2014/main" id="{624EA371-E5F8-B005-C709-C0DB7F863D9C}"/>
              </a:ext>
            </a:extLst>
          </p:cNvPr>
          <p:cNvSpPr txBox="1"/>
          <p:nvPr/>
        </p:nvSpPr>
        <p:spPr>
          <a:xfrm>
            <a:off x="906177" y="1478607"/>
            <a:ext cx="2776475" cy="12673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2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328" b="0" i="0" u="none" strike="noStrike" kern="1200" cap="none" spc="0" normalizeH="0" baseline="0" noProof="0" dirty="0">
                <a:ln>
                  <a:noFill/>
                </a:ln>
                <a:solidFill>
                  <a:srgbClr val="38B6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328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2</a:t>
            </a:r>
            <a:r>
              <a:rPr kumimoji="0" lang="en-US" sz="7328" b="0" i="0" u="none" strike="noStrike" kern="1200" cap="none" spc="0" normalizeH="0" baseline="0" noProof="0" dirty="0">
                <a:ln>
                  <a:noFill/>
                </a:ln>
                <a:solidFill>
                  <a:srgbClr val="38B6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87239613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35685C-5BF4-1B9A-72AE-1FB37B0EB8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15C2A1B6-BA11-13AB-9F01-DE1A44CBC567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27AC4133-E3B3-89C7-CF0C-DA767311066E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460D6EA0-AE17-43A1-4FFA-6B1BEB34CCDA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A531887D-1B21-6760-4760-409881358CC6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840BF639-EBC5-DBF2-E420-0DFD8630E2B1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19AEFAFA-28ED-2C84-5E71-39A50050DFFB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6DAB7013-2289-69E9-243C-A717A6D32A26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05DF8F0C-8346-1C68-DFDD-60080F70130F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6F06C03E-EACD-ED75-6566-9BCCEBBB431D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2512EFE9-62A3-BB8F-D11B-610ECA1FD0F0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D57CD95E-71C3-4A1D-A7E4-2EF312CA132D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4BA4FA74-727D-BBA9-EAA9-BF83BA5712BA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27745A50-C0D8-3A25-B64C-63DE2C28C7DE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680F3304-B46D-9136-CF79-574363B8C34B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75DD3896-06E3-3E86-378F-CE96702FA389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675EB88F-8371-1201-EF8B-EB2ACD8CFEBA}"/>
              </a:ext>
            </a:extLst>
          </p:cNvPr>
          <p:cNvSpPr txBox="1"/>
          <p:nvPr/>
        </p:nvSpPr>
        <p:spPr>
          <a:xfrm>
            <a:off x="1295400" y="2895263"/>
            <a:ext cx="16215486" cy="17235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veriler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= {1, 2, 2, 3, 3, 3, "a", "a"}</a:t>
            </a: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print(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veriler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)</a:t>
            </a: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28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Eleman eklemek için .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add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ifadesi kullanılır. </a:t>
            </a: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63169144-A262-204A-9591-19D9FB260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grpSp>
        <p:nvGrpSpPr>
          <p:cNvPr id="21" name="Grup 20">
            <a:extLst>
              <a:ext uri="{FF2B5EF4-FFF2-40B4-BE49-F238E27FC236}">
                <a16:creationId xmlns:a16="http://schemas.microsoft.com/office/drawing/2014/main" id="{0F6D59DD-BE33-6771-A810-77C002900F66}"/>
              </a:ext>
            </a:extLst>
          </p:cNvPr>
          <p:cNvGrpSpPr/>
          <p:nvPr/>
        </p:nvGrpSpPr>
        <p:grpSpPr>
          <a:xfrm>
            <a:off x="5548190" y="4938876"/>
            <a:ext cx="6477000" cy="4884328"/>
            <a:chOff x="2781854" y="3916888"/>
            <a:chExt cx="13029902" cy="6370112"/>
          </a:xfrm>
        </p:grpSpPr>
        <p:grpSp>
          <p:nvGrpSpPr>
            <p:cNvPr id="24" name="Grup 23">
              <a:extLst>
                <a:ext uri="{FF2B5EF4-FFF2-40B4-BE49-F238E27FC236}">
                  <a16:creationId xmlns:a16="http://schemas.microsoft.com/office/drawing/2014/main" id="{BDEE37C2-E501-BC6B-71FB-DE2FEC3FBA63}"/>
                </a:ext>
              </a:extLst>
            </p:cNvPr>
            <p:cNvGrpSpPr/>
            <p:nvPr/>
          </p:nvGrpSpPr>
          <p:grpSpPr>
            <a:xfrm>
              <a:off x="2781854" y="3916888"/>
              <a:ext cx="13029902" cy="6370112"/>
              <a:chOff x="2781854" y="3872603"/>
              <a:chExt cx="13029902" cy="6370112"/>
            </a:xfrm>
          </p:grpSpPr>
          <p:grpSp>
            <p:nvGrpSpPr>
              <p:cNvPr id="27" name="Group 3">
                <a:extLst>
                  <a:ext uri="{FF2B5EF4-FFF2-40B4-BE49-F238E27FC236}">
                    <a16:creationId xmlns:a16="http://schemas.microsoft.com/office/drawing/2014/main" id="{F401EA69-C55A-81FA-C8E3-D2AD662BB5E4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81854" y="3872603"/>
                <a:ext cx="13029902" cy="6370112"/>
                <a:chOff x="0" y="0"/>
                <a:chExt cx="7467600" cy="6002020"/>
              </a:xfrm>
            </p:grpSpPr>
            <p:sp>
              <p:nvSpPr>
                <p:cNvPr id="29" name="Freeform 4">
                  <a:extLst>
                    <a:ext uri="{FF2B5EF4-FFF2-40B4-BE49-F238E27FC236}">
                      <a16:creationId xmlns:a16="http://schemas.microsoft.com/office/drawing/2014/main" id="{089DB5B6-9338-CAD8-3DC4-AA61849CD32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67600" cy="45135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4513580">
                      <a:moveTo>
                        <a:pt x="7127240" y="0"/>
                      </a:moveTo>
                      <a:lnTo>
                        <a:pt x="340360" y="0"/>
                      </a:lnTo>
                      <a:cubicBezTo>
                        <a:pt x="152400" y="0"/>
                        <a:pt x="0" y="152400"/>
                        <a:pt x="0" y="340360"/>
                      </a:cubicBezTo>
                      <a:lnTo>
                        <a:pt x="0" y="4513580"/>
                      </a:lnTo>
                      <a:lnTo>
                        <a:pt x="7467600" y="4513580"/>
                      </a:lnTo>
                      <a:lnTo>
                        <a:pt x="7467600" y="340360"/>
                      </a:lnTo>
                      <a:cubicBezTo>
                        <a:pt x="7467600" y="152400"/>
                        <a:pt x="7315200" y="0"/>
                        <a:pt x="7127240" y="0"/>
                      </a:cubicBezTo>
                      <a:close/>
                      <a:moveTo>
                        <a:pt x="7142480" y="4188460"/>
                      </a:moveTo>
                      <a:lnTo>
                        <a:pt x="314961" y="4188460"/>
                      </a:lnTo>
                      <a:lnTo>
                        <a:pt x="314961" y="353060"/>
                      </a:lnTo>
                      <a:lnTo>
                        <a:pt x="7142480" y="353060"/>
                      </a:lnTo>
                      <a:lnTo>
                        <a:pt x="7142480" y="41884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">
                  <a:extLst>
                    <a:ext uri="{FF2B5EF4-FFF2-40B4-BE49-F238E27FC236}">
                      <a16:creationId xmlns:a16="http://schemas.microsoft.com/office/drawing/2014/main" id="{0BDB7899-0F2D-C21B-A1F8-FBB4AE6916BA}"/>
                    </a:ext>
                  </a:extLst>
                </p:cNvPr>
                <p:cNvSpPr/>
                <p:nvPr/>
              </p:nvSpPr>
              <p:spPr>
                <a:xfrm>
                  <a:off x="0" y="4514850"/>
                  <a:ext cx="7467600" cy="695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695960">
                      <a:moveTo>
                        <a:pt x="0" y="355600"/>
                      </a:moveTo>
                      <a:cubicBezTo>
                        <a:pt x="0" y="543560"/>
                        <a:pt x="152400" y="695960"/>
                        <a:pt x="340360" y="695960"/>
                      </a:cubicBezTo>
                      <a:lnTo>
                        <a:pt x="7127240" y="695960"/>
                      </a:lnTo>
                      <a:cubicBezTo>
                        <a:pt x="7315200" y="695960"/>
                        <a:pt x="7467600" y="543560"/>
                        <a:pt x="7467600" y="355600"/>
                      </a:cubicBezTo>
                      <a:lnTo>
                        <a:pt x="7467600" y="0"/>
                      </a:lnTo>
                      <a:lnTo>
                        <a:pt x="0" y="0"/>
                      </a:lnTo>
                      <a:lnTo>
                        <a:pt x="0" y="355600"/>
                      </a:lnTo>
                      <a:close/>
                    </a:path>
                  </a:pathLst>
                </a:custGeom>
                <a:solidFill>
                  <a:srgbClr val="E9E9E9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Freeform 6">
                  <a:extLst>
                    <a:ext uri="{FF2B5EF4-FFF2-40B4-BE49-F238E27FC236}">
                      <a16:creationId xmlns:a16="http://schemas.microsoft.com/office/drawing/2014/main" id="{1C780747-6B2B-FED2-C369-C32757F3B4BE}"/>
                    </a:ext>
                  </a:extLst>
                </p:cNvPr>
                <p:cNvSpPr/>
                <p:nvPr/>
              </p:nvSpPr>
              <p:spPr>
                <a:xfrm>
                  <a:off x="2429510" y="5210810"/>
                  <a:ext cx="2606040" cy="791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6040" h="791210">
                      <a:moveTo>
                        <a:pt x="1258570" y="0"/>
                      </a:moveTo>
                      <a:lnTo>
                        <a:pt x="453390" y="0"/>
                      </a:lnTo>
                      <a:cubicBezTo>
                        <a:pt x="453390" y="0"/>
                        <a:pt x="429260" y="370840"/>
                        <a:pt x="403860" y="525780"/>
                      </a:cubicBezTo>
                      <a:cubicBezTo>
                        <a:pt x="359410" y="791210"/>
                        <a:pt x="87630" y="706120"/>
                        <a:pt x="10160" y="762000"/>
                      </a:cubicBezTo>
                      <a:cubicBezTo>
                        <a:pt x="0" y="769620"/>
                        <a:pt x="5080" y="786130"/>
                        <a:pt x="17780" y="786130"/>
                      </a:cubicBezTo>
                      <a:lnTo>
                        <a:pt x="2588260" y="786130"/>
                      </a:lnTo>
                      <a:cubicBezTo>
                        <a:pt x="2600960" y="786130"/>
                        <a:pt x="2606040" y="769620"/>
                        <a:pt x="2595880" y="762000"/>
                      </a:cubicBezTo>
                      <a:cubicBezTo>
                        <a:pt x="2518410" y="706120"/>
                        <a:pt x="2246630" y="791210"/>
                        <a:pt x="2202180" y="525780"/>
                      </a:cubicBezTo>
                      <a:cubicBezTo>
                        <a:pt x="2176780" y="370840"/>
                        <a:pt x="2152650" y="0"/>
                        <a:pt x="2152650" y="0"/>
                      </a:cubicBezTo>
                      <a:lnTo>
                        <a:pt x="1258570" y="0"/>
                      </a:lnTo>
                      <a:close/>
                    </a:path>
                  </a:pathLst>
                </a:custGeom>
                <a:solidFill>
                  <a:srgbClr val="BBBBBB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8" name="Dikdörtgen 27">
                <a:extLst>
                  <a:ext uri="{FF2B5EF4-FFF2-40B4-BE49-F238E27FC236}">
                    <a16:creationId xmlns:a16="http://schemas.microsoft.com/office/drawing/2014/main" id="{3A7C8989-F2DA-93F0-44B1-153D086142FE}"/>
                  </a:ext>
                </a:extLst>
              </p:cNvPr>
              <p:cNvSpPr/>
              <p:nvPr/>
            </p:nvSpPr>
            <p:spPr>
              <a:xfrm>
                <a:off x="3340223" y="4152900"/>
                <a:ext cx="11975977" cy="42672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26" name="TextBox 17">
              <a:extLst>
                <a:ext uri="{FF2B5EF4-FFF2-40B4-BE49-F238E27FC236}">
                  <a16:creationId xmlns:a16="http://schemas.microsoft.com/office/drawing/2014/main" id="{C4241701-7747-B568-1E85-A79E9F1CAC86}"/>
                </a:ext>
              </a:extLst>
            </p:cNvPr>
            <p:cNvSpPr txBox="1"/>
            <p:nvPr/>
          </p:nvSpPr>
          <p:spPr>
            <a:xfrm>
              <a:off x="3629053" y="4914237"/>
              <a:ext cx="11398318" cy="128448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tr-TR" sz="3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veriler.add</a:t>
              </a: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(25)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tr-TR" sz="3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print</a:t>
              </a: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(veriler)</a:t>
              </a:r>
            </a:p>
          </p:txBody>
        </p:sp>
      </p:grpSp>
      <p:sp>
        <p:nvSpPr>
          <p:cNvPr id="2" name="TextBox 15">
            <a:extLst>
              <a:ext uri="{FF2B5EF4-FFF2-40B4-BE49-F238E27FC236}">
                <a16:creationId xmlns:a16="http://schemas.microsoft.com/office/drawing/2014/main" id="{522B2DA4-55B9-C8BB-DB8B-5E57F071F11B}"/>
              </a:ext>
            </a:extLst>
          </p:cNvPr>
          <p:cNvSpPr txBox="1"/>
          <p:nvPr/>
        </p:nvSpPr>
        <p:spPr>
          <a:xfrm>
            <a:off x="3276600" y="1470727"/>
            <a:ext cx="14332262" cy="1239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2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0" i="0" u="none" strike="noStrike" kern="1200" cap="none" spc="0" normalizeH="0" baseline="0" noProof="0" dirty="0">
                <a:ln>
                  <a:noFill/>
                </a:ln>
                <a:solidFill>
                  <a:srgbClr val="FF5858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Set (Küme) Veri Tipi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5" name="TextBox 16">
            <a:extLst>
              <a:ext uri="{FF2B5EF4-FFF2-40B4-BE49-F238E27FC236}">
                <a16:creationId xmlns:a16="http://schemas.microsoft.com/office/drawing/2014/main" id="{0467B883-B25D-95F3-EA34-AD19CD5B8A2B}"/>
              </a:ext>
            </a:extLst>
          </p:cNvPr>
          <p:cNvSpPr txBox="1"/>
          <p:nvPr/>
        </p:nvSpPr>
        <p:spPr>
          <a:xfrm>
            <a:off x="906177" y="1478607"/>
            <a:ext cx="2776475" cy="12673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2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328" b="0" i="0" u="none" strike="noStrike" kern="1200" cap="none" spc="0" normalizeH="0" baseline="0" noProof="0" dirty="0">
                <a:ln>
                  <a:noFill/>
                </a:ln>
                <a:solidFill>
                  <a:srgbClr val="38B6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328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2</a:t>
            </a:r>
            <a:r>
              <a:rPr kumimoji="0" lang="en-US" sz="7328" b="0" i="0" u="none" strike="noStrike" kern="1200" cap="none" spc="0" normalizeH="0" baseline="0" noProof="0" dirty="0">
                <a:ln>
                  <a:noFill/>
                </a:ln>
                <a:solidFill>
                  <a:srgbClr val="38B6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92976890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3DC30B-AC35-DF21-A709-B69AD8E519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3178F6B3-363C-B040-A8B4-DEFC8ADB7912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93D3EDFD-3FCB-073F-3F87-4D24E24015F9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92E234AA-8268-CBBF-EF74-6E571F22AC42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B9EAC330-2D44-9A6A-72E1-D205049D3BFD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63889E72-FA76-7C54-3EC8-430238F88567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F2260AED-04B1-BEDB-76FA-96863E018FD9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930352F7-266C-227D-288F-B41D059C36C2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A2D5DEAD-3387-400D-5632-5E5448A11524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E4C4A07B-E7E0-1FC4-ED3D-92B674E2DE42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0574A005-B731-3BAE-30E4-D50D9C775225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3ADC3D3F-E30F-251F-7233-A4D023018C2E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6C5E5D4D-8912-F0AF-9BA7-4DAD475AAA70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3C043B5E-B5B7-4EC7-E8BF-82D83E7EFA3B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10F23BD5-6D9C-CDE3-CAE3-5C51A62627A2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B7AD8C8B-4885-8AE3-D80E-D023006C0C46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FA1E6AAE-65B6-68D3-3683-B56CBF1A5E72}"/>
              </a:ext>
            </a:extLst>
          </p:cNvPr>
          <p:cNvSpPr txBox="1"/>
          <p:nvPr/>
        </p:nvSpPr>
        <p:spPr>
          <a:xfrm>
            <a:off x="1295400" y="2895263"/>
            <a:ext cx="16215486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veriler </a:t>
            </a:r>
            <a:r>
              <a:rPr lang="en-US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= {1, 2, 2, 3, 3, 3, "a", "a"}</a:t>
            </a:r>
            <a:endParaRPr lang="tr-TR" sz="28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en-US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print(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veriler</a:t>
            </a:r>
            <a:r>
              <a:rPr lang="en-US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)</a:t>
            </a:r>
            <a:endParaRPr lang="tr-TR" sz="28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endParaRPr lang="tr-TR" sz="28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Eleman silmek için .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remove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veya .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discard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ifadesi kullanılır. Eğer silinmek istenen eleman kümede yoksa 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remove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hata verirken 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discard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hata vermez. </a:t>
            </a: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E8123E8E-9077-7E18-D374-8E89275A8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grpSp>
        <p:nvGrpSpPr>
          <p:cNvPr id="3" name="Grup 2">
            <a:extLst>
              <a:ext uri="{FF2B5EF4-FFF2-40B4-BE49-F238E27FC236}">
                <a16:creationId xmlns:a16="http://schemas.microsoft.com/office/drawing/2014/main" id="{68501F18-716A-3724-A54F-4504C3257606}"/>
              </a:ext>
            </a:extLst>
          </p:cNvPr>
          <p:cNvGrpSpPr/>
          <p:nvPr/>
        </p:nvGrpSpPr>
        <p:grpSpPr>
          <a:xfrm>
            <a:off x="6172200" y="6041614"/>
            <a:ext cx="4821938" cy="3636240"/>
            <a:chOff x="5308820" y="3906555"/>
            <a:chExt cx="7962346" cy="6370112"/>
          </a:xfrm>
        </p:grpSpPr>
        <p:grpSp>
          <p:nvGrpSpPr>
            <p:cNvPr id="21" name="Grup 20">
              <a:extLst>
                <a:ext uri="{FF2B5EF4-FFF2-40B4-BE49-F238E27FC236}">
                  <a16:creationId xmlns:a16="http://schemas.microsoft.com/office/drawing/2014/main" id="{F230AB8D-9AE5-4441-4B49-5011CA75B79F}"/>
                </a:ext>
              </a:extLst>
            </p:cNvPr>
            <p:cNvGrpSpPr/>
            <p:nvPr/>
          </p:nvGrpSpPr>
          <p:grpSpPr>
            <a:xfrm>
              <a:off x="5308820" y="3906555"/>
              <a:ext cx="7962346" cy="6370112"/>
              <a:chOff x="2781854" y="3916888"/>
              <a:chExt cx="13029902" cy="6370112"/>
            </a:xfrm>
          </p:grpSpPr>
          <p:grpSp>
            <p:nvGrpSpPr>
              <p:cNvPr id="24" name="Grup 23">
                <a:extLst>
                  <a:ext uri="{FF2B5EF4-FFF2-40B4-BE49-F238E27FC236}">
                    <a16:creationId xmlns:a16="http://schemas.microsoft.com/office/drawing/2014/main" id="{373B1DB4-F773-D9E4-115F-27150B733FD3}"/>
                  </a:ext>
                </a:extLst>
              </p:cNvPr>
              <p:cNvGrpSpPr/>
              <p:nvPr/>
            </p:nvGrpSpPr>
            <p:grpSpPr>
              <a:xfrm>
                <a:off x="2781854" y="3916888"/>
                <a:ext cx="13029902" cy="6370112"/>
                <a:chOff x="2781854" y="3872603"/>
                <a:chExt cx="13029902" cy="6370112"/>
              </a:xfrm>
            </p:grpSpPr>
            <p:grpSp>
              <p:nvGrpSpPr>
                <p:cNvPr id="27" name="Group 3">
                  <a:extLst>
                    <a:ext uri="{FF2B5EF4-FFF2-40B4-BE49-F238E27FC236}">
                      <a16:creationId xmlns:a16="http://schemas.microsoft.com/office/drawing/2014/main" id="{C5900B7B-CAA3-31BC-C069-99A83C1C999B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781854" y="3872603"/>
                  <a:ext cx="13029902" cy="6370112"/>
                  <a:chOff x="0" y="0"/>
                  <a:chExt cx="7467600" cy="6002020"/>
                </a:xfrm>
              </p:grpSpPr>
              <p:sp>
                <p:nvSpPr>
                  <p:cNvPr id="29" name="Freeform 4">
                    <a:extLst>
                      <a:ext uri="{FF2B5EF4-FFF2-40B4-BE49-F238E27FC236}">
                        <a16:creationId xmlns:a16="http://schemas.microsoft.com/office/drawing/2014/main" id="{4A59A47E-8B7D-5297-10EC-055E1D399137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7467600" cy="45135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7600" h="4513580">
                        <a:moveTo>
                          <a:pt x="7127240" y="0"/>
                        </a:moveTo>
                        <a:lnTo>
                          <a:pt x="340360" y="0"/>
                        </a:lnTo>
                        <a:cubicBezTo>
                          <a:pt x="152400" y="0"/>
                          <a:pt x="0" y="152400"/>
                          <a:pt x="0" y="340360"/>
                        </a:cubicBezTo>
                        <a:lnTo>
                          <a:pt x="0" y="4513580"/>
                        </a:lnTo>
                        <a:lnTo>
                          <a:pt x="7467600" y="4513580"/>
                        </a:lnTo>
                        <a:lnTo>
                          <a:pt x="7467600" y="340360"/>
                        </a:lnTo>
                        <a:cubicBezTo>
                          <a:pt x="7467600" y="152400"/>
                          <a:pt x="7315200" y="0"/>
                          <a:pt x="7127240" y="0"/>
                        </a:cubicBezTo>
                        <a:close/>
                        <a:moveTo>
                          <a:pt x="7142480" y="4188460"/>
                        </a:moveTo>
                        <a:lnTo>
                          <a:pt x="314961" y="4188460"/>
                        </a:lnTo>
                        <a:lnTo>
                          <a:pt x="314961" y="353060"/>
                        </a:lnTo>
                        <a:lnTo>
                          <a:pt x="7142480" y="353060"/>
                        </a:lnTo>
                        <a:lnTo>
                          <a:pt x="7142480" y="418846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" name="Freeform 5">
                    <a:extLst>
                      <a:ext uri="{FF2B5EF4-FFF2-40B4-BE49-F238E27FC236}">
                        <a16:creationId xmlns:a16="http://schemas.microsoft.com/office/drawing/2014/main" id="{4B848DE8-BF25-6A62-9A18-3482B9AB9DC4}"/>
                      </a:ext>
                    </a:extLst>
                  </p:cNvPr>
                  <p:cNvSpPr/>
                  <p:nvPr/>
                </p:nvSpPr>
                <p:spPr>
                  <a:xfrm>
                    <a:off x="0" y="4514850"/>
                    <a:ext cx="7467600" cy="6959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7600" h="695960">
                        <a:moveTo>
                          <a:pt x="0" y="355600"/>
                        </a:moveTo>
                        <a:cubicBezTo>
                          <a:pt x="0" y="543560"/>
                          <a:pt x="152400" y="695960"/>
                          <a:pt x="340360" y="695960"/>
                        </a:cubicBezTo>
                        <a:lnTo>
                          <a:pt x="7127240" y="695960"/>
                        </a:lnTo>
                        <a:cubicBezTo>
                          <a:pt x="7315200" y="695960"/>
                          <a:pt x="7467600" y="543560"/>
                          <a:pt x="7467600" y="355600"/>
                        </a:cubicBezTo>
                        <a:lnTo>
                          <a:pt x="7467600" y="0"/>
                        </a:lnTo>
                        <a:lnTo>
                          <a:pt x="0" y="0"/>
                        </a:lnTo>
                        <a:lnTo>
                          <a:pt x="0" y="355600"/>
                        </a:lnTo>
                        <a:close/>
                      </a:path>
                    </a:pathLst>
                  </a:custGeom>
                  <a:solidFill>
                    <a:srgbClr val="E9E9E9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" name="Freeform 6">
                    <a:extLst>
                      <a:ext uri="{FF2B5EF4-FFF2-40B4-BE49-F238E27FC236}">
                        <a16:creationId xmlns:a16="http://schemas.microsoft.com/office/drawing/2014/main" id="{52C9FBA0-371C-23D2-E4D5-47E82C9E055D}"/>
                      </a:ext>
                    </a:extLst>
                  </p:cNvPr>
                  <p:cNvSpPr/>
                  <p:nvPr/>
                </p:nvSpPr>
                <p:spPr>
                  <a:xfrm>
                    <a:off x="2429510" y="5210810"/>
                    <a:ext cx="2606040" cy="7912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6040" h="791210">
                        <a:moveTo>
                          <a:pt x="1258570" y="0"/>
                        </a:moveTo>
                        <a:lnTo>
                          <a:pt x="453390" y="0"/>
                        </a:lnTo>
                        <a:cubicBezTo>
                          <a:pt x="453390" y="0"/>
                          <a:pt x="429260" y="370840"/>
                          <a:pt x="403860" y="525780"/>
                        </a:cubicBezTo>
                        <a:cubicBezTo>
                          <a:pt x="359410" y="791210"/>
                          <a:pt x="87630" y="706120"/>
                          <a:pt x="10160" y="762000"/>
                        </a:cubicBezTo>
                        <a:cubicBezTo>
                          <a:pt x="0" y="769620"/>
                          <a:pt x="5080" y="786130"/>
                          <a:pt x="17780" y="786130"/>
                        </a:cubicBezTo>
                        <a:lnTo>
                          <a:pt x="2588260" y="786130"/>
                        </a:lnTo>
                        <a:cubicBezTo>
                          <a:pt x="2600960" y="786130"/>
                          <a:pt x="2606040" y="769620"/>
                          <a:pt x="2595880" y="762000"/>
                        </a:cubicBezTo>
                        <a:cubicBezTo>
                          <a:pt x="2518410" y="706120"/>
                          <a:pt x="2246630" y="791210"/>
                          <a:pt x="2202180" y="525780"/>
                        </a:cubicBezTo>
                        <a:cubicBezTo>
                          <a:pt x="2176780" y="370840"/>
                          <a:pt x="2152650" y="0"/>
                          <a:pt x="2152650" y="0"/>
                        </a:cubicBezTo>
                        <a:lnTo>
                          <a:pt x="1258570" y="0"/>
                        </a:lnTo>
                        <a:close/>
                      </a:path>
                    </a:pathLst>
                  </a:custGeom>
                  <a:solidFill>
                    <a:srgbClr val="BBBBBB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8" name="Dikdörtgen 27">
                  <a:extLst>
                    <a:ext uri="{FF2B5EF4-FFF2-40B4-BE49-F238E27FC236}">
                      <a16:creationId xmlns:a16="http://schemas.microsoft.com/office/drawing/2014/main" id="{CE64EDAE-F9F8-26AF-D4D8-10615610BD87}"/>
                    </a:ext>
                  </a:extLst>
                </p:cNvPr>
                <p:cNvSpPr/>
                <p:nvPr/>
              </p:nvSpPr>
              <p:spPr>
                <a:xfrm>
                  <a:off x="3340223" y="4152900"/>
                  <a:ext cx="11975977" cy="42672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r-TR" dirty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26" name="TextBox 17">
                <a:extLst>
                  <a:ext uri="{FF2B5EF4-FFF2-40B4-BE49-F238E27FC236}">
                    <a16:creationId xmlns:a16="http://schemas.microsoft.com/office/drawing/2014/main" id="{436E975A-D374-4B33-6F43-A57F63049140}"/>
                  </a:ext>
                </a:extLst>
              </p:cNvPr>
              <p:cNvSpPr txBox="1"/>
              <p:nvPr/>
            </p:nvSpPr>
            <p:spPr>
              <a:xfrm>
                <a:off x="3629053" y="4914237"/>
                <a:ext cx="11398317" cy="244442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lvl="0">
                  <a:spcBef>
                    <a:spcPct val="0"/>
                  </a:spcBef>
                  <a:defRPr/>
                </a:pPr>
                <a:r>
                  <a:rPr lang="tr-TR" sz="3200" dirty="0" err="1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dogum_yili</a:t>
                </a:r>
                <a:r>
                  <a:rPr lang="tr-TR" sz="3200" dirty="0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= 2009</a:t>
                </a:r>
              </a:p>
              <a:p>
                <a:pPr lvl="0">
                  <a:spcBef>
                    <a:spcPct val="0"/>
                  </a:spcBef>
                  <a:defRPr/>
                </a:pPr>
                <a:r>
                  <a:rPr lang="tr-TR" sz="3200" dirty="0" err="1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mevcut_yil</a:t>
                </a:r>
                <a:r>
                  <a:rPr lang="tr-TR" sz="3200" dirty="0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= 2025</a:t>
                </a:r>
              </a:p>
              <a:p>
                <a:pPr lvl="0">
                  <a:spcBef>
                    <a:spcPct val="0"/>
                  </a:spcBef>
                  <a:defRPr/>
                </a:pPr>
                <a:r>
                  <a:rPr lang="tr-TR" sz="3200" dirty="0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yas = </a:t>
                </a:r>
                <a:r>
                  <a:rPr lang="tr-TR" sz="3200" dirty="0" err="1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mevcut_yil</a:t>
                </a:r>
                <a:r>
                  <a:rPr lang="tr-TR" sz="3200" dirty="0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- </a:t>
                </a:r>
                <a:r>
                  <a:rPr lang="tr-TR" sz="3200" dirty="0" err="1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dogum_yili</a:t>
                </a:r>
                <a:endPara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endParaRPr>
              </a:p>
            </p:txBody>
          </p:sp>
        </p:grpSp>
        <p:pic>
          <p:nvPicPr>
            <p:cNvPr id="23" name="Picture 2" descr="Html GIFs - Find &amp; Share on GIPHY">
              <a:extLst>
                <a:ext uri="{FF2B5EF4-FFF2-40B4-BE49-F238E27FC236}">
                  <a16:creationId xmlns:a16="http://schemas.microsoft.com/office/drawing/2014/main" id="{65DB43C0-0ED1-61D5-B931-DFF6463C76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9041" y="4214918"/>
              <a:ext cx="7339300" cy="4239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5">
            <a:extLst>
              <a:ext uri="{FF2B5EF4-FFF2-40B4-BE49-F238E27FC236}">
                <a16:creationId xmlns:a16="http://schemas.microsoft.com/office/drawing/2014/main" id="{22FBE60F-DE23-3D19-4097-A18412253C23}"/>
              </a:ext>
            </a:extLst>
          </p:cNvPr>
          <p:cNvSpPr txBox="1"/>
          <p:nvPr/>
        </p:nvSpPr>
        <p:spPr>
          <a:xfrm>
            <a:off x="3276600" y="1470727"/>
            <a:ext cx="14332262" cy="1239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2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0" i="0" u="none" strike="noStrike" kern="1200" cap="none" spc="0" normalizeH="0" baseline="0" noProof="0" dirty="0">
                <a:ln>
                  <a:noFill/>
                </a:ln>
                <a:solidFill>
                  <a:srgbClr val="FF5858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Set (Küme) Veri Tipi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5" name="TextBox 16">
            <a:extLst>
              <a:ext uri="{FF2B5EF4-FFF2-40B4-BE49-F238E27FC236}">
                <a16:creationId xmlns:a16="http://schemas.microsoft.com/office/drawing/2014/main" id="{AC21FE11-856C-23EF-86E0-B70DE6B766D4}"/>
              </a:ext>
            </a:extLst>
          </p:cNvPr>
          <p:cNvSpPr txBox="1"/>
          <p:nvPr/>
        </p:nvSpPr>
        <p:spPr>
          <a:xfrm>
            <a:off x="906177" y="1478607"/>
            <a:ext cx="2776475" cy="12673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2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328" b="0" i="0" u="none" strike="noStrike" kern="1200" cap="none" spc="0" normalizeH="0" baseline="0" noProof="0" dirty="0">
                <a:ln>
                  <a:noFill/>
                </a:ln>
                <a:solidFill>
                  <a:srgbClr val="38B6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328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2</a:t>
            </a:r>
            <a:r>
              <a:rPr kumimoji="0" lang="en-US" sz="7328" b="0" i="0" u="none" strike="noStrike" kern="1200" cap="none" spc="0" normalizeH="0" baseline="0" noProof="0" dirty="0">
                <a:ln>
                  <a:noFill/>
                </a:ln>
                <a:solidFill>
                  <a:srgbClr val="38B6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90326459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B9B658-4127-06C0-9418-9007883B4D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F5943551-ADD3-46F3-804A-AE9F020652AB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B0DB5D58-327C-387D-1C1B-39F2DD6BFED8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0C11DF31-EB3C-F2C2-BBB3-6175F0022955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BDE71510-CD00-21DC-4EF5-57547B830018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5FD2A2A6-858E-FCDB-77AD-6190968125E5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B0EEC34C-20FD-CCA2-DDD5-FC4AB443A16C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E19AECF7-5A53-F70E-2BDC-66C729D8923B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E2512D36-AD51-E825-66F2-11BC27505CD8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5AB078AA-2A88-0D41-582F-F1514A9B57E3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B527F29D-ECA8-A3B3-CC2F-2D220DE5D306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60908231-C757-D520-2C7C-91E83E4A123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F849D24D-1330-D615-8373-BA10632FD5E4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6B74B9FE-7038-3F92-D989-E7DF1EC23922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022781E1-F373-C1F3-A4B1-DB88A8A03040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6CD4A34B-2CC8-F2E9-D54A-2E2038FA4764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488BA8FF-345C-9EFD-1DBA-E855ED389AA8}"/>
              </a:ext>
            </a:extLst>
          </p:cNvPr>
          <p:cNvSpPr txBox="1"/>
          <p:nvPr/>
        </p:nvSpPr>
        <p:spPr>
          <a:xfrm>
            <a:off x="1295400" y="2895263"/>
            <a:ext cx="16215486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veriler </a:t>
            </a:r>
            <a:r>
              <a:rPr lang="en-US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= {1, 2, 2, 3, 3, 3, "a", "a"}</a:t>
            </a:r>
            <a:endParaRPr lang="tr-TR" sz="28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en-US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print(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veriler</a:t>
            </a:r>
            <a:r>
              <a:rPr lang="en-US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)</a:t>
            </a:r>
            <a:endParaRPr lang="tr-TR" sz="28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endParaRPr lang="tr-TR" sz="28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Eleman silmek için .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remove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veya .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discard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ifadesi kullanılır. Eğer silinmek istenen eleman kümede yoksa 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remove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hata verirken 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discard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hata vermez. </a:t>
            </a: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7F01EEDC-58C2-B2BE-4E40-71CFDC8AB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grpSp>
        <p:nvGrpSpPr>
          <p:cNvPr id="21" name="Grup 20">
            <a:extLst>
              <a:ext uri="{FF2B5EF4-FFF2-40B4-BE49-F238E27FC236}">
                <a16:creationId xmlns:a16="http://schemas.microsoft.com/office/drawing/2014/main" id="{5D080B4C-3464-3674-F6FF-C4D932D08E3A}"/>
              </a:ext>
            </a:extLst>
          </p:cNvPr>
          <p:cNvGrpSpPr/>
          <p:nvPr/>
        </p:nvGrpSpPr>
        <p:grpSpPr>
          <a:xfrm>
            <a:off x="5548190" y="5143500"/>
            <a:ext cx="6477000" cy="4679704"/>
            <a:chOff x="2781854" y="3916888"/>
            <a:chExt cx="13029902" cy="6370112"/>
          </a:xfrm>
        </p:grpSpPr>
        <p:grpSp>
          <p:nvGrpSpPr>
            <p:cNvPr id="24" name="Grup 23">
              <a:extLst>
                <a:ext uri="{FF2B5EF4-FFF2-40B4-BE49-F238E27FC236}">
                  <a16:creationId xmlns:a16="http://schemas.microsoft.com/office/drawing/2014/main" id="{95F767F4-38EB-1423-F119-9BD877071060}"/>
                </a:ext>
              </a:extLst>
            </p:cNvPr>
            <p:cNvGrpSpPr/>
            <p:nvPr/>
          </p:nvGrpSpPr>
          <p:grpSpPr>
            <a:xfrm>
              <a:off x="2781854" y="3916888"/>
              <a:ext cx="13029902" cy="6370112"/>
              <a:chOff x="2781854" y="3872603"/>
              <a:chExt cx="13029902" cy="6370112"/>
            </a:xfrm>
          </p:grpSpPr>
          <p:grpSp>
            <p:nvGrpSpPr>
              <p:cNvPr id="27" name="Group 3">
                <a:extLst>
                  <a:ext uri="{FF2B5EF4-FFF2-40B4-BE49-F238E27FC236}">
                    <a16:creationId xmlns:a16="http://schemas.microsoft.com/office/drawing/2014/main" id="{42993083-B742-87FE-5834-80C75E980F7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81854" y="3872603"/>
                <a:ext cx="13029902" cy="6370112"/>
                <a:chOff x="0" y="0"/>
                <a:chExt cx="7467600" cy="6002020"/>
              </a:xfrm>
            </p:grpSpPr>
            <p:sp>
              <p:nvSpPr>
                <p:cNvPr id="29" name="Freeform 4">
                  <a:extLst>
                    <a:ext uri="{FF2B5EF4-FFF2-40B4-BE49-F238E27FC236}">
                      <a16:creationId xmlns:a16="http://schemas.microsoft.com/office/drawing/2014/main" id="{6B59C1E6-88FD-3812-E186-BEFC82EC23F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67600" cy="45135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4513580">
                      <a:moveTo>
                        <a:pt x="7127240" y="0"/>
                      </a:moveTo>
                      <a:lnTo>
                        <a:pt x="340360" y="0"/>
                      </a:lnTo>
                      <a:cubicBezTo>
                        <a:pt x="152400" y="0"/>
                        <a:pt x="0" y="152400"/>
                        <a:pt x="0" y="340360"/>
                      </a:cubicBezTo>
                      <a:lnTo>
                        <a:pt x="0" y="4513580"/>
                      </a:lnTo>
                      <a:lnTo>
                        <a:pt x="7467600" y="4513580"/>
                      </a:lnTo>
                      <a:lnTo>
                        <a:pt x="7467600" y="340360"/>
                      </a:lnTo>
                      <a:cubicBezTo>
                        <a:pt x="7467600" y="152400"/>
                        <a:pt x="7315200" y="0"/>
                        <a:pt x="7127240" y="0"/>
                      </a:cubicBezTo>
                      <a:close/>
                      <a:moveTo>
                        <a:pt x="7142480" y="4188460"/>
                      </a:moveTo>
                      <a:lnTo>
                        <a:pt x="314961" y="4188460"/>
                      </a:lnTo>
                      <a:lnTo>
                        <a:pt x="314961" y="353060"/>
                      </a:lnTo>
                      <a:lnTo>
                        <a:pt x="7142480" y="353060"/>
                      </a:lnTo>
                      <a:lnTo>
                        <a:pt x="7142480" y="41884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">
                  <a:extLst>
                    <a:ext uri="{FF2B5EF4-FFF2-40B4-BE49-F238E27FC236}">
                      <a16:creationId xmlns:a16="http://schemas.microsoft.com/office/drawing/2014/main" id="{8619284A-A9F9-C769-2C45-C0A4A46643C6}"/>
                    </a:ext>
                  </a:extLst>
                </p:cNvPr>
                <p:cNvSpPr/>
                <p:nvPr/>
              </p:nvSpPr>
              <p:spPr>
                <a:xfrm>
                  <a:off x="0" y="4514850"/>
                  <a:ext cx="7467600" cy="695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695960">
                      <a:moveTo>
                        <a:pt x="0" y="355600"/>
                      </a:moveTo>
                      <a:cubicBezTo>
                        <a:pt x="0" y="543560"/>
                        <a:pt x="152400" y="695960"/>
                        <a:pt x="340360" y="695960"/>
                      </a:cubicBezTo>
                      <a:lnTo>
                        <a:pt x="7127240" y="695960"/>
                      </a:lnTo>
                      <a:cubicBezTo>
                        <a:pt x="7315200" y="695960"/>
                        <a:pt x="7467600" y="543560"/>
                        <a:pt x="7467600" y="355600"/>
                      </a:cubicBezTo>
                      <a:lnTo>
                        <a:pt x="7467600" y="0"/>
                      </a:lnTo>
                      <a:lnTo>
                        <a:pt x="0" y="0"/>
                      </a:lnTo>
                      <a:lnTo>
                        <a:pt x="0" y="355600"/>
                      </a:lnTo>
                      <a:close/>
                    </a:path>
                  </a:pathLst>
                </a:custGeom>
                <a:solidFill>
                  <a:srgbClr val="E9E9E9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Freeform 6">
                  <a:extLst>
                    <a:ext uri="{FF2B5EF4-FFF2-40B4-BE49-F238E27FC236}">
                      <a16:creationId xmlns:a16="http://schemas.microsoft.com/office/drawing/2014/main" id="{F09A4561-7F59-ACBE-9DAF-748371967E23}"/>
                    </a:ext>
                  </a:extLst>
                </p:cNvPr>
                <p:cNvSpPr/>
                <p:nvPr/>
              </p:nvSpPr>
              <p:spPr>
                <a:xfrm>
                  <a:off x="2429510" y="5210810"/>
                  <a:ext cx="2606040" cy="791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6040" h="791210">
                      <a:moveTo>
                        <a:pt x="1258570" y="0"/>
                      </a:moveTo>
                      <a:lnTo>
                        <a:pt x="453390" y="0"/>
                      </a:lnTo>
                      <a:cubicBezTo>
                        <a:pt x="453390" y="0"/>
                        <a:pt x="429260" y="370840"/>
                        <a:pt x="403860" y="525780"/>
                      </a:cubicBezTo>
                      <a:cubicBezTo>
                        <a:pt x="359410" y="791210"/>
                        <a:pt x="87630" y="706120"/>
                        <a:pt x="10160" y="762000"/>
                      </a:cubicBezTo>
                      <a:cubicBezTo>
                        <a:pt x="0" y="769620"/>
                        <a:pt x="5080" y="786130"/>
                        <a:pt x="17780" y="786130"/>
                      </a:cubicBezTo>
                      <a:lnTo>
                        <a:pt x="2588260" y="786130"/>
                      </a:lnTo>
                      <a:cubicBezTo>
                        <a:pt x="2600960" y="786130"/>
                        <a:pt x="2606040" y="769620"/>
                        <a:pt x="2595880" y="762000"/>
                      </a:cubicBezTo>
                      <a:cubicBezTo>
                        <a:pt x="2518410" y="706120"/>
                        <a:pt x="2246630" y="791210"/>
                        <a:pt x="2202180" y="525780"/>
                      </a:cubicBezTo>
                      <a:cubicBezTo>
                        <a:pt x="2176780" y="370840"/>
                        <a:pt x="2152650" y="0"/>
                        <a:pt x="2152650" y="0"/>
                      </a:cubicBezTo>
                      <a:lnTo>
                        <a:pt x="1258570" y="0"/>
                      </a:lnTo>
                      <a:close/>
                    </a:path>
                  </a:pathLst>
                </a:custGeom>
                <a:solidFill>
                  <a:srgbClr val="BBBBBB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8" name="Dikdörtgen 27">
                <a:extLst>
                  <a:ext uri="{FF2B5EF4-FFF2-40B4-BE49-F238E27FC236}">
                    <a16:creationId xmlns:a16="http://schemas.microsoft.com/office/drawing/2014/main" id="{4847B884-A528-1E6D-67E0-A054A952102E}"/>
                  </a:ext>
                </a:extLst>
              </p:cNvPr>
              <p:cNvSpPr/>
              <p:nvPr/>
            </p:nvSpPr>
            <p:spPr>
              <a:xfrm>
                <a:off x="3340223" y="4152900"/>
                <a:ext cx="11975977" cy="42672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26" name="TextBox 17">
              <a:extLst>
                <a:ext uri="{FF2B5EF4-FFF2-40B4-BE49-F238E27FC236}">
                  <a16:creationId xmlns:a16="http://schemas.microsoft.com/office/drawing/2014/main" id="{07919892-548E-57CB-4548-1A716B2E6D7A}"/>
                </a:ext>
              </a:extLst>
            </p:cNvPr>
            <p:cNvSpPr txBox="1"/>
            <p:nvPr/>
          </p:nvSpPr>
          <p:spPr>
            <a:xfrm>
              <a:off x="3629053" y="4914237"/>
              <a:ext cx="11398318" cy="128448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tr-TR" sz="3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veriler.remove</a:t>
              </a: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(2)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tr-TR" sz="3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print</a:t>
              </a: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(veriler)</a:t>
              </a:r>
            </a:p>
          </p:txBody>
        </p:sp>
      </p:grpSp>
      <p:sp>
        <p:nvSpPr>
          <p:cNvPr id="2" name="TextBox 15">
            <a:extLst>
              <a:ext uri="{FF2B5EF4-FFF2-40B4-BE49-F238E27FC236}">
                <a16:creationId xmlns:a16="http://schemas.microsoft.com/office/drawing/2014/main" id="{E50EBF51-299E-C982-35EB-F7E2F0246F48}"/>
              </a:ext>
            </a:extLst>
          </p:cNvPr>
          <p:cNvSpPr txBox="1"/>
          <p:nvPr/>
        </p:nvSpPr>
        <p:spPr>
          <a:xfrm>
            <a:off x="3276600" y="1470727"/>
            <a:ext cx="14332262" cy="1239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2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0" i="0" u="none" strike="noStrike" kern="1200" cap="none" spc="0" normalizeH="0" baseline="0" noProof="0" dirty="0">
                <a:ln>
                  <a:noFill/>
                </a:ln>
                <a:solidFill>
                  <a:srgbClr val="FF5858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Set (Küme) Veri Tipi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5" name="TextBox 16">
            <a:extLst>
              <a:ext uri="{FF2B5EF4-FFF2-40B4-BE49-F238E27FC236}">
                <a16:creationId xmlns:a16="http://schemas.microsoft.com/office/drawing/2014/main" id="{2F1B3F54-2A6B-025B-F750-658A09BB4B34}"/>
              </a:ext>
            </a:extLst>
          </p:cNvPr>
          <p:cNvSpPr txBox="1"/>
          <p:nvPr/>
        </p:nvSpPr>
        <p:spPr>
          <a:xfrm>
            <a:off x="906177" y="1478607"/>
            <a:ext cx="2776475" cy="12673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2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328" b="0" i="0" u="none" strike="noStrike" kern="1200" cap="none" spc="0" normalizeH="0" baseline="0" noProof="0" dirty="0">
                <a:ln>
                  <a:noFill/>
                </a:ln>
                <a:solidFill>
                  <a:srgbClr val="38B6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328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2</a:t>
            </a:r>
            <a:r>
              <a:rPr kumimoji="0" lang="en-US" sz="7328" b="0" i="0" u="none" strike="noStrike" kern="1200" cap="none" spc="0" normalizeH="0" baseline="0" noProof="0" dirty="0">
                <a:ln>
                  <a:noFill/>
                </a:ln>
                <a:solidFill>
                  <a:srgbClr val="38B6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0349562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13DBB1-09B3-057D-1CF8-28F1A0C33C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808C583C-CEBB-5699-5C19-048100BEE80B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379FF263-9DCE-5F99-DF54-ECF05A59EEA7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DFD0BB3A-999E-E363-3861-6F56AF6DE72A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0763C2EE-56CC-6D33-B5E3-5CD5F1926B61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34C0985E-6E35-063A-2F1C-94742E358E6F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AC83FD83-1D8B-1B1F-AC0E-FE8204D79A36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C6E6FE89-5900-710E-7A35-577B1B0F79F2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9B0822EA-D730-4C2A-0DDA-5C730188BDE3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5235D95A-85F5-D6D3-1B97-AB04A31A85F8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FCB8B0CA-880B-39BB-D173-35A9A575235A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835F520E-D678-81DA-AC0E-5EC43AEA767E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651907DB-86AC-1AF2-39BD-BBE5F07A8088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43BC5A19-6915-F6D2-3969-3AE43B464393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F336BB0D-E705-B78E-A43E-4EE3F9185893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63410D5E-F2B7-334E-CD36-C2BFA3E554DB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2FB7C5CE-4739-643C-8D0B-62F30F75D0B3}"/>
              </a:ext>
            </a:extLst>
          </p:cNvPr>
          <p:cNvSpPr txBox="1"/>
          <p:nvPr/>
        </p:nvSpPr>
        <p:spPr>
          <a:xfrm>
            <a:off x="1295400" y="2895263"/>
            <a:ext cx="16215486" cy="17235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veriler </a:t>
            </a:r>
            <a:r>
              <a:rPr lang="en-US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= {1, 2, 2, 3, 3, 3, "a", "a"}</a:t>
            </a:r>
            <a:endParaRPr lang="tr-TR" sz="28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en-US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print(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veriler</a:t>
            </a:r>
            <a:r>
              <a:rPr lang="en-US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)</a:t>
            </a:r>
            <a:endParaRPr lang="tr-TR" sz="28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endParaRPr lang="tr-TR" sz="28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.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clear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setin içini tamamen boşaltır.</a:t>
            </a: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760B6062-4FF0-9923-5D35-EBAB2738A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grpSp>
        <p:nvGrpSpPr>
          <p:cNvPr id="21" name="Grup 20">
            <a:extLst>
              <a:ext uri="{FF2B5EF4-FFF2-40B4-BE49-F238E27FC236}">
                <a16:creationId xmlns:a16="http://schemas.microsoft.com/office/drawing/2014/main" id="{B342C3C2-8229-481A-E710-5E8DDA80C8FC}"/>
              </a:ext>
            </a:extLst>
          </p:cNvPr>
          <p:cNvGrpSpPr/>
          <p:nvPr/>
        </p:nvGrpSpPr>
        <p:grpSpPr>
          <a:xfrm>
            <a:off x="5548190" y="5143500"/>
            <a:ext cx="6477000" cy="4679704"/>
            <a:chOff x="2781854" y="3916888"/>
            <a:chExt cx="13029902" cy="6370112"/>
          </a:xfrm>
        </p:grpSpPr>
        <p:grpSp>
          <p:nvGrpSpPr>
            <p:cNvPr id="24" name="Grup 23">
              <a:extLst>
                <a:ext uri="{FF2B5EF4-FFF2-40B4-BE49-F238E27FC236}">
                  <a16:creationId xmlns:a16="http://schemas.microsoft.com/office/drawing/2014/main" id="{4A27C970-23FE-88F4-FF4D-5DBE0C1C983F}"/>
                </a:ext>
              </a:extLst>
            </p:cNvPr>
            <p:cNvGrpSpPr/>
            <p:nvPr/>
          </p:nvGrpSpPr>
          <p:grpSpPr>
            <a:xfrm>
              <a:off x="2781854" y="3916888"/>
              <a:ext cx="13029902" cy="6370112"/>
              <a:chOff x="2781854" y="3872603"/>
              <a:chExt cx="13029902" cy="6370112"/>
            </a:xfrm>
          </p:grpSpPr>
          <p:grpSp>
            <p:nvGrpSpPr>
              <p:cNvPr id="27" name="Group 3">
                <a:extLst>
                  <a:ext uri="{FF2B5EF4-FFF2-40B4-BE49-F238E27FC236}">
                    <a16:creationId xmlns:a16="http://schemas.microsoft.com/office/drawing/2014/main" id="{A23FEC15-ECC2-8522-1E5F-CA02C7E73702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81854" y="3872603"/>
                <a:ext cx="13029902" cy="6370112"/>
                <a:chOff x="0" y="0"/>
                <a:chExt cx="7467600" cy="6002020"/>
              </a:xfrm>
            </p:grpSpPr>
            <p:sp>
              <p:nvSpPr>
                <p:cNvPr id="29" name="Freeform 4">
                  <a:extLst>
                    <a:ext uri="{FF2B5EF4-FFF2-40B4-BE49-F238E27FC236}">
                      <a16:creationId xmlns:a16="http://schemas.microsoft.com/office/drawing/2014/main" id="{4F7AFD01-730D-A48A-D9DE-ADD7E14A34D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67600" cy="45135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4513580">
                      <a:moveTo>
                        <a:pt x="7127240" y="0"/>
                      </a:moveTo>
                      <a:lnTo>
                        <a:pt x="340360" y="0"/>
                      </a:lnTo>
                      <a:cubicBezTo>
                        <a:pt x="152400" y="0"/>
                        <a:pt x="0" y="152400"/>
                        <a:pt x="0" y="340360"/>
                      </a:cubicBezTo>
                      <a:lnTo>
                        <a:pt x="0" y="4513580"/>
                      </a:lnTo>
                      <a:lnTo>
                        <a:pt x="7467600" y="4513580"/>
                      </a:lnTo>
                      <a:lnTo>
                        <a:pt x="7467600" y="340360"/>
                      </a:lnTo>
                      <a:cubicBezTo>
                        <a:pt x="7467600" y="152400"/>
                        <a:pt x="7315200" y="0"/>
                        <a:pt x="7127240" y="0"/>
                      </a:cubicBezTo>
                      <a:close/>
                      <a:moveTo>
                        <a:pt x="7142480" y="4188460"/>
                      </a:moveTo>
                      <a:lnTo>
                        <a:pt x="314961" y="4188460"/>
                      </a:lnTo>
                      <a:lnTo>
                        <a:pt x="314961" y="353060"/>
                      </a:lnTo>
                      <a:lnTo>
                        <a:pt x="7142480" y="353060"/>
                      </a:lnTo>
                      <a:lnTo>
                        <a:pt x="7142480" y="41884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">
                  <a:extLst>
                    <a:ext uri="{FF2B5EF4-FFF2-40B4-BE49-F238E27FC236}">
                      <a16:creationId xmlns:a16="http://schemas.microsoft.com/office/drawing/2014/main" id="{1D8863A0-B63D-B419-8E37-13BF66D313CD}"/>
                    </a:ext>
                  </a:extLst>
                </p:cNvPr>
                <p:cNvSpPr/>
                <p:nvPr/>
              </p:nvSpPr>
              <p:spPr>
                <a:xfrm>
                  <a:off x="0" y="4514850"/>
                  <a:ext cx="7467600" cy="695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695960">
                      <a:moveTo>
                        <a:pt x="0" y="355600"/>
                      </a:moveTo>
                      <a:cubicBezTo>
                        <a:pt x="0" y="543560"/>
                        <a:pt x="152400" y="695960"/>
                        <a:pt x="340360" y="695960"/>
                      </a:cubicBezTo>
                      <a:lnTo>
                        <a:pt x="7127240" y="695960"/>
                      </a:lnTo>
                      <a:cubicBezTo>
                        <a:pt x="7315200" y="695960"/>
                        <a:pt x="7467600" y="543560"/>
                        <a:pt x="7467600" y="355600"/>
                      </a:cubicBezTo>
                      <a:lnTo>
                        <a:pt x="7467600" y="0"/>
                      </a:lnTo>
                      <a:lnTo>
                        <a:pt x="0" y="0"/>
                      </a:lnTo>
                      <a:lnTo>
                        <a:pt x="0" y="355600"/>
                      </a:lnTo>
                      <a:close/>
                    </a:path>
                  </a:pathLst>
                </a:custGeom>
                <a:solidFill>
                  <a:srgbClr val="E9E9E9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Freeform 6">
                  <a:extLst>
                    <a:ext uri="{FF2B5EF4-FFF2-40B4-BE49-F238E27FC236}">
                      <a16:creationId xmlns:a16="http://schemas.microsoft.com/office/drawing/2014/main" id="{DE43AE71-1E5B-B68C-0E01-6CF40F284487}"/>
                    </a:ext>
                  </a:extLst>
                </p:cNvPr>
                <p:cNvSpPr/>
                <p:nvPr/>
              </p:nvSpPr>
              <p:spPr>
                <a:xfrm>
                  <a:off x="2429510" y="5210810"/>
                  <a:ext cx="2606040" cy="791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6040" h="791210">
                      <a:moveTo>
                        <a:pt x="1258570" y="0"/>
                      </a:moveTo>
                      <a:lnTo>
                        <a:pt x="453390" y="0"/>
                      </a:lnTo>
                      <a:cubicBezTo>
                        <a:pt x="453390" y="0"/>
                        <a:pt x="429260" y="370840"/>
                        <a:pt x="403860" y="525780"/>
                      </a:cubicBezTo>
                      <a:cubicBezTo>
                        <a:pt x="359410" y="791210"/>
                        <a:pt x="87630" y="706120"/>
                        <a:pt x="10160" y="762000"/>
                      </a:cubicBezTo>
                      <a:cubicBezTo>
                        <a:pt x="0" y="769620"/>
                        <a:pt x="5080" y="786130"/>
                        <a:pt x="17780" y="786130"/>
                      </a:cubicBezTo>
                      <a:lnTo>
                        <a:pt x="2588260" y="786130"/>
                      </a:lnTo>
                      <a:cubicBezTo>
                        <a:pt x="2600960" y="786130"/>
                        <a:pt x="2606040" y="769620"/>
                        <a:pt x="2595880" y="762000"/>
                      </a:cubicBezTo>
                      <a:cubicBezTo>
                        <a:pt x="2518410" y="706120"/>
                        <a:pt x="2246630" y="791210"/>
                        <a:pt x="2202180" y="525780"/>
                      </a:cubicBezTo>
                      <a:cubicBezTo>
                        <a:pt x="2176780" y="370840"/>
                        <a:pt x="2152650" y="0"/>
                        <a:pt x="2152650" y="0"/>
                      </a:cubicBezTo>
                      <a:lnTo>
                        <a:pt x="1258570" y="0"/>
                      </a:lnTo>
                      <a:close/>
                    </a:path>
                  </a:pathLst>
                </a:custGeom>
                <a:solidFill>
                  <a:srgbClr val="BBBBBB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8" name="Dikdörtgen 27">
                <a:extLst>
                  <a:ext uri="{FF2B5EF4-FFF2-40B4-BE49-F238E27FC236}">
                    <a16:creationId xmlns:a16="http://schemas.microsoft.com/office/drawing/2014/main" id="{DB37BBFA-0DA1-6D97-1307-93A55C227DA5}"/>
                  </a:ext>
                </a:extLst>
              </p:cNvPr>
              <p:cNvSpPr/>
              <p:nvPr/>
            </p:nvSpPr>
            <p:spPr>
              <a:xfrm>
                <a:off x="3340223" y="4152900"/>
                <a:ext cx="11975977" cy="42672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26" name="TextBox 17">
              <a:extLst>
                <a:ext uri="{FF2B5EF4-FFF2-40B4-BE49-F238E27FC236}">
                  <a16:creationId xmlns:a16="http://schemas.microsoft.com/office/drawing/2014/main" id="{9F6CD8FD-582B-6012-9093-95DF5DE6AD14}"/>
                </a:ext>
              </a:extLst>
            </p:cNvPr>
            <p:cNvSpPr txBox="1"/>
            <p:nvPr/>
          </p:nvSpPr>
          <p:spPr>
            <a:xfrm>
              <a:off x="3629053" y="4914237"/>
              <a:ext cx="11398318" cy="134064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tr-TR" sz="3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veriler.clear</a:t>
              </a: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()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tr-TR" sz="3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print</a:t>
              </a: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(veriler)</a:t>
              </a:r>
            </a:p>
          </p:txBody>
        </p:sp>
      </p:grpSp>
      <p:sp>
        <p:nvSpPr>
          <p:cNvPr id="2" name="TextBox 15">
            <a:extLst>
              <a:ext uri="{FF2B5EF4-FFF2-40B4-BE49-F238E27FC236}">
                <a16:creationId xmlns:a16="http://schemas.microsoft.com/office/drawing/2014/main" id="{0689EF19-7B7F-A694-8F9D-6F0ADCBDD23B}"/>
              </a:ext>
            </a:extLst>
          </p:cNvPr>
          <p:cNvSpPr txBox="1"/>
          <p:nvPr/>
        </p:nvSpPr>
        <p:spPr>
          <a:xfrm>
            <a:off x="3276600" y="1470727"/>
            <a:ext cx="14332262" cy="1239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2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0" i="0" u="none" strike="noStrike" kern="1200" cap="none" spc="0" normalizeH="0" baseline="0" noProof="0" dirty="0">
                <a:ln>
                  <a:noFill/>
                </a:ln>
                <a:solidFill>
                  <a:srgbClr val="FF5858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Set (Küme) Veri Tipi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5" name="TextBox 16">
            <a:extLst>
              <a:ext uri="{FF2B5EF4-FFF2-40B4-BE49-F238E27FC236}">
                <a16:creationId xmlns:a16="http://schemas.microsoft.com/office/drawing/2014/main" id="{3F87B2AD-8B20-D8BC-9ADF-51CC78EF75ED}"/>
              </a:ext>
            </a:extLst>
          </p:cNvPr>
          <p:cNvSpPr txBox="1"/>
          <p:nvPr/>
        </p:nvSpPr>
        <p:spPr>
          <a:xfrm>
            <a:off x="906177" y="1478607"/>
            <a:ext cx="2776475" cy="12673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2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328" b="0" i="0" u="none" strike="noStrike" kern="1200" cap="none" spc="0" normalizeH="0" baseline="0" noProof="0" dirty="0">
                <a:ln>
                  <a:noFill/>
                </a:ln>
                <a:solidFill>
                  <a:srgbClr val="38B6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328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2</a:t>
            </a:r>
            <a:r>
              <a:rPr kumimoji="0" lang="en-US" sz="7328" b="0" i="0" u="none" strike="noStrike" kern="1200" cap="none" spc="0" normalizeH="0" baseline="0" noProof="0" dirty="0">
                <a:ln>
                  <a:noFill/>
                </a:ln>
                <a:solidFill>
                  <a:srgbClr val="38B6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2431344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81CB0C-BB31-56AE-F476-AA54E70CA0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EFACB33E-EE16-6948-8417-BACD7A3AA3B5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A6A8F514-8420-3029-C7B0-251301CB6F77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3208E3D3-1485-93D6-19DD-A84CAA506ACB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D3E2207F-870A-2EDC-12E5-3031334977E1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B02E1985-EC02-9794-C1C9-AA2966DBEFEF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C3B981F0-3FA8-477B-9651-2EED68785C94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50FDDC62-51B4-3903-2F59-A692D558BDA7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C57200C8-8B04-5FB5-232D-92CB956436E5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4D389169-87BF-8E12-4BC0-F649C1279E05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AC764E47-1324-90EE-D406-A3E42D517851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7C56A058-0A08-33AE-D31B-488083AB4439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44DD3D43-77A3-CACA-7E00-2FA10ED99FF2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8826D83E-407B-1BE9-FBD4-CE63F9E9968C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3A6815B7-D72B-413F-DD97-DAE69508AC43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8206020F-1BD2-AC39-2A7E-073EA3F52CF6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4589AE4B-930A-0187-12B8-8EF61AC7D631}"/>
              </a:ext>
            </a:extLst>
          </p:cNvPr>
          <p:cNvSpPr txBox="1"/>
          <p:nvPr/>
        </p:nvSpPr>
        <p:spPr>
          <a:xfrm>
            <a:off x="1295400" y="2895263"/>
            <a:ext cx="16215486" cy="17235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en-US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a = {1, 2, 3, 4, 5}</a:t>
            </a:r>
          </a:p>
          <a:p>
            <a:pPr lvl="0" algn="just">
              <a:spcBef>
                <a:spcPct val="0"/>
              </a:spcBef>
              <a:defRPr/>
            </a:pPr>
            <a:r>
              <a:rPr lang="en-US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b = {4, 5, 6, 7, 8}</a:t>
            </a:r>
            <a:endParaRPr lang="tr-TR" sz="28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endParaRPr lang="tr-TR" sz="28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| operatörü iki kümenin birleşimini verir. </a:t>
            </a:r>
            <a:endParaRPr lang="en-US" sz="28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FB9FC9BC-13D1-E7A6-3F6B-B66313AC1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grpSp>
        <p:nvGrpSpPr>
          <p:cNvPr id="21" name="Grup 20">
            <a:extLst>
              <a:ext uri="{FF2B5EF4-FFF2-40B4-BE49-F238E27FC236}">
                <a16:creationId xmlns:a16="http://schemas.microsoft.com/office/drawing/2014/main" id="{FCB99D1A-D75E-F6E3-19D1-9D0B1DF7A59F}"/>
              </a:ext>
            </a:extLst>
          </p:cNvPr>
          <p:cNvGrpSpPr/>
          <p:nvPr/>
        </p:nvGrpSpPr>
        <p:grpSpPr>
          <a:xfrm>
            <a:off x="5548190" y="5143500"/>
            <a:ext cx="6477000" cy="4679704"/>
            <a:chOff x="2781854" y="3916888"/>
            <a:chExt cx="13029902" cy="6370112"/>
          </a:xfrm>
        </p:grpSpPr>
        <p:grpSp>
          <p:nvGrpSpPr>
            <p:cNvPr id="24" name="Grup 23">
              <a:extLst>
                <a:ext uri="{FF2B5EF4-FFF2-40B4-BE49-F238E27FC236}">
                  <a16:creationId xmlns:a16="http://schemas.microsoft.com/office/drawing/2014/main" id="{8E8780BE-3433-5291-ECE1-70AEA6EF3040}"/>
                </a:ext>
              </a:extLst>
            </p:cNvPr>
            <p:cNvGrpSpPr/>
            <p:nvPr/>
          </p:nvGrpSpPr>
          <p:grpSpPr>
            <a:xfrm>
              <a:off x="2781854" y="3916888"/>
              <a:ext cx="13029902" cy="6370112"/>
              <a:chOff x="2781854" y="3872603"/>
              <a:chExt cx="13029902" cy="6370112"/>
            </a:xfrm>
          </p:grpSpPr>
          <p:grpSp>
            <p:nvGrpSpPr>
              <p:cNvPr id="27" name="Group 3">
                <a:extLst>
                  <a:ext uri="{FF2B5EF4-FFF2-40B4-BE49-F238E27FC236}">
                    <a16:creationId xmlns:a16="http://schemas.microsoft.com/office/drawing/2014/main" id="{591AAC6B-C428-E73B-13C2-3A64BCE91B67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81854" y="3872603"/>
                <a:ext cx="13029902" cy="6370112"/>
                <a:chOff x="0" y="0"/>
                <a:chExt cx="7467600" cy="6002020"/>
              </a:xfrm>
            </p:grpSpPr>
            <p:sp>
              <p:nvSpPr>
                <p:cNvPr id="29" name="Freeform 4">
                  <a:extLst>
                    <a:ext uri="{FF2B5EF4-FFF2-40B4-BE49-F238E27FC236}">
                      <a16:creationId xmlns:a16="http://schemas.microsoft.com/office/drawing/2014/main" id="{948DA5DD-2508-286F-E1B9-64CC496D2848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67600" cy="45135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4513580">
                      <a:moveTo>
                        <a:pt x="7127240" y="0"/>
                      </a:moveTo>
                      <a:lnTo>
                        <a:pt x="340360" y="0"/>
                      </a:lnTo>
                      <a:cubicBezTo>
                        <a:pt x="152400" y="0"/>
                        <a:pt x="0" y="152400"/>
                        <a:pt x="0" y="340360"/>
                      </a:cubicBezTo>
                      <a:lnTo>
                        <a:pt x="0" y="4513580"/>
                      </a:lnTo>
                      <a:lnTo>
                        <a:pt x="7467600" y="4513580"/>
                      </a:lnTo>
                      <a:lnTo>
                        <a:pt x="7467600" y="340360"/>
                      </a:lnTo>
                      <a:cubicBezTo>
                        <a:pt x="7467600" y="152400"/>
                        <a:pt x="7315200" y="0"/>
                        <a:pt x="7127240" y="0"/>
                      </a:cubicBezTo>
                      <a:close/>
                      <a:moveTo>
                        <a:pt x="7142480" y="4188460"/>
                      </a:moveTo>
                      <a:lnTo>
                        <a:pt x="314961" y="4188460"/>
                      </a:lnTo>
                      <a:lnTo>
                        <a:pt x="314961" y="353060"/>
                      </a:lnTo>
                      <a:lnTo>
                        <a:pt x="7142480" y="353060"/>
                      </a:lnTo>
                      <a:lnTo>
                        <a:pt x="7142480" y="41884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">
                  <a:extLst>
                    <a:ext uri="{FF2B5EF4-FFF2-40B4-BE49-F238E27FC236}">
                      <a16:creationId xmlns:a16="http://schemas.microsoft.com/office/drawing/2014/main" id="{4B4651DE-2A6A-CE0B-DDC8-E4262C00588E}"/>
                    </a:ext>
                  </a:extLst>
                </p:cNvPr>
                <p:cNvSpPr/>
                <p:nvPr/>
              </p:nvSpPr>
              <p:spPr>
                <a:xfrm>
                  <a:off x="0" y="4514850"/>
                  <a:ext cx="7467600" cy="695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695960">
                      <a:moveTo>
                        <a:pt x="0" y="355600"/>
                      </a:moveTo>
                      <a:cubicBezTo>
                        <a:pt x="0" y="543560"/>
                        <a:pt x="152400" y="695960"/>
                        <a:pt x="340360" y="695960"/>
                      </a:cubicBezTo>
                      <a:lnTo>
                        <a:pt x="7127240" y="695960"/>
                      </a:lnTo>
                      <a:cubicBezTo>
                        <a:pt x="7315200" y="695960"/>
                        <a:pt x="7467600" y="543560"/>
                        <a:pt x="7467600" y="355600"/>
                      </a:cubicBezTo>
                      <a:lnTo>
                        <a:pt x="7467600" y="0"/>
                      </a:lnTo>
                      <a:lnTo>
                        <a:pt x="0" y="0"/>
                      </a:lnTo>
                      <a:lnTo>
                        <a:pt x="0" y="355600"/>
                      </a:lnTo>
                      <a:close/>
                    </a:path>
                  </a:pathLst>
                </a:custGeom>
                <a:solidFill>
                  <a:srgbClr val="E9E9E9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Freeform 6">
                  <a:extLst>
                    <a:ext uri="{FF2B5EF4-FFF2-40B4-BE49-F238E27FC236}">
                      <a16:creationId xmlns:a16="http://schemas.microsoft.com/office/drawing/2014/main" id="{3284DC47-7895-4855-347B-E4B7844692F4}"/>
                    </a:ext>
                  </a:extLst>
                </p:cNvPr>
                <p:cNvSpPr/>
                <p:nvPr/>
              </p:nvSpPr>
              <p:spPr>
                <a:xfrm>
                  <a:off x="2429510" y="5210810"/>
                  <a:ext cx="2606040" cy="791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6040" h="791210">
                      <a:moveTo>
                        <a:pt x="1258570" y="0"/>
                      </a:moveTo>
                      <a:lnTo>
                        <a:pt x="453390" y="0"/>
                      </a:lnTo>
                      <a:cubicBezTo>
                        <a:pt x="453390" y="0"/>
                        <a:pt x="429260" y="370840"/>
                        <a:pt x="403860" y="525780"/>
                      </a:cubicBezTo>
                      <a:cubicBezTo>
                        <a:pt x="359410" y="791210"/>
                        <a:pt x="87630" y="706120"/>
                        <a:pt x="10160" y="762000"/>
                      </a:cubicBezTo>
                      <a:cubicBezTo>
                        <a:pt x="0" y="769620"/>
                        <a:pt x="5080" y="786130"/>
                        <a:pt x="17780" y="786130"/>
                      </a:cubicBezTo>
                      <a:lnTo>
                        <a:pt x="2588260" y="786130"/>
                      </a:lnTo>
                      <a:cubicBezTo>
                        <a:pt x="2600960" y="786130"/>
                        <a:pt x="2606040" y="769620"/>
                        <a:pt x="2595880" y="762000"/>
                      </a:cubicBezTo>
                      <a:cubicBezTo>
                        <a:pt x="2518410" y="706120"/>
                        <a:pt x="2246630" y="791210"/>
                        <a:pt x="2202180" y="525780"/>
                      </a:cubicBezTo>
                      <a:cubicBezTo>
                        <a:pt x="2176780" y="370840"/>
                        <a:pt x="2152650" y="0"/>
                        <a:pt x="2152650" y="0"/>
                      </a:cubicBezTo>
                      <a:lnTo>
                        <a:pt x="1258570" y="0"/>
                      </a:lnTo>
                      <a:close/>
                    </a:path>
                  </a:pathLst>
                </a:custGeom>
                <a:solidFill>
                  <a:srgbClr val="BBBBBB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8" name="Dikdörtgen 27">
                <a:extLst>
                  <a:ext uri="{FF2B5EF4-FFF2-40B4-BE49-F238E27FC236}">
                    <a16:creationId xmlns:a16="http://schemas.microsoft.com/office/drawing/2014/main" id="{31AC4619-80BB-888B-C55D-168B83111AA2}"/>
                  </a:ext>
                </a:extLst>
              </p:cNvPr>
              <p:cNvSpPr/>
              <p:nvPr/>
            </p:nvSpPr>
            <p:spPr>
              <a:xfrm>
                <a:off x="3340223" y="4152900"/>
                <a:ext cx="11975977" cy="42672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26" name="TextBox 17">
              <a:extLst>
                <a:ext uri="{FF2B5EF4-FFF2-40B4-BE49-F238E27FC236}">
                  <a16:creationId xmlns:a16="http://schemas.microsoft.com/office/drawing/2014/main" id="{FD2373D4-74B2-FCB2-CCFA-21BC8329DF5D}"/>
                </a:ext>
              </a:extLst>
            </p:cNvPr>
            <p:cNvSpPr txBox="1"/>
            <p:nvPr/>
          </p:nvSpPr>
          <p:spPr>
            <a:xfrm>
              <a:off x="3629053" y="4914237"/>
              <a:ext cx="11398318" cy="268129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tr-TR" sz="3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print</a:t>
              </a: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(a | b)</a:t>
              </a:r>
            </a:p>
            <a:p>
              <a:pPr lvl="0">
                <a:spcBef>
                  <a:spcPct val="0"/>
                </a:spcBef>
                <a:defRPr/>
              </a:pPr>
              <a:endParaRPr lang="tr-TR" sz="32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lvl="0">
                <a:spcBef>
                  <a:spcPct val="0"/>
                </a:spcBef>
                <a:defRPr/>
              </a:pP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// ÇIKTI </a:t>
              </a:r>
            </a:p>
            <a:p>
              <a:pPr lvl="0">
                <a:spcBef>
                  <a:spcPct val="0"/>
                </a:spcBef>
                <a:defRPr/>
              </a:pPr>
              <a:endParaRPr lang="tr-TR" sz="32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</p:txBody>
        </p:sp>
      </p:grpSp>
      <p:sp>
        <p:nvSpPr>
          <p:cNvPr id="2" name="TextBox 15">
            <a:extLst>
              <a:ext uri="{FF2B5EF4-FFF2-40B4-BE49-F238E27FC236}">
                <a16:creationId xmlns:a16="http://schemas.microsoft.com/office/drawing/2014/main" id="{4385A097-144E-DF0A-3980-EF3F5A26F43D}"/>
              </a:ext>
            </a:extLst>
          </p:cNvPr>
          <p:cNvSpPr txBox="1"/>
          <p:nvPr/>
        </p:nvSpPr>
        <p:spPr>
          <a:xfrm>
            <a:off x="3276600" y="1470727"/>
            <a:ext cx="14332262" cy="1239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2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0" i="0" u="none" strike="noStrike" kern="1200" cap="none" spc="0" normalizeH="0" baseline="0" noProof="0" dirty="0">
                <a:ln>
                  <a:noFill/>
                </a:ln>
                <a:solidFill>
                  <a:srgbClr val="FF5858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Set (Küme) Veri Tipi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5" name="TextBox 16">
            <a:extLst>
              <a:ext uri="{FF2B5EF4-FFF2-40B4-BE49-F238E27FC236}">
                <a16:creationId xmlns:a16="http://schemas.microsoft.com/office/drawing/2014/main" id="{236C6025-8B99-7B97-C279-22C8D072C364}"/>
              </a:ext>
            </a:extLst>
          </p:cNvPr>
          <p:cNvSpPr txBox="1"/>
          <p:nvPr/>
        </p:nvSpPr>
        <p:spPr>
          <a:xfrm>
            <a:off x="906177" y="1478607"/>
            <a:ext cx="2776475" cy="12673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2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328" b="0" i="0" u="none" strike="noStrike" kern="1200" cap="none" spc="0" normalizeH="0" baseline="0" noProof="0" dirty="0">
                <a:ln>
                  <a:noFill/>
                </a:ln>
                <a:solidFill>
                  <a:srgbClr val="38B6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328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2</a:t>
            </a:r>
            <a:r>
              <a:rPr kumimoji="0" lang="en-US" sz="7328" b="0" i="0" u="none" strike="noStrike" kern="1200" cap="none" spc="0" normalizeH="0" baseline="0" noProof="0" dirty="0">
                <a:ln>
                  <a:noFill/>
                </a:ln>
                <a:solidFill>
                  <a:srgbClr val="38B6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1984560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858AC4-EE43-FC63-433C-C253B31544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D428A07A-D712-CB5D-37D3-30C9B0A4FB55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C1203F9B-2917-178F-0EE2-D84A3B1E02FF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E6FDD244-D470-2159-1F1E-F8F655B32509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A7CEF136-1868-D017-3446-156FF09DB0A9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16343D22-0A9C-05D2-42F9-80E51A721F9C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224D241E-B872-2F4D-5820-D72F535D43EA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8C4B8EF5-153B-DED0-C618-9C7F0BFC020E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51BD5DD2-EC0F-FB70-6D67-C278AFA5EE3E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70ECA4F4-8E6D-5458-F3E7-7A62EADC2BD8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DECF5209-CBFE-36DC-DC54-6CFB854D9EF4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5BB5DFBA-AC9F-BFF9-9D02-9C20865BD4D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CEAA8D9C-739B-E490-5901-692119F98C73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D54C1D05-9745-14D5-DF62-8A0552E9C4FC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A1E69A23-C038-509B-EA7C-CCE214220E80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60250B59-F532-304B-0A09-27C2CCBB6E78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3780CE04-A83C-CEAC-0F23-7F5C5FA43FCA}"/>
              </a:ext>
            </a:extLst>
          </p:cNvPr>
          <p:cNvSpPr txBox="1"/>
          <p:nvPr/>
        </p:nvSpPr>
        <p:spPr>
          <a:xfrm>
            <a:off x="1295400" y="2895263"/>
            <a:ext cx="16215486" cy="17235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en-US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a = {1, 2, 3, 4, 5}</a:t>
            </a:r>
          </a:p>
          <a:p>
            <a:pPr lvl="0" algn="just">
              <a:spcBef>
                <a:spcPct val="0"/>
              </a:spcBef>
              <a:defRPr/>
            </a:pPr>
            <a:r>
              <a:rPr lang="en-US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b = {4, 5, 6, 7, 8}</a:t>
            </a:r>
            <a:endParaRPr lang="tr-TR" sz="28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endParaRPr lang="tr-TR" sz="28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| operatörü iki kümenin birleşimini verir. </a:t>
            </a:r>
            <a:endParaRPr lang="en-US" sz="28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A84BB050-413E-AB70-680D-4110ACFFC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grpSp>
        <p:nvGrpSpPr>
          <p:cNvPr id="21" name="Grup 20">
            <a:extLst>
              <a:ext uri="{FF2B5EF4-FFF2-40B4-BE49-F238E27FC236}">
                <a16:creationId xmlns:a16="http://schemas.microsoft.com/office/drawing/2014/main" id="{D006EFAB-2A69-9991-D311-DB3893194A15}"/>
              </a:ext>
            </a:extLst>
          </p:cNvPr>
          <p:cNvGrpSpPr/>
          <p:nvPr/>
        </p:nvGrpSpPr>
        <p:grpSpPr>
          <a:xfrm>
            <a:off x="5548190" y="5143500"/>
            <a:ext cx="6477000" cy="4679704"/>
            <a:chOff x="2781854" y="3916888"/>
            <a:chExt cx="13029902" cy="6370112"/>
          </a:xfrm>
        </p:grpSpPr>
        <p:grpSp>
          <p:nvGrpSpPr>
            <p:cNvPr id="24" name="Grup 23">
              <a:extLst>
                <a:ext uri="{FF2B5EF4-FFF2-40B4-BE49-F238E27FC236}">
                  <a16:creationId xmlns:a16="http://schemas.microsoft.com/office/drawing/2014/main" id="{EC083603-1105-D63E-CB9C-642F78030C87}"/>
                </a:ext>
              </a:extLst>
            </p:cNvPr>
            <p:cNvGrpSpPr/>
            <p:nvPr/>
          </p:nvGrpSpPr>
          <p:grpSpPr>
            <a:xfrm>
              <a:off x="2781854" y="3916888"/>
              <a:ext cx="13029902" cy="6370112"/>
              <a:chOff x="2781854" y="3872603"/>
              <a:chExt cx="13029902" cy="6370112"/>
            </a:xfrm>
          </p:grpSpPr>
          <p:grpSp>
            <p:nvGrpSpPr>
              <p:cNvPr id="27" name="Group 3">
                <a:extLst>
                  <a:ext uri="{FF2B5EF4-FFF2-40B4-BE49-F238E27FC236}">
                    <a16:creationId xmlns:a16="http://schemas.microsoft.com/office/drawing/2014/main" id="{BA337C3A-E498-180C-7963-97BCCCA86D2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81854" y="3872603"/>
                <a:ext cx="13029902" cy="6370112"/>
                <a:chOff x="0" y="0"/>
                <a:chExt cx="7467600" cy="6002020"/>
              </a:xfrm>
            </p:grpSpPr>
            <p:sp>
              <p:nvSpPr>
                <p:cNvPr id="29" name="Freeform 4">
                  <a:extLst>
                    <a:ext uri="{FF2B5EF4-FFF2-40B4-BE49-F238E27FC236}">
                      <a16:creationId xmlns:a16="http://schemas.microsoft.com/office/drawing/2014/main" id="{654E4ED5-5922-9C01-5396-1D610233B237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67600" cy="45135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4513580">
                      <a:moveTo>
                        <a:pt x="7127240" y="0"/>
                      </a:moveTo>
                      <a:lnTo>
                        <a:pt x="340360" y="0"/>
                      </a:lnTo>
                      <a:cubicBezTo>
                        <a:pt x="152400" y="0"/>
                        <a:pt x="0" y="152400"/>
                        <a:pt x="0" y="340360"/>
                      </a:cubicBezTo>
                      <a:lnTo>
                        <a:pt x="0" y="4513580"/>
                      </a:lnTo>
                      <a:lnTo>
                        <a:pt x="7467600" y="4513580"/>
                      </a:lnTo>
                      <a:lnTo>
                        <a:pt x="7467600" y="340360"/>
                      </a:lnTo>
                      <a:cubicBezTo>
                        <a:pt x="7467600" y="152400"/>
                        <a:pt x="7315200" y="0"/>
                        <a:pt x="7127240" y="0"/>
                      </a:cubicBezTo>
                      <a:close/>
                      <a:moveTo>
                        <a:pt x="7142480" y="4188460"/>
                      </a:moveTo>
                      <a:lnTo>
                        <a:pt x="314961" y="4188460"/>
                      </a:lnTo>
                      <a:lnTo>
                        <a:pt x="314961" y="353060"/>
                      </a:lnTo>
                      <a:lnTo>
                        <a:pt x="7142480" y="353060"/>
                      </a:lnTo>
                      <a:lnTo>
                        <a:pt x="7142480" y="41884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">
                  <a:extLst>
                    <a:ext uri="{FF2B5EF4-FFF2-40B4-BE49-F238E27FC236}">
                      <a16:creationId xmlns:a16="http://schemas.microsoft.com/office/drawing/2014/main" id="{F12BD770-8645-78B9-5B9A-2BB6EC23EED2}"/>
                    </a:ext>
                  </a:extLst>
                </p:cNvPr>
                <p:cNvSpPr/>
                <p:nvPr/>
              </p:nvSpPr>
              <p:spPr>
                <a:xfrm>
                  <a:off x="0" y="4514850"/>
                  <a:ext cx="7467600" cy="695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695960">
                      <a:moveTo>
                        <a:pt x="0" y="355600"/>
                      </a:moveTo>
                      <a:cubicBezTo>
                        <a:pt x="0" y="543560"/>
                        <a:pt x="152400" y="695960"/>
                        <a:pt x="340360" y="695960"/>
                      </a:cubicBezTo>
                      <a:lnTo>
                        <a:pt x="7127240" y="695960"/>
                      </a:lnTo>
                      <a:cubicBezTo>
                        <a:pt x="7315200" y="695960"/>
                        <a:pt x="7467600" y="543560"/>
                        <a:pt x="7467600" y="355600"/>
                      </a:cubicBezTo>
                      <a:lnTo>
                        <a:pt x="7467600" y="0"/>
                      </a:lnTo>
                      <a:lnTo>
                        <a:pt x="0" y="0"/>
                      </a:lnTo>
                      <a:lnTo>
                        <a:pt x="0" y="355600"/>
                      </a:lnTo>
                      <a:close/>
                    </a:path>
                  </a:pathLst>
                </a:custGeom>
                <a:solidFill>
                  <a:srgbClr val="E9E9E9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Freeform 6">
                  <a:extLst>
                    <a:ext uri="{FF2B5EF4-FFF2-40B4-BE49-F238E27FC236}">
                      <a16:creationId xmlns:a16="http://schemas.microsoft.com/office/drawing/2014/main" id="{51AAA78F-F5E7-95B7-1C54-7CCDA07A839C}"/>
                    </a:ext>
                  </a:extLst>
                </p:cNvPr>
                <p:cNvSpPr/>
                <p:nvPr/>
              </p:nvSpPr>
              <p:spPr>
                <a:xfrm>
                  <a:off x="2429510" y="5210810"/>
                  <a:ext cx="2606040" cy="791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6040" h="791210">
                      <a:moveTo>
                        <a:pt x="1258570" y="0"/>
                      </a:moveTo>
                      <a:lnTo>
                        <a:pt x="453390" y="0"/>
                      </a:lnTo>
                      <a:cubicBezTo>
                        <a:pt x="453390" y="0"/>
                        <a:pt x="429260" y="370840"/>
                        <a:pt x="403860" y="525780"/>
                      </a:cubicBezTo>
                      <a:cubicBezTo>
                        <a:pt x="359410" y="791210"/>
                        <a:pt x="87630" y="706120"/>
                        <a:pt x="10160" y="762000"/>
                      </a:cubicBezTo>
                      <a:cubicBezTo>
                        <a:pt x="0" y="769620"/>
                        <a:pt x="5080" y="786130"/>
                        <a:pt x="17780" y="786130"/>
                      </a:cubicBezTo>
                      <a:lnTo>
                        <a:pt x="2588260" y="786130"/>
                      </a:lnTo>
                      <a:cubicBezTo>
                        <a:pt x="2600960" y="786130"/>
                        <a:pt x="2606040" y="769620"/>
                        <a:pt x="2595880" y="762000"/>
                      </a:cubicBezTo>
                      <a:cubicBezTo>
                        <a:pt x="2518410" y="706120"/>
                        <a:pt x="2246630" y="791210"/>
                        <a:pt x="2202180" y="525780"/>
                      </a:cubicBezTo>
                      <a:cubicBezTo>
                        <a:pt x="2176780" y="370840"/>
                        <a:pt x="2152650" y="0"/>
                        <a:pt x="2152650" y="0"/>
                      </a:cubicBezTo>
                      <a:lnTo>
                        <a:pt x="1258570" y="0"/>
                      </a:lnTo>
                      <a:close/>
                    </a:path>
                  </a:pathLst>
                </a:custGeom>
                <a:solidFill>
                  <a:srgbClr val="BBBBBB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8" name="Dikdörtgen 27">
                <a:extLst>
                  <a:ext uri="{FF2B5EF4-FFF2-40B4-BE49-F238E27FC236}">
                    <a16:creationId xmlns:a16="http://schemas.microsoft.com/office/drawing/2014/main" id="{E1284E9D-AE26-5912-EF52-7BA9D46AA8C2}"/>
                  </a:ext>
                </a:extLst>
              </p:cNvPr>
              <p:cNvSpPr/>
              <p:nvPr/>
            </p:nvSpPr>
            <p:spPr>
              <a:xfrm>
                <a:off x="3340223" y="4152900"/>
                <a:ext cx="11975977" cy="42672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26" name="TextBox 17">
              <a:extLst>
                <a:ext uri="{FF2B5EF4-FFF2-40B4-BE49-F238E27FC236}">
                  <a16:creationId xmlns:a16="http://schemas.microsoft.com/office/drawing/2014/main" id="{9C92FE33-9686-68B6-1396-E72730F22ADB}"/>
                </a:ext>
              </a:extLst>
            </p:cNvPr>
            <p:cNvSpPr txBox="1"/>
            <p:nvPr/>
          </p:nvSpPr>
          <p:spPr>
            <a:xfrm>
              <a:off x="3629053" y="4914237"/>
              <a:ext cx="11398318" cy="335161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tr-TR" sz="3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print</a:t>
              </a: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(a | b)</a:t>
              </a:r>
            </a:p>
            <a:p>
              <a:pPr lvl="0">
                <a:spcBef>
                  <a:spcPct val="0"/>
                </a:spcBef>
                <a:defRPr/>
              </a:pPr>
              <a:endParaRPr lang="tr-TR" sz="32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lvl="0">
                <a:spcBef>
                  <a:spcPct val="0"/>
                </a:spcBef>
                <a:defRPr/>
              </a:pP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// ÇIKTI 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{1, 2, 3, 4, 5, 6, 7, 8}</a:t>
              </a:r>
            </a:p>
            <a:p>
              <a:pPr lvl="0">
                <a:spcBef>
                  <a:spcPct val="0"/>
                </a:spcBef>
                <a:defRPr/>
              </a:pPr>
              <a:endParaRPr lang="tr-TR" sz="32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</p:txBody>
        </p:sp>
      </p:grpSp>
      <p:sp>
        <p:nvSpPr>
          <p:cNvPr id="2" name="TextBox 15">
            <a:extLst>
              <a:ext uri="{FF2B5EF4-FFF2-40B4-BE49-F238E27FC236}">
                <a16:creationId xmlns:a16="http://schemas.microsoft.com/office/drawing/2014/main" id="{58558198-D51E-14DF-904F-97AAFCADA0D8}"/>
              </a:ext>
            </a:extLst>
          </p:cNvPr>
          <p:cNvSpPr txBox="1"/>
          <p:nvPr/>
        </p:nvSpPr>
        <p:spPr>
          <a:xfrm>
            <a:off x="3276600" y="1470727"/>
            <a:ext cx="14332262" cy="1239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2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0" i="0" u="none" strike="noStrike" kern="1200" cap="none" spc="0" normalizeH="0" baseline="0" noProof="0" dirty="0">
                <a:ln>
                  <a:noFill/>
                </a:ln>
                <a:solidFill>
                  <a:srgbClr val="FF5858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Set (Küme) Veri Tipi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5" name="TextBox 16">
            <a:extLst>
              <a:ext uri="{FF2B5EF4-FFF2-40B4-BE49-F238E27FC236}">
                <a16:creationId xmlns:a16="http://schemas.microsoft.com/office/drawing/2014/main" id="{16364F7F-9E4C-6055-205D-50BC1CBB0213}"/>
              </a:ext>
            </a:extLst>
          </p:cNvPr>
          <p:cNvSpPr txBox="1"/>
          <p:nvPr/>
        </p:nvSpPr>
        <p:spPr>
          <a:xfrm>
            <a:off x="906177" y="1478607"/>
            <a:ext cx="2776475" cy="12673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2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328" b="0" i="0" u="none" strike="noStrike" kern="1200" cap="none" spc="0" normalizeH="0" baseline="0" noProof="0" dirty="0">
                <a:ln>
                  <a:noFill/>
                </a:ln>
                <a:solidFill>
                  <a:srgbClr val="38B6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328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2</a:t>
            </a:r>
            <a:r>
              <a:rPr kumimoji="0" lang="en-US" sz="7328" b="0" i="0" u="none" strike="noStrike" kern="1200" cap="none" spc="0" normalizeH="0" baseline="0" noProof="0" dirty="0">
                <a:ln>
                  <a:noFill/>
                </a:ln>
                <a:solidFill>
                  <a:srgbClr val="38B6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41342216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F8D0DE-941B-60D2-24FB-E115D75D7D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34F3B15F-BED9-2428-5DE8-8472320522BB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C6443538-38F7-D9F2-FAF0-63EE8B9DD578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286A18E1-4644-D0B5-A647-AE80FE52E873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2CEF8A74-5845-22B6-6458-DA049301BF40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2615F443-F337-942C-CF28-F75577FBE04D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24490179-8695-8FC8-9E2E-31DC91DF9267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859C5FA4-5132-4A43-A18B-2C32FC48C685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D4CCFC12-B628-21B8-2301-F2309CDEDCE4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4AD4E78D-BE63-8028-9017-A9FB77861230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FCF43A6F-B248-141B-0AE4-EEA73E0A77E2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783DB00E-79BC-B66C-420C-83A3B71E710B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D1C4C02B-19C0-FC73-4DFA-0C7EC0BE1644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AF7BCCA0-6DF1-AE79-7298-D3DC3E27C120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489CE725-C5B8-0B50-85C6-67831540B438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E3ECB54B-968D-618F-EA64-BB482F331EA0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55A00547-8F52-D0AD-D3E9-84015C3F68C3}"/>
              </a:ext>
            </a:extLst>
          </p:cNvPr>
          <p:cNvSpPr txBox="1"/>
          <p:nvPr/>
        </p:nvSpPr>
        <p:spPr>
          <a:xfrm>
            <a:off x="1295400" y="2895263"/>
            <a:ext cx="16215486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en-US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a = {1, 2, 3, 4, 5}</a:t>
            </a:r>
          </a:p>
          <a:p>
            <a:pPr lvl="0" algn="just">
              <a:spcBef>
                <a:spcPct val="0"/>
              </a:spcBef>
              <a:defRPr/>
            </a:pPr>
            <a:r>
              <a:rPr lang="en-US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b = {4, 5, 6, 7, 8}</a:t>
            </a:r>
            <a:endParaRPr lang="tr-TR" sz="28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endParaRPr lang="tr-TR" sz="28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&amp; (ve sembolü 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shift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+ 6) operatörü iki kümenin kesişimini verir. Kesişimlerini ekrana yazdırınız. </a:t>
            </a:r>
            <a:endParaRPr lang="en-US" sz="28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80E76FB8-05B8-249E-4B9F-7EFFFACDE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5B22D85A-C17A-3C4E-A144-58D9F089A946}"/>
              </a:ext>
            </a:extLst>
          </p:cNvPr>
          <p:cNvSpPr txBox="1"/>
          <p:nvPr/>
        </p:nvSpPr>
        <p:spPr>
          <a:xfrm>
            <a:off x="3276600" y="1470727"/>
            <a:ext cx="14332262" cy="1239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2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0" i="0" u="none" strike="noStrike" kern="1200" cap="none" spc="0" normalizeH="0" baseline="0" noProof="0" dirty="0">
                <a:ln>
                  <a:noFill/>
                </a:ln>
                <a:solidFill>
                  <a:srgbClr val="FF5858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Set (Küme) Veri Tipi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5" name="TextBox 16">
            <a:extLst>
              <a:ext uri="{FF2B5EF4-FFF2-40B4-BE49-F238E27FC236}">
                <a16:creationId xmlns:a16="http://schemas.microsoft.com/office/drawing/2014/main" id="{0AFFE6F9-1642-B89E-CF18-000C647DDB76}"/>
              </a:ext>
            </a:extLst>
          </p:cNvPr>
          <p:cNvSpPr txBox="1"/>
          <p:nvPr/>
        </p:nvSpPr>
        <p:spPr>
          <a:xfrm>
            <a:off x="906177" y="1478607"/>
            <a:ext cx="2776475" cy="12673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2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328" b="0" i="0" u="none" strike="noStrike" kern="1200" cap="none" spc="0" normalizeH="0" baseline="0" noProof="0" dirty="0">
                <a:ln>
                  <a:noFill/>
                </a:ln>
                <a:solidFill>
                  <a:srgbClr val="38B6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328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2</a:t>
            </a:r>
            <a:r>
              <a:rPr kumimoji="0" lang="en-US" sz="7328" b="0" i="0" u="none" strike="noStrike" kern="1200" cap="none" spc="0" normalizeH="0" baseline="0" noProof="0" dirty="0">
                <a:ln>
                  <a:noFill/>
                </a:ln>
                <a:solidFill>
                  <a:srgbClr val="38B6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}</a:t>
            </a:r>
          </a:p>
        </p:txBody>
      </p:sp>
      <p:grpSp>
        <p:nvGrpSpPr>
          <p:cNvPr id="3" name="Grup 2">
            <a:extLst>
              <a:ext uri="{FF2B5EF4-FFF2-40B4-BE49-F238E27FC236}">
                <a16:creationId xmlns:a16="http://schemas.microsoft.com/office/drawing/2014/main" id="{4D3646EF-0862-A5D2-E162-05682A14672E}"/>
              </a:ext>
            </a:extLst>
          </p:cNvPr>
          <p:cNvGrpSpPr/>
          <p:nvPr/>
        </p:nvGrpSpPr>
        <p:grpSpPr>
          <a:xfrm>
            <a:off x="6172200" y="6041614"/>
            <a:ext cx="4821938" cy="3636240"/>
            <a:chOff x="5308820" y="3906555"/>
            <a:chExt cx="7962346" cy="6370112"/>
          </a:xfrm>
        </p:grpSpPr>
        <p:grpSp>
          <p:nvGrpSpPr>
            <p:cNvPr id="17" name="Grup 16">
              <a:extLst>
                <a:ext uri="{FF2B5EF4-FFF2-40B4-BE49-F238E27FC236}">
                  <a16:creationId xmlns:a16="http://schemas.microsoft.com/office/drawing/2014/main" id="{29AF5035-0AD2-89E2-C092-63EFE537B582}"/>
                </a:ext>
              </a:extLst>
            </p:cNvPr>
            <p:cNvGrpSpPr/>
            <p:nvPr/>
          </p:nvGrpSpPr>
          <p:grpSpPr>
            <a:xfrm>
              <a:off x="5308820" y="3906555"/>
              <a:ext cx="7962346" cy="6370112"/>
              <a:chOff x="2781854" y="3916888"/>
              <a:chExt cx="13029902" cy="6370112"/>
            </a:xfrm>
          </p:grpSpPr>
          <p:grpSp>
            <p:nvGrpSpPr>
              <p:cNvPr id="19" name="Grup 18">
                <a:extLst>
                  <a:ext uri="{FF2B5EF4-FFF2-40B4-BE49-F238E27FC236}">
                    <a16:creationId xmlns:a16="http://schemas.microsoft.com/office/drawing/2014/main" id="{65D39645-5BA4-30CA-02CD-746F67CC1E62}"/>
                  </a:ext>
                </a:extLst>
              </p:cNvPr>
              <p:cNvGrpSpPr/>
              <p:nvPr/>
            </p:nvGrpSpPr>
            <p:grpSpPr>
              <a:xfrm>
                <a:off x="2781854" y="3916888"/>
                <a:ext cx="13029902" cy="6370112"/>
                <a:chOff x="2781854" y="3872603"/>
                <a:chExt cx="13029902" cy="6370112"/>
              </a:xfrm>
            </p:grpSpPr>
            <p:grpSp>
              <p:nvGrpSpPr>
                <p:cNvPr id="22" name="Group 3">
                  <a:extLst>
                    <a:ext uri="{FF2B5EF4-FFF2-40B4-BE49-F238E27FC236}">
                      <a16:creationId xmlns:a16="http://schemas.microsoft.com/office/drawing/2014/main" id="{49F75306-33E3-7F62-6A6A-58A622AD2B1A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781854" y="3872603"/>
                  <a:ext cx="13029902" cy="6370112"/>
                  <a:chOff x="0" y="0"/>
                  <a:chExt cx="7467600" cy="6002020"/>
                </a:xfrm>
              </p:grpSpPr>
              <p:sp>
                <p:nvSpPr>
                  <p:cNvPr id="32" name="Freeform 4">
                    <a:extLst>
                      <a:ext uri="{FF2B5EF4-FFF2-40B4-BE49-F238E27FC236}">
                        <a16:creationId xmlns:a16="http://schemas.microsoft.com/office/drawing/2014/main" id="{3FE07726-E2B7-2ECD-6E29-3DC5E4F9251C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7467600" cy="45135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7600" h="4513580">
                        <a:moveTo>
                          <a:pt x="7127240" y="0"/>
                        </a:moveTo>
                        <a:lnTo>
                          <a:pt x="340360" y="0"/>
                        </a:lnTo>
                        <a:cubicBezTo>
                          <a:pt x="152400" y="0"/>
                          <a:pt x="0" y="152400"/>
                          <a:pt x="0" y="340360"/>
                        </a:cubicBezTo>
                        <a:lnTo>
                          <a:pt x="0" y="4513580"/>
                        </a:lnTo>
                        <a:lnTo>
                          <a:pt x="7467600" y="4513580"/>
                        </a:lnTo>
                        <a:lnTo>
                          <a:pt x="7467600" y="340360"/>
                        </a:lnTo>
                        <a:cubicBezTo>
                          <a:pt x="7467600" y="152400"/>
                          <a:pt x="7315200" y="0"/>
                          <a:pt x="7127240" y="0"/>
                        </a:cubicBezTo>
                        <a:close/>
                        <a:moveTo>
                          <a:pt x="7142480" y="4188460"/>
                        </a:moveTo>
                        <a:lnTo>
                          <a:pt x="314961" y="4188460"/>
                        </a:lnTo>
                        <a:lnTo>
                          <a:pt x="314961" y="353060"/>
                        </a:lnTo>
                        <a:lnTo>
                          <a:pt x="7142480" y="353060"/>
                        </a:lnTo>
                        <a:lnTo>
                          <a:pt x="7142480" y="418846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" name="Freeform 5">
                    <a:extLst>
                      <a:ext uri="{FF2B5EF4-FFF2-40B4-BE49-F238E27FC236}">
                        <a16:creationId xmlns:a16="http://schemas.microsoft.com/office/drawing/2014/main" id="{22689A3C-F7B6-A106-4D6B-FEA40796F4B3}"/>
                      </a:ext>
                    </a:extLst>
                  </p:cNvPr>
                  <p:cNvSpPr/>
                  <p:nvPr/>
                </p:nvSpPr>
                <p:spPr>
                  <a:xfrm>
                    <a:off x="0" y="4514850"/>
                    <a:ext cx="7467600" cy="6959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7600" h="695960">
                        <a:moveTo>
                          <a:pt x="0" y="355600"/>
                        </a:moveTo>
                        <a:cubicBezTo>
                          <a:pt x="0" y="543560"/>
                          <a:pt x="152400" y="695960"/>
                          <a:pt x="340360" y="695960"/>
                        </a:cubicBezTo>
                        <a:lnTo>
                          <a:pt x="7127240" y="695960"/>
                        </a:lnTo>
                        <a:cubicBezTo>
                          <a:pt x="7315200" y="695960"/>
                          <a:pt x="7467600" y="543560"/>
                          <a:pt x="7467600" y="355600"/>
                        </a:cubicBezTo>
                        <a:lnTo>
                          <a:pt x="7467600" y="0"/>
                        </a:lnTo>
                        <a:lnTo>
                          <a:pt x="0" y="0"/>
                        </a:lnTo>
                        <a:lnTo>
                          <a:pt x="0" y="355600"/>
                        </a:lnTo>
                        <a:close/>
                      </a:path>
                    </a:pathLst>
                  </a:custGeom>
                  <a:solidFill>
                    <a:srgbClr val="E9E9E9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" name="Freeform 6">
                    <a:extLst>
                      <a:ext uri="{FF2B5EF4-FFF2-40B4-BE49-F238E27FC236}">
                        <a16:creationId xmlns:a16="http://schemas.microsoft.com/office/drawing/2014/main" id="{3AA3CC17-DD12-F705-33EC-6C63116270AE}"/>
                      </a:ext>
                    </a:extLst>
                  </p:cNvPr>
                  <p:cNvSpPr/>
                  <p:nvPr/>
                </p:nvSpPr>
                <p:spPr>
                  <a:xfrm>
                    <a:off x="2429510" y="5210810"/>
                    <a:ext cx="2606040" cy="7912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6040" h="791210">
                        <a:moveTo>
                          <a:pt x="1258570" y="0"/>
                        </a:moveTo>
                        <a:lnTo>
                          <a:pt x="453390" y="0"/>
                        </a:lnTo>
                        <a:cubicBezTo>
                          <a:pt x="453390" y="0"/>
                          <a:pt x="429260" y="370840"/>
                          <a:pt x="403860" y="525780"/>
                        </a:cubicBezTo>
                        <a:cubicBezTo>
                          <a:pt x="359410" y="791210"/>
                          <a:pt x="87630" y="706120"/>
                          <a:pt x="10160" y="762000"/>
                        </a:cubicBezTo>
                        <a:cubicBezTo>
                          <a:pt x="0" y="769620"/>
                          <a:pt x="5080" y="786130"/>
                          <a:pt x="17780" y="786130"/>
                        </a:cubicBezTo>
                        <a:lnTo>
                          <a:pt x="2588260" y="786130"/>
                        </a:lnTo>
                        <a:cubicBezTo>
                          <a:pt x="2600960" y="786130"/>
                          <a:pt x="2606040" y="769620"/>
                          <a:pt x="2595880" y="762000"/>
                        </a:cubicBezTo>
                        <a:cubicBezTo>
                          <a:pt x="2518410" y="706120"/>
                          <a:pt x="2246630" y="791210"/>
                          <a:pt x="2202180" y="525780"/>
                        </a:cubicBezTo>
                        <a:cubicBezTo>
                          <a:pt x="2176780" y="370840"/>
                          <a:pt x="2152650" y="0"/>
                          <a:pt x="2152650" y="0"/>
                        </a:cubicBezTo>
                        <a:lnTo>
                          <a:pt x="1258570" y="0"/>
                        </a:lnTo>
                        <a:close/>
                      </a:path>
                    </a:pathLst>
                  </a:custGeom>
                  <a:solidFill>
                    <a:srgbClr val="BBBBBB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3" name="Dikdörtgen 22">
                  <a:extLst>
                    <a:ext uri="{FF2B5EF4-FFF2-40B4-BE49-F238E27FC236}">
                      <a16:creationId xmlns:a16="http://schemas.microsoft.com/office/drawing/2014/main" id="{6A19E2D9-3788-472F-FD65-06E24C2C37FD}"/>
                    </a:ext>
                  </a:extLst>
                </p:cNvPr>
                <p:cNvSpPr/>
                <p:nvPr/>
              </p:nvSpPr>
              <p:spPr>
                <a:xfrm>
                  <a:off x="3340223" y="4152900"/>
                  <a:ext cx="11975977" cy="42672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r-TR" dirty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20" name="TextBox 17">
                <a:extLst>
                  <a:ext uri="{FF2B5EF4-FFF2-40B4-BE49-F238E27FC236}">
                    <a16:creationId xmlns:a16="http://schemas.microsoft.com/office/drawing/2014/main" id="{15237237-9184-2FCC-6CA0-CEC321410792}"/>
                  </a:ext>
                </a:extLst>
              </p:cNvPr>
              <p:cNvSpPr txBox="1"/>
              <p:nvPr/>
            </p:nvSpPr>
            <p:spPr>
              <a:xfrm>
                <a:off x="3629053" y="4914237"/>
                <a:ext cx="11398317" cy="244442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lvl="0">
                  <a:spcBef>
                    <a:spcPct val="0"/>
                  </a:spcBef>
                  <a:defRPr/>
                </a:pPr>
                <a:r>
                  <a:rPr lang="tr-TR" sz="3200" dirty="0" err="1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dogum_yili</a:t>
                </a:r>
                <a:r>
                  <a:rPr lang="tr-TR" sz="3200" dirty="0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= 2009</a:t>
                </a:r>
              </a:p>
              <a:p>
                <a:pPr lvl="0">
                  <a:spcBef>
                    <a:spcPct val="0"/>
                  </a:spcBef>
                  <a:defRPr/>
                </a:pPr>
                <a:r>
                  <a:rPr lang="tr-TR" sz="3200" dirty="0" err="1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mevcut_yil</a:t>
                </a:r>
                <a:r>
                  <a:rPr lang="tr-TR" sz="3200" dirty="0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= 2025</a:t>
                </a:r>
              </a:p>
              <a:p>
                <a:pPr lvl="0">
                  <a:spcBef>
                    <a:spcPct val="0"/>
                  </a:spcBef>
                  <a:defRPr/>
                </a:pPr>
                <a:r>
                  <a:rPr lang="tr-TR" sz="3200" dirty="0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yas = </a:t>
                </a:r>
                <a:r>
                  <a:rPr lang="tr-TR" sz="3200" dirty="0" err="1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mevcut_yil</a:t>
                </a:r>
                <a:r>
                  <a:rPr lang="tr-TR" sz="3200" dirty="0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- </a:t>
                </a:r>
                <a:r>
                  <a:rPr lang="tr-TR" sz="3200" dirty="0" err="1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dogum_yili</a:t>
                </a:r>
                <a:endPara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endParaRPr>
              </a:p>
            </p:txBody>
          </p:sp>
        </p:grpSp>
        <p:pic>
          <p:nvPicPr>
            <p:cNvPr id="18" name="Picture 2" descr="Html GIFs - Find &amp; Share on GIPHY">
              <a:extLst>
                <a:ext uri="{FF2B5EF4-FFF2-40B4-BE49-F238E27FC236}">
                  <a16:creationId xmlns:a16="http://schemas.microsoft.com/office/drawing/2014/main" id="{BD1CAC28-BB12-D77E-846F-C20B99DC79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9041" y="4214918"/>
              <a:ext cx="7339300" cy="4239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9021936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3E4EA8-4CB8-447E-C9C1-B4983C9D6E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A5C69FB3-08E6-5137-EEB8-DDF170033778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D11D3A80-4AEA-C121-5A7B-B9FA98C924D2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C8CDEF14-3760-1196-6D7C-2D74CB342048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7C33BBEE-7D4B-CC5C-B2A5-ED64CF58CCA7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76FE8C51-B8D5-FE30-5F1C-C7ED6DC4137D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7C7518EE-00C1-33F0-38F2-C4FDC5797AF6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9BD04F03-029A-AF64-7DA1-C9761F2B864C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B2C2A072-3295-3B2A-87CD-FC15F76E80D3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94923934-64B0-DC3E-27DC-9BBC854490E3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C7DEE990-5636-6539-8734-3F128EE59817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C06AC15F-3B82-D8B5-A6EB-60579967578E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EA8C7E07-35B5-421E-C9A9-9628687B9D36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C4DAD94D-FFD9-E7B2-F2F0-91E27BC9BA0D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1A90CAC9-A9FD-2929-61EC-4C85A74DFAB4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171D711C-0641-8DF6-F33A-927760360DF6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A90C1B0B-FCEA-EF6C-8CD1-6DF7ECF06354}"/>
              </a:ext>
            </a:extLst>
          </p:cNvPr>
          <p:cNvSpPr txBox="1"/>
          <p:nvPr/>
        </p:nvSpPr>
        <p:spPr>
          <a:xfrm>
            <a:off x="1295400" y="2895263"/>
            <a:ext cx="16215486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en-US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a = {1, 2, 3, 4, 5}</a:t>
            </a:r>
          </a:p>
          <a:p>
            <a:pPr lvl="0" algn="just">
              <a:spcBef>
                <a:spcPct val="0"/>
              </a:spcBef>
              <a:defRPr/>
            </a:pPr>
            <a:r>
              <a:rPr lang="en-US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b = {4, 5, 6, 7, 8}</a:t>
            </a:r>
            <a:endParaRPr lang="tr-TR" sz="28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endParaRPr lang="tr-TR" sz="28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&amp; (ve sembolü 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shift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+ 6) operatörü iki kümenin kesişimini verir. Kesişimlerini ekrana yazdırınız. </a:t>
            </a:r>
            <a:endParaRPr lang="en-US" sz="28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76D4CB38-7FD7-A654-2B5B-34628BFF5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grpSp>
        <p:nvGrpSpPr>
          <p:cNvPr id="21" name="Grup 20">
            <a:extLst>
              <a:ext uri="{FF2B5EF4-FFF2-40B4-BE49-F238E27FC236}">
                <a16:creationId xmlns:a16="http://schemas.microsoft.com/office/drawing/2014/main" id="{BFA7F1A4-9B30-2CB7-1202-EEC6F8B70C56}"/>
              </a:ext>
            </a:extLst>
          </p:cNvPr>
          <p:cNvGrpSpPr/>
          <p:nvPr/>
        </p:nvGrpSpPr>
        <p:grpSpPr>
          <a:xfrm>
            <a:off x="5548190" y="5143500"/>
            <a:ext cx="6477000" cy="4679704"/>
            <a:chOff x="2781854" y="3916888"/>
            <a:chExt cx="13029902" cy="6370112"/>
          </a:xfrm>
        </p:grpSpPr>
        <p:grpSp>
          <p:nvGrpSpPr>
            <p:cNvPr id="24" name="Grup 23">
              <a:extLst>
                <a:ext uri="{FF2B5EF4-FFF2-40B4-BE49-F238E27FC236}">
                  <a16:creationId xmlns:a16="http://schemas.microsoft.com/office/drawing/2014/main" id="{4AC6288F-DC9D-8C52-3594-B789623B3BE9}"/>
                </a:ext>
              </a:extLst>
            </p:cNvPr>
            <p:cNvGrpSpPr/>
            <p:nvPr/>
          </p:nvGrpSpPr>
          <p:grpSpPr>
            <a:xfrm>
              <a:off x="2781854" y="3916888"/>
              <a:ext cx="13029902" cy="6370112"/>
              <a:chOff x="2781854" y="3872603"/>
              <a:chExt cx="13029902" cy="6370112"/>
            </a:xfrm>
          </p:grpSpPr>
          <p:grpSp>
            <p:nvGrpSpPr>
              <p:cNvPr id="27" name="Group 3">
                <a:extLst>
                  <a:ext uri="{FF2B5EF4-FFF2-40B4-BE49-F238E27FC236}">
                    <a16:creationId xmlns:a16="http://schemas.microsoft.com/office/drawing/2014/main" id="{3C8B626A-AF2E-4684-55C1-A1FECE0F8E1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81854" y="3872603"/>
                <a:ext cx="13029902" cy="6370112"/>
                <a:chOff x="0" y="0"/>
                <a:chExt cx="7467600" cy="6002020"/>
              </a:xfrm>
            </p:grpSpPr>
            <p:sp>
              <p:nvSpPr>
                <p:cNvPr id="29" name="Freeform 4">
                  <a:extLst>
                    <a:ext uri="{FF2B5EF4-FFF2-40B4-BE49-F238E27FC236}">
                      <a16:creationId xmlns:a16="http://schemas.microsoft.com/office/drawing/2014/main" id="{805C6AF0-5FB8-4D99-B808-12E68852CC0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67600" cy="45135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4513580">
                      <a:moveTo>
                        <a:pt x="7127240" y="0"/>
                      </a:moveTo>
                      <a:lnTo>
                        <a:pt x="340360" y="0"/>
                      </a:lnTo>
                      <a:cubicBezTo>
                        <a:pt x="152400" y="0"/>
                        <a:pt x="0" y="152400"/>
                        <a:pt x="0" y="340360"/>
                      </a:cubicBezTo>
                      <a:lnTo>
                        <a:pt x="0" y="4513580"/>
                      </a:lnTo>
                      <a:lnTo>
                        <a:pt x="7467600" y="4513580"/>
                      </a:lnTo>
                      <a:lnTo>
                        <a:pt x="7467600" y="340360"/>
                      </a:lnTo>
                      <a:cubicBezTo>
                        <a:pt x="7467600" y="152400"/>
                        <a:pt x="7315200" y="0"/>
                        <a:pt x="7127240" y="0"/>
                      </a:cubicBezTo>
                      <a:close/>
                      <a:moveTo>
                        <a:pt x="7142480" y="4188460"/>
                      </a:moveTo>
                      <a:lnTo>
                        <a:pt x="314961" y="4188460"/>
                      </a:lnTo>
                      <a:lnTo>
                        <a:pt x="314961" y="353060"/>
                      </a:lnTo>
                      <a:lnTo>
                        <a:pt x="7142480" y="353060"/>
                      </a:lnTo>
                      <a:lnTo>
                        <a:pt x="7142480" y="41884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">
                  <a:extLst>
                    <a:ext uri="{FF2B5EF4-FFF2-40B4-BE49-F238E27FC236}">
                      <a16:creationId xmlns:a16="http://schemas.microsoft.com/office/drawing/2014/main" id="{2F710950-46CC-7847-40FF-88C7ED4EDD6C}"/>
                    </a:ext>
                  </a:extLst>
                </p:cNvPr>
                <p:cNvSpPr/>
                <p:nvPr/>
              </p:nvSpPr>
              <p:spPr>
                <a:xfrm>
                  <a:off x="0" y="4514850"/>
                  <a:ext cx="7467600" cy="695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695960">
                      <a:moveTo>
                        <a:pt x="0" y="355600"/>
                      </a:moveTo>
                      <a:cubicBezTo>
                        <a:pt x="0" y="543560"/>
                        <a:pt x="152400" y="695960"/>
                        <a:pt x="340360" y="695960"/>
                      </a:cubicBezTo>
                      <a:lnTo>
                        <a:pt x="7127240" y="695960"/>
                      </a:lnTo>
                      <a:cubicBezTo>
                        <a:pt x="7315200" y="695960"/>
                        <a:pt x="7467600" y="543560"/>
                        <a:pt x="7467600" y="355600"/>
                      </a:cubicBezTo>
                      <a:lnTo>
                        <a:pt x="7467600" y="0"/>
                      </a:lnTo>
                      <a:lnTo>
                        <a:pt x="0" y="0"/>
                      </a:lnTo>
                      <a:lnTo>
                        <a:pt x="0" y="355600"/>
                      </a:lnTo>
                      <a:close/>
                    </a:path>
                  </a:pathLst>
                </a:custGeom>
                <a:solidFill>
                  <a:srgbClr val="E9E9E9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Freeform 6">
                  <a:extLst>
                    <a:ext uri="{FF2B5EF4-FFF2-40B4-BE49-F238E27FC236}">
                      <a16:creationId xmlns:a16="http://schemas.microsoft.com/office/drawing/2014/main" id="{DB11088C-A3D9-213B-8C11-CC11404DEF8E}"/>
                    </a:ext>
                  </a:extLst>
                </p:cNvPr>
                <p:cNvSpPr/>
                <p:nvPr/>
              </p:nvSpPr>
              <p:spPr>
                <a:xfrm>
                  <a:off x="2429510" y="5210810"/>
                  <a:ext cx="2606040" cy="791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6040" h="791210">
                      <a:moveTo>
                        <a:pt x="1258570" y="0"/>
                      </a:moveTo>
                      <a:lnTo>
                        <a:pt x="453390" y="0"/>
                      </a:lnTo>
                      <a:cubicBezTo>
                        <a:pt x="453390" y="0"/>
                        <a:pt x="429260" y="370840"/>
                        <a:pt x="403860" y="525780"/>
                      </a:cubicBezTo>
                      <a:cubicBezTo>
                        <a:pt x="359410" y="791210"/>
                        <a:pt x="87630" y="706120"/>
                        <a:pt x="10160" y="762000"/>
                      </a:cubicBezTo>
                      <a:cubicBezTo>
                        <a:pt x="0" y="769620"/>
                        <a:pt x="5080" y="786130"/>
                        <a:pt x="17780" y="786130"/>
                      </a:cubicBezTo>
                      <a:lnTo>
                        <a:pt x="2588260" y="786130"/>
                      </a:lnTo>
                      <a:cubicBezTo>
                        <a:pt x="2600960" y="786130"/>
                        <a:pt x="2606040" y="769620"/>
                        <a:pt x="2595880" y="762000"/>
                      </a:cubicBezTo>
                      <a:cubicBezTo>
                        <a:pt x="2518410" y="706120"/>
                        <a:pt x="2246630" y="791210"/>
                        <a:pt x="2202180" y="525780"/>
                      </a:cubicBezTo>
                      <a:cubicBezTo>
                        <a:pt x="2176780" y="370840"/>
                        <a:pt x="2152650" y="0"/>
                        <a:pt x="2152650" y="0"/>
                      </a:cubicBezTo>
                      <a:lnTo>
                        <a:pt x="1258570" y="0"/>
                      </a:lnTo>
                      <a:close/>
                    </a:path>
                  </a:pathLst>
                </a:custGeom>
                <a:solidFill>
                  <a:srgbClr val="BBBBBB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8" name="Dikdörtgen 27">
                <a:extLst>
                  <a:ext uri="{FF2B5EF4-FFF2-40B4-BE49-F238E27FC236}">
                    <a16:creationId xmlns:a16="http://schemas.microsoft.com/office/drawing/2014/main" id="{87DD6180-794A-A565-0A40-7503F733736C}"/>
                  </a:ext>
                </a:extLst>
              </p:cNvPr>
              <p:cNvSpPr/>
              <p:nvPr/>
            </p:nvSpPr>
            <p:spPr>
              <a:xfrm>
                <a:off x="3340223" y="4152900"/>
                <a:ext cx="11975977" cy="42672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26" name="TextBox 17">
              <a:extLst>
                <a:ext uri="{FF2B5EF4-FFF2-40B4-BE49-F238E27FC236}">
                  <a16:creationId xmlns:a16="http://schemas.microsoft.com/office/drawing/2014/main" id="{0CF45C55-5F8E-4C0A-215B-4D0E1CD235EC}"/>
                </a:ext>
              </a:extLst>
            </p:cNvPr>
            <p:cNvSpPr txBox="1"/>
            <p:nvPr/>
          </p:nvSpPr>
          <p:spPr>
            <a:xfrm>
              <a:off x="3629053" y="4914237"/>
              <a:ext cx="11398318" cy="335161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tr-TR" sz="3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print</a:t>
              </a: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(a &amp; b)</a:t>
              </a:r>
            </a:p>
            <a:p>
              <a:pPr lvl="0">
                <a:spcBef>
                  <a:spcPct val="0"/>
                </a:spcBef>
                <a:defRPr/>
              </a:pPr>
              <a:endParaRPr lang="tr-TR" sz="32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lvl="0">
                <a:spcBef>
                  <a:spcPct val="0"/>
                </a:spcBef>
                <a:defRPr/>
              </a:pP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// ÇIKTI 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{4, 5}</a:t>
              </a:r>
            </a:p>
            <a:p>
              <a:pPr lvl="0">
                <a:spcBef>
                  <a:spcPct val="0"/>
                </a:spcBef>
                <a:defRPr/>
              </a:pPr>
              <a:endParaRPr lang="tr-TR" sz="32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</p:txBody>
        </p:sp>
      </p:grpSp>
      <p:sp>
        <p:nvSpPr>
          <p:cNvPr id="2" name="TextBox 15">
            <a:extLst>
              <a:ext uri="{FF2B5EF4-FFF2-40B4-BE49-F238E27FC236}">
                <a16:creationId xmlns:a16="http://schemas.microsoft.com/office/drawing/2014/main" id="{AADDB95C-8C0C-06A8-D5D7-6465B8A9CF44}"/>
              </a:ext>
            </a:extLst>
          </p:cNvPr>
          <p:cNvSpPr txBox="1"/>
          <p:nvPr/>
        </p:nvSpPr>
        <p:spPr>
          <a:xfrm>
            <a:off x="3276600" y="1470727"/>
            <a:ext cx="14332262" cy="1239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2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0" i="0" u="none" strike="noStrike" kern="1200" cap="none" spc="0" normalizeH="0" baseline="0" noProof="0" dirty="0">
                <a:ln>
                  <a:noFill/>
                </a:ln>
                <a:solidFill>
                  <a:srgbClr val="FF5858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Set (Küme) Veri Tipi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5" name="TextBox 16">
            <a:extLst>
              <a:ext uri="{FF2B5EF4-FFF2-40B4-BE49-F238E27FC236}">
                <a16:creationId xmlns:a16="http://schemas.microsoft.com/office/drawing/2014/main" id="{D1416D9D-5173-C789-75E6-50B218A0E340}"/>
              </a:ext>
            </a:extLst>
          </p:cNvPr>
          <p:cNvSpPr txBox="1"/>
          <p:nvPr/>
        </p:nvSpPr>
        <p:spPr>
          <a:xfrm>
            <a:off x="906177" y="1478607"/>
            <a:ext cx="2776475" cy="12673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2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328" b="0" i="0" u="none" strike="noStrike" kern="1200" cap="none" spc="0" normalizeH="0" baseline="0" noProof="0" dirty="0">
                <a:ln>
                  <a:noFill/>
                </a:ln>
                <a:solidFill>
                  <a:srgbClr val="38B6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328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2</a:t>
            </a:r>
            <a:r>
              <a:rPr kumimoji="0" lang="en-US" sz="7328" b="0" i="0" u="none" strike="noStrike" kern="1200" cap="none" spc="0" normalizeH="0" baseline="0" noProof="0" dirty="0">
                <a:ln>
                  <a:noFill/>
                </a:ln>
                <a:solidFill>
                  <a:srgbClr val="38B6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68233205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6B03F9-E07C-F2B1-2048-09147F18AE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10B96A1A-6900-428E-86B3-B5ED9AEDE06C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8502FD91-5965-DFDC-C450-2F3A0135FA8E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29524C14-356B-4DCB-6764-08AEA575D6C2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8555396B-536C-B00C-DCE0-8E858C378B43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03ED6796-4B4E-EB10-4AD8-044F3D9353E5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DB552A7A-22AF-9DCD-DC05-1A53ABBE25DE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85A5FF67-148B-122E-52FE-88A69FEFB5E4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BA71FCB9-6223-17C6-DE7E-ED30AC4AE2E3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D1B23E63-ADE5-9784-8176-1D454E88C7EF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B3B36748-6CBB-4208-4D71-7ADEAD192EFE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B34EB07B-5574-8CDC-0277-B13F418BA00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C383FBDC-E21D-FDC5-E9BB-B7CC064C0C4B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38D25229-2164-3117-341F-9DF086963A6C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79D5F26E-89CB-BC80-D911-88DD1F8CFE85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BEC8615C-8195-F842-8EAC-47BBD4503C29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B097BF5A-D690-2590-7683-545B2D050C88}"/>
              </a:ext>
            </a:extLst>
          </p:cNvPr>
          <p:cNvSpPr txBox="1"/>
          <p:nvPr/>
        </p:nvSpPr>
        <p:spPr>
          <a:xfrm>
            <a:off x="1295400" y="2895263"/>
            <a:ext cx="16215486" cy="17235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en-US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a = {1, 2, 3, 4, 5}</a:t>
            </a:r>
          </a:p>
          <a:p>
            <a:pPr lvl="0" algn="just">
              <a:spcBef>
                <a:spcPct val="0"/>
              </a:spcBef>
              <a:defRPr/>
            </a:pPr>
            <a:r>
              <a:rPr lang="en-US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b = {4, 5, 6, 7, 8}</a:t>
            </a:r>
            <a:endParaRPr lang="tr-TR" sz="28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endParaRPr lang="tr-TR" sz="28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- (tire) operatörü iki kümenin farkını verir.  b – a nedir söyleyiniz. </a:t>
            </a:r>
            <a:endParaRPr lang="en-US" sz="28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68BA7D7E-9C54-DEAB-C424-6595A94E2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grpSp>
        <p:nvGrpSpPr>
          <p:cNvPr id="21" name="Grup 20">
            <a:extLst>
              <a:ext uri="{FF2B5EF4-FFF2-40B4-BE49-F238E27FC236}">
                <a16:creationId xmlns:a16="http://schemas.microsoft.com/office/drawing/2014/main" id="{FFD98434-6204-ECBF-49C5-F0D1963CAD5D}"/>
              </a:ext>
            </a:extLst>
          </p:cNvPr>
          <p:cNvGrpSpPr/>
          <p:nvPr/>
        </p:nvGrpSpPr>
        <p:grpSpPr>
          <a:xfrm>
            <a:off x="5548190" y="5143500"/>
            <a:ext cx="6477000" cy="4679704"/>
            <a:chOff x="2781854" y="3916888"/>
            <a:chExt cx="13029902" cy="6370112"/>
          </a:xfrm>
        </p:grpSpPr>
        <p:grpSp>
          <p:nvGrpSpPr>
            <p:cNvPr id="24" name="Grup 23">
              <a:extLst>
                <a:ext uri="{FF2B5EF4-FFF2-40B4-BE49-F238E27FC236}">
                  <a16:creationId xmlns:a16="http://schemas.microsoft.com/office/drawing/2014/main" id="{71D2BC27-4E46-A3D5-5853-83E6292A1681}"/>
                </a:ext>
              </a:extLst>
            </p:cNvPr>
            <p:cNvGrpSpPr/>
            <p:nvPr/>
          </p:nvGrpSpPr>
          <p:grpSpPr>
            <a:xfrm>
              <a:off x="2781854" y="3916888"/>
              <a:ext cx="13029902" cy="6370112"/>
              <a:chOff x="2781854" y="3872603"/>
              <a:chExt cx="13029902" cy="6370112"/>
            </a:xfrm>
          </p:grpSpPr>
          <p:grpSp>
            <p:nvGrpSpPr>
              <p:cNvPr id="27" name="Group 3">
                <a:extLst>
                  <a:ext uri="{FF2B5EF4-FFF2-40B4-BE49-F238E27FC236}">
                    <a16:creationId xmlns:a16="http://schemas.microsoft.com/office/drawing/2014/main" id="{62750370-2BDB-C5B1-0B13-A55D1A9E75C7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81854" y="3872603"/>
                <a:ext cx="13029902" cy="6370112"/>
                <a:chOff x="0" y="0"/>
                <a:chExt cx="7467600" cy="6002020"/>
              </a:xfrm>
            </p:grpSpPr>
            <p:sp>
              <p:nvSpPr>
                <p:cNvPr id="29" name="Freeform 4">
                  <a:extLst>
                    <a:ext uri="{FF2B5EF4-FFF2-40B4-BE49-F238E27FC236}">
                      <a16:creationId xmlns:a16="http://schemas.microsoft.com/office/drawing/2014/main" id="{0885957D-2384-5D33-3F49-522E8C0D7962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67600" cy="45135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4513580">
                      <a:moveTo>
                        <a:pt x="7127240" y="0"/>
                      </a:moveTo>
                      <a:lnTo>
                        <a:pt x="340360" y="0"/>
                      </a:lnTo>
                      <a:cubicBezTo>
                        <a:pt x="152400" y="0"/>
                        <a:pt x="0" y="152400"/>
                        <a:pt x="0" y="340360"/>
                      </a:cubicBezTo>
                      <a:lnTo>
                        <a:pt x="0" y="4513580"/>
                      </a:lnTo>
                      <a:lnTo>
                        <a:pt x="7467600" y="4513580"/>
                      </a:lnTo>
                      <a:lnTo>
                        <a:pt x="7467600" y="340360"/>
                      </a:lnTo>
                      <a:cubicBezTo>
                        <a:pt x="7467600" y="152400"/>
                        <a:pt x="7315200" y="0"/>
                        <a:pt x="7127240" y="0"/>
                      </a:cubicBezTo>
                      <a:close/>
                      <a:moveTo>
                        <a:pt x="7142480" y="4188460"/>
                      </a:moveTo>
                      <a:lnTo>
                        <a:pt x="314961" y="4188460"/>
                      </a:lnTo>
                      <a:lnTo>
                        <a:pt x="314961" y="353060"/>
                      </a:lnTo>
                      <a:lnTo>
                        <a:pt x="7142480" y="353060"/>
                      </a:lnTo>
                      <a:lnTo>
                        <a:pt x="7142480" y="41884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">
                  <a:extLst>
                    <a:ext uri="{FF2B5EF4-FFF2-40B4-BE49-F238E27FC236}">
                      <a16:creationId xmlns:a16="http://schemas.microsoft.com/office/drawing/2014/main" id="{952861C1-2AAD-E71E-D7BE-A218153ED8F3}"/>
                    </a:ext>
                  </a:extLst>
                </p:cNvPr>
                <p:cNvSpPr/>
                <p:nvPr/>
              </p:nvSpPr>
              <p:spPr>
                <a:xfrm>
                  <a:off x="0" y="4514850"/>
                  <a:ext cx="7467600" cy="695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695960">
                      <a:moveTo>
                        <a:pt x="0" y="355600"/>
                      </a:moveTo>
                      <a:cubicBezTo>
                        <a:pt x="0" y="543560"/>
                        <a:pt x="152400" y="695960"/>
                        <a:pt x="340360" y="695960"/>
                      </a:cubicBezTo>
                      <a:lnTo>
                        <a:pt x="7127240" y="695960"/>
                      </a:lnTo>
                      <a:cubicBezTo>
                        <a:pt x="7315200" y="695960"/>
                        <a:pt x="7467600" y="543560"/>
                        <a:pt x="7467600" y="355600"/>
                      </a:cubicBezTo>
                      <a:lnTo>
                        <a:pt x="7467600" y="0"/>
                      </a:lnTo>
                      <a:lnTo>
                        <a:pt x="0" y="0"/>
                      </a:lnTo>
                      <a:lnTo>
                        <a:pt x="0" y="355600"/>
                      </a:lnTo>
                      <a:close/>
                    </a:path>
                  </a:pathLst>
                </a:custGeom>
                <a:solidFill>
                  <a:srgbClr val="E9E9E9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Freeform 6">
                  <a:extLst>
                    <a:ext uri="{FF2B5EF4-FFF2-40B4-BE49-F238E27FC236}">
                      <a16:creationId xmlns:a16="http://schemas.microsoft.com/office/drawing/2014/main" id="{EA10F548-92D3-9FBB-D0E9-C5FDE22A551D}"/>
                    </a:ext>
                  </a:extLst>
                </p:cNvPr>
                <p:cNvSpPr/>
                <p:nvPr/>
              </p:nvSpPr>
              <p:spPr>
                <a:xfrm>
                  <a:off x="2429510" y="5210810"/>
                  <a:ext cx="2606040" cy="791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6040" h="791210">
                      <a:moveTo>
                        <a:pt x="1258570" y="0"/>
                      </a:moveTo>
                      <a:lnTo>
                        <a:pt x="453390" y="0"/>
                      </a:lnTo>
                      <a:cubicBezTo>
                        <a:pt x="453390" y="0"/>
                        <a:pt x="429260" y="370840"/>
                        <a:pt x="403860" y="525780"/>
                      </a:cubicBezTo>
                      <a:cubicBezTo>
                        <a:pt x="359410" y="791210"/>
                        <a:pt x="87630" y="706120"/>
                        <a:pt x="10160" y="762000"/>
                      </a:cubicBezTo>
                      <a:cubicBezTo>
                        <a:pt x="0" y="769620"/>
                        <a:pt x="5080" y="786130"/>
                        <a:pt x="17780" y="786130"/>
                      </a:cubicBezTo>
                      <a:lnTo>
                        <a:pt x="2588260" y="786130"/>
                      </a:lnTo>
                      <a:cubicBezTo>
                        <a:pt x="2600960" y="786130"/>
                        <a:pt x="2606040" y="769620"/>
                        <a:pt x="2595880" y="762000"/>
                      </a:cubicBezTo>
                      <a:cubicBezTo>
                        <a:pt x="2518410" y="706120"/>
                        <a:pt x="2246630" y="791210"/>
                        <a:pt x="2202180" y="525780"/>
                      </a:cubicBezTo>
                      <a:cubicBezTo>
                        <a:pt x="2176780" y="370840"/>
                        <a:pt x="2152650" y="0"/>
                        <a:pt x="2152650" y="0"/>
                      </a:cubicBezTo>
                      <a:lnTo>
                        <a:pt x="1258570" y="0"/>
                      </a:lnTo>
                      <a:close/>
                    </a:path>
                  </a:pathLst>
                </a:custGeom>
                <a:solidFill>
                  <a:srgbClr val="BBBBBB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8" name="Dikdörtgen 27">
                <a:extLst>
                  <a:ext uri="{FF2B5EF4-FFF2-40B4-BE49-F238E27FC236}">
                    <a16:creationId xmlns:a16="http://schemas.microsoft.com/office/drawing/2014/main" id="{7757B1FE-7A19-0CCB-8D7A-3EF9229A23F2}"/>
                  </a:ext>
                </a:extLst>
              </p:cNvPr>
              <p:cNvSpPr/>
              <p:nvPr/>
            </p:nvSpPr>
            <p:spPr>
              <a:xfrm>
                <a:off x="3340223" y="4152900"/>
                <a:ext cx="11975977" cy="42672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26" name="TextBox 17">
              <a:extLst>
                <a:ext uri="{FF2B5EF4-FFF2-40B4-BE49-F238E27FC236}">
                  <a16:creationId xmlns:a16="http://schemas.microsoft.com/office/drawing/2014/main" id="{20F9B69B-3C91-ADB4-D077-6123A96AAFDB}"/>
                </a:ext>
              </a:extLst>
            </p:cNvPr>
            <p:cNvSpPr txBox="1"/>
            <p:nvPr/>
          </p:nvSpPr>
          <p:spPr>
            <a:xfrm>
              <a:off x="3629053" y="4914237"/>
              <a:ext cx="11398318" cy="335161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tr-TR" sz="3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print</a:t>
              </a: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(a - b)</a:t>
              </a:r>
            </a:p>
            <a:p>
              <a:pPr lvl="0">
                <a:spcBef>
                  <a:spcPct val="0"/>
                </a:spcBef>
                <a:defRPr/>
              </a:pPr>
              <a:endParaRPr lang="tr-TR" sz="32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lvl="0">
                <a:spcBef>
                  <a:spcPct val="0"/>
                </a:spcBef>
                <a:defRPr/>
              </a:pP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// ÇIKTI 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{1,2,3}</a:t>
              </a:r>
            </a:p>
            <a:p>
              <a:pPr lvl="0">
                <a:spcBef>
                  <a:spcPct val="0"/>
                </a:spcBef>
                <a:defRPr/>
              </a:pPr>
              <a:endParaRPr lang="tr-TR" sz="32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</p:txBody>
        </p:sp>
      </p:grpSp>
      <p:sp>
        <p:nvSpPr>
          <p:cNvPr id="2" name="TextBox 15">
            <a:extLst>
              <a:ext uri="{FF2B5EF4-FFF2-40B4-BE49-F238E27FC236}">
                <a16:creationId xmlns:a16="http://schemas.microsoft.com/office/drawing/2014/main" id="{FCF5CFA2-D06B-9D21-1AA7-5F8ABF3D2CDF}"/>
              </a:ext>
            </a:extLst>
          </p:cNvPr>
          <p:cNvSpPr txBox="1"/>
          <p:nvPr/>
        </p:nvSpPr>
        <p:spPr>
          <a:xfrm>
            <a:off x="3276600" y="1470727"/>
            <a:ext cx="14332262" cy="1239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2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0" i="0" u="none" strike="noStrike" kern="1200" cap="none" spc="0" normalizeH="0" baseline="0" noProof="0" dirty="0">
                <a:ln>
                  <a:noFill/>
                </a:ln>
                <a:solidFill>
                  <a:srgbClr val="FF5858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Set (Küme) Veri Tipi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5" name="TextBox 16">
            <a:extLst>
              <a:ext uri="{FF2B5EF4-FFF2-40B4-BE49-F238E27FC236}">
                <a16:creationId xmlns:a16="http://schemas.microsoft.com/office/drawing/2014/main" id="{1B615B15-AF10-BD63-5D73-092FB7BCCB75}"/>
              </a:ext>
            </a:extLst>
          </p:cNvPr>
          <p:cNvSpPr txBox="1"/>
          <p:nvPr/>
        </p:nvSpPr>
        <p:spPr>
          <a:xfrm>
            <a:off x="906177" y="1478607"/>
            <a:ext cx="2776475" cy="12673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2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328" b="0" i="0" u="none" strike="noStrike" kern="1200" cap="none" spc="0" normalizeH="0" baseline="0" noProof="0" dirty="0">
                <a:ln>
                  <a:noFill/>
                </a:ln>
                <a:solidFill>
                  <a:srgbClr val="38B6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328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2</a:t>
            </a:r>
            <a:r>
              <a:rPr kumimoji="0" lang="en-US" sz="7328" b="0" i="0" u="none" strike="noStrike" kern="1200" cap="none" spc="0" normalizeH="0" baseline="0" noProof="0" dirty="0">
                <a:ln>
                  <a:noFill/>
                </a:ln>
                <a:solidFill>
                  <a:srgbClr val="38B6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8889774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2095A4-138B-0435-A22C-CC7929365D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6">
            <a:extLst>
              <a:ext uri="{FF2B5EF4-FFF2-40B4-BE49-F238E27FC236}">
                <a16:creationId xmlns:a16="http://schemas.microsoft.com/office/drawing/2014/main" id="{84DF2A34-4BA3-13E9-3D38-07004C2EDA1B}"/>
              </a:ext>
            </a:extLst>
          </p:cNvPr>
          <p:cNvSpPr txBox="1"/>
          <p:nvPr/>
        </p:nvSpPr>
        <p:spPr>
          <a:xfrm>
            <a:off x="6396730" y="5242664"/>
            <a:ext cx="11212132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55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sozluk_adi</a:t>
            </a:r>
            <a:r>
              <a:rPr lang="tr-TR" sz="55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={</a:t>
            </a:r>
            <a:r>
              <a:rPr lang="tr-TR" sz="55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anahtar:deger</a:t>
            </a:r>
            <a:r>
              <a:rPr lang="tr-TR" sz="55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3C662E6C-BDBD-AB45-F1B1-BE7AEB3B5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4" name="TextBox 15">
            <a:extLst>
              <a:ext uri="{FF2B5EF4-FFF2-40B4-BE49-F238E27FC236}">
                <a16:creationId xmlns:a16="http://schemas.microsoft.com/office/drawing/2014/main" id="{B3FD3066-DB36-5F54-2036-2074E98E19D3}"/>
              </a:ext>
            </a:extLst>
          </p:cNvPr>
          <p:cNvSpPr txBox="1"/>
          <p:nvPr/>
        </p:nvSpPr>
        <p:spPr>
          <a:xfrm>
            <a:off x="3276600" y="1470727"/>
            <a:ext cx="14332262" cy="1239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2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0" i="0" u="none" strike="noStrike" kern="1200" cap="none" spc="0" normalizeH="0" baseline="0" noProof="0" dirty="0">
                <a:ln>
                  <a:noFill/>
                </a:ln>
                <a:solidFill>
                  <a:srgbClr val="FF5858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Dictionary (Sözlük)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5" name="TextBox 16">
            <a:extLst>
              <a:ext uri="{FF2B5EF4-FFF2-40B4-BE49-F238E27FC236}">
                <a16:creationId xmlns:a16="http://schemas.microsoft.com/office/drawing/2014/main" id="{790B08DB-3893-C27F-B832-D44C6FFBE9FE}"/>
              </a:ext>
            </a:extLst>
          </p:cNvPr>
          <p:cNvSpPr txBox="1"/>
          <p:nvPr/>
        </p:nvSpPr>
        <p:spPr>
          <a:xfrm>
            <a:off x="906177" y="1478607"/>
            <a:ext cx="2776475" cy="12673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2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328" b="0" i="0" u="none" strike="noStrike" kern="1200" cap="none" spc="0" normalizeH="0" baseline="0" noProof="0" dirty="0">
                <a:ln>
                  <a:noFill/>
                </a:ln>
                <a:solidFill>
                  <a:srgbClr val="38B6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kumimoji="0" lang="tr-TR" sz="7328" b="0" i="0" u="none" strike="noStrike" kern="1200" cap="none" spc="0" normalizeH="0" baseline="0" noProof="0" dirty="0">
                <a:ln>
                  <a:noFill/>
                </a:ln>
                <a:solidFill>
                  <a:srgbClr val="38B6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1</a:t>
            </a:r>
            <a:r>
              <a:rPr kumimoji="0" lang="en-US" sz="7328" b="0" i="0" u="none" strike="noStrike" kern="1200" cap="none" spc="0" normalizeH="0" baseline="0" noProof="0" dirty="0">
                <a:ln>
                  <a:noFill/>
                </a:ln>
                <a:solidFill>
                  <a:srgbClr val="38B6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}</a:t>
            </a:r>
          </a:p>
        </p:txBody>
      </p:sp>
      <p:sp>
        <p:nvSpPr>
          <p:cNvPr id="3" name="Freeform 14">
            <a:extLst>
              <a:ext uri="{FF2B5EF4-FFF2-40B4-BE49-F238E27FC236}">
                <a16:creationId xmlns:a16="http://schemas.microsoft.com/office/drawing/2014/main" id="{741F252E-5CAD-C655-3C2B-609AC3B2C585}"/>
              </a:ext>
            </a:extLst>
          </p:cNvPr>
          <p:cNvSpPr/>
          <p:nvPr/>
        </p:nvSpPr>
        <p:spPr>
          <a:xfrm>
            <a:off x="925842" y="3345850"/>
            <a:ext cx="5100998" cy="5486400"/>
          </a:xfrm>
          <a:custGeom>
            <a:avLst/>
            <a:gdLst/>
            <a:ahLst/>
            <a:cxnLst/>
            <a:rect l="l" t="t" r="r" b="b"/>
            <a:pathLst>
              <a:path w="1149756" h="1236625">
                <a:moveTo>
                  <a:pt x="0" y="0"/>
                </a:moveTo>
                <a:lnTo>
                  <a:pt x="1149756" y="0"/>
                </a:lnTo>
                <a:lnTo>
                  <a:pt x="1149756" y="1236625"/>
                </a:lnTo>
                <a:lnTo>
                  <a:pt x="0" y="12366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125" b="-2125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72849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BDC84B-FD50-BFD8-8508-52A6998F21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503BD946-E211-C19A-B7A8-EF6F9AEBFCE0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1094540C-A7B5-8216-B69D-81EF6EB4F8E1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31D0F5A1-B2D2-64D8-D388-C7F52CF92C43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306E50B7-3AEC-3F6A-DDCF-4E52E0974D19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B194F0C7-6213-D0D0-BE8B-898E2144FD8B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FFA4BC76-9B79-CC19-BF72-80E6E6AE87C4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4F3FDF7D-BAE8-0270-157A-0CE8C9477D9A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B3FCBFD5-CDD3-9323-4F64-E232F0C63A6F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07EA0A0B-D231-29BA-43E9-F6207952A257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FBC561B4-4D57-B23B-59E1-54A0FFFDB9B1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5ADBC799-C4BE-94D8-B98A-10E6B459E07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9B9B1F26-0C7D-5009-F070-72DFCEE1D741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D1622775-3400-73E3-AB6A-E59B3246C9A9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F4B1272A-A596-54C1-1D01-71242A084E78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DAB8A93F-DBA4-F45C-D7BC-7EF9F3435362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514F44EA-F506-DCAF-CD76-E5B9B475E815}"/>
              </a:ext>
            </a:extLst>
          </p:cNvPr>
          <p:cNvSpPr txBox="1"/>
          <p:nvPr/>
        </p:nvSpPr>
        <p:spPr>
          <a:xfrm>
            <a:off x="1295400" y="2895263"/>
            <a:ext cx="16215486" cy="17235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en-US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a = {1, 2, 3, 4, 5}</a:t>
            </a:r>
          </a:p>
          <a:p>
            <a:pPr lvl="0" algn="just">
              <a:spcBef>
                <a:spcPct val="0"/>
              </a:spcBef>
              <a:defRPr/>
            </a:pPr>
            <a:r>
              <a:rPr lang="en-US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b = {4, 5, 6, 7, 8}</a:t>
            </a:r>
            <a:endParaRPr lang="tr-TR" sz="28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endParaRPr lang="tr-TR" sz="28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İlgili iki kümenin ortak olmayan elamanlarını yazdırınız.</a:t>
            </a:r>
            <a:endParaRPr lang="en-US" sz="28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8B3E3CDC-61D0-BA00-71F3-21A3F84B6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F4F6E175-63FE-CBF3-AAB7-D2EB5E937F51}"/>
              </a:ext>
            </a:extLst>
          </p:cNvPr>
          <p:cNvSpPr txBox="1"/>
          <p:nvPr/>
        </p:nvSpPr>
        <p:spPr>
          <a:xfrm>
            <a:off x="3276600" y="1470727"/>
            <a:ext cx="14332262" cy="1239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2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0" i="0" u="none" strike="noStrike" kern="1200" cap="none" spc="0" normalizeH="0" baseline="0" noProof="0" dirty="0">
                <a:ln>
                  <a:noFill/>
                </a:ln>
                <a:solidFill>
                  <a:srgbClr val="FF5858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Set (Küme) Veri Tipi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5" name="TextBox 16">
            <a:extLst>
              <a:ext uri="{FF2B5EF4-FFF2-40B4-BE49-F238E27FC236}">
                <a16:creationId xmlns:a16="http://schemas.microsoft.com/office/drawing/2014/main" id="{75FF5BEB-CDCC-2C05-9E7B-1EB2DE2EFCA6}"/>
              </a:ext>
            </a:extLst>
          </p:cNvPr>
          <p:cNvSpPr txBox="1"/>
          <p:nvPr/>
        </p:nvSpPr>
        <p:spPr>
          <a:xfrm>
            <a:off x="906177" y="1478607"/>
            <a:ext cx="2776475" cy="12673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2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328" b="0" i="0" u="none" strike="noStrike" kern="1200" cap="none" spc="0" normalizeH="0" baseline="0" noProof="0" dirty="0">
                <a:ln>
                  <a:noFill/>
                </a:ln>
                <a:solidFill>
                  <a:srgbClr val="38B6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328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2</a:t>
            </a:r>
            <a:r>
              <a:rPr kumimoji="0" lang="en-US" sz="7328" b="0" i="0" u="none" strike="noStrike" kern="1200" cap="none" spc="0" normalizeH="0" baseline="0" noProof="0" dirty="0">
                <a:ln>
                  <a:noFill/>
                </a:ln>
                <a:solidFill>
                  <a:srgbClr val="38B6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}</a:t>
            </a:r>
          </a:p>
        </p:txBody>
      </p:sp>
      <p:grpSp>
        <p:nvGrpSpPr>
          <p:cNvPr id="3" name="Grup 2">
            <a:extLst>
              <a:ext uri="{FF2B5EF4-FFF2-40B4-BE49-F238E27FC236}">
                <a16:creationId xmlns:a16="http://schemas.microsoft.com/office/drawing/2014/main" id="{E2838C30-5B59-B39B-37C1-879B8811EBB1}"/>
              </a:ext>
            </a:extLst>
          </p:cNvPr>
          <p:cNvGrpSpPr/>
          <p:nvPr/>
        </p:nvGrpSpPr>
        <p:grpSpPr>
          <a:xfrm>
            <a:off x="6172200" y="6041614"/>
            <a:ext cx="4821938" cy="3636240"/>
            <a:chOff x="5308820" y="3906555"/>
            <a:chExt cx="7962346" cy="6370112"/>
          </a:xfrm>
        </p:grpSpPr>
        <p:grpSp>
          <p:nvGrpSpPr>
            <p:cNvPr id="17" name="Grup 16">
              <a:extLst>
                <a:ext uri="{FF2B5EF4-FFF2-40B4-BE49-F238E27FC236}">
                  <a16:creationId xmlns:a16="http://schemas.microsoft.com/office/drawing/2014/main" id="{3533BBA0-E26B-ED4F-1181-366C8B97BDF2}"/>
                </a:ext>
              </a:extLst>
            </p:cNvPr>
            <p:cNvGrpSpPr/>
            <p:nvPr/>
          </p:nvGrpSpPr>
          <p:grpSpPr>
            <a:xfrm>
              <a:off x="5308820" y="3906555"/>
              <a:ext cx="7962346" cy="6370112"/>
              <a:chOff x="2781854" y="3916888"/>
              <a:chExt cx="13029902" cy="6370112"/>
            </a:xfrm>
          </p:grpSpPr>
          <p:grpSp>
            <p:nvGrpSpPr>
              <p:cNvPr id="19" name="Grup 18">
                <a:extLst>
                  <a:ext uri="{FF2B5EF4-FFF2-40B4-BE49-F238E27FC236}">
                    <a16:creationId xmlns:a16="http://schemas.microsoft.com/office/drawing/2014/main" id="{319D04B4-08F9-74FE-25AC-304A32F1CC9D}"/>
                  </a:ext>
                </a:extLst>
              </p:cNvPr>
              <p:cNvGrpSpPr/>
              <p:nvPr/>
            </p:nvGrpSpPr>
            <p:grpSpPr>
              <a:xfrm>
                <a:off x="2781854" y="3916888"/>
                <a:ext cx="13029902" cy="6370112"/>
                <a:chOff x="2781854" y="3872603"/>
                <a:chExt cx="13029902" cy="6370112"/>
              </a:xfrm>
            </p:grpSpPr>
            <p:grpSp>
              <p:nvGrpSpPr>
                <p:cNvPr id="22" name="Group 3">
                  <a:extLst>
                    <a:ext uri="{FF2B5EF4-FFF2-40B4-BE49-F238E27FC236}">
                      <a16:creationId xmlns:a16="http://schemas.microsoft.com/office/drawing/2014/main" id="{FE002B7B-F806-E336-B5F1-9DB72C508DEE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781854" y="3872603"/>
                  <a:ext cx="13029902" cy="6370112"/>
                  <a:chOff x="0" y="0"/>
                  <a:chExt cx="7467600" cy="6002020"/>
                </a:xfrm>
              </p:grpSpPr>
              <p:sp>
                <p:nvSpPr>
                  <p:cNvPr id="32" name="Freeform 4">
                    <a:extLst>
                      <a:ext uri="{FF2B5EF4-FFF2-40B4-BE49-F238E27FC236}">
                        <a16:creationId xmlns:a16="http://schemas.microsoft.com/office/drawing/2014/main" id="{A73AE4A6-E4A5-5AF6-B1CA-422FC2C3B21D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7467600" cy="45135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7600" h="4513580">
                        <a:moveTo>
                          <a:pt x="7127240" y="0"/>
                        </a:moveTo>
                        <a:lnTo>
                          <a:pt x="340360" y="0"/>
                        </a:lnTo>
                        <a:cubicBezTo>
                          <a:pt x="152400" y="0"/>
                          <a:pt x="0" y="152400"/>
                          <a:pt x="0" y="340360"/>
                        </a:cubicBezTo>
                        <a:lnTo>
                          <a:pt x="0" y="4513580"/>
                        </a:lnTo>
                        <a:lnTo>
                          <a:pt x="7467600" y="4513580"/>
                        </a:lnTo>
                        <a:lnTo>
                          <a:pt x="7467600" y="340360"/>
                        </a:lnTo>
                        <a:cubicBezTo>
                          <a:pt x="7467600" y="152400"/>
                          <a:pt x="7315200" y="0"/>
                          <a:pt x="7127240" y="0"/>
                        </a:cubicBezTo>
                        <a:close/>
                        <a:moveTo>
                          <a:pt x="7142480" y="4188460"/>
                        </a:moveTo>
                        <a:lnTo>
                          <a:pt x="314961" y="4188460"/>
                        </a:lnTo>
                        <a:lnTo>
                          <a:pt x="314961" y="353060"/>
                        </a:lnTo>
                        <a:lnTo>
                          <a:pt x="7142480" y="353060"/>
                        </a:lnTo>
                        <a:lnTo>
                          <a:pt x="7142480" y="418846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" name="Freeform 5">
                    <a:extLst>
                      <a:ext uri="{FF2B5EF4-FFF2-40B4-BE49-F238E27FC236}">
                        <a16:creationId xmlns:a16="http://schemas.microsoft.com/office/drawing/2014/main" id="{731CFB89-D1D7-C714-501B-9F472BF21FDE}"/>
                      </a:ext>
                    </a:extLst>
                  </p:cNvPr>
                  <p:cNvSpPr/>
                  <p:nvPr/>
                </p:nvSpPr>
                <p:spPr>
                  <a:xfrm>
                    <a:off x="0" y="4514850"/>
                    <a:ext cx="7467600" cy="6959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7600" h="695960">
                        <a:moveTo>
                          <a:pt x="0" y="355600"/>
                        </a:moveTo>
                        <a:cubicBezTo>
                          <a:pt x="0" y="543560"/>
                          <a:pt x="152400" y="695960"/>
                          <a:pt x="340360" y="695960"/>
                        </a:cubicBezTo>
                        <a:lnTo>
                          <a:pt x="7127240" y="695960"/>
                        </a:lnTo>
                        <a:cubicBezTo>
                          <a:pt x="7315200" y="695960"/>
                          <a:pt x="7467600" y="543560"/>
                          <a:pt x="7467600" y="355600"/>
                        </a:cubicBezTo>
                        <a:lnTo>
                          <a:pt x="7467600" y="0"/>
                        </a:lnTo>
                        <a:lnTo>
                          <a:pt x="0" y="0"/>
                        </a:lnTo>
                        <a:lnTo>
                          <a:pt x="0" y="355600"/>
                        </a:lnTo>
                        <a:close/>
                      </a:path>
                    </a:pathLst>
                  </a:custGeom>
                  <a:solidFill>
                    <a:srgbClr val="E9E9E9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" name="Freeform 6">
                    <a:extLst>
                      <a:ext uri="{FF2B5EF4-FFF2-40B4-BE49-F238E27FC236}">
                        <a16:creationId xmlns:a16="http://schemas.microsoft.com/office/drawing/2014/main" id="{D193498D-D650-25DE-3CCF-717FAC49AB96}"/>
                      </a:ext>
                    </a:extLst>
                  </p:cNvPr>
                  <p:cNvSpPr/>
                  <p:nvPr/>
                </p:nvSpPr>
                <p:spPr>
                  <a:xfrm>
                    <a:off x="2429510" y="5210810"/>
                    <a:ext cx="2606040" cy="7912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6040" h="791210">
                        <a:moveTo>
                          <a:pt x="1258570" y="0"/>
                        </a:moveTo>
                        <a:lnTo>
                          <a:pt x="453390" y="0"/>
                        </a:lnTo>
                        <a:cubicBezTo>
                          <a:pt x="453390" y="0"/>
                          <a:pt x="429260" y="370840"/>
                          <a:pt x="403860" y="525780"/>
                        </a:cubicBezTo>
                        <a:cubicBezTo>
                          <a:pt x="359410" y="791210"/>
                          <a:pt x="87630" y="706120"/>
                          <a:pt x="10160" y="762000"/>
                        </a:cubicBezTo>
                        <a:cubicBezTo>
                          <a:pt x="0" y="769620"/>
                          <a:pt x="5080" y="786130"/>
                          <a:pt x="17780" y="786130"/>
                        </a:cubicBezTo>
                        <a:lnTo>
                          <a:pt x="2588260" y="786130"/>
                        </a:lnTo>
                        <a:cubicBezTo>
                          <a:pt x="2600960" y="786130"/>
                          <a:pt x="2606040" y="769620"/>
                          <a:pt x="2595880" y="762000"/>
                        </a:cubicBezTo>
                        <a:cubicBezTo>
                          <a:pt x="2518410" y="706120"/>
                          <a:pt x="2246630" y="791210"/>
                          <a:pt x="2202180" y="525780"/>
                        </a:cubicBezTo>
                        <a:cubicBezTo>
                          <a:pt x="2176780" y="370840"/>
                          <a:pt x="2152650" y="0"/>
                          <a:pt x="2152650" y="0"/>
                        </a:cubicBezTo>
                        <a:lnTo>
                          <a:pt x="1258570" y="0"/>
                        </a:lnTo>
                        <a:close/>
                      </a:path>
                    </a:pathLst>
                  </a:custGeom>
                  <a:solidFill>
                    <a:srgbClr val="BBBBBB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3" name="Dikdörtgen 22">
                  <a:extLst>
                    <a:ext uri="{FF2B5EF4-FFF2-40B4-BE49-F238E27FC236}">
                      <a16:creationId xmlns:a16="http://schemas.microsoft.com/office/drawing/2014/main" id="{610EC3BD-47EA-37A0-ADA3-D2CA46C86C0A}"/>
                    </a:ext>
                  </a:extLst>
                </p:cNvPr>
                <p:cNvSpPr/>
                <p:nvPr/>
              </p:nvSpPr>
              <p:spPr>
                <a:xfrm>
                  <a:off x="3340223" y="4152900"/>
                  <a:ext cx="11975977" cy="42672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r-TR" dirty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20" name="TextBox 17">
                <a:extLst>
                  <a:ext uri="{FF2B5EF4-FFF2-40B4-BE49-F238E27FC236}">
                    <a16:creationId xmlns:a16="http://schemas.microsoft.com/office/drawing/2014/main" id="{1E225BD9-1F7C-CDAB-ABF2-7D981BA9995F}"/>
                  </a:ext>
                </a:extLst>
              </p:cNvPr>
              <p:cNvSpPr txBox="1"/>
              <p:nvPr/>
            </p:nvSpPr>
            <p:spPr>
              <a:xfrm>
                <a:off x="3629053" y="4914237"/>
                <a:ext cx="11398317" cy="244442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lvl="0">
                  <a:spcBef>
                    <a:spcPct val="0"/>
                  </a:spcBef>
                  <a:defRPr/>
                </a:pPr>
                <a:r>
                  <a:rPr lang="tr-TR" sz="3200" dirty="0" err="1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dogum_yili</a:t>
                </a:r>
                <a:r>
                  <a:rPr lang="tr-TR" sz="3200" dirty="0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= 2009</a:t>
                </a:r>
              </a:p>
              <a:p>
                <a:pPr lvl="0">
                  <a:spcBef>
                    <a:spcPct val="0"/>
                  </a:spcBef>
                  <a:defRPr/>
                </a:pPr>
                <a:r>
                  <a:rPr lang="tr-TR" sz="3200" dirty="0" err="1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mevcut_yil</a:t>
                </a:r>
                <a:r>
                  <a:rPr lang="tr-TR" sz="3200" dirty="0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= 2025</a:t>
                </a:r>
              </a:p>
              <a:p>
                <a:pPr lvl="0">
                  <a:spcBef>
                    <a:spcPct val="0"/>
                  </a:spcBef>
                  <a:defRPr/>
                </a:pPr>
                <a:r>
                  <a:rPr lang="tr-TR" sz="3200" dirty="0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yas = </a:t>
                </a:r>
                <a:r>
                  <a:rPr lang="tr-TR" sz="3200" dirty="0" err="1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mevcut_yil</a:t>
                </a:r>
                <a:r>
                  <a:rPr lang="tr-TR" sz="3200" dirty="0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- </a:t>
                </a:r>
                <a:r>
                  <a:rPr lang="tr-TR" sz="3200" dirty="0" err="1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dogum_yili</a:t>
                </a:r>
                <a:endPara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endParaRPr>
              </a:p>
            </p:txBody>
          </p:sp>
        </p:grpSp>
        <p:pic>
          <p:nvPicPr>
            <p:cNvPr id="18" name="Picture 2" descr="Html GIFs - Find &amp; Share on GIPHY">
              <a:extLst>
                <a:ext uri="{FF2B5EF4-FFF2-40B4-BE49-F238E27FC236}">
                  <a16:creationId xmlns:a16="http://schemas.microsoft.com/office/drawing/2014/main" id="{1AF84AA5-6FD6-591B-E083-4E679CDEBB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9041" y="4214918"/>
              <a:ext cx="7339300" cy="4239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581411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79D9A6-B983-1954-6AD5-C2C0335DC9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DF714DAB-938E-FFE6-3092-7C94B35349DC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30F25D33-4F6B-3379-9312-C7C8EF0E2505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1290081F-9976-2551-EBAB-A69CAE3DBE61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2D8810D0-A099-A68D-C5CE-EEF1D0437A86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53F022F1-6BF4-5C2C-C079-3424B004F3E9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693BCA4D-72E7-0B03-B4FC-2D8AC865FECC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64EFFCDD-23E5-0AC3-27CF-98510F2865E7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A2C92C6B-9195-4638-2C67-930620AE45C4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4DE835E4-E0CA-FF14-B545-B3BF7FEEF1E6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E08A1667-4EC9-4CB4-1978-E65D35F3A861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59CF6AFD-EA06-ED54-776C-7B913118A16D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4823F113-650B-1B63-51F9-9C36174D1A49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8F2544E9-BD4A-4DC0-7259-F55734AE3761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E9CA1D4E-05C0-B00C-3413-5FA44119670F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8A89A1DA-5E08-F7A2-71D5-6EF4692F7507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14F04A44-7771-3A2B-39BE-D725A0A45733}"/>
              </a:ext>
            </a:extLst>
          </p:cNvPr>
          <p:cNvSpPr txBox="1"/>
          <p:nvPr/>
        </p:nvSpPr>
        <p:spPr>
          <a:xfrm>
            <a:off x="1295400" y="2895263"/>
            <a:ext cx="16215486" cy="17235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en-US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a = {1, 2, 3, 4, 5}</a:t>
            </a:r>
          </a:p>
          <a:p>
            <a:pPr lvl="0" algn="just">
              <a:spcBef>
                <a:spcPct val="0"/>
              </a:spcBef>
              <a:defRPr/>
            </a:pPr>
            <a:r>
              <a:rPr lang="en-US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b = {4, 5, 6, 7, 8}</a:t>
            </a:r>
            <a:endParaRPr lang="tr-TR" sz="28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endParaRPr lang="tr-TR" sz="28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İlgili iki kümenin ortak olmayan elamanlarını yazdırınız.</a:t>
            </a:r>
            <a:endParaRPr lang="en-US" sz="28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B35F990F-1D15-5012-A79E-BB4588732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grpSp>
        <p:nvGrpSpPr>
          <p:cNvPr id="21" name="Grup 20">
            <a:extLst>
              <a:ext uri="{FF2B5EF4-FFF2-40B4-BE49-F238E27FC236}">
                <a16:creationId xmlns:a16="http://schemas.microsoft.com/office/drawing/2014/main" id="{A496704A-B44B-9C69-3ABA-E604374A81C5}"/>
              </a:ext>
            </a:extLst>
          </p:cNvPr>
          <p:cNvGrpSpPr/>
          <p:nvPr/>
        </p:nvGrpSpPr>
        <p:grpSpPr>
          <a:xfrm>
            <a:off x="5548190" y="5143500"/>
            <a:ext cx="6477000" cy="4679704"/>
            <a:chOff x="2781854" y="3916888"/>
            <a:chExt cx="13029902" cy="6370112"/>
          </a:xfrm>
        </p:grpSpPr>
        <p:grpSp>
          <p:nvGrpSpPr>
            <p:cNvPr id="24" name="Grup 23">
              <a:extLst>
                <a:ext uri="{FF2B5EF4-FFF2-40B4-BE49-F238E27FC236}">
                  <a16:creationId xmlns:a16="http://schemas.microsoft.com/office/drawing/2014/main" id="{4D6B297B-77D0-E7F8-1DE8-417324EC68D1}"/>
                </a:ext>
              </a:extLst>
            </p:cNvPr>
            <p:cNvGrpSpPr/>
            <p:nvPr/>
          </p:nvGrpSpPr>
          <p:grpSpPr>
            <a:xfrm>
              <a:off x="2781854" y="3916888"/>
              <a:ext cx="13029902" cy="6370112"/>
              <a:chOff x="2781854" y="3872603"/>
              <a:chExt cx="13029902" cy="6370112"/>
            </a:xfrm>
          </p:grpSpPr>
          <p:grpSp>
            <p:nvGrpSpPr>
              <p:cNvPr id="27" name="Group 3">
                <a:extLst>
                  <a:ext uri="{FF2B5EF4-FFF2-40B4-BE49-F238E27FC236}">
                    <a16:creationId xmlns:a16="http://schemas.microsoft.com/office/drawing/2014/main" id="{21533B4A-3E7D-C481-1C77-D5B935D9097E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81854" y="3872603"/>
                <a:ext cx="13029902" cy="6370112"/>
                <a:chOff x="0" y="0"/>
                <a:chExt cx="7467600" cy="6002020"/>
              </a:xfrm>
            </p:grpSpPr>
            <p:sp>
              <p:nvSpPr>
                <p:cNvPr id="29" name="Freeform 4">
                  <a:extLst>
                    <a:ext uri="{FF2B5EF4-FFF2-40B4-BE49-F238E27FC236}">
                      <a16:creationId xmlns:a16="http://schemas.microsoft.com/office/drawing/2014/main" id="{4F735C37-E770-5E1C-82AD-8A881514C43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67600" cy="45135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4513580">
                      <a:moveTo>
                        <a:pt x="7127240" y="0"/>
                      </a:moveTo>
                      <a:lnTo>
                        <a:pt x="340360" y="0"/>
                      </a:lnTo>
                      <a:cubicBezTo>
                        <a:pt x="152400" y="0"/>
                        <a:pt x="0" y="152400"/>
                        <a:pt x="0" y="340360"/>
                      </a:cubicBezTo>
                      <a:lnTo>
                        <a:pt x="0" y="4513580"/>
                      </a:lnTo>
                      <a:lnTo>
                        <a:pt x="7467600" y="4513580"/>
                      </a:lnTo>
                      <a:lnTo>
                        <a:pt x="7467600" y="340360"/>
                      </a:lnTo>
                      <a:cubicBezTo>
                        <a:pt x="7467600" y="152400"/>
                        <a:pt x="7315200" y="0"/>
                        <a:pt x="7127240" y="0"/>
                      </a:cubicBezTo>
                      <a:close/>
                      <a:moveTo>
                        <a:pt x="7142480" y="4188460"/>
                      </a:moveTo>
                      <a:lnTo>
                        <a:pt x="314961" y="4188460"/>
                      </a:lnTo>
                      <a:lnTo>
                        <a:pt x="314961" y="353060"/>
                      </a:lnTo>
                      <a:lnTo>
                        <a:pt x="7142480" y="353060"/>
                      </a:lnTo>
                      <a:lnTo>
                        <a:pt x="7142480" y="41884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">
                  <a:extLst>
                    <a:ext uri="{FF2B5EF4-FFF2-40B4-BE49-F238E27FC236}">
                      <a16:creationId xmlns:a16="http://schemas.microsoft.com/office/drawing/2014/main" id="{54EA47C7-07D3-2D56-4802-CF215036B56E}"/>
                    </a:ext>
                  </a:extLst>
                </p:cNvPr>
                <p:cNvSpPr/>
                <p:nvPr/>
              </p:nvSpPr>
              <p:spPr>
                <a:xfrm>
                  <a:off x="0" y="4514850"/>
                  <a:ext cx="7467600" cy="695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695960">
                      <a:moveTo>
                        <a:pt x="0" y="355600"/>
                      </a:moveTo>
                      <a:cubicBezTo>
                        <a:pt x="0" y="543560"/>
                        <a:pt x="152400" y="695960"/>
                        <a:pt x="340360" y="695960"/>
                      </a:cubicBezTo>
                      <a:lnTo>
                        <a:pt x="7127240" y="695960"/>
                      </a:lnTo>
                      <a:cubicBezTo>
                        <a:pt x="7315200" y="695960"/>
                        <a:pt x="7467600" y="543560"/>
                        <a:pt x="7467600" y="355600"/>
                      </a:cubicBezTo>
                      <a:lnTo>
                        <a:pt x="7467600" y="0"/>
                      </a:lnTo>
                      <a:lnTo>
                        <a:pt x="0" y="0"/>
                      </a:lnTo>
                      <a:lnTo>
                        <a:pt x="0" y="355600"/>
                      </a:lnTo>
                      <a:close/>
                    </a:path>
                  </a:pathLst>
                </a:custGeom>
                <a:solidFill>
                  <a:srgbClr val="E9E9E9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Freeform 6">
                  <a:extLst>
                    <a:ext uri="{FF2B5EF4-FFF2-40B4-BE49-F238E27FC236}">
                      <a16:creationId xmlns:a16="http://schemas.microsoft.com/office/drawing/2014/main" id="{56286C6E-CF13-D446-8563-66E538B34AD4}"/>
                    </a:ext>
                  </a:extLst>
                </p:cNvPr>
                <p:cNvSpPr/>
                <p:nvPr/>
              </p:nvSpPr>
              <p:spPr>
                <a:xfrm>
                  <a:off x="2429510" y="5210810"/>
                  <a:ext cx="2606040" cy="791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6040" h="791210">
                      <a:moveTo>
                        <a:pt x="1258570" y="0"/>
                      </a:moveTo>
                      <a:lnTo>
                        <a:pt x="453390" y="0"/>
                      </a:lnTo>
                      <a:cubicBezTo>
                        <a:pt x="453390" y="0"/>
                        <a:pt x="429260" y="370840"/>
                        <a:pt x="403860" y="525780"/>
                      </a:cubicBezTo>
                      <a:cubicBezTo>
                        <a:pt x="359410" y="791210"/>
                        <a:pt x="87630" y="706120"/>
                        <a:pt x="10160" y="762000"/>
                      </a:cubicBezTo>
                      <a:cubicBezTo>
                        <a:pt x="0" y="769620"/>
                        <a:pt x="5080" y="786130"/>
                        <a:pt x="17780" y="786130"/>
                      </a:cubicBezTo>
                      <a:lnTo>
                        <a:pt x="2588260" y="786130"/>
                      </a:lnTo>
                      <a:cubicBezTo>
                        <a:pt x="2600960" y="786130"/>
                        <a:pt x="2606040" y="769620"/>
                        <a:pt x="2595880" y="762000"/>
                      </a:cubicBezTo>
                      <a:cubicBezTo>
                        <a:pt x="2518410" y="706120"/>
                        <a:pt x="2246630" y="791210"/>
                        <a:pt x="2202180" y="525780"/>
                      </a:cubicBezTo>
                      <a:cubicBezTo>
                        <a:pt x="2176780" y="370840"/>
                        <a:pt x="2152650" y="0"/>
                        <a:pt x="2152650" y="0"/>
                      </a:cubicBezTo>
                      <a:lnTo>
                        <a:pt x="1258570" y="0"/>
                      </a:lnTo>
                      <a:close/>
                    </a:path>
                  </a:pathLst>
                </a:custGeom>
                <a:solidFill>
                  <a:srgbClr val="BBBBBB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8" name="Dikdörtgen 27">
                <a:extLst>
                  <a:ext uri="{FF2B5EF4-FFF2-40B4-BE49-F238E27FC236}">
                    <a16:creationId xmlns:a16="http://schemas.microsoft.com/office/drawing/2014/main" id="{9D01D66B-CDB4-6DCF-F5BE-46BECDB2D168}"/>
                  </a:ext>
                </a:extLst>
              </p:cNvPr>
              <p:cNvSpPr/>
              <p:nvPr/>
            </p:nvSpPr>
            <p:spPr>
              <a:xfrm>
                <a:off x="3306599" y="4134197"/>
                <a:ext cx="11975977" cy="42672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26" name="TextBox 17">
              <a:extLst>
                <a:ext uri="{FF2B5EF4-FFF2-40B4-BE49-F238E27FC236}">
                  <a16:creationId xmlns:a16="http://schemas.microsoft.com/office/drawing/2014/main" id="{6FF7CF5A-5028-D85D-D784-D0735BE4DAF1}"/>
                </a:ext>
              </a:extLst>
            </p:cNvPr>
            <p:cNvSpPr txBox="1"/>
            <p:nvPr/>
          </p:nvSpPr>
          <p:spPr>
            <a:xfrm>
              <a:off x="3293478" y="4843610"/>
              <a:ext cx="12518278" cy="268129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tr-TR" sz="3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a_fark_b</a:t>
              </a: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= a - b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tr-TR" sz="3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b_fark_a</a:t>
              </a: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= b - a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tr-TR" sz="3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sonuc</a:t>
              </a: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= </a:t>
              </a:r>
              <a:r>
                <a:rPr lang="tr-TR" sz="3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a_fark_b</a:t>
              </a: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| </a:t>
              </a:r>
              <a:r>
                <a:rPr lang="tr-TR" sz="3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b_fark_a</a:t>
              </a:r>
              <a:endParaRPr lang="tr-TR" sz="32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lvl="0">
                <a:spcBef>
                  <a:spcPct val="0"/>
                </a:spcBef>
                <a:defRPr/>
              </a:pPr>
              <a:r>
                <a:rPr lang="tr-TR" sz="3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print</a:t>
              </a: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</a:t>
              </a:r>
              <a:r>
                <a:rPr lang="tr-TR" sz="3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sonuc</a:t>
              </a: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)</a:t>
              </a:r>
            </a:p>
          </p:txBody>
        </p:sp>
      </p:grpSp>
      <p:sp>
        <p:nvSpPr>
          <p:cNvPr id="2" name="TextBox 15">
            <a:extLst>
              <a:ext uri="{FF2B5EF4-FFF2-40B4-BE49-F238E27FC236}">
                <a16:creationId xmlns:a16="http://schemas.microsoft.com/office/drawing/2014/main" id="{A7B13DDD-9974-E8A3-8876-22F2D98F348A}"/>
              </a:ext>
            </a:extLst>
          </p:cNvPr>
          <p:cNvSpPr txBox="1"/>
          <p:nvPr/>
        </p:nvSpPr>
        <p:spPr>
          <a:xfrm>
            <a:off x="3276600" y="1470727"/>
            <a:ext cx="14332262" cy="1239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2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0" i="0" u="none" strike="noStrike" kern="1200" cap="none" spc="0" normalizeH="0" baseline="0" noProof="0" dirty="0">
                <a:ln>
                  <a:noFill/>
                </a:ln>
                <a:solidFill>
                  <a:srgbClr val="FF5858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Set (Küme) Veri Tipi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5" name="TextBox 16">
            <a:extLst>
              <a:ext uri="{FF2B5EF4-FFF2-40B4-BE49-F238E27FC236}">
                <a16:creationId xmlns:a16="http://schemas.microsoft.com/office/drawing/2014/main" id="{D9A1B9CE-8692-6695-CDD6-D3FBF01C3789}"/>
              </a:ext>
            </a:extLst>
          </p:cNvPr>
          <p:cNvSpPr txBox="1"/>
          <p:nvPr/>
        </p:nvSpPr>
        <p:spPr>
          <a:xfrm>
            <a:off x="906177" y="1478607"/>
            <a:ext cx="2776475" cy="12673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2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328" b="0" i="0" u="none" strike="noStrike" kern="1200" cap="none" spc="0" normalizeH="0" baseline="0" noProof="0" dirty="0">
                <a:ln>
                  <a:noFill/>
                </a:ln>
                <a:solidFill>
                  <a:srgbClr val="38B6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328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2</a:t>
            </a:r>
            <a:r>
              <a:rPr kumimoji="0" lang="en-US" sz="7328" b="0" i="0" u="none" strike="noStrike" kern="1200" cap="none" spc="0" normalizeH="0" baseline="0" noProof="0" dirty="0">
                <a:ln>
                  <a:noFill/>
                </a:ln>
                <a:solidFill>
                  <a:srgbClr val="38B6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62454029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2D6277-35E0-B4D0-B009-FBC06986C2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FB525E3-300E-C35B-779F-F2AF96079F5F}"/>
              </a:ext>
            </a:extLst>
          </p:cNvPr>
          <p:cNvSpPr/>
          <p:nvPr/>
        </p:nvSpPr>
        <p:spPr>
          <a:xfrm rot="-5400000" flipH="1" flipV="1">
            <a:off x="3302655" y="-3708842"/>
            <a:ext cx="11927910" cy="18533220"/>
          </a:xfrm>
          <a:custGeom>
            <a:avLst/>
            <a:gdLst/>
            <a:ahLst/>
            <a:cxnLst/>
            <a:rect l="l" t="t" r="r" b="b"/>
            <a:pathLst>
              <a:path w="11927910" h="18533220">
                <a:moveTo>
                  <a:pt x="11927910" y="18533220"/>
                </a:moveTo>
                <a:lnTo>
                  <a:pt x="0" y="18533220"/>
                </a:lnTo>
                <a:lnTo>
                  <a:pt x="0" y="0"/>
                </a:lnTo>
                <a:lnTo>
                  <a:pt x="11927910" y="0"/>
                </a:lnTo>
                <a:lnTo>
                  <a:pt x="11927910" y="1853322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 t="-7208" b="-7208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2C7C8540-A118-F1AD-7A57-252C6C430FB4}"/>
              </a:ext>
            </a:extLst>
          </p:cNvPr>
          <p:cNvSpPr txBox="1"/>
          <p:nvPr/>
        </p:nvSpPr>
        <p:spPr>
          <a:xfrm>
            <a:off x="5280936" y="4509801"/>
            <a:ext cx="7726128" cy="12673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02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328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Son</a:t>
            </a:r>
            <a:endParaRPr kumimoji="0" lang="en-US" sz="7328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8" name="Slayt Numarası Yer Tutucusu 7">
            <a:extLst>
              <a:ext uri="{FF2B5EF4-FFF2-40B4-BE49-F238E27FC236}">
                <a16:creationId xmlns:a16="http://schemas.microsoft.com/office/drawing/2014/main" id="{3EC636B8-A5CC-8795-42C0-105B0AC92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</p:spTree>
    <p:extLst>
      <p:ext uri="{BB962C8B-B14F-4D97-AF65-F5344CB8AC3E}">
        <p14:creationId xmlns:p14="http://schemas.microsoft.com/office/powerpoint/2010/main" val="1350516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1659D0-9BB5-4025-1CBC-D815741E33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03044D98-5A08-2A6D-835F-4F718A1402A9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9598191E-0C04-A61F-63BF-287F3A4728AF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FC5A5935-0951-40E5-41CA-34F8897CEF51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D1356C59-D9DF-D4D1-A2DF-D7C2CF977D8F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21CD6945-16AC-7409-DC29-90DAC179F063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9B2943D2-2017-2007-C03C-9678676D2C74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DF315D3C-5B97-F672-9675-000CF4452808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EDC4651E-9419-C158-EDAA-5A4B47C36B14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B3C41EB5-B0E0-FCB5-2443-930FACB55678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FEB40A7E-E87D-AA2E-E332-B057F40E30FE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2456D28C-054E-CBB9-9FD0-825377A88CC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72D9C15E-7DBE-FD3E-9A84-633275C40E6F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467F79CA-A158-F90F-3041-B37970777D1F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C55B99BF-5FCA-ECC2-8350-CB4CE73999F5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B0AE8BF1-35EC-2E11-F036-B83B8B7ABDFD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FE732FE5-D7FE-F930-DB4E-385200249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grpSp>
        <p:nvGrpSpPr>
          <p:cNvPr id="21" name="Grup 20">
            <a:extLst>
              <a:ext uri="{FF2B5EF4-FFF2-40B4-BE49-F238E27FC236}">
                <a16:creationId xmlns:a16="http://schemas.microsoft.com/office/drawing/2014/main" id="{10E7B3A2-EA7D-4DFE-45D1-FC7DE847C726}"/>
              </a:ext>
            </a:extLst>
          </p:cNvPr>
          <p:cNvGrpSpPr/>
          <p:nvPr/>
        </p:nvGrpSpPr>
        <p:grpSpPr>
          <a:xfrm>
            <a:off x="306057" y="3251229"/>
            <a:ext cx="17753343" cy="5939016"/>
            <a:chOff x="2781854" y="3916888"/>
            <a:chExt cx="13245488" cy="6370112"/>
          </a:xfrm>
        </p:grpSpPr>
        <p:grpSp>
          <p:nvGrpSpPr>
            <p:cNvPr id="24" name="Grup 23">
              <a:extLst>
                <a:ext uri="{FF2B5EF4-FFF2-40B4-BE49-F238E27FC236}">
                  <a16:creationId xmlns:a16="http://schemas.microsoft.com/office/drawing/2014/main" id="{C7880E7D-9F0B-7EC9-50AD-DE889BC3E0BF}"/>
                </a:ext>
              </a:extLst>
            </p:cNvPr>
            <p:cNvGrpSpPr/>
            <p:nvPr/>
          </p:nvGrpSpPr>
          <p:grpSpPr>
            <a:xfrm>
              <a:off x="2781854" y="3916888"/>
              <a:ext cx="13029902" cy="6370112"/>
              <a:chOff x="2781854" y="3872603"/>
              <a:chExt cx="13029902" cy="6370112"/>
            </a:xfrm>
          </p:grpSpPr>
          <p:grpSp>
            <p:nvGrpSpPr>
              <p:cNvPr id="27" name="Group 3">
                <a:extLst>
                  <a:ext uri="{FF2B5EF4-FFF2-40B4-BE49-F238E27FC236}">
                    <a16:creationId xmlns:a16="http://schemas.microsoft.com/office/drawing/2014/main" id="{F817F04F-5B93-51C3-D611-C96F08A07A8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81854" y="3872603"/>
                <a:ext cx="13029902" cy="6370112"/>
                <a:chOff x="0" y="0"/>
                <a:chExt cx="7467600" cy="6002020"/>
              </a:xfrm>
            </p:grpSpPr>
            <p:sp>
              <p:nvSpPr>
                <p:cNvPr id="29" name="Freeform 4">
                  <a:extLst>
                    <a:ext uri="{FF2B5EF4-FFF2-40B4-BE49-F238E27FC236}">
                      <a16:creationId xmlns:a16="http://schemas.microsoft.com/office/drawing/2014/main" id="{6294F072-A7AA-C9E1-86A4-16C13289EDE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67600" cy="45135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4513580">
                      <a:moveTo>
                        <a:pt x="7127240" y="0"/>
                      </a:moveTo>
                      <a:lnTo>
                        <a:pt x="340360" y="0"/>
                      </a:lnTo>
                      <a:cubicBezTo>
                        <a:pt x="152400" y="0"/>
                        <a:pt x="0" y="152400"/>
                        <a:pt x="0" y="340360"/>
                      </a:cubicBezTo>
                      <a:lnTo>
                        <a:pt x="0" y="4513580"/>
                      </a:lnTo>
                      <a:lnTo>
                        <a:pt x="7467600" y="4513580"/>
                      </a:lnTo>
                      <a:lnTo>
                        <a:pt x="7467600" y="340360"/>
                      </a:lnTo>
                      <a:cubicBezTo>
                        <a:pt x="7467600" y="152400"/>
                        <a:pt x="7315200" y="0"/>
                        <a:pt x="7127240" y="0"/>
                      </a:cubicBezTo>
                      <a:close/>
                      <a:moveTo>
                        <a:pt x="7142480" y="4188460"/>
                      </a:moveTo>
                      <a:lnTo>
                        <a:pt x="314961" y="4188460"/>
                      </a:lnTo>
                      <a:lnTo>
                        <a:pt x="314961" y="353060"/>
                      </a:lnTo>
                      <a:lnTo>
                        <a:pt x="7142480" y="353060"/>
                      </a:lnTo>
                      <a:lnTo>
                        <a:pt x="7142480" y="41884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">
                  <a:extLst>
                    <a:ext uri="{FF2B5EF4-FFF2-40B4-BE49-F238E27FC236}">
                      <a16:creationId xmlns:a16="http://schemas.microsoft.com/office/drawing/2014/main" id="{0F246F02-9058-915D-41F6-82A615317EAC}"/>
                    </a:ext>
                  </a:extLst>
                </p:cNvPr>
                <p:cNvSpPr/>
                <p:nvPr/>
              </p:nvSpPr>
              <p:spPr>
                <a:xfrm>
                  <a:off x="0" y="4514850"/>
                  <a:ext cx="7467600" cy="695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695960">
                      <a:moveTo>
                        <a:pt x="0" y="355600"/>
                      </a:moveTo>
                      <a:cubicBezTo>
                        <a:pt x="0" y="543560"/>
                        <a:pt x="152400" y="695960"/>
                        <a:pt x="340360" y="695960"/>
                      </a:cubicBezTo>
                      <a:lnTo>
                        <a:pt x="7127240" y="695960"/>
                      </a:lnTo>
                      <a:cubicBezTo>
                        <a:pt x="7315200" y="695960"/>
                        <a:pt x="7467600" y="543560"/>
                        <a:pt x="7467600" y="355600"/>
                      </a:cubicBezTo>
                      <a:lnTo>
                        <a:pt x="7467600" y="0"/>
                      </a:lnTo>
                      <a:lnTo>
                        <a:pt x="0" y="0"/>
                      </a:lnTo>
                      <a:lnTo>
                        <a:pt x="0" y="355600"/>
                      </a:lnTo>
                      <a:close/>
                    </a:path>
                  </a:pathLst>
                </a:custGeom>
                <a:solidFill>
                  <a:srgbClr val="E9E9E9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Freeform 6">
                  <a:extLst>
                    <a:ext uri="{FF2B5EF4-FFF2-40B4-BE49-F238E27FC236}">
                      <a16:creationId xmlns:a16="http://schemas.microsoft.com/office/drawing/2014/main" id="{99CEBC99-5998-314C-0E3E-5E578E01B25D}"/>
                    </a:ext>
                  </a:extLst>
                </p:cNvPr>
                <p:cNvSpPr/>
                <p:nvPr/>
              </p:nvSpPr>
              <p:spPr>
                <a:xfrm>
                  <a:off x="2429510" y="5210810"/>
                  <a:ext cx="2606040" cy="791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6040" h="791210">
                      <a:moveTo>
                        <a:pt x="1258570" y="0"/>
                      </a:moveTo>
                      <a:lnTo>
                        <a:pt x="453390" y="0"/>
                      </a:lnTo>
                      <a:cubicBezTo>
                        <a:pt x="453390" y="0"/>
                        <a:pt x="429260" y="370840"/>
                        <a:pt x="403860" y="525780"/>
                      </a:cubicBezTo>
                      <a:cubicBezTo>
                        <a:pt x="359410" y="791210"/>
                        <a:pt x="87630" y="706120"/>
                        <a:pt x="10160" y="762000"/>
                      </a:cubicBezTo>
                      <a:cubicBezTo>
                        <a:pt x="0" y="769620"/>
                        <a:pt x="5080" y="786130"/>
                        <a:pt x="17780" y="786130"/>
                      </a:cubicBezTo>
                      <a:lnTo>
                        <a:pt x="2588260" y="786130"/>
                      </a:lnTo>
                      <a:cubicBezTo>
                        <a:pt x="2600960" y="786130"/>
                        <a:pt x="2606040" y="769620"/>
                        <a:pt x="2595880" y="762000"/>
                      </a:cubicBezTo>
                      <a:cubicBezTo>
                        <a:pt x="2518410" y="706120"/>
                        <a:pt x="2246630" y="791210"/>
                        <a:pt x="2202180" y="525780"/>
                      </a:cubicBezTo>
                      <a:cubicBezTo>
                        <a:pt x="2176780" y="370840"/>
                        <a:pt x="2152650" y="0"/>
                        <a:pt x="2152650" y="0"/>
                      </a:cubicBezTo>
                      <a:lnTo>
                        <a:pt x="1258570" y="0"/>
                      </a:lnTo>
                      <a:close/>
                    </a:path>
                  </a:pathLst>
                </a:custGeom>
                <a:solidFill>
                  <a:srgbClr val="BBBBBB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8" name="Dikdörtgen 27">
                <a:extLst>
                  <a:ext uri="{FF2B5EF4-FFF2-40B4-BE49-F238E27FC236}">
                    <a16:creationId xmlns:a16="http://schemas.microsoft.com/office/drawing/2014/main" id="{999C8AB3-BCDE-DB3B-0860-431DD4E3D753}"/>
                  </a:ext>
                </a:extLst>
              </p:cNvPr>
              <p:cNvSpPr/>
              <p:nvPr/>
            </p:nvSpPr>
            <p:spPr>
              <a:xfrm>
                <a:off x="3366266" y="4122845"/>
                <a:ext cx="11975977" cy="42672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26" name="TextBox 17">
              <a:extLst>
                <a:ext uri="{FF2B5EF4-FFF2-40B4-BE49-F238E27FC236}">
                  <a16:creationId xmlns:a16="http://schemas.microsoft.com/office/drawing/2014/main" id="{F6D6FEEA-706C-FC1B-4B81-378349474C71}"/>
                </a:ext>
              </a:extLst>
            </p:cNvPr>
            <p:cNvSpPr txBox="1"/>
            <p:nvPr/>
          </p:nvSpPr>
          <p:spPr>
            <a:xfrm>
              <a:off x="2894619" y="5618836"/>
              <a:ext cx="13132723" cy="16340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tr-TR" sz="33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sozluk</a:t>
              </a:r>
              <a:r>
                <a:rPr lang="tr-TR" sz="33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= {“</a:t>
              </a:r>
              <a:r>
                <a:rPr lang="tr-TR" sz="33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Mesleğiniz”:”Öğrenci</a:t>
              </a:r>
              <a:r>
                <a:rPr lang="tr-TR" sz="33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”, “</a:t>
              </a:r>
              <a:r>
                <a:rPr lang="tr-TR" sz="33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Alanınız”:”Bilişim</a:t>
              </a:r>
              <a:r>
                <a:rPr lang="tr-TR" sz="33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”, “</a:t>
              </a:r>
              <a:r>
                <a:rPr lang="tr-TR" sz="33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Yer”:”Ankara</a:t>
              </a:r>
              <a:r>
                <a:rPr lang="tr-TR" sz="33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” }</a:t>
              </a:r>
            </a:p>
            <a:p>
              <a:pPr lvl="0">
                <a:spcBef>
                  <a:spcPct val="0"/>
                </a:spcBef>
                <a:defRPr/>
              </a:pPr>
              <a:endParaRPr lang="tr-TR" sz="33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lvl="0">
                <a:spcBef>
                  <a:spcPct val="0"/>
                </a:spcBef>
                <a:defRPr/>
              </a:pPr>
              <a:r>
                <a:rPr lang="tr-TR" sz="33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print</a:t>
              </a:r>
              <a:r>
                <a:rPr lang="tr-TR" sz="33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</a:t>
              </a:r>
              <a:r>
                <a:rPr lang="tr-TR" sz="33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sozluk</a:t>
              </a:r>
              <a:r>
                <a:rPr lang="tr-TR" sz="33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)</a:t>
              </a:r>
            </a:p>
          </p:txBody>
        </p:sp>
      </p:grpSp>
      <p:sp>
        <p:nvSpPr>
          <p:cNvPr id="17" name="TextBox 15">
            <a:extLst>
              <a:ext uri="{FF2B5EF4-FFF2-40B4-BE49-F238E27FC236}">
                <a16:creationId xmlns:a16="http://schemas.microsoft.com/office/drawing/2014/main" id="{A8FAE54E-9D8D-3EF4-7CAA-2E7F478EAB4D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80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80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1</a:t>
            </a:r>
            <a:r>
              <a:rPr lang="en-US" sz="80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80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80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Dictionary (Sözlük) </a:t>
            </a:r>
            <a:endParaRPr lang="en-US" sz="8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</p:spTree>
    <p:extLst>
      <p:ext uri="{BB962C8B-B14F-4D97-AF65-F5344CB8AC3E}">
        <p14:creationId xmlns:p14="http://schemas.microsoft.com/office/powerpoint/2010/main" val="39640572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1B761B-B323-7BAF-F8E0-21AC9312E4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996DD7FE-9C1D-F4E8-26F8-D72294C1F5EC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C15D16D1-53B3-7C58-071A-4F3388BCB569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AC660D8B-2A89-011A-EEC2-26B83D2F4325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534876A8-FAE6-E98E-F45E-A02E0E6FD5E7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DD5A2630-F88E-D415-28B6-307D514E1AE7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C33CFE6D-6AD5-4486-5549-34196EEB3990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922F62DB-17BF-60DE-4ED2-A9EB6ACEDA8E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F89B008B-C82C-A708-01DC-08B6E18F1A8D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DE4506CB-58E4-0AAE-0843-59B5A01E0136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1A89C711-B777-160A-5B3E-BD41F63A0B15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B0369195-CC73-60A1-7D9F-76F1DD03B2A7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AB2E60A0-8095-7871-D347-5B3773455145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8024F63E-891D-67ED-BFD1-6454266D6712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1A75DF6E-33C0-1DF0-CDAB-7CD1E63A575E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13F92ECC-0C1A-5BF0-E87A-02CCCE6D5537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1277D5AC-2ABC-00EA-DC3C-7A62B6879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grpSp>
        <p:nvGrpSpPr>
          <p:cNvPr id="21" name="Grup 20">
            <a:extLst>
              <a:ext uri="{FF2B5EF4-FFF2-40B4-BE49-F238E27FC236}">
                <a16:creationId xmlns:a16="http://schemas.microsoft.com/office/drawing/2014/main" id="{ECC04D6F-939A-B1CB-C0F9-B3F92BA577FE}"/>
              </a:ext>
            </a:extLst>
          </p:cNvPr>
          <p:cNvGrpSpPr/>
          <p:nvPr/>
        </p:nvGrpSpPr>
        <p:grpSpPr>
          <a:xfrm>
            <a:off x="306057" y="3251229"/>
            <a:ext cx="17753343" cy="5939016"/>
            <a:chOff x="2781854" y="3916888"/>
            <a:chExt cx="13245488" cy="6370112"/>
          </a:xfrm>
        </p:grpSpPr>
        <p:grpSp>
          <p:nvGrpSpPr>
            <p:cNvPr id="24" name="Grup 23">
              <a:extLst>
                <a:ext uri="{FF2B5EF4-FFF2-40B4-BE49-F238E27FC236}">
                  <a16:creationId xmlns:a16="http://schemas.microsoft.com/office/drawing/2014/main" id="{4551B094-2258-22CE-F600-8438CD2BA218}"/>
                </a:ext>
              </a:extLst>
            </p:cNvPr>
            <p:cNvGrpSpPr/>
            <p:nvPr/>
          </p:nvGrpSpPr>
          <p:grpSpPr>
            <a:xfrm>
              <a:off x="2781854" y="3916888"/>
              <a:ext cx="13029902" cy="6370112"/>
              <a:chOff x="2781854" y="3872603"/>
              <a:chExt cx="13029902" cy="6370112"/>
            </a:xfrm>
          </p:grpSpPr>
          <p:grpSp>
            <p:nvGrpSpPr>
              <p:cNvPr id="27" name="Group 3">
                <a:extLst>
                  <a:ext uri="{FF2B5EF4-FFF2-40B4-BE49-F238E27FC236}">
                    <a16:creationId xmlns:a16="http://schemas.microsoft.com/office/drawing/2014/main" id="{33064AE4-9013-C432-DC93-153EF648278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81854" y="3872603"/>
                <a:ext cx="13029902" cy="6370112"/>
                <a:chOff x="0" y="0"/>
                <a:chExt cx="7467600" cy="6002020"/>
              </a:xfrm>
            </p:grpSpPr>
            <p:sp>
              <p:nvSpPr>
                <p:cNvPr id="29" name="Freeform 4">
                  <a:extLst>
                    <a:ext uri="{FF2B5EF4-FFF2-40B4-BE49-F238E27FC236}">
                      <a16:creationId xmlns:a16="http://schemas.microsoft.com/office/drawing/2014/main" id="{A531C96E-E6CB-B200-B4C8-AC76B8B9AFF2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67600" cy="45135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4513580">
                      <a:moveTo>
                        <a:pt x="7127240" y="0"/>
                      </a:moveTo>
                      <a:lnTo>
                        <a:pt x="340360" y="0"/>
                      </a:lnTo>
                      <a:cubicBezTo>
                        <a:pt x="152400" y="0"/>
                        <a:pt x="0" y="152400"/>
                        <a:pt x="0" y="340360"/>
                      </a:cubicBezTo>
                      <a:lnTo>
                        <a:pt x="0" y="4513580"/>
                      </a:lnTo>
                      <a:lnTo>
                        <a:pt x="7467600" y="4513580"/>
                      </a:lnTo>
                      <a:lnTo>
                        <a:pt x="7467600" y="340360"/>
                      </a:lnTo>
                      <a:cubicBezTo>
                        <a:pt x="7467600" y="152400"/>
                        <a:pt x="7315200" y="0"/>
                        <a:pt x="7127240" y="0"/>
                      </a:cubicBezTo>
                      <a:close/>
                      <a:moveTo>
                        <a:pt x="7142480" y="4188460"/>
                      </a:moveTo>
                      <a:lnTo>
                        <a:pt x="314961" y="4188460"/>
                      </a:lnTo>
                      <a:lnTo>
                        <a:pt x="314961" y="353060"/>
                      </a:lnTo>
                      <a:lnTo>
                        <a:pt x="7142480" y="353060"/>
                      </a:lnTo>
                      <a:lnTo>
                        <a:pt x="7142480" y="41884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">
                  <a:extLst>
                    <a:ext uri="{FF2B5EF4-FFF2-40B4-BE49-F238E27FC236}">
                      <a16:creationId xmlns:a16="http://schemas.microsoft.com/office/drawing/2014/main" id="{30DC62B9-197F-BA24-31EA-E082830871CB}"/>
                    </a:ext>
                  </a:extLst>
                </p:cNvPr>
                <p:cNvSpPr/>
                <p:nvPr/>
              </p:nvSpPr>
              <p:spPr>
                <a:xfrm>
                  <a:off x="0" y="4514850"/>
                  <a:ext cx="7467600" cy="695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695960">
                      <a:moveTo>
                        <a:pt x="0" y="355600"/>
                      </a:moveTo>
                      <a:cubicBezTo>
                        <a:pt x="0" y="543560"/>
                        <a:pt x="152400" y="695960"/>
                        <a:pt x="340360" y="695960"/>
                      </a:cubicBezTo>
                      <a:lnTo>
                        <a:pt x="7127240" y="695960"/>
                      </a:lnTo>
                      <a:cubicBezTo>
                        <a:pt x="7315200" y="695960"/>
                        <a:pt x="7467600" y="543560"/>
                        <a:pt x="7467600" y="355600"/>
                      </a:cubicBezTo>
                      <a:lnTo>
                        <a:pt x="7467600" y="0"/>
                      </a:lnTo>
                      <a:lnTo>
                        <a:pt x="0" y="0"/>
                      </a:lnTo>
                      <a:lnTo>
                        <a:pt x="0" y="355600"/>
                      </a:lnTo>
                      <a:close/>
                    </a:path>
                  </a:pathLst>
                </a:custGeom>
                <a:solidFill>
                  <a:srgbClr val="E9E9E9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Freeform 6">
                  <a:extLst>
                    <a:ext uri="{FF2B5EF4-FFF2-40B4-BE49-F238E27FC236}">
                      <a16:creationId xmlns:a16="http://schemas.microsoft.com/office/drawing/2014/main" id="{67291CA8-EAE9-BD06-EC1F-25D48ADF4A58}"/>
                    </a:ext>
                  </a:extLst>
                </p:cNvPr>
                <p:cNvSpPr/>
                <p:nvPr/>
              </p:nvSpPr>
              <p:spPr>
                <a:xfrm>
                  <a:off x="2429510" y="5210810"/>
                  <a:ext cx="2606040" cy="791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6040" h="791210">
                      <a:moveTo>
                        <a:pt x="1258570" y="0"/>
                      </a:moveTo>
                      <a:lnTo>
                        <a:pt x="453390" y="0"/>
                      </a:lnTo>
                      <a:cubicBezTo>
                        <a:pt x="453390" y="0"/>
                        <a:pt x="429260" y="370840"/>
                        <a:pt x="403860" y="525780"/>
                      </a:cubicBezTo>
                      <a:cubicBezTo>
                        <a:pt x="359410" y="791210"/>
                        <a:pt x="87630" y="706120"/>
                        <a:pt x="10160" y="762000"/>
                      </a:cubicBezTo>
                      <a:cubicBezTo>
                        <a:pt x="0" y="769620"/>
                        <a:pt x="5080" y="786130"/>
                        <a:pt x="17780" y="786130"/>
                      </a:cubicBezTo>
                      <a:lnTo>
                        <a:pt x="2588260" y="786130"/>
                      </a:lnTo>
                      <a:cubicBezTo>
                        <a:pt x="2600960" y="786130"/>
                        <a:pt x="2606040" y="769620"/>
                        <a:pt x="2595880" y="762000"/>
                      </a:cubicBezTo>
                      <a:cubicBezTo>
                        <a:pt x="2518410" y="706120"/>
                        <a:pt x="2246630" y="791210"/>
                        <a:pt x="2202180" y="525780"/>
                      </a:cubicBezTo>
                      <a:cubicBezTo>
                        <a:pt x="2176780" y="370840"/>
                        <a:pt x="2152650" y="0"/>
                        <a:pt x="2152650" y="0"/>
                      </a:cubicBezTo>
                      <a:lnTo>
                        <a:pt x="1258570" y="0"/>
                      </a:lnTo>
                      <a:close/>
                    </a:path>
                  </a:pathLst>
                </a:custGeom>
                <a:solidFill>
                  <a:srgbClr val="BBBBBB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8" name="Dikdörtgen 27">
                <a:extLst>
                  <a:ext uri="{FF2B5EF4-FFF2-40B4-BE49-F238E27FC236}">
                    <a16:creationId xmlns:a16="http://schemas.microsoft.com/office/drawing/2014/main" id="{B0D72F1C-BFA0-E9A1-FBF8-7928C85731C4}"/>
                  </a:ext>
                </a:extLst>
              </p:cNvPr>
              <p:cNvSpPr/>
              <p:nvPr/>
            </p:nvSpPr>
            <p:spPr>
              <a:xfrm>
                <a:off x="3366266" y="4122845"/>
                <a:ext cx="11975977" cy="42672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26" name="TextBox 17">
              <a:extLst>
                <a:ext uri="{FF2B5EF4-FFF2-40B4-BE49-F238E27FC236}">
                  <a16:creationId xmlns:a16="http://schemas.microsoft.com/office/drawing/2014/main" id="{920B932C-11EA-A874-AE8E-16647078E07E}"/>
                </a:ext>
              </a:extLst>
            </p:cNvPr>
            <p:cNvSpPr txBox="1"/>
            <p:nvPr/>
          </p:nvSpPr>
          <p:spPr>
            <a:xfrm>
              <a:off x="2894619" y="5618836"/>
              <a:ext cx="13132723" cy="16340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tr-TR" sz="33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sozluk</a:t>
              </a:r>
              <a:r>
                <a:rPr lang="tr-TR" sz="33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= {“</a:t>
              </a:r>
              <a:r>
                <a:rPr lang="tr-TR" sz="33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Mesleğiniz”:”Öğrenci</a:t>
              </a:r>
              <a:r>
                <a:rPr lang="tr-TR" sz="33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”, “</a:t>
              </a:r>
              <a:r>
                <a:rPr lang="tr-TR" sz="33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Alanınız”:”Bilişim</a:t>
              </a:r>
              <a:r>
                <a:rPr lang="tr-TR" sz="33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”, “</a:t>
              </a:r>
              <a:r>
                <a:rPr lang="tr-TR" sz="33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Yer”:”Ankara</a:t>
              </a:r>
              <a:r>
                <a:rPr lang="tr-TR" sz="33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” }</a:t>
              </a:r>
            </a:p>
            <a:p>
              <a:pPr lvl="0">
                <a:spcBef>
                  <a:spcPct val="0"/>
                </a:spcBef>
                <a:defRPr/>
              </a:pPr>
              <a:endParaRPr lang="tr-TR" sz="33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lvl="0">
                <a:spcBef>
                  <a:spcPct val="0"/>
                </a:spcBef>
                <a:defRPr/>
              </a:pPr>
              <a:r>
                <a:rPr lang="tr-TR" sz="33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print</a:t>
              </a:r>
              <a:r>
                <a:rPr lang="tr-TR" sz="33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</a:t>
              </a:r>
              <a:r>
                <a:rPr lang="tr-TR" sz="33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sozluk</a:t>
              </a:r>
              <a:r>
                <a:rPr lang="tr-TR" sz="33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)</a:t>
              </a:r>
            </a:p>
          </p:txBody>
        </p:sp>
      </p:grpSp>
      <p:sp>
        <p:nvSpPr>
          <p:cNvPr id="17" name="TextBox 15">
            <a:extLst>
              <a:ext uri="{FF2B5EF4-FFF2-40B4-BE49-F238E27FC236}">
                <a16:creationId xmlns:a16="http://schemas.microsoft.com/office/drawing/2014/main" id="{523BC546-5D93-B284-7AAB-C2F0FB9DE2CE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80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80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1</a:t>
            </a:r>
            <a:r>
              <a:rPr lang="en-US" sz="80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80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80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Dictionary (Sözlük) </a:t>
            </a:r>
            <a:endParaRPr lang="en-US" sz="8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2" name="Sağ Ayraç 1">
            <a:extLst>
              <a:ext uri="{FF2B5EF4-FFF2-40B4-BE49-F238E27FC236}">
                <a16:creationId xmlns:a16="http://schemas.microsoft.com/office/drawing/2014/main" id="{8DBC8301-80CF-D01A-E8D4-358C13534B3B}"/>
              </a:ext>
            </a:extLst>
          </p:cNvPr>
          <p:cNvSpPr/>
          <p:nvPr/>
        </p:nvSpPr>
        <p:spPr>
          <a:xfrm rot="16200000">
            <a:off x="3808340" y="3370953"/>
            <a:ext cx="765319" cy="2133600"/>
          </a:xfrm>
          <a:prstGeom prst="rightBrace">
            <a:avLst>
              <a:gd name="adj1" fmla="val 8333"/>
              <a:gd name="adj2" fmla="val 49235"/>
            </a:avLst>
          </a:prstGeom>
          <a:ln w="57150">
            <a:solidFill>
              <a:srgbClr val="FFC5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Sağ Ayraç 14">
            <a:extLst>
              <a:ext uri="{FF2B5EF4-FFF2-40B4-BE49-F238E27FC236}">
                <a16:creationId xmlns:a16="http://schemas.microsoft.com/office/drawing/2014/main" id="{96405B36-9CFE-3FF0-95D3-AAC53C78F06A}"/>
              </a:ext>
            </a:extLst>
          </p:cNvPr>
          <p:cNvSpPr/>
          <p:nvPr/>
        </p:nvSpPr>
        <p:spPr>
          <a:xfrm rot="16200000">
            <a:off x="9104241" y="3370954"/>
            <a:ext cx="765319" cy="2133600"/>
          </a:xfrm>
          <a:prstGeom prst="rightBrace">
            <a:avLst>
              <a:gd name="adj1" fmla="val 8333"/>
              <a:gd name="adj2" fmla="val 49235"/>
            </a:avLst>
          </a:prstGeom>
          <a:ln w="57150">
            <a:solidFill>
              <a:srgbClr val="FFC5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Sağ Ayraç 17">
            <a:extLst>
              <a:ext uri="{FF2B5EF4-FFF2-40B4-BE49-F238E27FC236}">
                <a16:creationId xmlns:a16="http://schemas.microsoft.com/office/drawing/2014/main" id="{F331F1B8-04E0-AD89-F82A-97CB5137EB47}"/>
              </a:ext>
            </a:extLst>
          </p:cNvPr>
          <p:cNvSpPr/>
          <p:nvPr/>
        </p:nvSpPr>
        <p:spPr>
          <a:xfrm rot="16200000">
            <a:off x="13547125" y="3820186"/>
            <a:ext cx="765319" cy="1401235"/>
          </a:xfrm>
          <a:prstGeom prst="rightBrace">
            <a:avLst>
              <a:gd name="adj1" fmla="val 8333"/>
              <a:gd name="adj2" fmla="val 49235"/>
            </a:avLst>
          </a:prstGeom>
          <a:ln w="57150">
            <a:solidFill>
              <a:srgbClr val="FFC5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14432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4F8017-BA77-7FA7-FFC7-F37F822166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2E30AB10-2C17-F00F-FA87-5D628A2BEF8C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E3E4143E-91DF-02C2-3091-4D015C041788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06BC18E1-12D1-1116-E90F-06B20B4E1883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DF5294D8-1C52-CF88-E669-DB6A8A3E45FA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35637FDE-C9B4-609F-2A84-E4DB03E549FF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673BE272-9E19-81F9-B214-C0469EFC19AE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9849B2D1-005E-1E5D-E332-CDF94A7DAFAC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67F74CA5-278D-31CC-5827-9BD11CE02DF6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1FC47A7F-7D79-F220-4409-D2355143828B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12D0B099-2A21-8EB4-7AC3-AB087BF37DDD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21DE8FB8-00E3-6608-809F-DDB552F87780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B84447AC-6800-A4EA-600A-7D1BA66974BD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CC985A8A-0248-8B79-2911-51C8FF32838A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37FF3661-F085-F16A-C33F-0915E9F341AA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56D77582-8657-44D0-FBC1-F5D7828099C9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98E97428-60F0-9677-A28E-9DE4E291D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grpSp>
        <p:nvGrpSpPr>
          <p:cNvPr id="21" name="Grup 20">
            <a:extLst>
              <a:ext uri="{FF2B5EF4-FFF2-40B4-BE49-F238E27FC236}">
                <a16:creationId xmlns:a16="http://schemas.microsoft.com/office/drawing/2014/main" id="{6DC647E8-3F69-4401-6B6E-7C64DF83D4CC}"/>
              </a:ext>
            </a:extLst>
          </p:cNvPr>
          <p:cNvGrpSpPr/>
          <p:nvPr/>
        </p:nvGrpSpPr>
        <p:grpSpPr>
          <a:xfrm>
            <a:off x="306057" y="3251229"/>
            <a:ext cx="17753343" cy="5939016"/>
            <a:chOff x="2781854" y="3916888"/>
            <a:chExt cx="13245488" cy="6370112"/>
          </a:xfrm>
        </p:grpSpPr>
        <p:grpSp>
          <p:nvGrpSpPr>
            <p:cNvPr id="24" name="Grup 23">
              <a:extLst>
                <a:ext uri="{FF2B5EF4-FFF2-40B4-BE49-F238E27FC236}">
                  <a16:creationId xmlns:a16="http://schemas.microsoft.com/office/drawing/2014/main" id="{81E22836-4C57-60AB-367F-A5BC2A73A07A}"/>
                </a:ext>
              </a:extLst>
            </p:cNvPr>
            <p:cNvGrpSpPr/>
            <p:nvPr/>
          </p:nvGrpSpPr>
          <p:grpSpPr>
            <a:xfrm>
              <a:off x="2781854" y="3916888"/>
              <a:ext cx="13029902" cy="6370112"/>
              <a:chOff x="2781854" y="3872603"/>
              <a:chExt cx="13029902" cy="6370112"/>
            </a:xfrm>
          </p:grpSpPr>
          <p:grpSp>
            <p:nvGrpSpPr>
              <p:cNvPr id="27" name="Group 3">
                <a:extLst>
                  <a:ext uri="{FF2B5EF4-FFF2-40B4-BE49-F238E27FC236}">
                    <a16:creationId xmlns:a16="http://schemas.microsoft.com/office/drawing/2014/main" id="{DB941C02-C99D-A6D4-5BAF-53AC94D14D1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81854" y="3872603"/>
                <a:ext cx="13029902" cy="6370112"/>
                <a:chOff x="0" y="0"/>
                <a:chExt cx="7467600" cy="6002020"/>
              </a:xfrm>
            </p:grpSpPr>
            <p:sp>
              <p:nvSpPr>
                <p:cNvPr id="29" name="Freeform 4">
                  <a:extLst>
                    <a:ext uri="{FF2B5EF4-FFF2-40B4-BE49-F238E27FC236}">
                      <a16:creationId xmlns:a16="http://schemas.microsoft.com/office/drawing/2014/main" id="{43B538DA-976F-3A49-1654-059C82FE3169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67600" cy="45135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4513580">
                      <a:moveTo>
                        <a:pt x="7127240" y="0"/>
                      </a:moveTo>
                      <a:lnTo>
                        <a:pt x="340360" y="0"/>
                      </a:lnTo>
                      <a:cubicBezTo>
                        <a:pt x="152400" y="0"/>
                        <a:pt x="0" y="152400"/>
                        <a:pt x="0" y="340360"/>
                      </a:cubicBezTo>
                      <a:lnTo>
                        <a:pt x="0" y="4513580"/>
                      </a:lnTo>
                      <a:lnTo>
                        <a:pt x="7467600" y="4513580"/>
                      </a:lnTo>
                      <a:lnTo>
                        <a:pt x="7467600" y="340360"/>
                      </a:lnTo>
                      <a:cubicBezTo>
                        <a:pt x="7467600" y="152400"/>
                        <a:pt x="7315200" y="0"/>
                        <a:pt x="7127240" y="0"/>
                      </a:cubicBezTo>
                      <a:close/>
                      <a:moveTo>
                        <a:pt x="7142480" y="4188460"/>
                      </a:moveTo>
                      <a:lnTo>
                        <a:pt x="314961" y="4188460"/>
                      </a:lnTo>
                      <a:lnTo>
                        <a:pt x="314961" y="353060"/>
                      </a:lnTo>
                      <a:lnTo>
                        <a:pt x="7142480" y="353060"/>
                      </a:lnTo>
                      <a:lnTo>
                        <a:pt x="7142480" y="41884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">
                  <a:extLst>
                    <a:ext uri="{FF2B5EF4-FFF2-40B4-BE49-F238E27FC236}">
                      <a16:creationId xmlns:a16="http://schemas.microsoft.com/office/drawing/2014/main" id="{F0014826-6431-2437-D429-82D338C2982F}"/>
                    </a:ext>
                  </a:extLst>
                </p:cNvPr>
                <p:cNvSpPr/>
                <p:nvPr/>
              </p:nvSpPr>
              <p:spPr>
                <a:xfrm>
                  <a:off x="0" y="4514850"/>
                  <a:ext cx="7467600" cy="695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695960">
                      <a:moveTo>
                        <a:pt x="0" y="355600"/>
                      </a:moveTo>
                      <a:cubicBezTo>
                        <a:pt x="0" y="543560"/>
                        <a:pt x="152400" y="695960"/>
                        <a:pt x="340360" y="695960"/>
                      </a:cubicBezTo>
                      <a:lnTo>
                        <a:pt x="7127240" y="695960"/>
                      </a:lnTo>
                      <a:cubicBezTo>
                        <a:pt x="7315200" y="695960"/>
                        <a:pt x="7467600" y="543560"/>
                        <a:pt x="7467600" y="355600"/>
                      </a:cubicBezTo>
                      <a:lnTo>
                        <a:pt x="7467600" y="0"/>
                      </a:lnTo>
                      <a:lnTo>
                        <a:pt x="0" y="0"/>
                      </a:lnTo>
                      <a:lnTo>
                        <a:pt x="0" y="355600"/>
                      </a:lnTo>
                      <a:close/>
                    </a:path>
                  </a:pathLst>
                </a:custGeom>
                <a:solidFill>
                  <a:srgbClr val="E9E9E9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Freeform 6">
                  <a:extLst>
                    <a:ext uri="{FF2B5EF4-FFF2-40B4-BE49-F238E27FC236}">
                      <a16:creationId xmlns:a16="http://schemas.microsoft.com/office/drawing/2014/main" id="{7FC83D88-1F11-06CC-7EF1-4A290817A57D}"/>
                    </a:ext>
                  </a:extLst>
                </p:cNvPr>
                <p:cNvSpPr/>
                <p:nvPr/>
              </p:nvSpPr>
              <p:spPr>
                <a:xfrm>
                  <a:off x="2429510" y="5210810"/>
                  <a:ext cx="2606040" cy="791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6040" h="791210">
                      <a:moveTo>
                        <a:pt x="1258570" y="0"/>
                      </a:moveTo>
                      <a:lnTo>
                        <a:pt x="453390" y="0"/>
                      </a:lnTo>
                      <a:cubicBezTo>
                        <a:pt x="453390" y="0"/>
                        <a:pt x="429260" y="370840"/>
                        <a:pt x="403860" y="525780"/>
                      </a:cubicBezTo>
                      <a:cubicBezTo>
                        <a:pt x="359410" y="791210"/>
                        <a:pt x="87630" y="706120"/>
                        <a:pt x="10160" y="762000"/>
                      </a:cubicBezTo>
                      <a:cubicBezTo>
                        <a:pt x="0" y="769620"/>
                        <a:pt x="5080" y="786130"/>
                        <a:pt x="17780" y="786130"/>
                      </a:cubicBezTo>
                      <a:lnTo>
                        <a:pt x="2588260" y="786130"/>
                      </a:lnTo>
                      <a:cubicBezTo>
                        <a:pt x="2600960" y="786130"/>
                        <a:pt x="2606040" y="769620"/>
                        <a:pt x="2595880" y="762000"/>
                      </a:cubicBezTo>
                      <a:cubicBezTo>
                        <a:pt x="2518410" y="706120"/>
                        <a:pt x="2246630" y="791210"/>
                        <a:pt x="2202180" y="525780"/>
                      </a:cubicBezTo>
                      <a:cubicBezTo>
                        <a:pt x="2176780" y="370840"/>
                        <a:pt x="2152650" y="0"/>
                        <a:pt x="2152650" y="0"/>
                      </a:cubicBezTo>
                      <a:lnTo>
                        <a:pt x="1258570" y="0"/>
                      </a:lnTo>
                      <a:close/>
                    </a:path>
                  </a:pathLst>
                </a:custGeom>
                <a:solidFill>
                  <a:srgbClr val="BBBBBB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8" name="Dikdörtgen 27">
                <a:extLst>
                  <a:ext uri="{FF2B5EF4-FFF2-40B4-BE49-F238E27FC236}">
                    <a16:creationId xmlns:a16="http://schemas.microsoft.com/office/drawing/2014/main" id="{A332E324-7929-0B36-93B2-95740AC4A9B3}"/>
                  </a:ext>
                </a:extLst>
              </p:cNvPr>
              <p:cNvSpPr/>
              <p:nvPr/>
            </p:nvSpPr>
            <p:spPr>
              <a:xfrm>
                <a:off x="3366266" y="4122845"/>
                <a:ext cx="11975977" cy="42672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26" name="TextBox 17">
              <a:extLst>
                <a:ext uri="{FF2B5EF4-FFF2-40B4-BE49-F238E27FC236}">
                  <a16:creationId xmlns:a16="http://schemas.microsoft.com/office/drawing/2014/main" id="{B3FC5A04-721F-E574-E5FC-E20C047A87DD}"/>
                </a:ext>
              </a:extLst>
            </p:cNvPr>
            <p:cNvSpPr txBox="1"/>
            <p:nvPr/>
          </p:nvSpPr>
          <p:spPr>
            <a:xfrm>
              <a:off x="2894619" y="5618836"/>
              <a:ext cx="13132723" cy="16340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tr-TR" sz="33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sozluk</a:t>
              </a:r>
              <a:r>
                <a:rPr lang="tr-TR" sz="33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= {“</a:t>
              </a:r>
              <a:r>
                <a:rPr lang="tr-TR" sz="33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Mesleğiniz”:”Öğrenci</a:t>
              </a:r>
              <a:r>
                <a:rPr lang="tr-TR" sz="33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”, “</a:t>
              </a:r>
              <a:r>
                <a:rPr lang="tr-TR" sz="33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Alanınız”:”Bilişim</a:t>
              </a:r>
              <a:r>
                <a:rPr lang="tr-TR" sz="33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”, “</a:t>
              </a:r>
              <a:r>
                <a:rPr lang="tr-TR" sz="33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Yer”:”Ankara</a:t>
              </a:r>
              <a:r>
                <a:rPr lang="tr-TR" sz="33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” }</a:t>
              </a:r>
            </a:p>
            <a:p>
              <a:pPr lvl="0">
                <a:spcBef>
                  <a:spcPct val="0"/>
                </a:spcBef>
                <a:defRPr/>
              </a:pPr>
              <a:endParaRPr lang="tr-TR" sz="33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lvl="0">
                <a:spcBef>
                  <a:spcPct val="0"/>
                </a:spcBef>
                <a:defRPr/>
              </a:pPr>
              <a:r>
                <a:rPr lang="tr-TR" sz="33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print</a:t>
              </a:r>
              <a:r>
                <a:rPr lang="tr-TR" sz="33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</a:t>
              </a:r>
              <a:r>
                <a:rPr lang="tr-TR" sz="33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sozluk</a:t>
              </a:r>
              <a:r>
                <a:rPr lang="tr-TR" sz="33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)</a:t>
              </a:r>
            </a:p>
          </p:txBody>
        </p:sp>
      </p:grpSp>
      <p:sp>
        <p:nvSpPr>
          <p:cNvPr id="17" name="TextBox 15">
            <a:extLst>
              <a:ext uri="{FF2B5EF4-FFF2-40B4-BE49-F238E27FC236}">
                <a16:creationId xmlns:a16="http://schemas.microsoft.com/office/drawing/2014/main" id="{D65CBBB1-05DF-7639-3BD5-44F75B910E43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80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80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1</a:t>
            </a:r>
            <a:r>
              <a:rPr lang="en-US" sz="80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80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80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Dictionary (Sözlük) </a:t>
            </a:r>
            <a:endParaRPr lang="en-US" sz="8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2" name="Sağ Ayraç 1">
            <a:extLst>
              <a:ext uri="{FF2B5EF4-FFF2-40B4-BE49-F238E27FC236}">
                <a16:creationId xmlns:a16="http://schemas.microsoft.com/office/drawing/2014/main" id="{DF239964-DF9A-5FB8-CFFB-EA34B90F41CF}"/>
              </a:ext>
            </a:extLst>
          </p:cNvPr>
          <p:cNvSpPr/>
          <p:nvPr/>
        </p:nvSpPr>
        <p:spPr>
          <a:xfrm rot="16200000">
            <a:off x="3808340" y="3370953"/>
            <a:ext cx="765319" cy="2133600"/>
          </a:xfrm>
          <a:prstGeom prst="rightBrace">
            <a:avLst>
              <a:gd name="adj1" fmla="val 8333"/>
              <a:gd name="adj2" fmla="val 49235"/>
            </a:avLst>
          </a:prstGeom>
          <a:ln w="57150">
            <a:solidFill>
              <a:srgbClr val="FFC5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Sağ Ayraç 14">
            <a:extLst>
              <a:ext uri="{FF2B5EF4-FFF2-40B4-BE49-F238E27FC236}">
                <a16:creationId xmlns:a16="http://schemas.microsoft.com/office/drawing/2014/main" id="{6B606C6F-AC85-B045-48FA-2E4F33179D7D}"/>
              </a:ext>
            </a:extLst>
          </p:cNvPr>
          <p:cNvSpPr/>
          <p:nvPr/>
        </p:nvSpPr>
        <p:spPr>
          <a:xfrm rot="16200000">
            <a:off x="9104241" y="3370954"/>
            <a:ext cx="765319" cy="2133600"/>
          </a:xfrm>
          <a:prstGeom prst="rightBrace">
            <a:avLst>
              <a:gd name="adj1" fmla="val 8333"/>
              <a:gd name="adj2" fmla="val 49235"/>
            </a:avLst>
          </a:prstGeom>
          <a:ln w="57150">
            <a:solidFill>
              <a:srgbClr val="FFC5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Sağ Ayraç 17">
            <a:extLst>
              <a:ext uri="{FF2B5EF4-FFF2-40B4-BE49-F238E27FC236}">
                <a16:creationId xmlns:a16="http://schemas.microsoft.com/office/drawing/2014/main" id="{65FE4233-9B9F-1707-E198-5A1967F48D25}"/>
              </a:ext>
            </a:extLst>
          </p:cNvPr>
          <p:cNvSpPr/>
          <p:nvPr/>
        </p:nvSpPr>
        <p:spPr>
          <a:xfrm rot="16200000">
            <a:off x="13547125" y="3820186"/>
            <a:ext cx="765319" cy="1401235"/>
          </a:xfrm>
          <a:prstGeom prst="rightBrace">
            <a:avLst>
              <a:gd name="adj1" fmla="val 8333"/>
              <a:gd name="adj2" fmla="val 49235"/>
            </a:avLst>
          </a:prstGeom>
          <a:ln w="57150">
            <a:solidFill>
              <a:srgbClr val="FFC5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TextBox 17">
            <a:extLst>
              <a:ext uri="{FF2B5EF4-FFF2-40B4-BE49-F238E27FC236}">
                <a16:creationId xmlns:a16="http://schemas.microsoft.com/office/drawing/2014/main" id="{D5FC2F5D-99B9-E7D3-BEBF-D8AD89913AA6}"/>
              </a:ext>
            </a:extLst>
          </p:cNvPr>
          <p:cNvSpPr txBox="1"/>
          <p:nvPr/>
        </p:nvSpPr>
        <p:spPr>
          <a:xfrm>
            <a:off x="6172200" y="3207451"/>
            <a:ext cx="7239000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5500" dirty="0">
                <a:solidFill>
                  <a:srgbClr val="FFC000"/>
                </a:solidFill>
                <a:latin typeface="Fira Code"/>
                <a:ea typeface="Fira Code"/>
                <a:cs typeface="Fira Code"/>
                <a:sym typeface="Fira Code"/>
              </a:rPr>
              <a:t>ANAHTAR ( KEYS )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</p:spTree>
    <p:extLst>
      <p:ext uri="{BB962C8B-B14F-4D97-AF65-F5344CB8AC3E}">
        <p14:creationId xmlns:p14="http://schemas.microsoft.com/office/powerpoint/2010/main" val="76293746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1401</TotalTime>
  <Words>3947</Words>
  <Application>Microsoft Office PowerPoint</Application>
  <PresentationFormat>Özel</PresentationFormat>
  <Paragraphs>668</Paragraphs>
  <Slides>62</Slides>
  <Notes>51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62</vt:i4>
      </vt:variant>
    </vt:vector>
  </HeadingPairs>
  <TitlesOfParts>
    <vt:vector size="68" baseType="lpstr">
      <vt:lpstr>Arial</vt:lpstr>
      <vt:lpstr>Aptos</vt:lpstr>
      <vt:lpstr>Fira Code</vt:lpstr>
      <vt:lpstr>Consolas</vt:lpstr>
      <vt:lpstr>Calibri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Programming Language Workshop for Beginners Presentation Kopyası</dc:title>
  <dc:creator>SAMU-Furkan_Durmus</dc:creator>
  <cp:lastModifiedBy>Office</cp:lastModifiedBy>
  <cp:revision>38</cp:revision>
  <dcterms:created xsi:type="dcterms:W3CDTF">2006-08-16T00:00:00Z</dcterms:created>
  <dcterms:modified xsi:type="dcterms:W3CDTF">2025-11-03T18:42:34Z</dcterms:modified>
  <dc:identifier>DAG0Y_Vgdrk</dc:identifier>
</cp:coreProperties>
</file>