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3"/>
  </p:notesMasterIdLst>
  <p:sldIdLst>
    <p:sldId id="256" r:id="rId2"/>
    <p:sldId id="257" r:id="rId3"/>
    <p:sldId id="286" r:id="rId4"/>
    <p:sldId id="277" r:id="rId5"/>
    <p:sldId id="514" r:id="rId6"/>
    <p:sldId id="496" r:id="rId7"/>
    <p:sldId id="515" r:id="rId8"/>
    <p:sldId id="517" r:id="rId9"/>
    <p:sldId id="516" r:id="rId10"/>
    <p:sldId id="518" r:id="rId11"/>
    <p:sldId id="519" r:id="rId12"/>
    <p:sldId id="520" r:id="rId13"/>
    <p:sldId id="521" r:id="rId14"/>
    <p:sldId id="444" r:id="rId15"/>
    <p:sldId id="541" r:id="rId16"/>
    <p:sldId id="542" r:id="rId17"/>
    <p:sldId id="531" r:id="rId18"/>
    <p:sldId id="532" r:id="rId19"/>
    <p:sldId id="543" r:id="rId20"/>
    <p:sldId id="533" r:id="rId21"/>
    <p:sldId id="534" r:id="rId22"/>
    <p:sldId id="544" r:id="rId23"/>
    <p:sldId id="535" r:id="rId24"/>
    <p:sldId id="536" r:id="rId25"/>
    <p:sldId id="537" r:id="rId26"/>
    <p:sldId id="538" r:id="rId27"/>
    <p:sldId id="540" r:id="rId28"/>
    <p:sldId id="539" r:id="rId29"/>
    <p:sldId id="545" r:id="rId30"/>
    <p:sldId id="522" r:id="rId31"/>
    <p:sldId id="555" r:id="rId32"/>
    <p:sldId id="524" r:id="rId33"/>
    <p:sldId id="525" r:id="rId34"/>
    <p:sldId id="528" r:id="rId35"/>
    <p:sldId id="526" r:id="rId36"/>
    <p:sldId id="527" r:id="rId37"/>
    <p:sldId id="529" r:id="rId38"/>
    <p:sldId id="330" r:id="rId39"/>
    <p:sldId id="548" r:id="rId40"/>
    <p:sldId id="547" r:id="rId41"/>
    <p:sldId id="549" r:id="rId42"/>
    <p:sldId id="550" r:id="rId43"/>
    <p:sldId id="523" r:id="rId44"/>
    <p:sldId id="551" r:id="rId45"/>
    <p:sldId id="552" r:id="rId46"/>
    <p:sldId id="554" r:id="rId47"/>
    <p:sldId id="553" r:id="rId48"/>
    <p:sldId id="556" r:id="rId49"/>
    <p:sldId id="557" r:id="rId50"/>
    <p:sldId id="558" r:id="rId51"/>
    <p:sldId id="331" r:id="rId52"/>
    <p:sldId id="559" r:id="rId53"/>
    <p:sldId id="560" r:id="rId54"/>
    <p:sldId id="492" r:id="rId55"/>
    <p:sldId id="561" r:id="rId56"/>
    <p:sldId id="442" r:id="rId57"/>
    <p:sldId id="332" r:id="rId58"/>
    <p:sldId id="562" r:id="rId59"/>
    <p:sldId id="563" r:id="rId60"/>
    <p:sldId id="502" r:id="rId61"/>
    <p:sldId id="564" r:id="rId62"/>
    <p:sldId id="565" r:id="rId63"/>
    <p:sldId id="566" r:id="rId64"/>
    <p:sldId id="567" r:id="rId65"/>
    <p:sldId id="569" r:id="rId66"/>
    <p:sldId id="568" r:id="rId67"/>
    <p:sldId id="570" r:id="rId68"/>
    <p:sldId id="571" r:id="rId69"/>
    <p:sldId id="572" r:id="rId70"/>
    <p:sldId id="573" r:id="rId71"/>
    <p:sldId id="574" r:id="rId72"/>
    <p:sldId id="575" r:id="rId73"/>
    <p:sldId id="576" r:id="rId74"/>
    <p:sldId id="577" r:id="rId75"/>
    <p:sldId id="578" r:id="rId76"/>
    <p:sldId id="579" r:id="rId77"/>
    <p:sldId id="580" r:id="rId78"/>
    <p:sldId id="583" r:id="rId79"/>
    <p:sldId id="584" r:id="rId80"/>
    <p:sldId id="581" r:id="rId81"/>
    <p:sldId id="585" r:id="rId82"/>
    <p:sldId id="498" r:id="rId83"/>
    <p:sldId id="592" r:id="rId84"/>
    <p:sldId id="586" r:id="rId85"/>
    <p:sldId id="587" r:id="rId86"/>
    <p:sldId id="613" r:id="rId87"/>
    <p:sldId id="588" r:id="rId88"/>
    <p:sldId id="589" r:id="rId89"/>
    <p:sldId id="593" r:id="rId90"/>
    <p:sldId id="591" r:id="rId91"/>
    <p:sldId id="590" r:id="rId92"/>
    <p:sldId id="594" r:id="rId93"/>
    <p:sldId id="595" r:id="rId94"/>
    <p:sldId id="596" r:id="rId95"/>
    <p:sldId id="597" r:id="rId96"/>
    <p:sldId id="598" r:id="rId97"/>
    <p:sldId id="599" r:id="rId98"/>
    <p:sldId id="600" r:id="rId99"/>
    <p:sldId id="601" r:id="rId100"/>
    <p:sldId id="602" r:id="rId101"/>
    <p:sldId id="603" r:id="rId102"/>
    <p:sldId id="604" r:id="rId103"/>
    <p:sldId id="605" r:id="rId104"/>
    <p:sldId id="606" r:id="rId105"/>
    <p:sldId id="607" r:id="rId106"/>
    <p:sldId id="608" r:id="rId107"/>
    <p:sldId id="609" r:id="rId108"/>
    <p:sldId id="610" r:id="rId109"/>
    <p:sldId id="611" r:id="rId110"/>
    <p:sldId id="612" r:id="rId111"/>
    <p:sldId id="280" r:id="rId112"/>
  </p:sldIdLst>
  <p:sldSz cx="18288000" cy="10287000"/>
  <p:notesSz cx="6858000" cy="9144000"/>
  <p:embeddedFontLst>
    <p:embeddedFont>
      <p:font typeface="Consolas" panose="020B0609020204030204" pitchFamily="49" charset="0"/>
      <p:regular r:id="rId114"/>
      <p:bold r:id="rId115"/>
      <p:italic r:id="rId116"/>
      <p:boldItalic r:id="rId117"/>
    </p:embeddedFont>
    <p:embeddedFont>
      <p:font typeface="Fira Code" panose="020B0809050000020004" pitchFamily="49" charset="0"/>
      <p:regular r:id="rId118"/>
      <p:bold r:id="rId1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957"/>
    <a:srgbClr val="00FF00"/>
    <a:srgbClr val="AB81FF"/>
    <a:srgbClr val="FF5858"/>
    <a:srgbClr val="38B6FF"/>
    <a:srgbClr val="FFC535"/>
    <a:srgbClr val="E9E9E9"/>
    <a:srgbClr val="782A2A"/>
    <a:srgbClr val="1C3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>
        <p:scale>
          <a:sx n="33" d="100"/>
          <a:sy n="33" d="100"/>
        </p:scale>
        <p:origin x="195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font" Target="fonts/font5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.fntdata"/><Relationship Id="rId119" Type="http://schemas.openxmlformats.org/officeDocument/2006/relationships/font" Target="fonts/font6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D9FC-1951-4DEA-9B5E-3992E8A4B1AC}" type="datetimeFigureOut">
              <a:rPr lang="tr-TR" smtClean="0"/>
              <a:t>1.11.2025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CE2-9A0E-4FF3-A5F4-5F6FB61AE8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3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33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4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24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8D336-8CED-95D5-9FF7-014FF937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0FA9284A-E11A-C29F-7B0F-BCEF79469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3720429E-9675-1DB3-C64E-BEA6453CC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EE8143B-23C7-F483-40E1-808A3BCF8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ECE2-9A0E-4FF3-A5F4-5F6FB61AE8A4}" type="slidenum">
              <a:rPr lang="tr-TR" smtClean="0"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6228-89E7-42B8-9661-4D193C8CE157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6CED-734D-438A-8065-CE66A78C2BAE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6AD1-D1C6-4F73-985F-081E8A1A09B4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EA12-B9C4-43E1-8F23-91D599DFD241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96E4-02A1-4A19-85BC-9DB0C47AC9BC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0180-919A-450A-90E8-AA01781FE728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CC-B805-4EA8-9BB6-7B37CE9D63BC}" type="datetime1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5716-A519-4F07-96B7-1D13150D3CF9}" type="datetime1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DC19-9FBA-4E2F-BA08-DDC69F6CD829}" type="datetime1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316200" y="93345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9EEB6C0-6893-2812-09AC-B79B6E45834E}"/>
              </a:ext>
            </a:extLst>
          </p:cNvPr>
          <p:cNvSpPr/>
          <p:nvPr userDrawn="1"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965-F168-4C61-B9A0-278D9CBA7929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69E4-F907-40FF-9AFF-1FD7CB7E145E}" type="datetime1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25000D13-F031-A2AC-071F-BFB3BC4E857C}"/>
              </a:ext>
            </a:extLst>
          </p:cNvPr>
          <p:cNvSpPr/>
          <p:nvPr userDrawn="1"/>
        </p:nvSpPr>
        <p:spPr>
          <a:xfrm rot="5400000">
            <a:off x="3219409" y="-3133728"/>
            <a:ext cx="11927910" cy="18288000"/>
          </a:xfrm>
          <a:custGeom>
            <a:avLst/>
            <a:gdLst/>
            <a:ahLst/>
            <a:cxnLst/>
            <a:rect l="l" t="t" r="r" b="b"/>
            <a:pathLst>
              <a:path w="11927910" h="18533220">
                <a:moveTo>
                  <a:pt x="0" y="0"/>
                </a:moveTo>
                <a:lnTo>
                  <a:pt x="11927910" y="0"/>
                </a:lnTo>
                <a:lnTo>
                  <a:pt x="11927910" y="18533220"/>
                </a:lnTo>
                <a:lnTo>
                  <a:pt x="0" y="18533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t="-7208" b="-720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B420-8D4C-46E7-A528-B402A4B9BE31}" type="datetime1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kern="1200" smtClean="0">
                <a:solidFill>
                  <a:schemeClr val="bg1"/>
                </a:solidFill>
                <a:latin typeface="Fira Code"/>
                <a:ea typeface="Fira Code"/>
                <a:cs typeface="Fira Code"/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752141CC-2A9E-DF48-3CA0-B6066949694F}"/>
              </a:ext>
            </a:extLst>
          </p:cNvPr>
          <p:cNvSpPr/>
          <p:nvPr userDrawn="1"/>
        </p:nvSpPr>
        <p:spPr>
          <a:xfrm>
            <a:off x="17256364" y="635303"/>
            <a:ext cx="263224" cy="287372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1EE9175-0AFE-037E-78BD-A2E860D5C3A3}"/>
              </a:ext>
            </a:extLst>
          </p:cNvPr>
          <p:cNvSpPr/>
          <p:nvPr userDrawn="1"/>
        </p:nvSpPr>
        <p:spPr>
          <a:xfrm flipH="1">
            <a:off x="17256364" y="642246"/>
            <a:ext cx="254522" cy="280428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4CA0233-31FE-4601-CE0D-2C8B4D3319BC}"/>
              </a:ext>
            </a:extLst>
          </p:cNvPr>
          <p:cNvSpPr/>
          <p:nvPr userDrawn="1"/>
        </p:nvSpPr>
        <p:spPr>
          <a:xfrm>
            <a:off x="16127344" y="778988"/>
            <a:ext cx="376025" cy="0"/>
          </a:xfrm>
          <a:prstGeom prst="line">
            <a:avLst/>
          </a:prstGeom>
          <a:ln w="254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2DC7D23-E3AF-76CF-48E6-644FDDD0FFBC}"/>
              </a:ext>
            </a:extLst>
          </p:cNvPr>
          <p:cNvSpPr/>
          <p:nvPr userDrawn="1"/>
        </p:nvSpPr>
        <p:spPr>
          <a:xfrm>
            <a:off x="16731919" y="630418"/>
            <a:ext cx="288842" cy="292256"/>
          </a:xfrm>
          <a:custGeom>
            <a:avLst/>
            <a:gdLst/>
            <a:ahLst/>
            <a:cxnLst/>
            <a:rect l="l" t="t" r="r" b="b"/>
            <a:pathLst>
              <a:path w="76074" h="76973">
                <a:moveTo>
                  <a:pt x="38037" y="0"/>
                </a:moveTo>
                <a:lnTo>
                  <a:pt x="38037" y="0"/>
                </a:lnTo>
                <a:cubicBezTo>
                  <a:pt x="59044" y="0"/>
                  <a:pt x="76074" y="17030"/>
                  <a:pt x="76074" y="38037"/>
                </a:cubicBezTo>
                <a:lnTo>
                  <a:pt x="76074" y="38936"/>
                </a:lnTo>
                <a:cubicBezTo>
                  <a:pt x="76074" y="59943"/>
                  <a:pt x="59044" y="76973"/>
                  <a:pt x="38037" y="76973"/>
                </a:cubicBezTo>
                <a:lnTo>
                  <a:pt x="38037" y="76973"/>
                </a:lnTo>
                <a:cubicBezTo>
                  <a:pt x="17030" y="76973"/>
                  <a:pt x="0" y="59943"/>
                  <a:pt x="0" y="38936"/>
                </a:cubicBezTo>
                <a:lnTo>
                  <a:pt x="0" y="38037"/>
                </a:lnTo>
                <a:cubicBezTo>
                  <a:pt x="0" y="17030"/>
                  <a:pt x="17030" y="0"/>
                  <a:pt x="3803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CF3674-959C-E1F7-E74E-51C7E096072B}"/>
              </a:ext>
            </a:extLst>
          </p:cNvPr>
          <p:cNvSpPr txBox="1"/>
          <p:nvPr userDrawn="1"/>
        </p:nvSpPr>
        <p:spPr>
          <a:xfrm>
            <a:off x="7071262" y="463796"/>
            <a:ext cx="4838700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8D9C1B3-4795-8ED1-2D6D-A22968898455}"/>
              </a:ext>
            </a:extLst>
          </p:cNvPr>
          <p:cNvSpPr txBox="1"/>
          <p:nvPr userDrawn="1"/>
        </p:nvSpPr>
        <p:spPr>
          <a:xfrm>
            <a:off x="306057" y="9755234"/>
            <a:ext cx="335371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48EFA336-3BA8-9396-A217-2146C32D560A}"/>
              </a:ext>
            </a:extLst>
          </p:cNvPr>
          <p:cNvSpPr/>
          <p:nvPr userDrawn="1"/>
        </p:nvSpPr>
        <p:spPr>
          <a:xfrm>
            <a:off x="597007" y="354487"/>
            <a:ext cx="17262368" cy="844118"/>
          </a:xfrm>
          <a:custGeom>
            <a:avLst/>
            <a:gdLst/>
            <a:ahLst/>
            <a:cxnLst/>
            <a:rect l="l" t="t" r="r" b="b"/>
            <a:pathLst>
              <a:path w="4546467" h="222319">
                <a:moveTo>
                  <a:pt x="22873" y="0"/>
                </a:moveTo>
                <a:lnTo>
                  <a:pt x="4523595" y="0"/>
                </a:lnTo>
                <a:cubicBezTo>
                  <a:pt x="4529661" y="0"/>
                  <a:pt x="4535479" y="2410"/>
                  <a:pt x="4539768" y="6699"/>
                </a:cubicBezTo>
                <a:cubicBezTo>
                  <a:pt x="4544058" y="10989"/>
                  <a:pt x="4546467" y="16807"/>
                  <a:pt x="4546467" y="22873"/>
                </a:cubicBezTo>
                <a:lnTo>
                  <a:pt x="4546467" y="199446"/>
                </a:lnTo>
                <a:cubicBezTo>
                  <a:pt x="4546467" y="212079"/>
                  <a:pt x="4536227" y="222319"/>
                  <a:pt x="4523595" y="222319"/>
                </a:cubicBezTo>
                <a:lnTo>
                  <a:pt x="22873" y="222319"/>
                </a:lnTo>
                <a:cubicBezTo>
                  <a:pt x="10240" y="222319"/>
                  <a:pt x="0" y="212079"/>
                  <a:pt x="0" y="199446"/>
                </a:cubicBezTo>
                <a:lnTo>
                  <a:pt x="0" y="22873"/>
                </a:lnTo>
                <a:cubicBezTo>
                  <a:pt x="0" y="10240"/>
                  <a:pt x="10240" y="0"/>
                  <a:pt x="2287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4AD387-8AF9-1524-AE65-CA9667259300}"/>
              </a:ext>
            </a:extLst>
          </p:cNvPr>
          <p:cNvSpPr txBox="1"/>
          <p:nvPr userDrawn="1"/>
        </p:nvSpPr>
        <p:spPr>
          <a:xfrm>
            <a:off x="815178" y="472925"/>
            <a:ext cx="3113472" cy="480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4. Hafta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B86D-A844-C640-AF50-2970A995B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9239F8-0310-E513-5C9E-1D312439B832}"/>
              </a:ext>
            </a:extLst>
          </p:cNvPr>
          <p:cNvSpPr/>
          <p:nvPr/>
        </p:nvSpPr>
        <p:spPr>
          <a:xfrm>
            <a:off x="10515600" y="3395766"/>
            <a:ext cx="7177297" cy="5319372"/>
          </a:xfrm>
          <a:custGeom>
            <a:avLst/>
            <a:gdLst/>
            <a:ahLst/>
            <a:cxnLst/>
            <a:rect l="l" t="t" r="r" b="b"/>
            <a:pathLst>
              <a:path w="8520322" h="6314739">
                <a:moveTo>
                  <a:pt x="0" y="0"/>
                </a:moveTo>
                <a:lnTo>
                  <a:pt x="8520322" y="0"/>
                </a:lnTo>
                <a:lnTo>
                  <a:pt x="8520322" y="6314739"/>
                </a:lnTo>
                <a:lnTo>
                  <a:pt x="0" y="631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42C9B0-DF78-A4A5-9844-92C6500C0109}"/>
              </a:ext>
            </a:extLst>
          </p:cNvPr>
          <p:cNvGrpSpPr/>
          <p:nvPr/>
        </p:nvGrpSpPr>
        <p:grpSpPr>
          <a:xfrm>
            <a:off x="1066800" y="7264747"/>
            <a:ext cx="6077845" cy="1876706"/>
            <a:chOff x="0" y="0"/>
            <a:chExt cx="1600749" cy="23699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DE09D2-747B-0E01-85C7-A16AC80E219B}"/>
                </a:ext>
              </a:extLst>
            </p:cNvPr>
            <p:cNvSpPr/>
            <p:nvPr/>
          </p:nvSpPr>
          <p:spPr>
            <a:xfrm>
              <a:off x="0" y="0"/>
              <a:ext cx="1600749" cy="236991"/>
            </a:xfrm>
            <a:custGeom>
              <a:avLst/>
              <a:gdLst/>
              <a:ahLst/>
              <a:cxnLst/>
              <a:rect l="l" t="t" r="r" b="b"/>
              <a:pathLst>
                <a:path w="1600749" h="236991">
                  <a:moveTo>
                    <a:pt x="30571" y="0"/>
                  </a:moveTo>
                  <a:lnTo>
                    <a:pt x="1570178" y="0"/>
                  </a:lnTo>
                  <a:cubicBezTo>
                    <a:pt x="1578286" y="0"/>
                    <a:pt x="1586062" y="3221"/>
                    <a:pt x="1591795" y="8954"/>
                  </a:cubicBezTo>
                  <a:cubicBezTo>
                    <a:pt x="1597528" y="14687"/>
                    <a:pt x="1600749" y="22463"/>
                    <a:pt x="1600749" y="30571"/>
                  </a:cubicBezTo>
                  <a:lnTo>
                    <a:pt x="1600749" y="206420"/>
                  </a:lnTo>
                  <a:cubicBezTo>
                    <a:pt x="1600749" y="223304"/>
                    <a:pt x="1587062" y="236991"/>
                    <a:pt x="1570178" y="236991"/>
                  </a:cubicBezTo>
                  <a:lnTo>
                    <a:pt x="30571" y="236991"/>
                  </a:lnTo>
                  <a:cubicBezTo>
                    <a:pt x="22463" y="236991"/>
                    <a:pt x="14687" y="233770"/>
                    <a:pt x="8954" y="228037"/>
                  </a:cubicBezTo>
                  <a:cubicBezTo>
                    <a:pt x="3221" y="222304"/>
                    <a:pt x="0" y="214528"/>
                    <a:pt x="0" y="206420"/>
                  </a:cubicBezTo>
                  <a:lnTo>
                    <a:pt x="0" y="30571"/>
                  </a:lnTo>
                  <a:cubicBezTo>
                    <a:pt x="0" y="22463"/>
                    <a:pt x="3221" y="14687"/>
                    <a:pt x="8954" y="8954"/>
                  </a:cubicBezTo>
                  <a:cubicBezTo>
                    <a:pt x="14687" y="3221"/>
                    <a:pt x="22463" y="0"/>
                    <a:pt x="30571" y="0"/>
                  </a:cubicBezTo>
                  <a:close/>
                </a:path>
              </a:pathLst>
            </a:custGeom>
            <a:solidFill>
              <a:srgbClr val="FFC53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E2F599-7DF5-67F8-D505-DFA1F0A3A206}"/>
                </a:ext>
              </a:extLst>
            </p:cNvPr>
            <p:cNvSpPr txBox="1"/>
            <p:nvPr/>
          </p:nvSpPr>
          <p:spPr>
            <a:xfrm>
              <a:off x="0" y="-38100"/>
              <a:ext cx="1600749" cy="275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9B61281-51BC-92BB-CEC7-C38CCC2268C3}"/>
              </a:ext>
            </a:extLst>
          </p:cNvPr>
          <p:cNvSpPr txBox="1"/>
          <p:nvPr/>
        </p:nvSpPr>
        <p:spPr>
          <a:xfrm>
            <a:off x="1263759" y="4717052"/>
            <a:ext cx="10591799" cy="1198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Öğr. Gör. Furkan DURMUŞ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2F01891-6450-5AFD-BF07-9AE43FCE8A00}"/>
              </a:ext>
            </a:extLst>
          </p:cNvPr>
          <p:cNvSpPr txBox="1"/>
          <p:nvPr/>
        </p:nvSpPr>
        <p:spPr>
          <a:xfrm>
            <a:off x="1263759" y="7300247"/>
            <a:ext cx="5105086" cy="170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Samsun Üniversitesi</a:t>
            </a:r>
          </a:p>
          <a:p>
            <a:pPr marL="0" marR="0" lvl="0" indent="0" algn="ctr" defTabSz="914400" rtl="0" eaLnBrk="1" fontAlgn="auto" latinLnBrk="0" hangingPunct="1">
              <a:lnSpc>
                <a:spcPts val="4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1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Teknik Bilimler Meslek Yüksekokulu</a:t>
            </a:r>
            <a:endParaRPr kumimoji="0" lang="en-US" sz="31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9606E1FE-158D-A987-37E0-8DF1B9EF97D6}"/>
              </a:ext>
            </a:extLst>
          </p:cNvPr>
          <p:cNvSpPr txBox="1"/>
          <p:nvPr/>
        </p:nvSpPr>
        <p:spPr>
          <a:xfrm>
            <a:off x="3557811" y="1283672"/>
            <a:ext cx="11477178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Temel Programlama 1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AB81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2" name="AutoShape 4" descr="Python Programming – e-Learning &amp; Data Analytics Lab">
            <a:extLst>
              <a:ext uri="{FF2B5EF4-FFF2-40B4-BE49-F238E27FC236}">
                <a16:creationId xmlns:a16="http://schemas.microsoft.com/office/drawing/2014/main" id="{93AB180C-D983-4E11-5966-7AA74F732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4" name="Picture 10" descr="Python - Wikiversity">
            <a:extLst>
              <a:ext uri="{FF2B5EF4-FFF2-40B4-BE49-F238E27FC236}">
                <a16:creationId xmlns:a16="http://schemas.microsoft.com/office/drawing/2014/main" id="{A08DB56A-2E6F-5D57-1E83-D64EB900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55" y="4991100"/>
            <a:ext cx="1425392" cy="14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C1E96B-62AD-B96A-A6A6-E14F27B6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637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0A85-079F-D2BC-2919-B28711794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2E61DF9-1F47-DD41-9C6B-91517A4051A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422F645-F46D-3E3B-00F2-55FE203A8980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CB93BF9-35EA-BCEF-9CD9-E0712DB8335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8BFA276-07B9-B1AE-DC8B-0E4CBCB40606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49479235-0C8A-8BC4-D3DD-5C0D8683B7FC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08E1DA4-BC10-5855-FDE2-15BDC922977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DACC804-5F7F-3427-52F1-D51A15AE7FE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ED1E147-4F93-F03B-3CD8-73E482F0460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4CB5DD7-88F6-69C9-134E-1351AD6E08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4461978-92E0-1DEF-3BC1-3A9F51B29F9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38430251-78F5-0E2B-DD31-2A4D076281EF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41EC3C5-75A9-FF68-2B85-0A966E86177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72947DF-31E2-D2CA-56FE-5E12D1619B3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7AA5CD9-27A9-B884-4F70-9CDF9211C480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ve 19.0 sayılarının eşit olup olmadığını kontrol eden kodu yazınız.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C734CB52-D2A1-62D1-733F-CC3F4D3D141A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A450540-F9C0-BEC5-A3CB-B9B0DC2C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F46D92E-D91F-2F2C-07EC-FA5A01358930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5497FBF1-FD96-6CA7-6291-D2FE6F664D07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BE575B25-2482-8CA7-E7EA-029771B082B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A6987488-139D-EA9F-42B1-D3B3C1E90D9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9532C230-BD62-A03F-C188-BE6D1CC624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E7DD0BEC-6AB2-DEF6-B130-0EFEF4F07670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BF89590C-FDEC-AB37-0F32-AFEF3EC3EC3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30FC6311-E89D-D0BD-CBFE-C7CAAE55884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862B1B22-DF35-F15E-0760-655D5B1A3384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19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19.0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print(sayi1 == sayi2)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553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CA97D-D844-1ED1-5C22-0C08763A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CC26AA1-2D5B-4BFC-7BB9-A1820639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CC848193-6E9C-464A-8A6B-9B982CC9A975}"/>
              </a:ext>
            </a:extLst>
          </p:cNvPr>
          <p:cNvSpPr txBox="1"/>
          <p:nvPr/>
        </p:nvSpPr>
        <p:spPr>
          <a:xfrm>
            <a:off x="2449286" y="4451002"/>
            <a:ext cx="15011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donanim.insert(2, “tarayıcı”)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‘tarayıcı’, ‘işlemci’, ‘bellek’, ‘sabit disk’]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D313838-6307-F2C8-1FEC-70D2A096D10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Insert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8DC6F629-F88B-BAE0-243E-AED893E4D1E8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2FF3740-EBDE-75A6-C13D-C64637149362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5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8A7BA-7027-E759-72EB-3E96E8EA3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81E83FD-AF1C-DF4C-12D0-AAAB8AB7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5C23A61-1BC8-74A3-0814-CC3F35459F92}"/>
              </a:ext>
            </a:extLst>
          </p:cNvPr>
          <p:cNvSpPr txBox="1"/>
          <p:nvPr/>
        </p:nvSpPr>
        <p:spPr>
          <a:xfrm>
            <a:off x="2590800" y="3009900"/>
            <a:ext cx="1535763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Insert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 Listenin belirtilen konumuna (indeksine) eleman eklemek için kullanılır.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donanim.insert(2, “tarayıcı”)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‘tarayıcı’, ‘işlemci’, ‘bellek’, ‘sabit disk’]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F3A1D3E-E426-10F7-35F8-2A69BCF70606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Insert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4005F94-3E77-B0A2-AF7A-3677A0F4C3C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8A4768B8-316C-6220-1FF9-A15C6B367973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2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51B0-1C10-DEE3-74FB-B50A56377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5E2D24C-1B7C-9EF2-ED23-06B420AE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544BC2A-AF40-E126-2077-AA233E33AB31}"/>
              </a:ext>
            </a:extLst>
          </p:cNvPr>
          <p:cNvSpPr txBox="1"/>
          <p:nvPr/>
        </p:nvSpPr>
        <p:spPr>
          <a:xfrm>
            <a:off x="2449286" y="4451002"/>
            <a:ext cx="15011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donanim.remove(“klavye”)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2092A2A-69F2-9B09-D34F-5072668CEA07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6CECEB6-CB12-34B2-CDAC-0D6176AEA438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2269482B-AE6D-DCCA-A479-12811DCCB096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62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9767-A4F5-74D2-ABD4-E2586B65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6264047-5790-DD71-1ECE-27879EB6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1B2CDAD-E87C-4243-56D8-D5DF5D1E8C67}"/>
              </a:ext>
            </a:extLst>
          </p:cNvPr>
          <p:cNvSpPr txBox="1"/>
          <p:nvPr/>
        </p:nvSpPr>
        <p:spPr>
          <a:xfrm>
            <a:off x="2449286" y="4451002"/>
            <a:ext cx="15011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donanim.remove(“klavye”)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‘işlemci’, ‘bellek’, ‘sabit disk’]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DD45C49-6E61-6071-9AB2-8BEC93E98F19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306E425D-9852-4416-83AE-4E88A39E4B82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F166E66-901B-F074-E809-AF37AAD153A9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29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EDD3-974C-0142-AA72-F330F8ABE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77405D2-B1A5-93EB-D5F8-4F2280F9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2B22004-7229-9720-36CE-DEFD5F7E7ADD}"/>
              </a:ext>
            </a:extLst>
          </p:cNvPr>
          <p:cNvSpPr txBox="1"/>
          <p:nvPr/>
        </p:nvSpPr>
        <p:spPr>
          <a:xfrm>
            <a:off x="2443843" y="3296840"/>
            <a:ext cx="15011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Remove: Listenin içindeki değeri verilen elemanı siler.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donanim.remove(“klavye”)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‘işlemci’, ‘bellek’, ‘sabit disk’]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085E653-9BA1-F591-F0E2-A5D5F6B5A472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Remove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9E5803B0-47AC-D134-D68F-F1B0C572B74A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25213DC-D743-2C7C-FF3E-BC854E814E4F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1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33A4-4975-8A1A-0FBE-8F4A39EB6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77D2BE7-21E0-F522-CE9A-786AE9B0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E95ED8A-A705-4315-A007-56E6805177B4}"/>
              </a:ext>
            </a:extLst>
          </p:cNvPr>
          <p:cNvSpPr txBox="1"/>
          <p:nvPr/>
        </p:nvSpPr>
        <p:spPr>
          <a:xfrm>
            <a:off x="2443843" y="3296840"/>
            <a:ext cx="15011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Pop: Listede belirtilen konumdaki (indeks) elemanı siler.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donanim.pop(3)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Ekran Çıktısı: [‘yazıcı’, ‘klavye’, ‘işlemci’, ‘sabit disk’]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E158558-E71A-B0C7-98D5-2346AE67F64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Pop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0C1C879-4155-5813-1082-D5CD0C68B2B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319B804-1CAA-F371-22A8-FAFA50B1ADF0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4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9DA6-853F-0212-2D76-C447942E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1DEA27E-1D86-9351-8461-3021B8E8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21181C9-BD78-1764-4356-F5B8577A21A0}"/>
              </a:ext>
            </a:extLst>
          </p:cNvPr>
          <p:cNvSpPr txBox="1"/>
          <p:nvPr/>
        </p:nvSpPr>
        <p:spPr>
          <a:xfrm>
            <a:off x="2443843" y="3296840"/>
            <a:ext cx="15011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Clear: Listenin tüm elemanlarını siler ve boş bir liste ortaya çıkarır.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donanim.clear()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Ekran Çıktısı: [ ]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A90E894-83D9-C5CC-D9C9-EF9610AAAA7C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Clear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81AE29-CB8B-ADB0-1CC9-A840247DC55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6AC39E1-FABA-9156-910D-B5E1194460CE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3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B82F2-8BC4-1F73-386D-9785920F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51DF03-2FC4-141C-871B-EA252773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C3491E3E-80BC-D2DD-5078-94A3ED46F494}"/>
              </a:ext>
            </a:extLst>
          </p:cNvPr>
          <p:cNvSpPr txBox="1"/>
          <p:nvPr/>
        </p:nvSpPr>
        <p:spPr>
          <a:xfrm>
            <a:off x="2443843" y="3296840"/>
            <a:ext cx="15011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Index: Bir elemanın listedeki konumunu bulur.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Listedeki “sabit disk” elemanının indeksini bulunuz.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print(donanim.index(“sabit disk”))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Ekran Çıktısı: 4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32206E3-63B0-6359-37F7-BE4B86308883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56AE6B9-C109-21E8-68AD-D73CDD190881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78D30D2-CB90-0913-3080-559A4D2D1EBB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9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25D72-BF6D-3766-7D19-2890EE38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5915FF0-5E6D-081D-3D32-6A4A14AF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94B604-257C-A5D9-9C94-CBD5833D19E7}"/>
              </a:ext>
            </a:extLst>
          </p:cNvPr>
          <p:cNvSpPr txBox="1"/>
          <p:nvPr/>
        </p:nvSpPr>
        <p:spPr>
          <a:xfrm>
            <a:off x="685800" y="3296840"/>
            <a:ext cx="1676944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Count: Listede belirtilen elemandan kaç adet olduğunu bulur.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disk”, “klavye”]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say=donanim.count(“klavye”)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print(say)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Ekran Çıktısı: 2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759E20B-6F1C-ECD1-1D95-7B80705A5D11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Count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19433FA-AC36-B893-BEFB-982EF6943A6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10B0C9E-DBC1-8D53-8493-FCDD59D65031}"/>
              </a:ext>
            </a:extLst>
          </p:cNvPr>
          <p:cNvSpPr/>
          <p:nvPr/>
        </p:nvSpPr>
        <p:spPr>
          <a:xfrm>
            <a:off x="12954000" y="5436281"/>
            <a:ext cx="3680124" cy="4080781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5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39DF-51FC-E7A4-DE25-008BD6DF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D2191EB-AECC-0937-3CDD-1F5836F2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7D7688E-1C14-CF4E-AB93-6A3EC20945E8}"/>
              </a:ext>
            </a:extLst>
          </p:cNvPr>
          <p:cNvSpPr txBox="1"/>
          <p:nvPr/>
        </p:nvSpPr>
        <p:spPr>
          <a:xfrm>
            <a:off x="2443843" y="3296840"/>
            <a:ext cx="150114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Sort: Listenin içindeki elemanları sıralar. Burada liste elemanlarının string, int vb. veri tiplerine uygun olarak sıralanacağı unutulmamalıdır.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donanim.sort()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Çıktı: [‘bellek’, ‘işlemci’, ‘klavye’, ‘sabit disk’, ‘yazıcı’]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D39C49B-6DB8-5719-1933-02031DA88C7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Sort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2084F52-16AB-6AA5-78B5-0C0F5350A626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9EA772F-3A7B-3B65-E46D-39DDE6B90856}"/>
              </a:ext>
            </a:extLst>
          </p:cNvPr>
          <p:cNvSpPr/>
          <p:nvPr/>
        </p:nvSpPr>
        <p:spPr>
          <a:xfrm>
            <a:off x="27214" y="6594248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18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C6E6-A7C6-79F6-440F-B3B2A852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60AE41A6-3FBE-98FD-03AA-798217B50267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4E3A6B6-1C98-F07F-B50D-C29459F09CC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67F8E4-9BE5-62D3-AF18-4633756E7D39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9C5EAF8-4E2B-160F-59EB-FCAD952AF5B5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B1CED9B-EA14-A602-6A41-B66F0BB399E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D62C8A0-63C4-4E1B-C837-F118DAB3725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20C39E2-79A3-3EBA-3A6E-BF1FDCD52A6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0DBFBBF-F598-3BEE-93D2-F1027FD5600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8D30505-A3F0-2FC5-2A77-673334FD2C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959BB57-A1A3-41ED-C0D7-859C4ED4623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D42F752-34EE-B61F-7F8C-03E7B9F509C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7DFF0EA-4417-7739-AFE4-806291BC783B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86B8C27-4B09-DD6D-3037-4960A330BC5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7FDC3EC9-D6AA-5E52-DC91-ADE637FFF1E2}"/>
              </a:ext>
            </a:extLst>
          </p:cNvPr>
          <p:cNvSpPr txBox="1"/>
          <p:nvPr/>
        </p:nvSpPr>
        <p:spPr>
          <a:xfrm>
            <a:off x="1371600" y="2895263"/>
            <a:ext cx="1588429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ve 19.0 sayılarının tiplerinin eşit olup olmadığını kontrol eden kodu yazınız.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BDA8A5E-5021-33FD-D517-C680EFA69FFD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1278790-668A-851D-441C-EDABB93C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7EE0C0B-E77F-4AE8-7336-15E69C8EBF2E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875D3C9-DF13-9A32-AAF0-2674D4F13553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5308820" y="3906555"/>
            <a:chExt cx="7962346" cy="6370112"/>
          </a:xfrm>
        </p:grpSpPr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825FF76D-D6AB-7F5A-0C73-DCEC020D79D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3" name="Grup 22">
                <a:extLst>
                  <a:ext uri="{FF2B5EF4-FFF2-40B4-BE49-F238E27FC236}">
                    <a16:creationId xmlns:a16="http://schemas.microsoft.com/office/drawing/2014/main" id="{BBAD8BBC-C7DF-66BD-D06D-DA3106CA9133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33362830-E2D0-D2CE-52DA-03B6129A51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6DAB2EA7-51E6-B762-50E7-3856B024C49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E85430A0-23D9-6F9C-9FA6-F9535B22BF4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B3451620-AEED-5CB3-621B-C1158397CB48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B1895E95-7D5B-1842-AE85-8E9F9F407FB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5BA126B3-B93F-66CA-1D79-B1DC3C411F63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1" name="Picture 2" descr="Html GIFs - Find &amp; Share on GIPHY">
              <a:extLst>
                <a:ext uri="{FF2B5EF4-FFF2-40B4-BE49-F238E27FC236}">
                  <a16:creationId xmlns:a16="http://schemas.microsoft.com/office/drawing/2014/main" id="{3692CA64-5A85-AC42-A49F-05A6F4CF3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1838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77FEB-AD4D-E716-FE68-25016D98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0E9D7C-2A98-290E-3F67-2763A1FE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9141456-D49E-8B85-057B-5C5DE05C8DD5}"/>
              </a:ext>
            </a:extLst>
          </p:cNvPr>
          <p:cNvSpPr txBox="1"/>
          <p:nvPr/>
        </p:nvSpPr>
        <p:spPr>
          <a:xfrm>
            <a:off x="1524000" y="3296840"/>
            <a:ext cx="163068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Reverse: Listeyi sondan başa doğru yani ters yazar.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donanim.reverse()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nn-NO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Ekran Çıktısı: [‘sabit disk’, ‘bellek’, ‘işlemci’, ‘klavye’, ‘yazıcı’]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3002E15-B061-5FE2-79E0-FF81ECA37A42}"/>
              </a:ext>
            </a:extLst>
          </p:cNvPr>
          <p:cNvSpPr txBox="1"/>
          <p:nvPr/>
        </p:nvSpPr>
        <p:spPr>
          <a:xfrm>
            <a:off x="3276600" y="1470727"/>
            <a:ext cx="14859000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Reverse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EE862FD-5B3D-9170-8863-BAA9D4DE8FD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E731E04-84A3-19A7-E712-680D2B7B3447}"/>
              </a:ext>
            </a:extLst>
          </p:cNvPr>
          <p:cNvSpPr/>
          <p:nvPr/>
        </p:nvSpPr>
        <p:spPr>
          <a:xfrm>
            <a:off x="27214" y="6594248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6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3AC54-8099-199E-C350-7EC064E68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FCA012A-BA73-A956-3458-65FF04676646}"/>
              </a:ext>
            </a:extLst>
          </p:cNvPr>
          <p:cNvGrpSpPr>
            <a:grpSpLocks noChangeAspect="1"/>
          </p:cNvGrpSpPr>
          <p:nvPr/>
        </p:nvGrpSpPr>
        <p:grpSpPr>
          <a:xfrm>
            <a:off x="6262746" y="1535789"/>
            <a:ext cx="5762508" cy="4631567"/>
            <a:chOff x="0" y="0"/>
            <a:chExt cx="7467600" cy="600202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E42B250-CF63-74EC-17BF-A4A7015FAFFF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D8E488C-397E-ABFC-20D3-889332432B2B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421DC79-E873-D116-081B-4C145388274F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88BB605-6CDE-2AC5-AAAE-D3D37B8BD000}"/>
              </a:ext>
            </a:extLst>
          </p:cNvPr>
          <p:cNvSpPr txBox="1"/>
          <p:nvPr/>
        </p:nvSpPr>
        <p:spPr>
          <a:xfrm>
            <a:off x="1398067" y="6972300"/>
            <a:ext cx="15557326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SON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F09266-5798-28D0-2E59-7DF5067F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0CE969-36A0-A133-E1B2-97552625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91" y="1823582"/>
            <a:ext cx="5341878" cy="296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50958-E953-49D4-32AB-16578356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2C0E559-4316-FD6B-4375-3865C44B3D5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7B83A3D-C6D1-907A-EA08-E5F9C9334DA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25DB56C-0CD0-5FC5-5A54-C1B302405FBF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FCC1BE4-39D1-E77C-C046-2170E76031C9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520DA690-E4D9-FABC-5DD2-E154CB652F18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CE65806-AA8C-C162-434A-65A35EA1E8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412E3D9-4FF2-5A8B-1A35-39598ED5804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8707133-470D-23AB-4E66-2E42E5A4825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D0A92A5-4CCD-EA4F-180A-7EC17325DD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0D705FC-3F5C-5025-953A-B40A90889F2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F927F38-B71A-99D8-4384-93B3988F65F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C12D8A0B-C993-E0AA-CE0C-8FFF3DC57045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2ABDF67-5A30-043D-DEE9-E6A84250859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0BBF341-D150-A3BA-0E78-7FB38BCB37FB}"/>
              </a:ext>
            </a:extLst>
          </p:cNvPr>
          <p:cNvSpPr txBox="1"/>
          <p:nvPr/>
        </p:nvSpPr>
        <p:spPr>
          <a:xfrm>
            <a:off x="1371600" y="2895263"/>
            <a:ext cx="1588429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 ve 19.0 sayılarının tiplerinin eşit olup olmadığını kontrol eden kodu yazınız.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A711BA2-02EA-B384-5E7A-698A50AF9B24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020768E-B96F-1B2B-0C13-2501EA23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E38B41AC-BD5D-8BFA-C5D2-78DFFCAE0CB0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F7F4DDE3-5D7D-EDB3-F030-C2AE04D5ADA9}"/>
              </a:ext>
            </a:extLst>
          </p:cNvPr>
          <p:cNvGrpSpPr/>
          <p:nvPr/>
        </p:nvGrpSpPr>
        <p:grpSpPr>
          <a:xfrm>
            <a:off x="5308820" y="3906555"/>
            <a:ext cx="8483380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B10E5896-4794-CB0D-9D27-B8882D03FA92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1AB85577-34FD-8737-ECF2-1EA6A843CC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1F357660-F5A4-B523-5BE2-C02ED41AE02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D1028B12-C6B4-CBDD-1612-4CC346AFD81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396E9214-2846-AD82-1BD3-367F0CF9521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65352D5A-D55E-309B-CE54-93B1C2ED882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A1E79CA7-0EFF-2F5C-65DD-46B15388AC5C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19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19.0</a:t>
              </a: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print(type(sayi1) == type(sayi2))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991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F54E2-676C-B092-CFE7-786CE49EF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1243CAC3-1DCD-2635-5F92-B44A558BF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673FA93-CFE2-823E-C3F0-94A3F3447A62}"/>
              </a:ext>
            </a:extLst>
          </p:cNvPr>
          <p:cNvGrpSpPr/>
          <p:nvPr/>
        </p:nvGrpSpPr>
        <p:grpSpPr>
          <a:xfrm>
            <a:off x="635426" y="3600450"/>
            <a:ext cx="11251774" cy="39814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1C6F758-C6EB-2BD2-C6DB-5BE8DC6D5CDB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244C78A-7557-6106-E7AE-5177023C9252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027261C-1766-8BCB-47AC-DF856F7A7E0B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3B000991-C184-C4E6-36A7-FFAF0B5E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27592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80C0-0630-6FFA-F160-F16DF7F3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9E1F88E-2595-75E2-8E3B-0971F33D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B9B096E-F611-0908-AD7B-B695C95E91F2}"/>
              </a:ext>
            </a:extLst>
          </p:cNvPr>
          <p:cNvSpPr txBox="1"/>
          <p:nvPr/>
        </p:nvSpPr>
        <p:spPr>
          <a:xfrm>
            <a:off x="8178326" y="3976942"/>
            <a:ext cx="93030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abs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7ED95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-5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abs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545CF7D-82DF-0B5C-5E89-A71412F30BE2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AD31005D-7F4F-E8A8-4D72-17DCE0F8396E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60CE23C-0E1D-4D94-010E-CDE5AF16AC6E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7C09533-2C87-D946-5C7E-5ABC93342A0D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0C6F47-DBAD-718C-3DF1-9D9FDEFEF05B}"/>
              </a:ext>
            </a:extLst>
          </p:cNvPr>
          <p:cNvGrpSpPr>
            <a:grpSpLocks noChangeAspect="1"/>
          </p:cNvGrpSpPr>
          <p:nvPr/>
        </p:nvGrpSpPr>
        <p:grpSpPr>
          <a:xfrm>
            <a:off x="7869382" y="5524500"/>
            <a:ext cx="5762508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CCCBD7A-833A-1189-F494-9F0687B3F5C6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FD61D7D-35BB-1933-0F68-B8D6108BA724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30A457F-6368-0089-C0FC-CE736A245282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994D4E82-75E7-35DA-E16B-DF326FF5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22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EA0F9-8A91-3669-85FA-E39959923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9EA721-58E2-F99D-C221-DC7A12F7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7BAD735-D3FC-0900-6B63-833F92A7038C}"/>
              </a:ext>
            </a:extLst>
          </p:cNvPr>
          <p:cNvSpPr txBox="1"/>
          <p:nvPr/>
        </p:nvSpPr>
        <p:spPr>
          <a:xfrm>
            <a:off x="8178326" y="3976942"/>
            <a:ext cx="93030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Mutlak Değer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abs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-5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abs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B5864D6-FC11-8EBD-EAF9-BF89251C9FDE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FF3C32E8-BBCA-6651-B528-4B986F90085D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DBEB090-DDC9-4BAA-297F-0D419326D979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22EDC3C-4BB2-E88A-979C-7F5A99F2384A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25A84F-736E-884C-5260-CBB00AB5F348}"/>
              </a:ext>
            </a:extLst>
          </p:cNvPr>
          <p:cNvGrpSpPr>
            <a:grpSpLocks noChangeAspect="1"/>
          </p:cNvGrpSpPr>
          <p:nvPr/>
        </p:nvGrpSpPr>
        <p:grpSpPr>
          <a:xfrm>
            <a:off x="7869382" y="5524500"/>
            <a:ext cx="5762508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BF8F2C4-62F4-AE8E-16AD-8350AB3FEB82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31DC41B-AA0E-4D57-0F3B-D5073FE2B19B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A38EB0-2791-3C76-4C20-B2F4AEF56C61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15D5BAC-2DF2-2A60-EB88-037EDFB9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8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6CD99-4175-A3AC-5ADA-DEE3BBD51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0545C16-1D70-1526-82A3-F6BDA4E7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D7851F3-C9B4-DC9B-B458-AB6B844173F3}"/>
              </a:ext>
            </a:extLst>
          </p:cNvPr>
          <p:cNvSpPr txBox="1"/>
          <p:nvPr/>
        </p:nvSpPr>
        <p:spPr>
          <a:xfrm>
            <a:off x="8178326" y="3976942"/>
            <a:ext cx="93030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pow</a:t>
            </a:r>
            <a:r>
              <a:rPr lang="tr-TR" sz="30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pow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(sayi1, sayi2))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0628DDF-BB5D-E6B4-059B-FEE870232989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C818427-C04C-9C87-822D-F72DD76B827E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16A68122-C8CD-582E-1F21-E60402A99B4C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BCD7D1-4297-F84E-156D-A4FBD3134ED2}"/>
              </a:ext>
            </a:extLst>
          </p:cNvPr>
          <p:cNvGrpSpPr>
            <a:grpSpLocks noChangeAspect="1"/>
          </p:cNvGrpSpPr>
          <p:nvPr/>
        </p:nvGrpSpPr>
        <p:grpSpPr>
          <a:xfrm>
            <a:off x="7869382" y="5524500"/>
            <a:ext cx="6227618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E6168A3-6D6F-A695-6A97-16E42D4D803C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6B81651-6B7D-EDB9-AB27-B6B5D05C4023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1BAE0F2-D2C7-4963-6616-CA4B8247B72E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EC02584-AB49-D789-D042-AEB50BBC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42ACEF1D-ADF5-E348-7C3F-053254E36793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23679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77FC6-B998-1BA3-90EB-9E64D129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70389E7-CD09-307A-82AC-49B0A0BF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DF50E50-B318-BF56-DFAB-4136936EDDAD}"/>
              </a:ext>
            </a:extLst>
          </p:cNvPr>
          <p:cNvSpPr txBox="1"/>
          <p:nvPr/>
        </p:nvSpPr>
        <p:spPr>
          <a:xfrm>
            <a:off x="8178326" y="3976942"/>
            <a:ext cx="93030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Üs Alma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pow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pow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(sayi1, sayi2))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5F03ECD-A207-760C-15FE-FFB75DACC53F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03FB68A-4263-E325-CB40-666F9CE20BE5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112F446-B69B-B648-740E-1E569F1491D7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2AE110-8914-6A3C-9084-94A52910FF1B}"/>
              </a:ext>
            </a:extLst>
          </p:cNvPr>
          <p:cNvGrpSpPr>
            <a:grpSpLocks noChangeAspect="1"/>
          </p:cNvGrpSpPr>
          <p:nvPr/>
        </p:nvGrpSpPr>
        <p:grpSpPr>
          <a:xfrm>
            <a:off x="7869382" y="5524500"/>
            <a:ext cx="6227618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B06A820-B7C2-5080-E190-63F41842380D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C63D8FD-8A3B-E4A1-AAD1-6065B8756CE0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549B31-5F1E-1F57-5418-52B9D66343B7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DFB15842-5EEA-A269-0EA0-7746C1DE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3820EFA9-835B-2EEB-FF72-72CAB26C50F4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387035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A4B2-4988-41A6-658D-5825232B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46B3639-2ADF-F870-0C97-7E84C768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AC3ACC4-78C1-DA1B-4208-C14114F8A41C}"/>
              </a:ext>
            </a:extLst>
          </p:cNvPr>
          <p:cNvSpPr txBox="1"/>
          <p:nvPr/>
        </p:nvSpPr>
        <p:spPr>
          <a:xfrm>
            <a:off x="8178326" y="3976942"/>
            <a:ext cx="930306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max</a:t>
            </a:r>
            <a:r>
              <a:rPr lang="tr-TR" sz="30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A3578132-5EB6-9DC4-F855-F3429674A94D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D84F13FE-2467-A570-AFF0-760200BD482E}"/>
              </a:ext>
            </a:extLst>
          </p:cNvPr>
          <p:cNvSpPr/>
          <p:nvPr/>
        </p:nvSpPr>
        <p:spPr>
          <a:xfrm>
            <a:off x="86267" y="3471608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36746DEF-CDE5-7B6B-8F82-97E9286CB804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C2A352-0F8C-F229-B1E1-79FF2A353349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00" y="5524500"/>
            <a:ext cx="9448800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1DB040-5427-3CD2-F878-E436CB7B364B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AB35D75-4C07-25E7-AC99-C89F873B3B6C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9357BBB-1661-D9E4-E5A1-8903D85374F8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ADF6E1AF-4C0F-6820-084D-13687F1F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1F5FE222-8C34-085D-3E85-2877EAEF3023}"/>
              </a:ext>
            </a:extLst>
          </p:cNvPr>
          <p:cNvSpPr txBox="1"/>
          <p:nvPr/>
        </p:nvSpPr>
        <p:spPr>
          <a:xfrm>
            <a:off x="5342588" y="5956098"/>
            <a:ext cx="93030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sayi3 = 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max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(sayi1, sayi2, sayi3))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9E3D01CF-8E45-AA88-B3A1-FBB526AF0F01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2493175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4725F-3C90-F7F4-EA21-DAC00DDE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CD2BE91-D1B1-B9A9-EBD2-235853CD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DFAB03E-6774-81FA-227B-5901AD8E040A}"/>
              </a:ext>
            </a:extLst>
          </p:cNvPr>
          <p:cNvSpPr txBox="1"/>
          <p:nvPr/>
        </p:nvSpPr>
        <p:spPr>
          <a:xfrm>
            <a:off x="8178326" y="3976942"/>
            <a:ext cx="930306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En Büyük Sayı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max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3F0E97BB-D6A2-2FBB-C268-53FEF1294CEA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C7E8D74B-E1BB-BDFF-FD4A-CF7C30B4E400}"/>
              </a:ext>
            </a:extLst>
          </p:cNvPr>
          <p:cNvSpPr/>
          <p:nvPr/>
        </p:nvSpPr>
        <p:spPr>
          <a:xfrm>
            <a:off x="86267" y="3471608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2EA7AFD-9A30-69C7-2BE0-B0DDAEADBE27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5678D-61A4-4FB6-95D9-ED1F2C000292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00" y="5524500"/>
            <a:ext cx="9448800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3CA1E0D-5406-26E9-2904-5DBBF838CDA8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D8F572E-1DF3-0056-1779-398F382851EB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5FC903D-B317-A129-AA96-56339E66AFF8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FE56681D-6071-C380-0262-20AF5DB5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595E8D8A-0D11-CAD3-BD55-21AFD063092D}"/>
              </a:ext>
            </a:extLst>
          </p:cNvPr>
          <p:cNvSpPr txBox="1"/>
          <p:nvPr/>
        </p:nvSpPr>
        <p:spPr>
          <a:xfrm>
            <a:off x="5342588" y="5956098"/>
            <a:ext cx="93030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sayi3 = 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max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(sayi1, sayi2, sayi3))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59B2B503-FCAF-AE02-12F8-719CEB605489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96732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209A-4701-C405-D81F-121767CE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F69988B1-B231-F6DF-C43B-1EF5F529ABE7}"/>
              </a:ext>
            </a:extLst>
          </p:cNvPr>
          <p:cNvSpPr txBox="1"/>
          <p:nvPr/>
        </p:nvSpPr>
        <p:spPr>
          <a:xfrm>
            <a:off x="1028541" y="329948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haftayı bitirdiğinizde, 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D21CF35-768A-0CD1-588B-6FCCFC94A0CD}"/>
              </a:ext>
            </a:extLst>
          </p:cNvPr>
          <p:cNvSpPr txBox="1"/>
          <p:nvPr/>
        </p:nvSpPr>
        <p:spPr>
          <a:xfrm>
            <a:off x="1028700" y="1961331"/>
            <a:ext cx="16227196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Bu Haftanın Ders Kazanımları</a:t>
            </a:r>
            <a:endParaRPr kumimoji="0" lang="en-US" sz="7328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62" name="Grup 61">
            <a:extLst>
              <a:ext uri="{FF2B5EF4-FFF2-40B4-BE49-F238E27FC236}">
                <a16:creationId xmlns:a16="http://schemas.microsoft.com/office/drawing/2014/main" id="{4364F848-FBDD-618B-4E9B-6C7C1CD3F739}"/>
              </a:ext>
            </a:extLst>
          </p:cNvPr>
          <p:cNvGrpSpPr/>
          <p:nvPr/>
        </p:nvGrpSpPr>
        <p:grpSpPr>
          <a:xfrm>
            <a:off x="817362" y="4350763"/>
            <a:ext cx="9550872" cy="1483929"/>
            <a:chOff x="818991" y="4503175"/>
            <a:chExt cx="9550872" cy="1483929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8601668-2B57-2A80-8322-5A75BD404416}"/>
                </a:ext>
              </a:extLst>
            </p:cNvPr>
            <p:cNvSpPr txBox="1"/>
            <p:nvPr/>
          </p:nvSpPr>
          <p:spPr>
            <a:xfrm>
              <a:off x="2335070" y="5106706"/>
              <a:ext cx="8034793" cy="745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kumimoji="0" lang="tr-T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Sayısal 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Veri Tipleri </a:t>
              </a:r>
            </a:p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ve Bazı Matematiksel Fonksiyonlar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C47D165-E813-E8B7-F0FC-341EEAE7E696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9C154D-F09F-0049-E3EA-3174EBED9D2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C423240-3109-B6A1-FBD9-7B4B4F7C31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3" name="Grup 62">
            <a:extLst>
              <a:ext uri="{FF2B5EF4-FFF2-40B4-BE49-F238E27FC236}">
                <a16:creationId xmlns:a16="http://schemas.microsoft.com/office/drawing/2014/main" id="{20751A42-7FCF-05AF-3A7B-C15B0E574360}"/>
              </a:ext>
            </a:extLst>
          </p:cNvPr>
          <p:cNvGrpSpPr/>
          <p:nvPr/>
        </p:nvGrpSpPr>
        <p:grpSpPr>
          <a:xfrm>
            <a:off x="817362" y="5549168"/>
            <a:ext cx="8299629" cy="1483929"/>
            <a:chOff x="818991" y="4503175"/>
            <a:chExt cx="8299629" cy="1483929"/>
          </a:xfrm>
        </p:grpSpPr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CBA4AE82-02EE-A71E-0681-F7EB84F7ED5C}"/>
                </a:ext>
              </a:extLst>
            </p:cNvPr>
            <p:cNvSpPr txBox="1"/>
            <p:nvPr/>
          </p:nvSpPr>
          <p:spPr>
            <a:xfrm>
              <a:off x="2281413" y="5071017"/>
              <a:ext cx="6837207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String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Veri Tipi ve </a:t>
              </a:r>
              <a:r>
                <a:rPr lang="tr-TR" sz="2500" dirty="0" err="1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Bool</a:t>
              </a: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 Veri Tipi 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E44B1D7C-0542-ACCA-EB3F-CAE40E80C19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C535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2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7D8E3AF-542A-F614-1195-5F303D7CA5DB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id="{37C130DF-771D-5555-04AC-83E28610087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68" name="Grup 67">
            <a:extLst>
              <a:ext uri="{FF2B5EF4-FFF2-40B4-BE49-F238E27FC236}">
                <a16:creationId xmlns:a16="http://schemas.microsoft.com/office/drawing/2014/main" id="{C5E75EB7-E4FF-67B3-00BB-55E34FDFF2E9}"/>
              </a:ext>
            </a:extLst>
          </p:cNvPr>
          <p:cNvGrpSpPr/>
          <p:nvPr/>
        </p:nvGrpSpPr>
        <p:grpSpPr>
          <a:xfrm>
            <a:off x="817362" y="6747573"/>
            <a:ext cx="8555238" cy="1483929"/>
            <a:chOff x="818991" y="4503175"/>
            <a:chExt cx="8555238" cy="1483929"/>
          </a:xfrm>
        </p:grpSpPr>
        <p:sp>
          <p:nvSpPr>
            <p:cNvPr id="69" name="TextBox 21">
              <a:extLst>
                <a:ext uri="{FF2B5EF4-FFF2-40B4-BE49-F238E27FC236}">
                  <a16:creationId xmlns:a16="http://schemas.microsoft.com/office/drawing/2014/main" id="{3246C4A5-48E6-02F8-F146-5414D4B52074}"/>
                </a:ext>
              </a:extLst>
            </p:cNvPr>
            <p:cNvSpPr txBox="1"/>
            <p:nvPr/>
          </p:nvSpPr>
          <p:spPr>
            <a:xfrm>
              <a:off x="2314061" y="5078720"/>
              <a:ext cx="7060168" cy="373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Kullanıcıdan Veri Alma 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D670CA24-2FD0-7279-971F-D100F70C042B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7ED957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3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8721C127-A306-31E1-92D8-295C1CD64E41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2" name="TextBox 29">
              <a:extLst>
                <a:ext uri="{FF2B5EF4-FFF2-40B4-BE49-F238E27FC236}">
                  <a16:creationId xmlns:a16="http://schemas.microsoft.com/office/drawing/2014/main" id="{D7DDA72E-E0DE-B860-54D7-F55144F6D5F2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73" name="Grup 72">
            <a:extLst>
              <a:ext uri="{FF2B5EF4-FFF2-40B4-BE49-F238E27FC236}">
                <a16:creationId xmlns:a16="http://schemas.microsoft.com/office/drawing/2014/main" id="{FF0DDE42-AFAD-0811-11BE-4016D00143F8}"/>
              </a:ext>
            </a:extLst>
          </p:cNvPr>
          <p:cNvGrpSpPr/>
          <p:nvPr/>
        </p:nvGrpSpPr>
        <p:grpSpPr>
          <a:xfrm>
            <a:off x="9677399" y="4397803"/>
            <a:ext cx="7908691" cy="1483929"/>
            <a:chOff x="818991" y="4503175"/>
            <a:chExt cx="7908691" cy="1483929"/>
          </a:xfrm>
        </p:grpSpPr>
        <p:sp>
          <p:nvSpPr>
            <p:cNvPr id="74" name="TextBox 21">
              <a:extLst>
                <a:ext uri="{FF2B5EF4-FFF2-40B4-BE49-F238E27FC236}">
                  <a16:creationId xmlns:a16="http://schemas.microsoft.com/office/drawing/2014/main" id="{7E7D692A-2917-E2E7-FB6D-DCC73E65ABD2}"/>
                </a:ext>
              </a:extLst>
            </p:cNvPr>
            <p:cNvSpPr txBox="1"/>
            <p:nvPr/>
          </p:nvSpPr>
          <p:spPr>
            <a:xfrm>
              <a:off x="2371914" y="5106968"/>
              <a:ext cx="6355768" cy="745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Veri Tipi Dönüşüm İşlemler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9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E21C0E16-5F77-D6A6-B08B-C3EF87858218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5858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4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76" name="TextBox 26">
              <a:extLst>
                <a:ext uri="{FF2B5EF4-FFF2-40B4-BE49-F238E27FC236}">
                  <a16:creationId xmlns:a16="http://schemas.microsoft.com/office/drawing/2014/main" id="{CAFAC3D0-FAB6-E822-6F84-AB80D2F3C170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7" name="TextBox 29">
              <a:extLst>
                <a:ext uri="{FF2B5EF4-FFF2-40B4-BE49-F238E27FC236}">
                  <a16:creationId xmlns:a16="http://schemas.microsoft.com/office/drawing/2014/main" id="{8213F5AB-CE0D-FDEF-B89F-246E9BDBA8F6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grpSp>
        <p:nvGrpSpPr>
          <p:cNvPr id="78" name="Grup 77">
            <a:extLst>
              <a:ext uri="{FF2B5EF4-FFF2-40B4-BE49-F238E27FC236}">
                <a16:creationId xmlns:a16="http://schemas.microsoft.com/office/drawing/2014/main" id="{2F17D71B-B9A5-0F66-6DF4-714206BDA0B6}"/>
              </a:ext>
            </a:extLst>
          </p:cNvPr>
          <p:cNvGrpSpPr/>
          <p:nvPr/>
        </p:nvGrpSpPr>
        <p:grpSpPr>
          <a:xfrm>
            <a:off x="9677399" y="5439786"/>
            <a:ext cx="7923439" cy="1483929"/>
            <a:chOff x="818991" y="4503175"/>
            <a:chExt cx="7923439" cy="1483929"/>
          </a:xfrm>
        </p:grpSpPr>
        <p:sp>
          <p:nvSpPr>
            <p:cNvPr id="79" name="TextBox 21">
              <a:extLst>
                <a:ext uri="{FF2B5EF4-FFF2-40B4-BE49-F238E27FC236}">
                  <a16:creationId xmlns:a16="http://schemas.microsoft.com/office/drawing/2014/main" id="{2AA25A61-EFE3-4C16-B302-BC0E303CC028}"/>
                </a:ext>
              </a:extLst>
            </p:cNvPr>
            <p:cNvSpPr txBox="1"/>
            <p:nvPr/>
          </p:nvSpPr>
          <p:spPr>
            <a:xfrm>
              <a:off x="2371913" y="5049371"/>
              <a:ext cx="6370517" cy="745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listeler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9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E90BC3FA-6BBF-04D5-CB7E-DB5D55C4E49E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5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id="{F60F1999-BF02-BFAE-0CB8-C52446124719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82" name="TextBox 29">
              <a:extLst>
                <a:ext uri="{FF2B5EF4-FFF2-40B4-BE49-F238E27FC236}">
                  <a16:creationId xmlns:a16="http://schemas.microsoft.com/office/drawing/2014/main" id="{34222F0D-F300-68CD-7A54-518B77D29861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  <p:sp>
        <p:nvSpPr>
          <p:cNvPr id="83" name="TextBox 15">
            <a:extLst>
              <a:ext uri="{FF2B5EF4-FFF2-40B4-BE49-F238E27FC236}">
                <a16:creationId xmlns:a16="http://schemas.microsoft.com/office/drawing/2014/main" id="{7035ED04-6959-4195-B190-31CDD7DEF253}"/>
              </a:ext>
            </a:extLst>
          </p:cNvPr>
          <p:cNvSpPr txBox="1"/>
          <p:nvPr/>
        </p:nvSpPr>
        <p:spPr>
          <a:xfrm>
            <a:off x="9903058" y="8169069"/>
            <a:ext cx="9339694" cy="72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öğrenmiş olacaksınız.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4C362F-1990-B9F4-D80A-2471F730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05C7A3A-FB5E-8404-831C-925BC36BD8B9}"/>
              </a:ext>
            </a:extLst>
          </p:cNvPr>
          <p:cNvGrpSpPr/>
          <p:nvPr/>
        </p:nvGrpSpPr>
        <p:grpSpPr>
          <a:xfrm>
            <a:off x="9670025" y="6581785"/>
            <a:ext cx="7923439" cy="1483929"/>
            <a:chOff x="818991" y="4503175"/>
            <a:chExt cx="7923439" cy="1483929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5146E9B5-A37A-4EB7-0014-0A2B47859E15}"/>
                </a:ext>
              </a:extLst>
            </p:cNvPr>
            <p:cNvSpPr txBox="1"/>
            <p:nvPr/>
          </p:nvSpPr>
          <p:spPr>
            <a:xfrm>
              <a:off x="2371913" y="5049371"/>
              <a:ext cx="6370517" cy="745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  <a:defRPr/>
              </a:pPr>
              <a:r>
                <a:rPr lang="tr-TR" sz="2500" dirty="0">
                  <a:solidFill>
                    <a:srgbClr val="FFFFFF"/>
                  </a:solidFill>
                  <a:latin typeface="Fira Code"/>
                  <a:ea typeface="Fira Code"/>
                  <a:cs typeface="Fira Code"/>
                  <a:sym typeface="Fira Code"/>
                </a:rPr>
                <a:t>Liste Operatör ve Fonksiyonları</a:t>
              </a:r>
              <a:endParaRPr lang="en-US" sz="2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9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F6CAAE61-8A30-87D8-78CF-35CD412011D7}"/>
                </a:ext>
              </a:extLst>
            </p:cNvPr>
            <p:cNvSpPr txBox="1"/>
            <p:nvPr/>
          </p:nvSpPr>
          <p:spPr>
            <a:xfrm>
              <a:off x="1312939" y="4503175"/>
              <a:ext cx="558444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7ED957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6</a:t>
              </a: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F74E46B9-4AE8-FDEF-22A4-CC18D99BF75A}"/>
                </a:ext>
              </a:extLst>
            </p:cNvPr>
            <p:cNvSpPr txBox="1"/>
            <p:nvPr/>
          </p:nvSpPr>
          <p:spPr>
            <a:xfrm>
              <a:off x="1813470" y="4528365"/>
              <a:ext cx="558444" cy="122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9F9763A6-086F-EAAC-45E4-329604B25DBA}"/>
                </a:ext>
              </a:extLst>
            </p:cNvPr>
            <p:cNvSpPr txBox="1"/>
            <p:nvPr/>
          </p:nvSpPr>
          <p:spPr>
            <a:xfrm rot="10800000">
              <a:off x="818991" y="4788699"/>
              <a:ext cx="419100" cy="119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2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9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5D5A-C95C-BB75-DB72-8CDD9193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2449833-85A7-7961-6D88-BFE1CEA2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1028EDDF-41DB-8B7C-F99E-3536814F6DD9}"/>
              </a:ext>
            </a:extLst>
          </p:cNvPr>
          <p:cNvSpPr txBox="1"/>
          <p:nvPr/>
        </p:nvSpPr>
        <p:spPr>
          <a:xfrm>
            <a:off x="8178326" y="3976942"/>
            <a:ext cx="930306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min</a:t>
            </a:r>
            <a:r>
              <a:rPr lang="tr-TR" sz="30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645A717-C176-412E-A796-3AD6E0E2612D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517FEC2B-9430-C8CC-2C70-A7C411F3F704}"/>
              </a:ext>
            </a:extLst>
          </p:cNvPr>
          <p:cNvSpPr/>
          <p:nvPr/>
        </p:nvSpPr>
        <p:spPr>
          <a:xfrm>
            <a:off x="86267" y="3471608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AF932284-FB71-70D2-56FA-C4AACA7A88B9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37FD47-7C18-5183-DB8D-ADD109952961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00" y="5524500"/>
            <a:ext cx="9448800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819EC9B-C60C-E109-4977-C49842D78564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62A841B-84D2-218F-5B35-5402D5F1EAA4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DB3E9E2-1C55-733D-8166-8DBBA449B3F4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ACE04CAE-36EF-3CAE-D7AA-42BA884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B551C4B2-49D2-C807-D6E8-39392B3E9628}"/>
              </a:ext>
            </a:extLst>
          </p:cNvPr>
          <p:cNvSpPr txBox="1"/>
          <p:nvPr/>
        </p:nvSpPr>
        <p:spPr>
          <a:xfrm>
            <a:off x="5342588" y="5956098"/>
            <a:ext cx="93030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sayi3 = 6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min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(sayi1, sayi2, sayi3))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66D9EE71-A25B-094B-4BAA-E6DA53E2DC79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288602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85F6-3472-0BD2-83F1-1ABFDE9A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C7458BC-4E06-0DDA-E968-0F19DEE1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097CD1D-5737-D70E-E3B7-9DEB404E6DA0}"/>
              </a:ext>
            </a:extLst>
          </p:cNvPr>
          <p:cNvSpPr txBox="1"/>
          <p:nvPr/>
        </p:nvSpPr>
        <p:spPr>
          <a:xfrm>
            <a:off x="8178326" y="3976942"/>
            <a:ext cx="930306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round</a:t>
            </a:r>
            <a:r>
              <a:rPr lang="tr-TR" sz="30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B90CCA0-9D9A-EA20-9BBF-23184CF90834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83C2E0D-8410-257A-FEEF-89D9FD3E158D}"/>
              </a:ext>
            </a:extLst>
          </p:cNvPr>
          <p:cNvSpPr/>
          <p:nvPr/>
        </p:nvSpPr>
        <p:spPr>
          <a:xfrm>
            <a:off x="86267" y="3471608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88C0655-4461-6431-373D-92E2A215F0B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2281E4-E57E-B3D6-E0A2-7650443A11DE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00" y="5524500"/>
            <a:ext cx="9448800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AAD5494-BB82-CBFB-E4ED-E101E7E122F0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333D5D8-B94B-DDAD-BCCC-79651DC56031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4F10CAC-F078-880B-D286-28CBAF7E7E7B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3275EB82-9E5E-5838-F705-9BA2EDA3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9B656C3F-5755-3514-D672-DB6FD79229A2}"/>
              </a:ext>
            </a:extLst>
          </p:cNvPr>
          <p:cNvSpPr txBox="1"/>
          <p:nvPr/>
        </p:nvSpPr>
        <p:spPr>
          <a:xfrm>
            <a:off x="5342588" y="5956098"/>
            <a:ext cx="930306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5.3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3.5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sayi3 = 6.8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print(round(sayi1))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print(round(sayi2))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print(round(sayi3))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926A438-C8CA-C9D2-F9DA-56B7F309F86E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363485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35563-0D57-ED04-73B6-192B0FB9E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863E4FD-408A-BD81-FDB8-2ADF03A8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6AD8788-BF06-2742-86CC-FC1B8A165307}"/>
              </a:ext>
            </a:extLst>
          </p:cNvPr>
          <p:cNvSpPr txBox="1"/>
          <p:nvPr/>
        </p:nvSpPr>
        <p:spPr>
          <a:xfrm>
            <a:off x="8178326" y="3976942"/>
            <a:ext cx="930306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Yuvarlama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round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()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7ED157F-F5FE-7CAB-E122-325B8758D8E3}"/>
              </a:ext>
            </a:extLst>
          </p:cNvPr>
          <p:cNvSpPr txBox="1"/>
          <p:nvPr/>
        </p:nvSpPr>
        <p:spPr>
          <a:xfrm>
            <a:off x="6481144" y="3398515"/>
            <a:ext cx="2776475" cy="115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BF7A4CF8-04D4-57E5-1C41-A8669D1C90FC}"/>
              </a:ext>
            </a:extLst>
          </p:cNvPr>
          <p:cNvSpPr/>
          <p:nvPr/>
        </p:nvSpPr>
        <p:spPr>
          <a:xfrm>
            <a:off x="86267" y="3471608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0974E74-B4A6-1C96-4E4E-A7D7C8C76564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AF489B-45A2-4AC2-6F5C-25BD56368B0A}"/>
              </a:ext>
            </a:extLst>
          </p:cNvPr>
          <p:cNvGrpSpPr>
            <a:grpSpLocks noChangeAspect="1"/>
          </p:cNvGrpSpPr>
          <p:nvPr/>
        </p:nvGrpSpPr>
        <p:grpSpPr>
          <a:xfrm>
            <a:off x="4648200" y="5524500"/>
            <a:ext cx="9448800" cy="4631567"/>
            <a:chOff x="0" y="0"/>
            <a:chExt cx="7467600" cy="600202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5C52955-039E-F0D3-01E6-8C4777C9A745}"/>
                </a:ext>
              </a:extLst>
            </p:cNvPr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85BABE6-8885-62EA-3341-CE7C0B0CC108}"/>
                </a:ext>
              </a:extLst>
            </p:cNvPr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777AFBC-A54B-3797-7B16-4918F0FE7A4B}"/>
                </a:ext>
              </a:extLst>
            </p:cNvPr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B6839818-FE06-91F8-F2E3-B8833928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778" y="600804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C448FC74-5F08-6150-6FBA-6E6DDCE00CB9}"/>
              </a:ext>
            </a:extLst>
          </p:cNvPr>
          <p:cNvSpPr txBox="1"/>
          <p:nvPr/>
        </p:nvSpPr>
        <p:spPr>
          <a:xfrm>
            <a:off x="5342588" y="5956098"/>
            <a:ext cx="930306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sayi1 = 5.3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sayi2 = 3.5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sayi3 = 6.8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print(round(sayi1))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print(round(sayi2))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print(round(sayi3))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240286B-D3C3-DC7D-FFD3-E225198269D1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195887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BAA8E-1F8F-1C76-DFD7-E9CCA5E9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4D27A77-4B11-04CF-1C3A-F5C402D4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CAC731C-7E1B-3495-C708-B528EF1CC310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F28D8742-2674-05D7-CF50-237F5FD4384F}"/>
              </a:ext>
            </a:extLst>
          </p:cNvPr>
          <p:cNvSpPr txBox="1"/>
          <p:nvPr/>
        </p:nvSpPr>
        <p:spPr>
          <a:xfrm>
            <a:off x="533400" y="5295392"/>
            <a:ext cx="11523658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5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</a:t>
            </a:r>
            <a:r>
              <a:rPr lang="tr-TR" sz="55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Built</a:t>
            </a:r>
            <a:r>
              <a:rPr lang="tr-TR" sz="5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–in </a:t>
            </a:r>
            <a:r>
              <a:rPr lang="tr-TR" sz="55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functions</a:t>
            </a:r>
            <a:r>
              <a:rPr lang="tr-TR" sz="55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İle diğer hazır fonksiyonları araştırabilirsiniz.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315BBD5C-50B9-6FEE-0FC5-FD55FC95AB39}"/>
              </a:ext>
            </a:extLst>
          </p:cNvPr>
          <p:cNvSpPr/>
          <p:nvPr/>
        </p:nvSpPr>
        <p:spPr>
          <a:xfrm>
            <a:off x="12496800" y="3161093"/>
            <a:ext cx="4453803" cy="6616106"/>
          </a:xfrm>
          <a:custGeom>
            <a:avLst/>
            <a:gdLst/>
            <a:ahLst/>
            <a:cxnLst/>
            <a:rect l="l" t="t" r="r" b="b"/>
            <a:pathLst>
              <a:path w="1011329" h="1502325">
                <a:moveTo>
                  <a:pt x="0" y="0"/>
                </a:moveTo>
                <a:lnTo>
                  <a:pt x="1011329" y="0"/>
                </a:lnTo>
                <a:lnTo>
                  <a:pt x="1011329" y="1502325"/>
                </a:lnTo>
                <a:lnTo>
                  <a:pt x="0" y="1502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62B6CEA-81F9-9F7C-04CE-DC07C519C3F9}"/>
              </a:ext>
            </a:extLst>
          </p:cNvPr>
          <p:cNvSpPr txBox="1"/>
          <p:nvPr/>
        </p:nvSpPr>
        <p:spPr>
          <a:xfrm>
            <a:off x="3276600" y="1470727"/>
            <a:ext cx="15011400" cy="121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Bazı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Matemaktiksel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Fonksiyonlar</a:t>
            </a:r>
          </a:p>
        </p:txBody>
      </p:sp>
    </p:spTree>
    <p:extLst>
      <p:ext uri="{BB962C8B-B14F-4D97-AF65-F5344CB8AC3E}">
        <p14:creationId xmlns:p14="http://schemas.microsoft.com/office/powerpoint/2010/main" val="1187753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AEE2-FAB6-403D-4CE9-01831D66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06C96FEA-8F1F-2326-B214-106F0746A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BBFDDC7-64B4-B27C-AA0C-126DC04CD26A}"/>
              </a:ext>
            </a:extLst>
          </p:cNvPr>
          <p:cNvGrpSpPr/>
          <p:nvPr/>
        </p:nvGrpSpPr>
        <p:grpSpPr>
          <a:xfrm>
            <a:off x="635426" y="3600450"/>
            <a:ext cx="88895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22AE63E-B38C-EC5D-3E19-D841D1CDAC03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D09195C-1ECA-E8E7-DB6E-B310EE313E59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9CECC78-8D02-2812-87A3-F087DEC138F9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 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Veri Tipi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ECBC3A3-E535-B215-52F8-4D8D47B8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5066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4763D-9776-855A-1604-610AECA9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A7010DB5-3235-8973-E048-4AA1C8A0BE59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AA8B6AC-D3E3-0580-AADA-528E1A4DD764}"/>
              </a:ext>
            </a:extLst>
          </p:cNvPr>
          <p:cNvSpPr txBox="1"/>
          <p:nvPr/>
        </p:nvSpPr>
        <p:spPr>
          <a:xfrm>
            <a:off x="3276600" y="1470727"/>
            <a:ext cx="14332262" cy="123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500" b="0" i="0" u="none" strike="noStrike" kern="1200" cap="none" spc="0" normalizeH="0" baseline="0" noProof="0" dirty="0" err="1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kumimoji="0" lang="tr-TR" sz="65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Veri Tipi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CF235DF-051F-61A2-1739-03CB8483DDC6}"/>
              </a:ext>
            </a:extLst>
          </p:cNvPr>
          <p:cNvSpPr txBox="1"/>
          <p:nvPr/>
        </p:nvSpPr>
        <p:spPr>
          <a:xfrm>
            <a:off x="685800" y="3619500"/>
            <a:ext cx="113538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programlama dilinde metinsel ifadeler tek tırnak yada çift tırnak ile ifade edilebilir.</a:t>
            </a:r>
            <a:b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</a:br>
            <a:b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</a:br>
            <a:b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</a:br>
            <a:b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</a:b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       "merhaba dünya"  == ‘merhaba dünya’</a:t>
            </a:r>
          </a:p>
          <a:p>
            <a:pPr lvl="0" algn="just">
              <a:spcBef>
                <a:spcPct val="0"/>
              </a:spcBef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360E415-14A4-4619-206C-1D13530B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D62ACD4B-0FB2-F341-DB3B-5BC5EB44103B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2710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20253-E3CE-D6D4-C61D-7C463A75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C40831F-4B72-7B30-B1E7-954DA6E62EB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C4E50A96-BA77-FDA8-4F85-F0BD36C17C9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219D2BC-7124-B754-F59C-92CD1ED3EF3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8E6722E-3AA5-F5DB-EAFD-BA4A3255FF34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8043E00-F23D-B49E-4624-FB1E4A3EDC51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5C6B6CF-E054-96A7-182A-C2F575B9C90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4AC21283-48DB-6002-20A7-77DFE4F8A40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068C4B33-EE27-BD12-B3C7-4E1ED0B8F2E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F10761E-4EA2-817D-9A11-8DDEA50EF1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DE0A054-D3B7-3705-BD19-4BC69B0225C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296EA07-8393-2A18-068B-8190A1D34D1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3497034-F440-6D4B-CDF7-960E0325D1AD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EE4D42B-F75E-106E-B8A4-1B97BB115E9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CFB73AC-523D-F7C9-8898-B0A4676DBFA8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Aşağıdaki uygulamayı bilgisayarınızda çalıştırınız.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53A8A81-271F-5B50-17C5-323E401557B1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659EB882-17B7-822E-F65F-0B51CA1A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3052CE0-9CE8-0913-FDA8-853EB669452C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3A87CDD-4D4D-0883-3769-DCCE9E31D1F2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F96FAE98-9F52-C69C-E55A-F819EAE7B437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515BF9FA-1EC2-9D5A-4DDD-88B38F3F72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9E338005-7041-7971-FCCC-F2814421A9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4A018FE2-E39B-C8ED-C218-C1B0CF704561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4BA7D818-1708-4520-4647-AA7AE324F59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8C36091-50A8-BA02-79B5-DC6212C6E6DB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4215FAE3-5473-ADE4-52BC-38CB9EB3CCB2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34470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19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19.0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ders  = "Temel Programlama" </a:t>
              </a: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(ders)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924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A76B7-B374-0A2E-CB79-2CE044B8D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1DD3CE4E-0580-1794-242C-C79252C32CAA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2B3D85F-617F-0CC3-2F6A-B21CF981A91F}"/>
              </a:ext>
            </a:extLst>
          </p:cNvPr>
          <p:cNvSpPr txBox="1"/>
          <p:nvPr/>
        </p:nvSpPr>
        <p:spPr>
          <a:xfrm>
            <a:off x="685800" y="5257636"/>
            <a:ext cx="113538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programlama dilinde doğru/yanlış (True/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False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değerlerini tutan ifadelere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boolean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ifadeler 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bool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türü) denir.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9E3EBAB-7A92-BBF3-7037-BFEC6D43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1C6E8D7-4487-C2AC-CB0A-019700E75E99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Boolean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Veri Tipleri</a:t>
            </a:r>
          </a:p>
        </p:txBody>
      </p:sp>
    </p:spTree>
    <p:extLst>
      <p:ext uri="{BB962C8B-B14F-4D97-AF65-F5344CB8AC3E}">
        <p14:creationId xmlns:p14="http://schemas.microsoft.com/office/powerpoint/2010/main" val="269972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9F930-A311-6793-622E-5C4D336AD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7C7F67B-D552-2C3C-4828-A9F5C2147D6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920311D-4384-7F22-537F-D986FFE229F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F8335F-9E52-2AF4-5F4A-17E912E2BF3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5CF64FC-7C2F-37A5-8E6D-02F2D00EB5FE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89F2C9D3-8298-B52E-CB9D-7E6DD49ECCB4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0644461-59AC-B781-B758-1246E612BFA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6C2BF56-8617-E124-A426-49B212DE35D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4DE0A69-FC95-DE24-03C0-496E259AA52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4B4455B-DF88-6CFA-ADB4-5E737D90BE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7E2437E-A186-754E-B115-445538D4CDB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51E3DE1-6AA2-A678-02A4-77181C55C195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FF691BC6-7D41-8B43-B23A-026EDF9A7F52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790824B-8A3A-69A9-17FF-16507C3AEDB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55F59DF-060C-4571-99BF-AC9670E0F385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Aşağıdaki uygulamayı bilgisayarınızda çalıştırınız.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0AF76D8-04EC-9ACF-C9A3-25EC5B69F8CE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52D2560-618D-0179-A849-8DCA8FC1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5EF8091E-9448-0C4A-22BA-2729264E03AB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Boolean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7D5AB0E-E9AA-E99C-1AAE-D2DB1B777FEF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6ACF502F-2616-926F-F9CA-7BBB8F6D714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2E13F9CF-7873-2F85-97E3-E67512FDDE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1C366C02-A147-DC55-17D0-CA2211EB9C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DF5E1876-01F9-2E8C-07A0-974E1FB71C8E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D43B0E1-1D29-9EA1-0FBA-09A91F06893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97123D2-5E75-C22C-0174-3100E42BE89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22995B13-822E-F897-0C09-E4755D578682}"/>
                </a:ext>
              </a:extLst>
            </p:cNvPr>
            <p:cNvSpPr txBox="1"/>
            <p:nvPr/>
          </p:nvSpPr>
          <p:spPr>
            <a:xfrm>
              <a:off x="3629052" y="4052784"/>
              <a:ext cx="11398317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 = 19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 = 19.0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ders  = "Temel Programlama"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dersi_gecti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 = True </a:t>
              </a: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sayi1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sayi2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(ders)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dersi_gecti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3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2776A-3AD9-6790-6360-9877BB72A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6D61AEA4-46E6-452F-3C57-874781698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870AB2CB-192B-EFFE-3F6F-6091E39BD5AF}"/>
              </a:ext>
            </a:extLst>
          </p:cNvPr>
          <p:cNvGrpSpPr/>
          <p:nvPr/>
        </p:nvGrpSpPr>
        <p:grpSpPr>
          <a:xfrm>
            <a:off x="635426" y="3600450"/>
            <a:ext cx="88895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D2693B-17DD-FE78-B527-8B7534C0B79F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A7D3C32-8A9B-7320-DF3D-BF45A88E83AC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1604CE2-D188-E692-E2BD-EB2EAF3F87CE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	    Veri Alma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47BE4E71-C608-F7F5-0162-5ED37059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173896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20A-C382-3472-CD27-A244F864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734731DD-B3AA-317B-A147-08A44A098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EF4ADB9-70B8-4888-CFB3-C0452B20B9D9}"/>
              </a:ext>
            </a:extLst>
          </p:cNvPr>
          <p:cNvGrpSpPr/>
          <p:nvPr/>
        </p:nvGrpSpPr>
        <p:grpSpPr>
          <a:xfrm>
            <a:off x="635426" y="3600450"/>
            <a:ext cx="88895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0E942F1-2EA4-D49E-26F4-8460D44FDB6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19B7BB7-C4C3-913C-4BAA-1B7ADD16348A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B7A8A86-CD6D-EFDC-230E-21C76B4663B0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Sayısal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Veri Tipleri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B1728B84-715D-9B09-B7FA-786AD569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70043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9731-2FC9-85BA-19F1-E9B0D53C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C6A8E2DD-4F1F-C396-28EB-13A636E081B9}"/>
              </a:ext>
            </a:extLst>
          </p:cNvPr>
          <p:cNvSpPr txBox="1"/>
          <p:nvPr/>
        </p:nvSpPr>
        <p:spPr>
          <a:xfrm>
            <a:off x="6172200" y="4259553"/>
            <a:ext cx="1060253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Python'da kullanıcıdan veri almak için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7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7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fonksiyonu kullanılır.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3C5F5D9-16BC-F6DB-47C6-5E4FECC1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4891424-E162-39F3-376C-D2513DA44AC5}"/>
              </a:ext>
            </a:extLst>
          </p:cNvPr>
          <p:cNvSpPr/>
          <p:nvPr/>
        </p:nvSpPr>
        <p:spPr>
          <a:xfrm>
            <a:off x="591302" y="4305300"/>
            <a:ext cx="5370595" cy="3980354"/>
          </a:xfrm>
          <a:custGeom>
            <a:avLst/>
            <a:gdLst/>
            <a:ahLst/>
            <a:cxnLst/>
            <a:rect l="l" t="t" r="r" b="b"/>
            <a:pathLst>
              <a:path w="1231233" h="912514">
                <a:moveTo>
                  <a:pt x="0" y="0"/>
                </a:moveTo>
                <a:lnTo>
                  <a:pt x="1231233" y="0"/>
                </a:lnTo>
                <a:lnTo>
                  <a:pt x="1231233" y="912515"/>
                </a:lnTo>
                <a:lnTo>
                  <a:pt x="0" y="9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75C0E771-7DDC-1940-6A83-CD3A33479D4D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</p:spTree>
    <p:extLst>
      <p:ext uri="{BB962C8B-B14F-4D97-AF65-F5344CB8AC3E}">
        <p14:creationId xmlns:p14="http://schemas.microsoft.com/office/powerpoint/2010/main" val="287941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1672-F867-58A9-2962-0E93228A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82EFF68-02D9-865C-6B2A-FD7AB1D5E9E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161145B5-7C19-7596-09A5-014FAE4BD70A}"/>
              </a:ext>
            </a:extLst>
          </p:cNvPr>
          <p:cNvSpPr txBox="1"/>
          <p:nvPr/>
        </p:nvSpPr>
        <p:spPr>
          <a:xfrm>
            <a:off x="3429000" y="2895263"/>
            <a:ext cx="1242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ismini alma işlemi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AF0A1D0-0832-CF86-C5E7-EFA37CF5A638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09C3B22-8B05-C745-091B-722615F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7D87305-7572-350A-4308-25483A7D3119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283569AA-6C72-4775-22FA-DFCD744E5368}"/>
              </a:ext>
            </a:extLst>
          </p:cNvPr>
          <p:cNvGrpSpPr/>
          <p:nvPr/>
        </p:nvGrpSpPr>
        <p:grpSpPr>
          <a:xfrm>
            <a:off x="5308820" y="3906555"/>
            <a:ext cx="8483380" cy="637011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69C721C1-B5C7-4BD8-3050-22699E62B05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2F65BD5D-AC35-F405-EFEA-DDD110FF55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7764660-EFFA-A142-A97A-2A30E0F901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5A925E95-18EC-8F5D-7559-C95813B443CE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19660F79-5382-2776-191D-8A7857105D6F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602365C2-FE59-BBB0-853B-E425D013FAA6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C27D6015-20BE-9D1D-D9AA-C9A7AE43FF1B}"/>
                </a:ext>
              </a:extLst>
            </p:cNvPr>
            <p:cNvSpPr txBox="1"/>
            <p:nvPr/>
          </p:nvSpPr>
          <p:spPr>
            <a:xfrm>
              <a:off x="3629052" y="4898657"/>
              <a:ext cx="11398317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("İsminiz :")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input()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Merhaba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 + 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96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C788-499B-E261-0575-8625E5C6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223B501-643C-0A7E-04F0-D653D89BB2A0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E3432DC9-5E4E-95D9-BB04-4BC2B30F7846}"/>
              </a:ext>
            </a:extLst>
          </p:cNvPr>
          <p:cNvSpPr txBox="1"/>
          <p:nvPr/>
        </p:nvSpPr>
        <p:spPr>
          <a:xfrm>
            <a:off x="3429000" y="2895263"/>
            <a:ext cx="1242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ismini alma işlemi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A1D1B03-CB4B-E131-C739-B6B34761FB65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6917D5F-6673-1970-A4E7-EA3D4699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3DC8B73-3EA9-E42A-A5D1-D884203E341E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85F99D40-412C-7C23-71B8-7D295FD22E1C}"/>
              </a:ext>
            </a:extLst>
          </p:cNvPr>
          <p:cNvGrpSpPr/>
          <p:nvPr/>
        </p:nvGrpSpPr>
        <p:grpSpPr>
          <a:xfrm>
            <a:off x="5308820" y="3906555"/>
            <a:ext cx="8483380" cy="637011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30D03CCE-E75D-0D44-EA6F-A4AAB8AB33FD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C6A8549D-3281-04ED-4648-CF80364ABE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701AB939-5FDD-6520-5E3A-23F4D8866E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D4D1FF8-782F-4132-D673-19EF4DDCE2F3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02989152-9B92-02CF-56D6-59C2EE99E0C8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4520B44F-2EFF-A1C1-83F8-743843C6ACF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A2DEB46C-B347-037D-4D19-D0C3C4316DF4}"/>
                </a:ext>
              </a:extLst>
            </p:cNvPr>
            <p:cNvSpPr txBox="1"/>
            <p:nvPr/>
          </p:nvSpPr>
          <p:spPr>
            <a:xfrm>
              <a:off x="3595430" y="5499333"/>
              <a:ext cx="11398317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input("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isminiz : 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Merhaba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,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 + 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isim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5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4D00F-171D-2C3C-D18B-64CB6C32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AFF71D55-4FA4-9E45-705F-0A11ABD6F5BE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50DF69C-224C-4A64-C3D3-50B49F42344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246A048-BD68-21D6-7AA6-72D6BE4F2F3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14A5F3E-0B48-A47E-BBEB-6EACD9D0E4A9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DD68DE5-8DE7-57A5-3E0A-2490960B7D1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389776E-1952-95A9-9E6C-8DC8B4DF3E6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7B39FC2E-6673-C8BC-4E3E-831BC3B2837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C2EAE37-784A-2F3D-FEC0-0F027DAB0EA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264FF28-820F-349B-2642-05F2F812B3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ECCC3A0-D5B6-50A7-39CD-3B3E3622507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E78DD707-F752-FD23-D91E-DD76C14DCD4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8BC1B0B-8B9D-012E-E14D-9AA7C66688A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B633869-8B97-71FC-83CA-CEE4D18C26E0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90B287D-176A-42ED-7769-88ECBF58CA9F}"/>
              </a:ext>
            </a:extLst>
          </p:cNvPr>
          <p:cNvSpPr txBox="1"/>
          <p:nvPr/>
        </p:nvSpPr>
        <p:spPr>
          <a:xfrm>
            <a:off x="3429000" y="2895263"/>
            <a:ext cx="1242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Kodu bilgisayarlarınız da yazınız.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86D365BD-D02F-5175-5097-3798B42784CD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23A7BE6-512A-2114-4B50-44DB7A74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E9B95688-1C14-21FA-BD08-1A11D1D2AFA5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F0E9061F-9642-4887-ABE1-5F18BA36A5B2}"/>
              </a:ext>
            </a:extLst>
          </p:cNvPr>
          <p:cNvGrpSpPr/>
          <p:nvPr/>
        </p:nvGrpSpPr>
        <p:grpSpPr>
          <a:xfrm>
            <a:off x="2736538" y="3916888"/>
            <a:ext cx="10598462" cy="6370112"/>
            <a:chOff x="2781854" y="3916888"/>
            <a:chExt cx="13029902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B4D17232-A101-79AE-6816-1654DE333B8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1D1A9BDE-E7DA-C437-379A-C999D5B4A4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23C375E-7B94-E7D0-1689-D6A0715B7E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146FAA04-E7C1-A6E4-3DD3-71287520F66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0F7A22AE-C61F-6D8B-3A31-B955186B4D43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FC41856-CB73-F134-52B1-FF473AC596A1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79C7C237-84CE-2A9E-140D-083166839CB2}"/>
                </a:ext>
              </a:extLst>
            </p:cNvPr>
            <p:cNvSpPr txBox="1"/>
            <p:nvPr/>
          </p:nvSpPr>
          <p:spPr>
            <a:xfrm>
              <a:off x="3017770" y="5499333"/>
              <a:ext cx="11975977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takim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input("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Hangi takımı tutuyorsun :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en-US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"En büyük : 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"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+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takim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1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6C78F-BF9A-0217-96DB-7A4EBF0D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7FE1A8C-C5C5-60ED-0F62-1F7287E1CF8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8204841-0B14-9C00-1DE2-DCDF9EE0A66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A01C74D-5D10-70C5-F409-846D5A0F6FD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37A660FA-EFA2-7BA5-69C7-F803DA259454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1C426C8-50BC-30B5-1DF7-3C0B8399AFF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DBB73FB9-1C24-47EB-2E65-3CC5FBA34658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743BBE7-5790-2A85-E56A-9A790EE5AEA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F5FF23C-B037-DC9F-4D6E-5799848BE364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023125F8-EA97-CABE-60AC-2177E33103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E6126BF-9345-2F39-A284-0F3834C1370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B0CC184-F3BD-8885-0DAB-BC75E6B6545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BF7867E-7EA1-82ED-D4D8-13AC54372C0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6161EAB-597D-3A2B-F037-825E319CA3A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813741BE-CCAB-9072-622B-B6B6A14D5D0C}"/>
              </a:ext>
            </a:extLst>
          </p:cNvPr>
          <p:cNvSpPr txBox="1"/>
          <p:nvPr/>
        </p:nvSpPr>
        <p:spPr>
          <a:xfrm>
            <a:off x="1142999" y="2895263"/>
            <a:ext cx="1587776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Furkandurmus.com adresini açınız ve alt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kımısdaki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Python_lab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aracını açarak size verilen şifre ile giriş yapınız.</a:t>
            </a:r>
          </a:p>
          <a:p>
            <a:pPr lvl="0" algn="just">
              <a:spcBef>
                <a:spcPct val="0"/>
              </a:spcBef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		      furkandurmus.com/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Python_lab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591E442-30E2-537F-A397-6F4FBE977FED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AA46DC0-F96B-0FCF-3BAD-A7F980EA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07BF360-8FE8-C792-ED9C-2683684D42C4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15F15313-D4DF-FDF8-B74B-DE449DBCB3B3}"/>
              </a:ext>
            </a:extLst>
          </p:cNvPr>
          <p:cNvGrpSpPr/>
          <p:nvPr/>
        </p:nvGrpSpPr>
        <p:grpSpPr>
          <a:xfrm>
            <a:off x="5308820" y="5115697"/>
            <a:ext cx="7962346" cy="5160969"/>
            <a:chOff x="5308820" y="3906555"/>
            <a:chExt cx="7962346" cy="6370112"/>
          </a:xfrm>
        </p:grpSpPr>
        <p:grpSp>
          <p:nvGrpSpPr>
            <p:cNvPr id="33" name="Grup 32">
              <a:extLst>
                <a:ext uri="{FF2B5EF4-FFF2-40B4-BE49-F238E27FC236}">
                  <a16:creationId xmlns:a16="http://schemas.microsoft.com/office/drawing/2014/main" id="{42340E57-476F-82D3-7BA1-31570992247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39" name="Grup 38">
                <a:extLst>
                  <a:ext uri="{FF2B5EF4-FFF2-40B4-BE49-F238E27FC236}">
                    <a16:creationId xmlns:a16="http://schemas.microsoft.com/office/drawing/2014/main" id="{0188C86B-82D1-2C2E-D5D8-E13AC9E00D4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41" name="Group 3">
                  <a:extLst>
                    <a:ext uri="{FF2B5EF4-FFF2-40B4-BE49-F238E27FC236}">
                      <a16:creationId xmlns:a16="http://schemas.microsoft.com/office/drawing/2014/main" id="{E6F936D6-9FC5-814A-E764-59896077CDA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43" name="Freeform 4">
                    <a:extLst>
                      <a:ext uri="{FF2B5EF4-FFF2-40B4-BE49-F238E27FC236}">
                        <a16:creationId xmlns:a16="http://schemas.microsoft.com/office/drawing/2014/main" id="{C8FA245C-43AA-1DEA-11EC-C0B8F6515C9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5">
                    <a:extLst>
                      <a:ext uri="{FF2B5EF4-FFF2-40B4-BE49-F238E27FC236}">
                        <a16:creationId xmlns:a16="http://schemas.microsoft.com/office/drawing/2014/main" id="{7DD2603F-49EA-A589-7162-3C6AB5EBD3F9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6">
                    <a:extLst>
                      <a:ext uri="{FF2B5EF4-FFF2-40B4-BE49-F238E27FC236}">
                        <a16:creationId xmlns:a16="http://schemas.microsoft.com/office/drawing/2014/main" id="{4A07E394-247D-96CF-6334-7275B3A6FB3A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" name="Dikdörtgen 41">
                  <a:extLst>
                    <a:ext uri="{FF2B5EF4-FFF2-40B4-BE49-F238E27FC236}">
                      <a16:creationId xmlns:a16="http://schemas.microsoft.com/office/drawing/2014/main" id="{A24DF421-7DA6-2DB1-65FD-B1D6121A278E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36729D31-E49E-CAE6-4F59-9358D9147420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37" name="Picture 2" descr="Html GIFs - Find &amp; Share on GIPHY">
              <a:extLst>
                <a:ext uri="{FF2B5EF4-FFF2-40B4-BE49-F238E27FC236}">
                  <a16:creationId xmlns:a16="http://schemas.microsoft.com/office/drawing/2014/main" id="{E38CF7F2-9E44-CF0A-B173-B8F27B4EB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5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4A3AA-4FC1-BDE9-7BBE-C87529F5E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B25FBE1F-C822-ADE0-985C-AB8767794F55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37158CB-2B8E-2D89-7C13-A0CA2EE7B9C1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2C97667-B4B9-8525-A832-AF51823D061D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B91178B-FEA1-4F78-EC84-E6A170375A2D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7AF4DDD-5FC5-2A4A-DC5A-9212654F39C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C43B744-DD05-37AE-AB90-8F0C26C50852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7DA8ACE-62F4-9ADC-FADE-5963C540194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1F09A8E-6ADF-D0BC-A50D-4735871A1D48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295C838-A0FE-4709-03A9-C9C9D061DCD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24F54337-BD9E-7088-3A88-CDDA42DD7EA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4249339-5EAF-560E-08F1-60BA32B208E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39BB1B6-CFFD-1959-ED7B-298AA8EC74B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D62BEBE-0969-7124-14F2-F1B63D0D89F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4DFF53D-BC7D-299B-5551-E1D49B6B6AAB}"/>
              </a:ext>
            </a:extLst>
          </p:cNvPr>
          <p:cNvSpPr txBox="1"/>
          <p:nvPr/>
        </p:nvSpPr>
        <p:spPr>
          <a:xfrm>
            <a:off x="1142999" y="2895263"/>
            <a:ext cx="1587776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isim ve soy isim alınız. İsim ve soy isim arasına . (nokta) koyarak @samsun.edu.tr uzantılı mail adresini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8CD9F4D-41D9-A80D-E2B5-AFD217FB342D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FCDE69D8-5655-A2D9-AE29-F2DD5EB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260EB9-78B0-C10B-0208-7B547BE02878}"/>
              </a:ext>
            </a:extLst>
          </p:cNvPr>
          <p:cNvSpPr txBox="1"/>
          <p:nvPr/>
        </p:nvSpPr>
        <p:spPr>
          <a:xfrm>
            <a:off x="609600" y="1470727"/>
            <a:ext cx="16999262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5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id="{6DAD7FB7-3448-F312-B5EF-B16C5C6C94EE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5308820" y="3906555"/>
            <a:chExt cx="7962346" cy="6370112"/>
          </a:xfrm>
        </p:grpSpPr>
        <p:grpSp>
          <p:nvGrpSpPr>
            <p:cNvPr id="33" name="Grup 32">
              <a:extLst>
                <a:ext uri="{FF2B5EF4-FFF2-40B4-BE49-F238E27FC236}">
                  <a16:creationId xmlns:a16="http://schemas.microsoft.com/office/drawing/2014/main" id="{A4F9BC46-EB0D-87E3-EA7E-6096163EE5D9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39" name="Grup 38">
                <a:extLst>
                  <a:ext uri="{FF2B5EF4-FFF2-40B4-BE49-F238E27FC236}">
                    <a16:creationId xmlns:a16="http://schemas.microsoft.com/office/drawing/2014/main" id="{C3582A4D-E2AB-05EB-0BD3-E11B6F8AACCA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41" name="Group 3">
                  <a:extLst>
                    <a:ext uri="{FF2B5EF4-FFF2-40B4-BE49-F238E27FC236}">
                      <a16:creationId xmlns:a16="http://schemas.microsoft.com/office/drawing/2014/main" id="{18FBCF03-0926-ECB0-0AF2-6356C95D897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43" name="Freeform 4">
                    <a:extLst>
                      <a:ext uri="{FF2B5EF4-FFF2-40B4-BE49-F238E27FC236}">
                        <a16:creationId xmlns:a16="http://schemas.microsoft.com/office/drawing/2014/main" id="{9EEF0A79-1630-6A5C-7A15-5DF6CBF753E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5">
                    <a:extLst>
                      <a:ext uri="{FF2B5EF4-FFF2-40B4-BE49-F238E27FC236}">
                        <a16:creationId xmlns:a16="http://schemas.microsoft.com/office/drawing/2014/main" id="{99F7BFCD-32ED-A484-40ED-893B1C802D6A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6">
                    <a:extLst>
                      <a:ext uri="{FF2B5EF4-FFF2-40B4-BE49-F238E27FC236}">
                        <a16:creationId xmlns:a16="http://schemas.microsoft.com/office/drawing/2014/main" id="{19C8E434-757B-9F05-B10C-E8275252E7CD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2" name="Dikdörtgen 41">
                  <a:extLst>
                    <a:ext uri="{FF2B5EF4-FFF2-40B4-BE49-F238E27FC236}">
                      <a16:creationId xmlns:a16="http://schemas.microsoft.com/office/drawing/2014/main" id="{CB2DB991-0A97-722B-3B4C-4DA14A80EDA1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0" name="TextBox 17">
                <a:extLst>
                  <a:ext uri="{FF2B5EF4-FFF2-40B4-BE49-F238E27FC236}">
                    <a16:creationId xmlns:a16="http://schemas.microsoft.com/office/drawing/2014/main" id="{C562E963-0744-D536-A99F-48AB4133E46B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37" name="Picture 2" descr="Html GIFs - Find &amp; Share on GIPHY">
              <a:extLst>
                <a:ext uri="{FF2B5EF4-FFF2-40B4-BE49-F238E27FC236}">
                  <a16:creationId xmlns:a16="http://schemas.microsoft.com/office/drawing/2014/main" id="{2E957E40-1CB9-C8EB-75FC-C546E2ECD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00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9092-AF17-FA09-1C79-0E1BFBF4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C9F1E5AB-517B-EA45-C80D-7DF2D8EA1E71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2882E15-C0A5-FFF1-1730-8E471D85134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9CD9C01-EDA7-7777-C282-BE5AD0CD10F3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8A74CB1-70CC-802D-157B-A08A5ED503A5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6C3E7A6-159B-0AEB-FD9D-2BD2372E8A8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2C25188-AF9F-443E-FF5D-9F8BF7FA20F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E1CF876-739D-C747-1C2F-32000A99771C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CD9B167B-A1FF-6A32-F444-859E84066E8F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033A24B-C39B-2939-33D7-5C713BE384B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E7567A2-BB4C-80C1-32AE-FD086623BB6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F1DB155-0832-444D-4322-7EFFC86C109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133C29B-50A4-241A-1201-F8B494D67CF0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E1BFD23-7DD3-4CB4-32E5-BC6A9C9249B4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8A63AAC-4465-0DC7-AFAD-0902DA4946E5}"/>
              </a:ext>
            </a:extLst>
          </p:cNvPr>
          <p:cNvSpPr txBox="1"/>
          <p:nvPr/>
        </p:nvSpPr>
        <p:spPr>
          <a:xfrm>
            <a:off x="1142999" y="2895263"/>
            <a:ext cx="1587776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Kullanıcıdan isim ve soy isim alınız. İsim ve soy isim arasına . (nokta) koyarak @samsun.edu.tr uzantılı mail adresini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B715C41-84B8-B331-3E19-312508BCF33C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B0E67A56-100E-20F9-8B0A-24DFAB0F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35D4EB-A1BE-E379-4B48-98ED5D0A9497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Kullanıcıdan Veri Alma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04077657-B3EA-F874-47C4-F6B6C79C6608}"/>
              </a:ext>
            </a:extLst>
          </p:cNvPr>
          <p:cNvGrpSpPr/>
          <p:nvPr/>
        </p:nvGrpSpPr>
        <p:grpSpPr>
          <a:xfrm>
            <a:off x="3810000" y="4058265"/>
            <a:ext cx="11658600" cy="6370112"/>
            <a:chOff x="2781854" y="3916888"/>
            <a:chExt cx="13029902" cy="6370112"/>
          </a:xfrm>
        </p:grpSpPr>
        <p:grpSp>
          <p:nvGrpSpPr>
            <p:cNvPr id="21" name="Grup 20">
              <a:extLst>
                <a:ext uri="{FF2B5EF4-FFF2-40B4-BE49-F238E27FC236}">
                  <a16:creationId xmlns:a16="http://schemas.microsoft.com/office/drawing/2014/main" id="{9112278E-C040-A869-46C6-A427C1150C96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4" name="Group 3">
                <a:extLst>
                  <a:ext uri="{FF2B5EF4-FFF2-40B4-BE49-F238E27FC236}">
                    <a16:creationId xmlns:a16="http://schemas.microsoft.com/office/drawing/2014/main" id="{0ADF69D5-9F7C-040E-663F-E5897ED9F3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7" name="Freeform 4">
                  <a:extLst>
                    <a:ext uri="{FF2B5EF4-FFF2-40B4-BE49-F238E27FC236}">
                      <a16:creationId xmlns:a16="http://schemas.microsoft.com/office/drawing/2014/main" id="{09FFD3DA-A8EB-9D34-D9AF-7D8ABA55EF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5">
                  <a:extLst>
                    <a:ext uri="{FF2B5EF4-FFF2-40B4-BE49-F238E27FC236}">
                      <a16:creationId xmlns:a16="http://schemas.microsoft.com/office/drawing/2014/main" id="{8C51BCBD-3496-0C81-E8F4-FA95F0168B4A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60EBC882-CBA5-3C3A-F143-CB082ECE0CB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Dikdörtgen 25">
                <a:extLst>
                  <a:ext uri="{FF2B5EF4-FFF2-40B4-BE49-F238E27FC236}">
                    <a16:creationId xmlns:a16="http://schemas.microsoft.com/office/drawing/2014/main" id="{F0E46681-8ED4-C8C4-75DC-33BB51728A48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B4428F11-A4C7-2B19-DA3D-4328C99B4DD4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34470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 = input("Adın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ız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:</a:t>
              </a: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soyad = input("Soyadın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ız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:</a:t>
              </a: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")</a:t>
              </a:r>
            </a:p>
            <a:p>
              <a:pPr lvl="0">
                <a:spcBef>
                  <a:spcPct val="0"/>
                </a:spcBef>
                <a:defRPr/>
              </a:pPr>
              <a:endParaRPr lang="it-IT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eposta = ad + "." + soyad + "@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samsun.edu</a:t>
              </a: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.com"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it-IT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print("Oluşturulan e-posta adresi:", eposta)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467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7941-40C3-F681-C0AD-399D3838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8B401619-726E-07FC-5446-53F057FFA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38C82EAF-6630-88DC-613C-1F32EF8BC9C0}"/>
              </a:ext>
            </a:extLst>
          </p:cNvPr>
          <p:cNvGrpSpPr/>
          <p:nvPr/>
        </p:nvGrpSpPr>
        <p:grpSpPr>
          <a:xfrm>
            <a:off x="635426" y="3600450"/>
            <a:ext cx="88895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05E57E4-4574-41FC-EC8A-B6A39058822F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8EFC6A7-318F-59CF-A300-4DE7D5FDD985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36AD4BF-E660-2B4D-7CB6-885AB6F76144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Veri Tipi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		Dönüşümleri</a:t>
            </a:r>
            <a:endParaRPr kumimoji="0" lang="tr-TR" sz="7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3BA171C5-6027-1313-227C-35EFCEA2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37340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A09E8-C855-BC9A-7B25-99D9A25D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C1098CB0-3344-9AA2-4361-015C40C0B9B0}"/>
              </a:ext>
            </a:extLst>
          </p:cNvPr>
          <p:cNvSpPr txBox="1"/>
          <p:nvPr/>
        </p:nvSpPr>
        <p:spPr>
          <a:xfrm>
            <a:off x="6172200" y="4259553"/>
            <a:ext cx="1060253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kodu çalıştırınız.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("bir 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giriniz")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* 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021923-F4DB-C1A7-4CF5-5B67B9F8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2D9F94B7-AEF9-9964-B521-0E2836FBBAE0}"/>
              </a:ext>
            </a:extLst>
          </p:cNvPr>
          <p:cNvSpPr/>
          <p:nvPr/>
        </p:nvSpPr>
        <p:spPr>
          <a:xfrm>
            <a:off x="1360868" y="4076700"/>
            <a:ext cx="4191000" cy="4674579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3E81130-52C1-AD0F-61C4-756A3016A341}"/>
              </a:ext>
            </a:extLst>
          </p:cNvPr>
          <p:cNvSpPr txBox="1"/>
          <p:nvPr/>
        </p:nvSpPr>
        <p:spPr>
          <a:xfrm>
            <a:off x="609600" y="1470727"/>
            <a:ext cx="16999262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5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85082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324F1-2BF9-9BA1-08B3-A2FC1613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F99E041E-6AB0-7D5D-A333-7F35247862AB}"/>
              </a:ext>
            </a:extLst>
          </p:cNvPr>
          <p:cNvSpPr txBox="1"/>
          <p:nvPr/>
        </p:nvSpPr>
        <p:spPr>
          <a:xfrm>
            <a:off x="6172200" y="4259553"/>
            <a:ext cx="1060253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("bir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giriniz")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*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Ne hatası alındı?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56112F9-F3FD-2A6C-EE75-45C3C336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11D8E529-6C4B-70E2-F62D-415444039197}"/>
              </a:ext>
            </a:extLst>
          </p:cNvPr>
          <p:cNvSpPr/>
          <p:nvPr/>
        </p:nvSpPr>
        <p:spPr>
          <a:xfrm>
            <a:off x="1360868" y="4076700"/>
            <a:ext cx="4191000" cy="4674579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9C37386-455E-72D9-5EF6-62BC751F53F5}"/>
              </a:ext>
            </a:extLst>
          </p:cNvPr>
          <p:cNvSpPr txBox="1"/>
          <p:nvPr/>
        </p:nvSpPr>
        <p:spPr>
          <a:xfrm>
            <a:off x="609600" y="1470727"/>
            <a:ext cx="16999262" cy="1239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66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5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887357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020E-96DD-33F8-8695-BE66A4C8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AF35A060-C912-58C1-0A1C-8AEA0BBA1E9C}"/>
              </a:ext>
            </a:extLst>
          </p:cNvPr>
          <p:cNvSpPr/>
          <p:nvPr/>
        </p:nvSpPr>
        <p:spPr>
          <a:xfrm>
            <a:off x="12199612" y="3985174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9179AAB-FA74-D24B-A420-466858145686}"/>
              </a:ext>
            </a:extLst>
          </p:cNvPr>
          <p:cNvSpPr txBox="1"/>
          <p:nvPr/>
        </p:nvSpPr>
        <p:spPr>
          <a:xfrm>
            <a:off x="3276600" y="1470727"/>
            <a:ext cx="14332262" cy="123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5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4790A33-BD6E-E424-5712-B7E11DC086F5}"/>
              </a:ext>
            </a:extLst>
          </p:cNvPr>
          <p:cNvSpPr txBox="1"/>
          <p:nvPr/>
        </p:nvSpPr>
        <p:spPr>
          <a:xfrm>
            <a:off x="685800" y="3619500"/>
            <a:ext cx="11353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Numbers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sayısal verileri tutan veri tiplerine verilen addır.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Python’da sayısal veri tipleri genel olarak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complex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veri tipleridir.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derste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veri tiplerinden bahsedilecektir.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547C35-FFF7-1D19-84D7-CD774197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09049EB9-E6D7-61E6-C4E4-371E5ADC0798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62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01555-0B90-94D8-CAD1-22772E9F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5E25F047-68FA-FEF3-427C-DD5EEDF64AAF}"/>
              </a:ext>
            </a:extLst>
          </p:cNvPr>
          <p:cNvSpPr txBox="1"/>
          <p:nvPr/>
        </p:nvSpPr>
        <p:spPr>
          <a:xfrm>
            <a:off x="6172200" y="4259553"/>
            <a:ext cx="1060253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kodu çalıştırınız.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= 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("bir 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giriniz")</a:t>
            </a:r>
          </a:p>
          <a:p>
            <a:pPr lvl="0" algn="just">
              <a:spcBef>
                <a:spcPct val="0"/>
              </a:spcBef>
              <a:defRPr/>
            </a:pPr>
            <a:endParaRPr lang="tr-TR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type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))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3FDC005-BA55-FF09-D7D1-29B29EC0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76A165C5-78F6-46F4-C1CA-21FF99BBF386}"/>
              </a:ext>
            </a:extLst>
          </p:cNvPr>
          <p:cNvSpPr/>
          <p:nvPr/>
        </p:nvSpPr>
        <p:spPr>
          <a:xfrm>
            <a:off x="1360868" y="4076700"/>
            <a:ext cx="4191000" cy="4674579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315EA53-B894-4728-7F69-BC9EA40EAE43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913072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BA6F4-1202-905D-C06B-096D844E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518F8EB7-86F1-5CF9-669A-757B37EE221A}"/>
              </a:ext>
            </a:extLst>
          </p:cNvPr>
          <p:cNvSpPr txBox="1"/>
          <p:nvPr/>
        </p:nvSpPr>
        <p:spPr>
          <a:xfrm>
            <a:off x="6172200" y="4259553"/>
            <a:ext cx="10602532" cy="3031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77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77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fonksiyonu kullanıcının girdiği her şeyi </a:t>
            </a:r>
            <a:r>
              <a:rPr lang="tr-TR" sz="3000" dirty="0" err="1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 (yani metin)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olarak alır.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107779A-52DF-EB80-4CD5-81C5A5F6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94D37D7E-B50E-0BF3-77F4-593F456EE956}"/>
              </a:ext>
            </a:extLst>
          </p:cNvPr>
          <p:cNvSpPr/>
          <p:nvPr/>
        </p:nvSpPr>
        <p:spPr>
          <a:xfrm>
            <a:off x="1360868" y="4076700"/>
            <a:ext cx="4191000" cy="4674579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13CE9C3-685D-616D-C5A1-94DA1A47EAB0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268323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5527-4F10-835A-2AE0-E19BE23B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CAAD36B1-332A-FB09-2F5F-7FF40D34F550}"/>
              </a:ext>
            </a:extLst>
          </p:cNvPr>
          <p:cNvSpPr txBox="1"/>
          <p:nvPr/>
        </p:nvSpPr>
        <p:spPr>
          <a:xfrm>
            <a:off x="6019800" y="2916742"/>
            <a:ext cx="10602532" cy="6263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77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input</a:t>
            </a:r>
            <a:r>
              <a:rPr lang="tr-TR" sz="77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fonksiyonu kullanıcının girdiği her şeyi </a:t>
            </a:r>
            <a:r>
              <a:rPr lang="tr-TR" sz="3000" dirty="0" err="1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 (yani metin)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olarak alır.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Eğer bu veriyi sayılarla işlem yapmak için kullanmak istersek, veri tipi dönüşümü yapmamız gerekir.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Bunun için </a:t>
            </a:r>
            <a:r>
              <a:rPr lang="tr-TR" sz="3000" dirty="0" err="1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inputtan</a:t>
            </a:r>
            <a:r>
              <a:rPr lang="tr-TR" sz="30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 önce çevirmek istediğimiz tip yazılır.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587DD34-61A0-31A8-5079-2BFCBD42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0A035A68-AD71-6648-D249-11B153090B04}"/>
              </a:ext>
            </a:extLst>
          </p:cNvPr>
          <p:cNvSpPr/>
          <p:nvPr/>
        </p:nvSpPr>
        <p:spPr>
          <a:xfrm>
            <a:off x="1360868" y="4076700"/>
            <a:ext cx="4191000" cy="4674579"/>
          </a:xfrm>
          <a:custGeom>
            <a:avLst/>
            <a:gdLst/>
            <a:ahLst/>
            <a:cxnLst/>
            <a:rect l="l" t="t" r="r" b="b"/>
            <a:pathLst>
              <a:path w="985830" h="1099580">
                <a:moveTo>
                  <a:pt x="0" y="0"/>
                </a:moveTo>
                <a:lnTo>
                  <a:pt x="985831" y="0"/>
                </a:lnTo>
                <a:lnTo>
                  <a:pt x="985831" y="1099580"/>
                </a:lnTo>
                <a:lnTo>
                  <a:pt x="0" y="109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BB9341D-B7CE-59A4-EAC4-FF382EE59EF0}"/>
              </a:ext>
            </a:extLst>
          </p:cNvPr>
          <p:cNvSpPr txBox="1"/>
          <p:nvPr/>
        </p:nvSpPr>
        <p:spPr>
          <a:xfrm>
            <a:off x="609600" y="1470727"/>
            <a:ext cx="16999262" cy="126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2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278766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9265-7721-EE50-0CB6-6DE37F6C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5A7E09F-FDE3-67CE-02B8-507C8EC7BF7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68B7F6B-A168-CB27-29A7-C467756BEB5F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CA0EE0F-B885-8012-9BC9-D3581EF42D5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7A3DEB6-BDF2-4CBF-1A6F-4E18E8BA3B7F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A22EA7D7-5056-23CA-788C-155858420302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AFA83CD1-DDC4-66FA-535B-EA8F2567F547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40734E2-27B3-5229-A762-95BC278F03B9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4FFE2417-A6CF-6D80-BA31-A6FB0B2D491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552EF76-14CE-20DF-A380-B6055D1883E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4F486A0-63C0-0A38-FA42-319D6369604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C0C8798-8F2A-E4E7-3469-8CB5B4245B48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BB28C1CD-FA32-6436-C08B-BB8264E59E9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6420910-5C08-E3E6-7A08-0E3960B2DA9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ACEDFBE4-5A3B-AECE-7A17-D99C265CE7DE}"/>
              </a:ext>
            </a:extLst>
          </p:cNvPr>
          <p:cNvSpPr txBox="1"/>
          <p:nvPr/>
        </p:nvSpPr>
        <p:spPr>
          <a:xfrm>
            <a:off x="3429000" y="2895263"/>
            <a:ext cx="12420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alınan sayı ile matematiksel işlem yapma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A3E89E3-85CF-36FE-1607-7D327CBF27C4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CF0AD950-0ACF-F54F-98B4-F7D82760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08E0D7C-1FAA-8D43-DE86-3FDC6AA89550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6E963C90-9993-A89C-6DD1-2822936E7371}"/>
              </a:ext>
            </a:extLst>
          </p:cNvPr>
          <p:cNvGrpSpPr/>
          <p:nvPr/>
        </p:nvGrpSpPr>
        <p:grpSpPr>
          <a:xfrm>
            <a:off x="5308820" y="3906555"/>
            <a:ext cx="8524275" cy="6370112"/>
            <a:chOff x="2781854" y="3916888"/>
            <a:chExt cx="13092714" cy="6370112"/>
          </a:xfrm>
        </p:grpSpPr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67744086-30F1-3BC8-E24E-52ADB6C4663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E023D6FA-E9CF-D696-FF12-C32A3871F5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D25C95CC-05F6-83B1-278F-6D20E038412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9615AAD1-6439-6833-DE5C-B59D5FC2B21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DBB938A4-8390-4D32-EC5A-86E076187639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B355615-7543-0D8A-767E-5AB598D79539}"/>
                  </a:ext>
                </a:extLst>
              </p:cNvPr>
              <p:cNvSpPr/>
              <p:nvPr/>
            </p:nvSpPr>
            <p:spPr>
              <a:xfrm>
                <a:off x="3288681" y="4118948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1FF0BC2B-F027-34A9-93FD-C693303981A3}"/>
                </a:ext>
              </a:extLst>
            </p:cNvPr>
            <p:cNvSpPr txBox="1"/>
            <p:nvPr/>
          </p:nvSpPr>
          <p:spPr>
            <a:xfrm>
              <a:off x="3595430" y="5499333"/>
              <a:ext cx="12279138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giriniz :"))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*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de-DE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51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93FF1-08CA-44C6-0C10-0BC1EE6E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58E97E2-82DF-D9B8-0FBF-F6E0B7A6B2F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81F4623-C5E3-7CE3-F278-81509E10E974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0308A1B-1702-97EB-1428-04B946F6E41A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105B3CB-7465-798D-A990-B22DD0BF9FB4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B61BC84-8A16-3C87-6A1B-A69CD217B5F5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B4376A47-5D51-0B48-C2EE-E27C214D6D6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9D061CB3-D3FE-6634-2916-DF5BC847F413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08952D5-8439-BAB9-18DB-9BBA92CD1F7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226474-24FC-D276-2760-98EDCFC3C0B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B024A1B-21CF-87B6-0E82-D73C2420761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7C5E60B1-42A7-7AF2-81D4-ABFA0D89EA4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41A3C0A-0B57-C251-820D-0F315284E7F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79D5BC3-7470-49F6-C854-BEFC24B431B9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49017BC3-1C39-5ED1-2451-504FEF5A3B4A}"/>
              </a:ext>
            </a:extLst>
          </p:cNvPr>
          <p:cNvSpPr txBox="1"/>
          <p:nvPr/>
        </p:nvSpPr>
        <p:spPr>
          <a:xfrm>
            <a:off x="1295400" y="2895263"/>
            <a:ext cx="1645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adını, doğum yılını alıp ekrana 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‘Merhaba ..... </a:t>
            </a:r>
            <a:r>
              <a:rPr lang="tr-TR" sz="28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! Şuan .... yaşındasın.’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şeklinde çıktı alan kodu ekrana </a:t>
            </a:r>
            <a:r>
              <a:rPr lang="tr-TR" sz="28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yazdırınz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02C287BF-0841-D36B-A618-27C9596C594E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3DEB898-B537-A9C2-578E-3832AAFE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3788CDC-D6F1-2D7E-6F16-0F2CF5A4D241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E9AC758-7D37-B36C-9590-E2EA4B4D75C2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5308820" y="3906555"/>
            <a:chExt cx="7962346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F60BE4A1-7EBA-5E86-D3D2-E81F3032BE8D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8E95ADF8-9D0D-539F-2AFE-E003F07EED9C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1" name="Group 3">
                  <a:extLst>
                    <a:ext uri="{FF2B5EF4-FFF2-40B4-BE49-F238E27FC236}">
                      <a16:creationId xmlns:a16="http://schemas.microsoft.com/office/drawing/2014/main" id="{D169BC93-8346-DF7B-3D99-0E38A3D8260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32" name="Freeform 4">
                    <a:extLst>
                      <a:ext uri="{FF2B5EF4-FFF2-40B4-BE49-F238E27FC236}">
                        <a16:creationId xmlns:a16="http://schemas.microsoft.com/office/drawing/2014/main" id="{19E32DC2-96A6-F485-79B6-F6564635B6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5E2E25EC-7B56-51E6-AFB2-F945DAB255C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984BA9CD-45C8-C7B4-6F46-685D35949063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Dikdörtgen 21">
                  <a:extLst>
                    <a:ext uri="{FF2B5EF4-FFF2-40B4-BE49-F238E27FC236}">
                      <a16:creationId xmlns:a16="http://schemas.microsoft.com/office/drawing/2014/main" id="{310CEA58-0ADD-357B-0D79-5DDA29EC91E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77C0500E-4B36-287B-FB04-AED111A98838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18" name="Picture 2" descr="Html GIFs - Find &amp; Share on GIPHY">
              <a:extLst>
                <a:ext uri="{FF2B5EF4-FFF2-40B4-BE49-F238E27FC236}">
                  <a16:creationId xmlns:a16="http://schemas.microsoft.com/office/drawing/2014/main" id="{7CF4846B-9EBE-105C-5A9F-9D780247A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274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0A44-F5DE-EF38-103B-3A349425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080281A7-2EB7-04D2-ADC3-7CBE3B3D882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B13C21A9-1E63-DE7C-123C-268BD79E9612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7398534-360F-79D6-08D2-36E0A34A2E6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003764E6-2127-F44A-7B82-F5154336A479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BAA4FF5-999B-EB71-A459-F79EC1B67FA6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ED5386AF-1B9F-B4B3-A141-77FE211173DA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EF121CFC-589A-D86F-DC5E-7A383ACE00B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672B600-5426-2838-B820-634293C6EC0D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683651F5-0171-22B3-630B-2145FBB469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649DC21F-B08D-1E7B-9582-32845E9838C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C9119EB-07E6-EDA5-7884-A7E80DFAD154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DAB59CD-3BE7-3A48-1661-4AD2260029DE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CC2CAD1-05B7-BAB8-968D-AFA10FD8C113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C982858A-6FDF-88AA-2862-46B162BD6343}"/>
              </a:ext>
            </a:extLst>
          </p:cNvPr>
          <p:cNvSpPr txBox="1"/>
          <p:nvPr/>
        </p:nvSpPr>
        <p:spPr>
          <a:xfrm>
            <a:off x="1295400" y="2895263"/>
            <a:ext cx="1645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adını, doğum yılını alıp ekrana 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C535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‘Merhaba ..... </a:t>
            </a:r>
            <a:r>
              <a:rPr lang="tr-TR" sz="2800" dirty="0">
                <a:solidFill>
                  <a:srgbClr val="FFC535"/>
                </a:solidFill>
                <a:latin typeface="Fira Code"/>
                <a:ea typeface="Fira Code"/>
                <a:cs typeface="Fira Code"/>
                <a:sym typeface="Fira Code"/>
              </a:rPr>
              <a:t>! Şuan .... yaşındasın.’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şeklinde çıktı alan kodu ekrana yazdırınız.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84A19DA-595D-0828-87F3-CCDBEA041461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8F70D3D7-BB2E-C65A-0BF3-9D9AB5A0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ACDA871-0090-21B3-7B82-900234483E54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5E18F157-8BC0-ABC1-DBD0-7EE7F93A37A6}"/>
              </a:ext>
            </a:extLst>
          </p:cNvPr>
          <p:cNvGrpSpPr/>
          <p:nvPr/>
        </p:nvGrpSpPr>
        <p:grpSpPr>
          <a:xfrm>
            <a:off x="2057400" y="4424699"/>
            <a:ext cx="15198496" cy="5851968"/>
            <a:chOff x="2781854" y="3916888"/>
            <a:chExt cx="13029902" cy="6370112"/>
          </a:xfrm>
        </p:grpSpPr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86158494-0F2D-E811-4046-6FD6E3450298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1" name="Group 3">
                <a:extLst>
                  <a:ext uri="{FF2B5EF4-FFF2-40B4-BE49-F238E27FC236}">
                    <a16:creationId xmlns:a16="http://schemas.microsoft.com/office/drawing/2014/main" id="{C2D1766B-6442-F76A-9E97-7584C7C023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32" name="Freeform 4">
                  <a:extLst>
                    <a:ext uri="{FF2B5EF4-FFF2-40B4-BE49-F238E27FC236}">
                      <a16:creationId xmlns:a16="http://schemas.microsoft.com/office/drawing/2014/main" id="{71CB71FB-C3FF-C0D4-693E-8D24959FA9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5">
                  <a:extLst>
                    <a:ext uri="{FF2B5EF4-FFF2-40B4-BE49-F238E27FC236}">
                      <a16:creationId xmlns:a16="http://schemas.microsoft.com/office/drawing/2014/main" id="{C7952247-243F-CF6F-2173-61ABEFD7DA82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6">
                  <a:extLst>
                    <a:ext uri="{FF2B5EF4-FFF2-40B4-BE49-F238E27FC236}">
                      <a16:creationId xmlns:a16="http://schemas.microsoft.com/office/drawing/2014/main" id="{63F50980-FCAA-C6AC-DEB2-C11B8CE26BD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F76129AB-575A-947B-74A0-52795BAD406F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41E649F2-42ED-2B0F-8548-EE4BF3284219}"/>
                </a:ext>
              </a:extLst>
            </p:cNvPr>
            <p:cNvSpPr txBox="1"/>
            <p:nvPr/>
          </p:nvSpPr>
          <p:spPr>
            <a:xfrm>
              <a:off x="3224849" y="4914237"/>
              <a:ext cx="11802521" cy="21441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ad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("adiniz : 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dogum_yili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("doğum yılınız 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yas = 2025 -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dogum_yili</a:t>
              </a: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("Merhaba "+ ad + "! Şuan " +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str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(yas) + " yaşındasın.")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1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EC6FD-AF6F-E056-755E-75478CB1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40D53C4-F232-4EEA-4181-3F90CE3829C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7BD3C3F-CEAF-BEB6-7318-ACE5D43F793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950EE8B-5150-8A03-7279-719585B23D4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80"/>
              <a:chOff x="-1" y="-192881"/>
              <a:chExt cx="23016492" cy="1318372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19CBE617-ACA0-C7C1-0782-480EB233330D}"/>
                  </a:ext>
                </a:extLst>
              </p:cNvPr>
              <p:cNvSpPr txBox="1"/>
              <p:nvPr/>
            </p:nvSpPr>
            <p:spPr>
              <a:xfrm>
                <a:off x="-1" y="-192881"/>
                <a:ext cx="23016492" cy="13183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3409B1C5-9DCB-26FC-31E5-71AA570BBCA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D1656E5-13B6-294C-7FC4-844888B993F4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B6771E96-A827-A511-D142-B4A1391F3108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B5B44BA3-7DF5-BC80-148A-04D629AB1F5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9083CE9-3AD8-9310-6303-0AC44829006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1AC288E-5E89-69D7-8B42-7A367009F45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C9486FA0-2FB4-5403-A6AF-C30D1FAD3501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C370E38-4976-BB26-2BB7-85663B2E618C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593D275-E93D-FD36-AF62-8CB36C6662F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6FA8775-668C-59C3-CD50-C80A87774454}"/>
              </a:ext>
            </a:extLst>
          </p:cNvPr>
          <p:cNvSpPr txBox="1"/>
          <p:nvPr/>
        </p:nvSpPr>
        <p:spPr>
          <a:xfrm>
            <a:off x="1295400" y="2895263"/>
            <a:ext cx="1645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2 sayı alınız ve çarpımlarının sonucunu ekrana yazdırınız. Ardından 2 sayı daha alıp aldığınız yeni sayıların farkını ekrana yazdırınız.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Kod sadece 1 kez çalıştırılacak, kodu tek seferde yazınız.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F55CE7B-0D28-9AD1-14DB-951D6135DB8F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6C98C2D-FD84-68E7-BFF3-EA79B780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F7AE061-BEC2-C9B8-5C8E-A1DECF40FA98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9C5C218-4A3A-FDCC-5304-36BEB41D19EC}"/>
              </a:ext>
            </a:extLst>
          </p:cNvPr>
          <p:cNvGrpSpPr/>
          <p:nvPr/>
        </p:nvGrpSpPr>
        <p:grpSpPr>
          <a:xfrm>
            <a:off x="5308820" y="4887097"/>
            <a:ext cx="7962346" cy="5389569"/>
            <a:chOff x="5308820" y="3906555"/>
            <a:chExt cx="7962346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57662E2B-9E76-DA1D-244A-221185FC72D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5ED85901-F892-5DD7-DE47-8C344F6B2D5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1" name="Group 3">
                  <a:extLst>
                    <a:ext uri="{FF2B5EF4-FFF2-40B4-BE49-F238E27FC236}">
                      <a16:creationId xmlns:a16="http://schemas.microsoft.com/office/drawing/2014/main" id="{50EE6E4E-4E3E-58D7-E51E-1D92FF77380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32" name="Freeform 4">
                    <a:extLst>
                      <a:ext uri="{FF2B5EF4-FFF2-40B4-BE49-F238E27FC236}">
                        <a16:creationId xmlns:a16="http://schemas.microsoft.com/office/drawing/2014/main" id="{A2884B7F-08D2-C559-AFC2-7EC43362A8E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C878FDA5-2ECD-C82C-B9E1-04B3140C3A67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F0C725C9-B4E4-0DC7-3A2F-A279BE354698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Dikdörtgen 21">
                  <a:extLst>
                    <a:ext uri="{FF2B5EF4-FFF2-40B4-BE49-F238E27FC236}">
                      <a16:creationId xmlns:a16="http://schemas.microsoft.com/office/drawing/2014/main" id="{3A527B0A-9F5C-6EAE-FB66-18991EC07B58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C44216A8-CCD6-1B3D-2559-909CC3A1B29A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18" name="Picture 2" descr="Html GIFs - Find &amp; Share on GIPHY">
              <a:extLst>
                <a:ext uri="{FF2B5EF4-FFF2-40B4-BE49-F238E27FC236}">
                  <a16:creationId xmlns:a16="http://schemas.microsoft.com/office/drawing/2014/main" id="{3F48F8E0-5D9F-BC9B-1177-80F69D47E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56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1041-F0DB-8243-827C-D45CCECF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36A2FD1-5DF7-F558-5F3C-A399C84A3DB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C77107B-A3AC-5744-4285-6232369C1936}"/>
              </a:ext>
            </a:extLst>
          </p:cNvPr>
          <p:cNvGrpSpPr/>
          <p:nvPr/>
        </p:nvGrpSpPr>
        <p:grpSpPr>
          <a:xfrm>
            <a:off x="306057" y="463796"/>
            <a:ext cx="17213531" cy="9568437"/>
            <a:chOff x="306057" y="463796"/>
            <a:chExt cx="17213531" cy="956843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7DD575D-3C92-FC73-225D-98C02881CE56}"/>
                </a:ext>
              </a:extLst>
            </p:cNvPr>
            <p:cNvGrpSpPr/>
            <p:nvPr/>
          </p:nvGrpSpPr>
          <p:grpSpPr>
            <a:xfrm>
              <a:off x="7071262" y="463796"/>
              <a:ext cx="10448326" cy="480837"/>
              <a:chOff x="8549937" y="139795"/>
              <a:chExt cx="13931101" cy="641116"/>
            </a:xfrm>
          </p:grpSpPr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8C75786-FE21-16F5-F51F-0AFDB9D7EE39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F1636C75-D337-C55C-45C0-0338E5B93DB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11D44DC4-C6C1-CD35-BCF1-3D848228DF6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76CFA38-6A1E-804C-929B-B99C5521F1BB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78CEC2F9-AAF0-FE00-2FBF-97A3B8D3B0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57B81B3-2E1B-56EB-3E59-B7EF68C09A4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81D5313-8965-D4CC-C0D7-EAB17A595057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4C205ED-D212-1F1F-C1D8-C1C5E28C91A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015AADD9-3816-7964-1F2B-440B8E3E39A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68D0B01C-D77F-F818-7993-7527522C704D}"/>
              </a:ext>
            </a:extLst>
          </p:cNvPr>
          <p:cNvSpPr txBox="1"/>
          <p:nvPr/>
        </p:nvSpPr>
        <p:spPr>
          <a:xfrm>
            <a:off x="1295400" y="2895263"/>
            <a:ext cx="1645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Temel Programlama dersinde aldığı 4 notu isteyiniz. Bu notların ortalamasını, en yüksek notu, ve ortalama 50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nin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üzerinde ise dersten geçtiğini True /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False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olarak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2C05646A-D707-91C6-C299-53CB5A57DD12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2209906-DA3A-51C7-39C7-8734B5E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53D45278-2272-9D46-69B7-478A6E7300AD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9FCC9CAF-EA54-B3C8-F95E-FFBFCD335420}"/>
              </a:ext>
            </a:extLst>
          </p:cNvPr>
          <p:cNvGrpSpPr/>
          <p:nvPr/>
        </p:nvGrpSpPr>
        <p:grpSpPr>
          <a:xfrm>
            <a:off x="5308820" y="4887097"/>
            <a:ext cx="7962346" cy="5389569"/>
            <a:chOff x="5308820" y="3906555"/>
            <a:chExt cx="7962346" cy="6370112"/>
          </a:xfrm>
        </p:grpSpPr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75F66BA0-B0C5-25ED-5E42-AC54C1A3DEA8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19" name="Grup 18">
                <a:extLst>
                  <a:ext uri="{FF2B5EF4-FFF2-40B4-BE49-F238E27FC236}">
                    <a16:creationId xmlns:a16="http://schemas.microsoft.com/office/drawing/2014/main" id="{5E83C6D6-A5E0-B5C7-5656-41AED6663AB5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1" name="Group 3">
                  <a:extLst>
                    <a:ext uri="{FF2B5EF4-FFF2-40B4-BE49-F238E27FC236}">
                      <a16:creationId xmlns:a16="http://schemas.microsoft.com/office/drawing/2014/main" id="{F706E824-094D-0202-BC5F-711B794E02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32" name="Freeform 4">
                    <a:extLst>
                      <a:ext uri="{FF2B5EF4-FFF2-40B4-BE49-F238E27FC236}">
                        <a16:creationId xmlns:a16="http://schemas.microsoft.com/office/drawing/2014/main" id="{23E77FF8-38CC-5F44-1196-70C41BD5011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5">
                    <a:extLst>
                      <a:ext uri="{FF2B5EF4-FFF2-40B4-BE49-F238E27FC236}">
                        <a16:creationId xmlns:a16="http://schemas.microsoft.com/office/drawing/2014/main" id="{6CD5679E-AF2A-98DC-A5BB-D45FD9BD6EB8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id="{AF5C6198-DF10-851A-0F3F-F55EFC7E2FD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Dikdörtgen 21">
                  <a:extLst>
                    <a:ext uri="{FF2B5EF4-FFF2-40B4-BE49-F238E27FC236}">
                      <a16:creationId xmlns:a16="http://schemas.microsoft.com/office/drawing/2014/main" id="{B0600AE0-E29E-4E81-2D26-714EB3F660DE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08321816-D49A-85F8-CA05-2E27D0DBB8A8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18" name="Picture 2" descr="Html GIFs - Find &amp; Share on GIPHY">
              <a:extLst>
                <a:ext uri="{FF2B5EF4-FFF2-40B4-BE49-F238E27FC236}">
                  <a16:creationId xmlns:a16="http://schemas.microsoft.com/office/drawing/2014/main" id="{3AA512F3-A9E2-A6A5-EABF-F438295A8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07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9A7EF-8D64-4890-DF16-4635A9F82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0B3D984-2632-B5D7-5926-D836E9F98819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1116BDF3-F18E-39A2-743E-F367BFA5648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566DE36-4CBA-3334-6315-20C6F8FC4A00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1D3DDBF-662F-02B1-89FB-8793F476E2DA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B9029B49-0D55-2807-E7BF-F1CF1C1A519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895C1C8-C11C-723F-1886-4976EA54BE4B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04394F5-E54D-CA71-C5A1-599A9D6841AA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BEE7683-1813-BA1E-0CF4-CB6151D25677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D883E58-AC46-D25E-DA60-091DD19491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B11ADC4C-FD2C-5B56-8E25-A2DB8D8A0DC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AE037BA-1917-8B14-8B1E-C8392487A483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EF08D99-7A35-F2B4-A7B6-607DF136CB6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093332-395B-B28E-6B52-582DF62372CD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235AEDD9-2D54-9DE7-7D96-F330853D4278}"/>
              </a:ext>
            </a:extLst>
          </p:cNvPr>
          <p:cNvSpPr txBox="1"/>
          <p:nvPr/>
        </p:nvSpPr>
        <p:spPr>
          <a:xfrm>
            <a:off x="1295400" y="2895263"/>
            <a:ext cx="16459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Kullanıcıdan Temel Programlama dersinde aldığı 4 notu isteyiniz. Bu notların ortalamasını, en yüksek notu, ve ortalama 50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nin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üzerinde ise dersten geçtiğini True / 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False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olarak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926BA0B-0E9D-F7B0-2E55-AD574406AE76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D46A9F45-C7AE-A541-8469-9044BD4A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7CF5C4C-59CD-BDBA-4F10-0197A8203813}"/>
              </a:ext>
            </a:extLst>
          </p:cNvPr>
          <p:cNvSpPr txBox="1"/>
          <p:nvPr/>
        </p:nvSpPr>
        <p:spPr>
          <a:xfrm>
            <a:off x="609600" y="1470727"/>
            <a:ext cx="16999262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en-US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8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2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Veri Tipi Dönüşümleri</a:t>
            </a: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102D284E-E482-A64D-F30F-19966F8B2773}"/>
              </a:ext>
            </a:extLst>
          </p:cNvPr>
          <p:cNvGrpSpPr/>
          <p:nvPr/>
        </p:nvGrpSpPr>
        <p:grpSpPr>
          <a:xfrm>
            <a:off x="3994093" y="4187925"/>
            <a:ext cx="10591800" cy="6123767"/>
            <a:chOff x="2781854" y="3916888"/>
            <a:chExt cx="13029902" cy="6370112"/>
          </a:xfrm>
        </p:grpSpPr>
        <p:grpSp>
          <p:nvGrpSpPr>
            <p:cNvPr id="19" name="Grup 18">
              <a:extLst>
                <a:ext uri="{FF2B5EF4-FFF2-40B4-BE49-F238E27FC236}">
                  <a16:creationId xmlns:a16="http://schemas.microsoft.com/office/drawing/2014/main" id="{B7C1D772-F5CA-E2D1-43F5-5A4A911037DA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1" name="Group 3">
                <a:extLst>
                  <a:ext uri="{FF2B5EF4-FFF2-40B4-BE49-F238E27FC236}">
                    <a16:creationId xmlns:a16="http://schemas.microsoft.com/office/drawing/2014/main" id="{C5A9CD78-FE27-D116-AAAA-7794CB9EB7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32" name="Freeform 4">
                  <a:extLst>
                    <a:ext uri="{FF2B5EF4-FFF2-40B4-BE49-F238E27FC236}">
                      <a16:creationId xmlns:a16="http://schemas.microsoft.com/office/drawing/2014/main" id="{A68C524D-0B1D-37B7-20A1-0416655280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5">
                  <a:extLst>
                    <a:ext uri="{FF2B5EF4-FFF2-40B4-BE49-F238E27FC236}">
                      <a16:creationId xmlns:a16="http://schemas.microsoft.com/office/drawing/2014/main" id="{B1BEB732-DE4C-4560-A2DE-EC1174213F60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6">
                  <a:extLst>
                    <a:ext uri="{FF2B5EF4-FFF2-40B4-BE49-F238E27FC236}">
                      <a16:creationId xmlns:a16="http://schemas.microsoft.com/office/drawing/2014/main" id="{E336BEA5-B729-BA5A-816B-F6B8A64B04A5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Dikdörtgen 21">
                <a:extLst>
                  <a:ext uri="{FF2B5EF4-FFF2-40B4-BE49-F238E27FC236}">
                    <a16:creationId xmlns:a16="http://schemas.microsoft.com/office/drawing/2014/main" id="{37AEC674-5E10-3854-1E65-C1E6867A145D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6E93106F-D442-FC04-E4FC-6BE7760152D7}"/>
                </a:ext>
              </a:extLst>
            </p:cNvPr>
            <p:cNvSpPr txBox="1"/>
            <p:nvPr/>
          </p:nvSpPr>
          <p:spPr>
            <a:xfrm>
              <a:off x="3736701" y="4209097"/>
              <a:ext cx="11398317" cy="4482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not1 = 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("1. notu girin: "))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not2 = 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("2. notu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not3 = 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("3. notu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not4 = 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input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("4. notu girin: "))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ortalama = (not1 + not2 + not3 + not4)  / 4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en_yuksek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max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(not1,not2,not3,not4)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gecti_mi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ortalama &gt; 50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f"Notların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ortalaması: {ortalama}")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f"En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yüksek not: {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en_yuksek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f"Dersten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geçti mi? {</a:t>
              </a:r>
              <a:r>
                <a:rPr lang="tr-TR" sz="28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gecti_mi</a:t>
              </a:r>
              <a:r>
                <a:rPr lang="tr-TR" sz="28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}")</a:t>
              </a:r>
              <a:endParaRPr lang="en-US" sz="28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38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6BDE6-A00D-5378-1E61-4A805507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1A3FBCB1-4A3D-1837-116D-E25FAB849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15EADB4B-6A48-7193-BBA0-007C13BB525C}"/>
              </a:ext>
            </a:extLst>
          </p:cNvPr>
          <p:cNvGrpSpPr/>
          <p:nvPr/>
        </p:nvGrpSpPr>
        <p:grpSpPr>
          <a:xfrm>
            <a:off x="635426" y="3600450"/>
            <a:ext cx="88895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9F4558-6792-4096-7F53-AFBC3D17CA3E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2136430-5836-2C5B-FD9C-1FF37FE1A186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BCE4EB4-208B-2C3C-58B1-D84D41FD9356}"/>
              </a:ext>
            </a:extLst>
          </p:cNvPr>
          <p:cNvSpPr txBox="1"/>
          <p:nvPr/>
        </p:nvSpPr>
        <p:spPr>
          <a:xfrm>
            <a:off x="1371600" y="4164847"/>
            <a:ext cx="10138647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7DED50CC-4612-9B68-B5E9-95D4A86A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48602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16CA-9A41-E36E-DEAD-1EF98E694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885DFA09-707B-86EF-CD15-493843E8A3A8}"/>
              </a:ext>
            </a:extLst>
          </p:cNvPr>
          <p:cNvSpPr/>
          <p:nvPr/>
        </p:nvSpPr>
        <p:spPr>
          <a:xfrm>
            <a:off x="12690512" y="4094992"/>
            <a:ext cx="4736876" cy="5273126"/>
          </a:xfrm>
          <a:custGeom>
            <a:avLst/>
            <a:gdLst/>
            <a:ahLst/>
            <a:cxnLst/>
            <a:rect l="l" t="t" r="r" b="b"/>
            <a:pathLst>
              <a:path w="4736876" h="5273126">
                <a:moveTo>
                  <a:pt x="0" y="0"/>
                </a:moveTo>
                <a:lnTo>
                  <a:pt x="4736877" y="0"/>
                </a:lnTo>
                <a:lnTo>
                  <a:pt x="4736877" y="5273126"/>
                </a:lnTo>
                <a:lnTo>
                  <a:pt x="0" y="527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A842247-66F0-8CFD-54BD-2F198F71BE56}"/>
              </a:ext>
            </a:extLst>
          </p:cNvPr>
          <p:cNvSpPr txBox="1"/>
          <p:nvPr/>
        </p:nvSpPr>
        <p:spPr>
          <a:xfrm>
            <a:off x="3276600" y="1470727"/>
            <a:ext cx="14332262" cy="123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5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78B3DF9-6C12-7E6B-2A33-BCF45F15C211}"/>
              </a:ext>
            </a:extLst>
          </p:cNvPr>
          <p:cNvSpPr txBox="1"/>
          <p:nvPr/>
        </p:nvSpPr>
        <p:spPr>
          <a:xfrm>
            <a:off x="685800" y="3619500"/>
            <a:ext cx="11353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veri tipi tam sayı değerleri tutarken; </a:t>
            </a: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veri tipi ondalıklı değerleri tutar.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noktada tüm tam sayıların da ondalıklı olarak ifade edilebileceğini unutmayınız. Örneğin 3 tam sayısı (normalde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3.00 şeklinde ifade edildiğinde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olarak da tanımlanabilir.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FDB15B2-B388-591A-F3B8-990391D4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5D503AE5-3483-0753-7ACE-4A0A0EF3C81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AB81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088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84382-47CE-CCFA-0E74-32D42954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2BCF271B-61AB-9158-AA86-FE547A2B1287}"/>
              </a:ext>
            </a:extLst>
          </p:cNvPr>
          <p:cNvSpPr txBox="1"/>
          <p:nvPr/>
        </p:nvSpPr>
        <p:spPr>
          <a:xfrm>
            <a:off x="6553200" y="3731815"/>
            <a:ext cx="1060253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Farklı verilerin bir dizi hâlinde tutulduğu koleksiyonlara liste adı verilir.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Daha önce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gibi veri türlerini öğrenmiştiniz. Bu veri tiplerini kullanarak tek bir veriyi tutabilirsiniz.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1C82DE1-88F7-F72F-08B0-7DF54928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F81919F-1695-15A8-B77E-C629955413C1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F009A28-2A5C-6B82-4297-296796CE49DB}"/>
              </a:ext>
            </a:extLst>
          </p:cNvPr>
          <p:cNvSpPr txBox="1"/>
          <p:nvPr/>
        </p:nvSpPr>
        <p:spPr>
          <a:xfrm>
            <a:off x="906177" y="1478607"/>
            <a:ext cx="2776475" cy="126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A77F7A4A-5E34-9E44-7B00-249560BCD03B}"/>
              </a:ext>
            </a:extLst>
          </p:cNvPr>
          <p:cNvSpPr/>
          <p:nvPr/>
        </p:nvSpPr>
        <p:spPr>
          <a:xfrm>
            <a:off x="925842" y="3345850"/>
            <a:ext cx="5100998" cy="5486400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0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5688A-59EE-651E-3FAA-2B68DF63C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2F7DA9BA-7735-0A35-92B5-0925BFD902FF}"/>
              </a:ext>
            </a:extLst>
          </p:cNvPr>
          <p:cNvSpPr txBox="1"/>
          <p:nvPr/>
        </p:nvSpPr>
        <p:spPr>
          <a:xfrm>
            <a:off x="6553200" y="3731815"/>
            <a:ext cx="10602532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Birden fazla veriyi sıralı ve değiştirile bilen bir yapıda tutmak için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listeler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kullanılır.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Listeler ile farklı veri tiplerini tutabilirsiniz.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Python programlama dilinde listeler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köşeli parantez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ile tanımlanmaktadır.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57A55FA-15B7-B40D-BBC5-4713C657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ADB338EB-391B-00DA-FE8D-74277A936A4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58E0B0F-10C0-8627-FAB1-F43B1780D8BD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5BF6882E-E112-CA98-928B-987C13E0D09E}"/>
              </a:ext>
            </a:extLst>
          </p:cNvPr>
          <p:cNvSpPr/>
          <p:nvPr/>
        </p:nvSpPr>
        <p:spPr>
          <a:xfrm>
            <a:off x="925842" y="3345850"/>
            <a:ext cx="5100998" cy="5486400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8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CC58-8767-DCB8-AA01-365F2ED53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8EA73B91-2B27-9577-2CA0-E931D3982873}"/>
              </a:ext>
            </a:extLst>
          </p:cNvPr>
          <p:cNvSpPr txBox="1"/>
          <p:nvPr/>
        </p:nvSpPr>
        <p:spPr>
          <a:xfrm>
            <a:off x="7422462" y="4857943"/>
            <a:ext cx="96774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ilk_liste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=[“Ankara”, 312, 0.6]</a:t>
            </a:r>
          </a:p>
          <a:p>
            <a:pPr lvl="0" algn="just">
              <a:spcBef>
                <a:spcPct val="0"/>
              </a:spcBef>
              <a:defRPr/>
            </a:pPr>
            <a:endParaRPr lang="tr-TR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ilk_liste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3D4B60-F0FF-AA01-E018-FF3CB4F0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86B68390-239A-8C13-0E6B-7FA231388A6C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F7C54F93-38FA-D049-C990-0C2FAC3CFC0D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9EC82E2-694A-2367-ED43-53677F99A6C3}"/>
              </a:ext>
            </a:extLst>
          </p:cNvPr>
          <p:cNvSpPr/>
          <p:nvPr/>
        </p:nvSpPr>
        <p:spPr>
          <a:xfrm>
            <a:off x="814359" y="2820798"/>
            <a:ext cx="5736586" cy="6391231"/>
          </a:xfrm>
          <a:custGeom>
            <a:avLst/>
            <a:gdLst/>
            <a:ahLst/>
            <a:cxnLst/>
            <a:rect l="l" t="t" r="r" b="b"/>
            <a:pathLst>
              <a:path w="962341" h="1072161">
                <a:moveTo>
                  <a:pt x="0" y="0"/>
                </a:moveTo>
                <a:lnTo>
                  <a:pt x="962341" y="0"/>
                </a:lnTo>
                <a:lnTo>
                  <a:pt x="962341" y="1072161"/>
                </a:lnTo>
                <a:lnTo>
                  <a:pt x="0" y="1072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14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6236-453A-0D44-2A0A-8961C225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FC325B7C-3F34-C00F-F942-84989E5FF615}"/>
              </a:ext>
            </a:extLst>
          </p:cNvPr>
          <p:cNvSpPr txBox="1"/>
          <p:nvPr/>
        </p:nvSpPr>
        <p:spPr>
          <a:xfrm>
            <a:off x="4495800" y="3731815"/>
            <a:ext cx="1265993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 veri tipi için tanımlanan ilk liste incelendiğinde sırasıyla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string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integer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ve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float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tiplerinin bir arada kullanıldığı görülmektedir.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Üç elemanı olan bu listeyi yazdırmak için daha önce kullanılan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() fonksiyonunu kullanmanız gerekmektedir.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örneğin liste veri tipinde olduğunu doğrulamak için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type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fonksiyonu kullanılabilir. 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type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ilk_liste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) kod satırı çalıştırıldığında ekran çıktısı 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&lt;</a:t>
            </a: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class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‘</a:t>
            </a: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list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’&gt;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olacaktır.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F85FC4F-38D2-1315-11F8-536462F3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B4A10F2A-AE67-2B63-532A-8581BBAC6A52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F8BB1C6-2478-AE53-E554-3C6DA89987D2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3E9CFBEB-9763-F92F-C3BF-BD67D34EE7A3}"/>
              </a:ext>
            </a:extLst>
          </p:cNvPr>
          <p:cNvSpPr/>
          <p:nvPr/>
        </p:nvSpPr>
        <p:spPr>
          <a:xfrm>
            <a:off x="925842" y="3345850"/>
            <a:ext cx="2776475" cy="2986249"/>
          </a:xfrm>
          <a:custGeom>
            <a:avLst/>
            <a:gdLst/>
            <a:ahLst/>
            <a:cxnLst/>
            <a:rect l="l" t="t" r="r" b="b"/>
            <a:pathLst>
              <a:path w="1149756" h="1236625">
                <a:moveTo>
                  <a:pt x="0" y="0"/>
                </a:moveTo>
                <a:lnTo>
                  <a:pt x="1149756" y="0"/>
                </a:lnTo>
                <a:lnTo>
                  <a:pt x="1149756" y="1236625"/>
                </a:lnTo>
                <a:lnTo>
                  <a:pt x="0" y="1236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25" b="-212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01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48AC-87FA-DE86-F30B-4C95520CC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8BB95F8-92A1-A730-367C-5BB87352627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FABF64C9-34EF-5220-6F34-367DDF2CDCC7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1261E81-832E-C032-3419-913D52E4FC6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E6894CAC-891D-A59E-DC44-31D863EF638B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4A45F91-826A-7DB9-A512-72DDE9BAFCE1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AF9D730E-D13D-A1CB-F289-E1E26378D5E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F99D333-23EE-51AC-5546-DFA06D49866B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BDB2056-466F-0977-B946-90D1E82B91ED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BEA67B8-F5E3-51FE-6D57-6EE7A858E07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3AD4914F-D918-11C6-4296-BA4727266B53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64A1DA9-B988-2095-9D04-515EADA956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D40A2E7-573A-CC7A-EFF0-AE38F584E26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2D7FDCC-ECD3-EF2C-7525-39DB2AADC84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DF476DC1-D3E0-C9AB-523B-005FF26EEB1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1909EC2-0982-A165-327D-90083AF11621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EE1371D-CAFE-A425-1F6F-2C7D42F2FD42}"/>
              </a:ext>
            </a:extLst>
          </p:cNvPr>
          <p:cNvSpPr txBox="1"/>
          <p:nvPr/>
        </p:nvSpPr>
        <p:spPr>
          <a:xfrm>
            <a:off x="1371600" y="2895263"/>
            <a:ext cx="1588429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Elemanları haftanın günleri olan bir liste oluşturunuz ve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C3749083-80AA-F2EE-6530-28758B91A45F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03624DB5-CF3B-D50E-39EF-4C908B4E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4CC21676-82E7-E584-0824-CBF3525E84B0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lang="en-US" sz="7328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67D071BB-AF56-083F-C311-06482773E64A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5308820" y="3906555"/>
            <a:chExt cx="7962346" cy="6370112"/>
          </a:xfrm>
        </p:grpSpPr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13147824-A369-CB66-3BFF-82D44D9D63F6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3" name="Grup 22">
                <a:extLst>
                  <a:ext uri="{FF2B5EF4-FFF2-40B4-BE49-F238E27FC236}">
                    <a16:creationId xmlns:a16="http://schemas.microsoft.com/office/drawing/2014/main" id="{DCFCC15A-BE73-C586-B465-BA8EA865C6C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1E268C55-7272-9940-1AC3-BC2751898B6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DDAC635A-0C79-CDD8-8A1B-51C1070132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1598BCF8-8732-8ED5-2E05-ABDB989E5D71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05BD7CEF-01F7-A26D-9A90-CF636C55C293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C91E7D98-5E4A-EB9C-4EA1-5633D9183D02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C2089B2-D347-3410-7749-D456342E5692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1" name="Picture 2" descr="Html GIFs - Find &amp; Share on GIPHY">
              <a:extLst>
                <a:ext uri="{FF2B5EF4-FFF2-40B4-BE49-F238E27FC236}">
                  <a16:creationId xmlns:a16="http://schemas.microsoft.com/office/drawing/2014/main" id="{06778B1F-A4C4-E223-2DCC-0310CB77E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910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AE86E-0584-68DB-D5EC-D68C4D58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75C161D-73A5-8F50-F5A7-854C5234D7A8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662B6362-3F9E-F5E7-4795-5CC055B691A6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8CA21C7-A77D-7093-C7B2-9E6BD019BE2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91101E03-F78C-6568-1978-24E9A74E52D9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39DF97E5-BA5A-6D6D-187B-FBBDB01E150C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BAFE6A95-32B9-9676-0E72-2AA9857FE3A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9E5DC39E-25A1-BEB5-6DE9-40ACF37339B3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46EF119F-C429-ABE7-F310-86BC1AF0365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FF99652A-7532-53DC-F680-F41E1AB9F2ED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52758E6C-10C7-7C5F-545D-4B2D86CDF4A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769A99E-0712-8344-B16F-6B2176D166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D3D29FAE-0DD7-33F8-5870-1F8E6B2438F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8800145-11F6-B922-CCCB-45E6B8276586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3FB04B17-AE6C-5345-F724-651D046CB05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B11CE746-505A-E354-D006-3A12865B49D7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CDF259F-D587-7C44-DFCE-9C9E8E31783E}"/>
              </a:ext>
            </a:extLst>
          </p:cNvPr>
          <p:cNvSpPr txBox="1"/>
          <p:nvPr/>
        </p:nvSpPr>
        <p:spPr>
          <a:xfrm>
            <a:off x="1371600" y="2895263"/>
            <a:ext cx="1588429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Elemanları haftanın günleri olan bir liste oluşturunuz ve ekrana yazdırınız.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F67DD3B-1B3E-5F2F-C5A3-853C3700D3A7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2BD792D7-7290-C368-679C-0AE73886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8BA102E2-EC30-78F2-36C9-A39519B153BF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</a:t>
            </a:r>
            <a:endParaRPr lang="en-US" sz="7328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D6A0AC4-919F-9C9E-876F-E83EB5C09238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2FC85C5A-6F6B-A8C6-50D5-4CD3D147525B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320FE7AD-A2D9-7F60-0A7B-1A7FED563E2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4FEF3576-BE2E-A11C-4E19-F720E4F865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50120D63-578A-A927-D913-80418C673193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97475B52-2D84-9D31-E0DA-4A5132CE4D1E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17A7C944-D2A7-8719-E711-2DA17F44CB92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93B17641-2818-0F08-B7FA-A42C7E378E1B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gunler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["Pazartesi", "Salı", "Çarşamba", "Perşembe", "Cuma", "Cumartesi", "Pazar"]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gunler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8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CF1C-E862-E6E6-D398-A7986FC0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BD75FEC-8C9B-1FCE-7B64-0123A9DF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BB21B57-A6E4-2F63-CFE9-015CD74D2C61}"/>
              </a:ext>
            </a:extLst>
          </p:cNvPr>
          <p:cNvSpPr txBox="1"/>
          <p:nvPr/>
        </p:nvSpPr>
        <p:spPr>
          <a:xfrm>
            <a:off x="7162800" y="4457700"/>
            <a:ext cx="958785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 içindeki elemanlara erişmek için ilgili elemanın indeksi kullanılır. Bazı kaynaklarda indis olarak da karşınıza çıkabilir.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İlk elemanın indisi 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her zaman 0 (sıfır) 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olarak kabul edilir.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74DEC82-0950-C72D-25E7-047FE967C62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369F116-FB5B-E806-62E4-73EC30C8D40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6F24625-F432-535E-1AA9-4120C5BE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5" y="2973522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4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0B957-EB40-450C-D773-0C9EF2F8A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77A501E-3B01-9F6C-2BED-CC74F92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AD7A032-D7EF-2943-1F97-FCB0E5CA8733}"/>
              </a:ext>
            </a:extLst>
          </p:cNvPr>
          <p:cNvSpPr txBox="1"/>
          <p:nvPr/>
        </p:nvSpPr>
        <p:spPr>
          <a:xfrm>
            <a:off x="3009731" y="5143500"/>
            <a:ext cx="1530285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sehirler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=[“Ankara”, “Bursa”, “Çanakkale”, “Denizli”, “Eskişehir”]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89BAD57-8547-BB4F-A026-6D20A8C45526}"/>
              </a:ext>
            </a:extLst>
          </p:cNvPr>
          <p:cNvSpPr/>
          <p:nvPr/>
        </p:nvSpPr>
        <p:spPr>
          <a:xfrm>
            <a:off x="228600" y="3944963"/>
            <a:ext cx="2678711" cy="297034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E760426F-2325-57B5-819C-A102D010212C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049C844-A7B1-3D81-C6AE-DB446A31CA46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38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E706-F68F-5E45-6037-809399F5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A391B42-0C22-CC25-1EE0-60CABD1B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0613E84-8ED2-0448-B059-40CD868B4247}"/>
              </a:ext>
            </a:extLst>
          </p:cNvPr>
          <p:cNvSpPr txBox="1"/>
          <p:nvPr/>
        </p:nvSpPr>
        <p:spPr>
          <a:xfrm>
            <a:off x="3009731" y="5143500"/>
            <a:ext cx="1530285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sehirler</a:t>
            </a:r>
            <a:r>
              <a:rPr kumimoji="0" lang="tr-TR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=[“Ankara”, “Bursa”, “Çanakkale”, “Denizli”, “Eskişehir”]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97259151-F93E-10CF-869A-33DCECE10548}"/>
              </a:ext>
            </a:extLst>
          </p:cNvPr>
          <p:cNvSpPr/>
          <p:nvPr/>
        </p:nvSpPr>
        <p:spPr>
          <a:xfrm>
            <a:off x="228600" y="3944963"/>
            <a:ext cx="2678711" cy="297034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2002AD56-32C8-B7A6-940C-682CF923AA30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AB26385-A63C-34F8-185E-49556669A6B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9815949-7C59-3A57-0385-AFDF7095F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829299"/>
            <a:ext cx="14264653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9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D257-AA09-AE74-6137-2B1F83D9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D7165D8B-E9BA-9B73-0007-3F3D39C45EF6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E530A4EE-2C91-F77F-8C8C-E17AAB6233BA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5770AE0-C9CF-6FFB-08E0-734B23303E15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2B621FB3-0945-35D3-60F2-0D847479C62D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1DC359B8-7164-80E5-33D1-1436BFE934EB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F600CD31-85C1-8E53-E502-8AA828E4E1E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7CD520AD-4EAD-1CEE-C685-0D1F08582ED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65D97930-0139-3F1B-148B-511A24A2070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8EBC2866-8325-F0B3-47B1-09E4BA40EBDF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A98A507-DF47-4568-12F7-8B1B3427146A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D1A41751-A5CC-0151-4185-6BFDEEEDC3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CE931848-3A35-6944-AC9F-5564A5AC48D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FEB04EC5-757E-A3A5-1629-83B48FD3E20A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4633157-C1BB-F17F-E795-78D0AA35E011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E87CCF58-A5C8-9D87-BCEB-29C7B8098A85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3559651D-4EBA-B207-E445-BF39736A1BCD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İndeksi 2 olan elemanı ekrana yazdırınız.</a:t>
            </a: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6B509F0-6549-C80B-DD3C-026E936DD1F6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234880A-BBD6-7722-A735-9498929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7FF1105-48A5-130F-7D06-E38A744D228A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8FE84B5A-9F68-5954-779B-59E55649ECEC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4D57112A-C10E-B7BF-0A3A-1FA87ED5CA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1EB29BCD-B2FF-DDBB-BE0C-6FD36C6BDC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714F7CBD-535E-629F-31C6-58E38B2EC6FF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8446D369-87B1-F1C4-98F8-9788B2DB1264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26D5474-B5E4-3367-0549-4B6E5569A849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BCC92B6-A426-8D46-527A-00443DA0C2CB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sehirler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=[“Ankara”, “Bursa”, “Çanakkale”, “Denizli”, “Eskişehir”]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sehirler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[2])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6B41A6A4-EA13-1D9C-8365-A06396C2F392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07996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51C33-F223-E7E1-81A8-5FA1F10D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5A97574B-34C9-9D1D-BFE7-245426E5ED13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7616C4D8-96B7-01C5-EE7F-60E3551349B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42C775E-5AB7-750A-B7FA-F792B78BDFC4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025DB4C-CFA7-0959-24A6-7C3214003BE7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019D05F8-8FFE-9436-CF7A-4696E99D1AE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3B96C9B1-EAC1-0204-7AD5-155B8897A30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01AA8963-E667-6ADE-E85D-5E4986AF65F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81FE69B5-1FEC-BBCA-2CE8-33A84127DF1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E5FDD83A-778C-3935-B25A-420EEA5AA4D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09C5A1C7-D2C6-622C-E1EA-F66A8BD1E9E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DE51CF99-377E-6869-4E5B-9D4B0DACBCAC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E8509879-C9FF-C2F0-29C0-DBBCC1C48AA9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628BD360-B3AA-6B67-8CC6-F7DDC0D6B66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5C966CDF-64B1-C540-BDAB-B77B86E4904D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14704E10-1296-D615-C317-29FAB41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11D76678-3DFD-3D5F-953F-79AD78EC306B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682FCE88-66FD-5334-C34D-A4D0F48EAAC9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963CC476-E233-325B-CE09-E3DABF9B575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BB695E68-7AD9-4F70-AC8B-BEDD3A01E5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771EECA4-8847-E101-9AC8-8C543004D88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003C0D99-E691-8A81-1364-4B772CC08466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CD11FF95-B1F7-F84B-96C4-3DE8DCB499A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62603F85-B451-B65A-7D26-3EAF4309BC86}"/>
                  </a:ext>
                </a:extLst>
              </p:cNvPr>
              <p:cNvSpPr/>
              <p:nvPr/>
            </p:nvSpPr>
            <p:spPr>
              <a:xfrm>
                <a:off x="3340224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541DDEE1-55B6-250F-C3EC-059B7BE1CAA4}"/>
                </a:ext>
              </a:extLst>
            </p:cNvPr>
            <p:cNvSpPr txBox="1"/>
            <p:nvPr/>
          </p:nvSpPr>
          <p:spPr>
            <a:xfrm>
              <a:off x="3595430" y="4322248"/>
              <a:ext cx="11398317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PI_SAYISI = 3.14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1919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(PI_SAYISI)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rint(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// ÇIKTI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3.14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1919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389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7D036-579E-3EDD-8B7F-A0EDDECC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75F8DB4-39AE-32D0-1557-4EB8C9FE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33067A6-1AC7-5186-DF57-E7F8540DB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10480"/>
              </p:ext>
            </p:extLst>
          </p:nvPr>
        </p:nvGraphicFramePr>
        <p:xfrm>
          <a:off x="4800600" y="4605941"/>
          <a:ext cx="8686800" cy="271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[0])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[2])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[5])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</a:tbl>
          </a:graphicData>
        </a:graphic>
      </p:graphicFrame>
      <p:sp>
        <p:nvSpPr>
          <p:cNvPr id="9" name="TextBox 17">
            <a:extLst>
              <a:ext uri="{FF2B5EF4-FFF2-40B4-BE49-F238E27FC236}">
                <a16:creationId xmlns:a16="http://schemas.microsoft.com/office/drawing/2014/main" id="{37006FB3-859B-AB41-BF34-AB4115037A9A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ders=[‘K’,’O’,’D’,’L’,’A’,’M’,’A’]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A491B58A-56B4-74DD-E9B4-BED3E146CE6C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034551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EEE3E-18F5-E4E6-2A6C-14E1AF9BF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ADD40B0-6B25-E273-E484-82D8C79B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9692F49-43EE-3CEF-4440-CE4323496E41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4605941"/>
          <a:ext cx="8686800" cy="271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[0])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[2])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2500" b="1" dirty="0"/>
                        <a:t> </a:t>
                      </a:r>
                      <a:r>
                        <a:rPr lang="tr-TR" sz="25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[5])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2500" b="1" dirty="0"/>
                        <a:t> </a:t>
                      </a:r>
                      <a:r>
                        <a:rPr lang="tr-TR" sz="2500" b="1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</a:tbl>
          </a:graphicData>
        </a:graphic>
      </p:graphicFrame>
      <p:sp>
        <p:nvSpPr>
          <p:cNvPr id="8" name="TextBox 15">
            <a:extLst>
              <a:ext uri="{FF2B5EF4-FFF2-40B4-BE49-F238E27FC236}">
                <a16:creationId xmlns:a16="http://schemas.microsoft.com/office/drawing/2014/main" id="{F8D5D303-C46B-2360-3873-21A1AA191837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4BF38C-53E8-792E-C798-77C0271D37E9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ders=[‘K’,’O’,’D’,’L’,’A’,’M’,’A’]</a:t>
            </a:r>
          </a:p>
        </p:txBody>
      </p:sp>
    </p:spTree>
    <p:extLst>
      <p:ext uri="{BB962C8B-B14F-4D97-AF65-F5344CB8AC3E}">
        <p14:creationId xmlns:p14="http://schemas.microsoft.com/office/powerpoint/2010/main" val="2831554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E4F4-3B75-7505-770D-C43DD52D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3A0B3AC-20A8-84A4-6AFB-374A0236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49D5ADA-5E5A-6C3B-1E72-7DA0F3B05A4B}"/>
              </a:ext>
            </a:extLst>
          </p:cNvPr>
          <p:cNvSpPr txBox="1"/>
          <p:nvPr/>
        </p:nvSpPr>
        <p:spPr>
          <a:xfrm>
            <a:off x="7117472" y="3765203"/>
            <a:ext cx="958785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İndeksler negatif olarak da yazılabilir.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Örneğin -1 indeksi sondaki elemanı gösterirken -2 indeksi sondan bir öncekini gösterir.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sehirler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=[“Ankara”, “Bursa”, “Çanakkale”, “Denizli”, “Eskişehir”]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tr-TR" sz="3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sehirler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[-2])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C28E905-5D51-E6AB-0410-8FE5966C48A4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813EBC34-00D3-D237-CC96-F9A68EDB0ABB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49023B3-55ED-1F80-FAB3-6BADB39F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5" y="2973522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3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32878-F2EB-C57F-0B71-45733B5EA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C359C77-F5D5-1386-4911-756123A3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3210451-C9E1-1D87-4DE5-E45DFB9A6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39618"/>
              </p:ext>
            </p:extLst>
          </p:nvPr>
        </p:nvGraphicFramePr>
        <p:xfrm>
          <a:off x="4800600" y="4605941"/>
          <a:ext cx="8686800" cy="271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-1</a:t>
                      </a:r>
                      <a:r>
                        <a:rPr lang="en-US" sz="2500" dirty="0"/>
                        <a:t>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-4</a:t>
                      </a:r>
                      <a:r>
                        <a:rPr lang="en-US" sz="2500" dirty="0"/>
                        <a:t>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-3</a:t>
                      </a:r>
                      <a:r>
                        <a:rPr lang="en-US" sz="2500" dirty="0"/>
                        <a:t>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</a:tbl>
          </a:graphicData>
        </a:graphic>
      </p:graphicFrame>
      <p:sp>
        <p:nvSpPr>
          <p:cNvPr id="8" name="TextBox 15">
            <a:extLst>
              <a:ext uri="{FF2B5EF4-FFF2-40B4-BE49-F238E27FC236}">
                <a16:creationId xmlns:a16="http://schemas.microsoft.com/office/drawing/2014/main" id="{D0F1B218-6252-8185-06B6-EF3A1D3D3B46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A4F416A3-3BEB-D8A2-9ADE-B079389B0A80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ders=[‘K’,’O’,’D’,’L’,’A’,’M’,’A’]</a:t>
            </a:r>
          </a:p>
        </p:txBody>
      </p:sp>
    </p:spTree>
    <p:extLst>
      <p:ext uri="{BB962C8B-B14F-4D97-AF65-F5344CB8AC3E}">
        <p14:creationId xmlns:p14="http://schemas.microsoft.com/office/powerpoint/2010/main" val="10323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FE3BB-2380-BD9D-C0B1-FDC031004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ACEA18C-5462-8CDA-527F-14D93B2D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5764CD-E0E0-9603-0E9D-3A83D6015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695696"/>
              </p:ext>
            </p:extLst>
          </p:nvPr>
        </p:nvGraphicFramePr>
        <p:xfrm>
          <a:off x="4800600" y="4605941"/>
          <a:ext cx="8686800" cy="271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-1</a:t>
                      </a:r>
                      <a:r>
                        <a:rPr lang="en-US" sz="2500" dirty="0"/>
                        <a:t>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-4</a:t>
                      </a:r>
                      <a:r>
                        <a:rPr lang="en-US" sz="2500" dirty="0"/>
                        <a:t>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2500" b="1" dirty="0"/>
                        <a:t> </a:t>
                      </a:r>
                      <a:r>
                        <a:rPr lang="tr-TR" sz="2500" b="1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print(</a:t>
                      </a:r>
                      <a:r>
                        <a:rPr lang="en-US" sz="2500" dirty="0" err="1"/>
                        <a:t>ders</a:t>
                      </a:r>
                      <a:r>
                        <a:rPr lang="en-US" sz="2500" dirty="0"/>
                        <a:t>[</a:t>
                      </a:r>
                      <a:r>
                        <a:rPr lang="tr-TR" sz="2500" dirty="0"/>
                        <a:t>-3</a:t>
                      </a:r>
                      <a:r>
                        <a:rPr lang="en-US" sz="2500" dirty="0"/>
                        <a:t>])</a:t>
                      </a:r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2500" b="1" dirty="0"/>
                        <a:t> </a:t>
                      </a:r>
                      <a:r>
                        <a:rPr lang="tr-TR" sz="25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</a:tbl>
          </a:graphicData>
        </a:graphic>
      </p:graphicFrame>
      <p:sp>
        <p:nvSpPr>
          <p:cNvPr id="9" name="TextBox 17">
            <a:extLst>
              <a:ext uri="{FF2B5EF4-FFF2-40B4-BE49-F238E27FC236}">
                <a16:creationId xmlns:a16="http://schemas.microsoft.com/office/drawing/2014/main" id="{BCA6CA2D-438D-6949-1C6F-A951CA1269DD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ders=[‘K’,’O’,’D’,’L’,’A’,’M’,’A’]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1111EB07-E017-1D54-DC9E-2876184A0153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12298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C615-4881-FBC4-9B35-CAD5FA69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3BCA9B8-3ECF-6DB7-10B9-92B37BD0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B04140B-E618-3524-DCD9-8AE47CFC6242}"/>
              </a:ext>
            </a:extLst>
          </p:cNvPr>
          <p:cNvSpPr txBox="1"/>
          <p:nvPr/>
        </p:nvSpPr>
        <p:spPr>
          <a:xfrm>
            <a:off x="4724400" y="5599238"/>
            <a:ext cx="11049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ders=[‘K’,’O’,’D’,’L’,’A’,’M’,’A’]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EA630D19-00CF-9DDD-90A8-58C5B05176CE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lang="en-US" sz="7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035AAF79-299A-92E6-C790-A05033BD96A9}"/>
              </a:ext>
            </a:extLst>
          </p:cNvPr>
          <p:cNvSpPr txBox="1"/>
          <p:nvPr/>
        </p:nvSpPr>
        <p:spPr>
          <a:xfrm>
            <a:off x="4693170" y="6134100"/>
            <a:ext cx="108516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     -7  -6  -5  -4  -3  -2  -1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FF5858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67C00367-DE1F-B95A-E01C-2627DD4761CA}"/>
              </a:ext>
            </a:extLst>
          </p:cNvPr>
          <p:cNvSpPr txBox="1"/>
          <p:nvPr/>
        </p:nvSpPr>
        <p:spPr>
          <a:xfrm>
            <a:off x="4921770" y="4943340"/>
            <a:ext cx="108516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      0   1   2   3   4   5   6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46170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7920E-9E47-6402-AEDC-D9364696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69AFF03-55CA-F6FD-245B-15155F1B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92D8507-A420-D4F9-EB37-4F57C06170FC}"/>
              </a:ext>
            </a:extLst>
          </p:cNvPr>
          <p:cNvSpPr txBox="1"/>
          <p:nvPr/>
        </p:nvSpPr>
        <p:spPr>
          <a:xfrm>
            <a:off x="4191000" y="3765203"/>
            <a:ext cx="12514322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Listelerde indekslerle birlikte iki nokta (:) operatörü kullanılarak istenilen elemanlara ulaşılabilir. 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Bu işlem için 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liste[başlangıç </a:t>
            </a:r>
            <a:r>
              <a:rPr lang="tr-TR" sz="3000" dirty="0" err="1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indeksi:bitiş</a:t>
            </a:r>
            <a:r>
              <a:rPr lang="tr-TR" sz="30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indeksi]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yapısı kullanılır.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Başlangıç indeksi dahil olurken bitiş indeksi dahil olmaz.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583566E-6CC9-93BF-5F36-C6EA3B7725BE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80D0979-5B78-FF89-996B-F07472CF4CB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7A858CB9-6EF0-E4B3-5AC9-23233B02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B296-80A7-0D39-AF25-6966EF2A8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3D945AE-78E2-1F07-496A-B2781F9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509C3FF-760C-8669-7F59-16A1B48C85A4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[1:4])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25F3CA1-91D4-AB84-5516-A9FB39F0F5D4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7435C04-4410-1415-8820-D555E4F1D24B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39E00E17-D761-4036-D2FB-2D3B1EBA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7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A3F8-2FB4-5CBE-D92D-B96D2589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4E68FF6-322D-4F16-6CAE-5437664F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CE744E58-28A1-37FE-64C9-693722F745F3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[1:4])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F03D0E7-D46A-C4D9-29C4-C9EF7A54D48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6279496-7D72-8C04-175F-690C49988F3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C5181FD-4B28-D4CB-85E0-BE4EF20A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4D59D3B5-AAE6-B4FA-455D-F33B5C735F6C}"/>
              </a:ext>
            </a:extLst>
          </p:cNvPr>
          <p:cNvSpPr txBox="1"/>
          <p:nvPr/>
        </p:nvSpPr>
        <p:spPr>
          <a:xfrm>
            <a:off x="8077199" y="3912394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0  1  2  3   4   5   6   7   8 </a:t>
            </a:r>
            <a:endParaRPr lang="en-US" sz="4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5EDC877C-70EF-41BB-B639-A88B9EB46BCC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[3,5,7]</a:t>
            </a:r>
            <a:endParaRPr lang="en-US" sz="4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24112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80E0-C6A1-23E5-48EC-EA8C4862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54CEFCF-261D-3219-A703-C8FEF240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71254C8-53BE-72E1-2A6D-81A7A700488C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5: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6A4E0C7-9606-E1DF-B0FE-6FF65DDAEC83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AC23563-5070-188E-1878-701C8810B8B4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F2B0AC0-F0C5-8413-C030-197E9A2B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8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C8DAA-5380-DBED-5F44-F6B02004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7B39C9E3-723C-ECB4-6B21-2C48947936DD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272B7927-3855-F605-2DEF-5535CE6EC21D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0042B15-668A-9108-2776-01CCECCF24E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F670B93-0BAF-92DF-98C9-B61265B94FC9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F5C4B354-0F13-872F-259E-9FD692099E1E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150DC94B-7944-22DD-A328-7F48427E81A6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A13C1759-C8A0-46A8-F591-B24A17DC67C4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775C4224-4F16-8C6E-19E2-13D60CFCB039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03881BE-B1AE-20AA-706A-584E9A33CA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26C21D4-1DED-099A-C336-047876B88E28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8B01FFE9-2772-D752-B07C-A3713C406912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FED7DC3-25BE-D864-1BBF-FED82D39B4F7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D3DB48CF-AF4F-6FE0-D157-E2212DAA9A5B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5E8F0E12-7FE2-C813-0A92-8C1C61D05668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7699F147-D125-2561-1EEE-4D7DE9E5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3AF2051-1A17-61CC-61E9-47685F199FA0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0F234320-1840-9A5B-21CF-1A8EADF517C0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C21B07BF-3545-EEAE-D0D8-9D07651B5E59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7C4ADFB5-B7EF-D7BC-8084-6B144497FB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0511EFBE-AABD-EE95-2FD1-51A0E933E3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52486D2E-63B9-88CD-5D75-D76B31868A3C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279C3370-0668-7DBE-2648-5FDD3A25AFB0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7DD96CB3-42C5-E0FA-D043-736B3022DE0A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A023FCC-26A4-BECF-F43E-9C38AADC1DEB}"/>
                </a:ext>
              </a:extLst>
            </p:cNvPr>
            <p:cNvSpPr txBox="1"/>
            <p:nvPr/>
          </p:nvSpPr>
          <p:spPr>
            <a:xfrm>
              <a:off x="3629052" y="4914237"/>
              <a:ext cx="11398317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PI_SAYISI = 3.14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1919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rint(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PI_SAYISI)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</a:p>
          </p:txBody>
        </p:sp>
      </p:grpSp>
      <p:sp>
        <p:nvSpPr>
          <p:cNvPr id="2" name="TextBox 17">
            <a:extLst>
              <a:ext uri="{FF2B5EF4-FFF2-40B4-BE49-F238E27FC236}">
                <a16:creationId xmlns:a16="http://schemas.microsoft.com/office/drawing/2014/main" id="{2E5A44FF-714F-4451-4A77-14EB96B5A0D6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ype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() fonksiyonu ile değişkenlerin tip sınıfına erişilebilir.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516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D6DD-131C-F0CB-96BD-4FF4E38F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4D7C12A-3F6A-7437-88AB-FF15C58E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651C178-0481-B3AE-9AA7-2F4DCDEA0905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5: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A25D5A9-D9E2-9336-2D95-1BD5138A3310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37B506C-AF97-8FFC-B4F7-F880DD26E21E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A870DF97-106E-0630-B4C8-0682B6EE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36FFFC92-EE9F-3D36-2109-3025F1C2BB4E}"/>
              </a:ext>
            </a:extLst>
          </p:cNvPr>
          <p:cNvSpPr txBox="1"/>
          <p:nvPr/>
        </p:nvSpPr>
        <p:spPr>
          <a:xfrm>
            <a:off x="8077199" y="3912394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0  1  2  3   4   5   6   7   8 </a:t>
            </a:r>
            <a:endParaRPr lang="en-US" sz="4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F33B4E26-2232-99D2-10F2-A5AE457B4C5F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[13,17,19,23]</a:t>
            </a:r>
            <a:endParaRPr lang="en-US" sz="4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9955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67A2-009E-A0CF-6F85-B26D27C68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BB7E172-C589-43C4-F420-5152D543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CAF71C7C-165C-142B-EE8C-F368DBB182FD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28BB57-86FB-347E-F3E0-CE1AFB090687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7D38B0D4-1FB6-205A-B2BB-CD3B4316AC6C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A36D4E60-420F-BC26-5998-514C2087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5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335B8-1B02-6865-97FF-C1E1F13D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8EDFFEA-96DB-51AD-B93D-169F6713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2756203-E1AF-E967-202A-1C2E737AE7DC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543A9A3-5139-50E4-15F6-82EF6B8387A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A15E1AFB-8B31-7B05-7A91-8920BE504B88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F5871B43-63FB-1155-4B05-D860E7E8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A33684EF-91BF-9DF9-A947-7C3D033B4432}"/>
              </a:ext>
            </a:extLst>
          </p:cNvPr>
          <p:cNvSpPr txBox="1"/>
          <p:nvPr/>
        </p:nvSpPr>
        <p:spPr>
          <a:xfrm>
            <a:off x="8077199" y="3912394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0  1  2  3   4   5   6   7   8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E9906A9-D04F-D6CC-190F-A62C38A3C12D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[2,3,5,7,11]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743349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8D8F-677E-CC41-9361-4C59D508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5718CAD-55E0-3054-E7AC-094E4E69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A75AA2E-CC11-ADB7-8697-7AE5B94FE11D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0:6:2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8415C12-2C63-15A3-2D87-A01A13956FC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9068ED88-38A4-BE7D-C3E3-346BDF763DD0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9D3D22A-C047-C3D6-8A33-C760A678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3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A5FAB-1B83-4B60-DF59-AD8614624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1DB32A-E5A7-47D9-51C8-C84C8BCC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EDB4A67-1887-A2DB-C9F4-79E6AA3FF4B8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0:6:2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12F714C-01E9-C466-9CAD-808E6F70F65D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5CF59C0-2DD1-3901-46F9-F93BD21D2F81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328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F676AC7-E1C3-9AB8-D609-6C99A848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35ECB642-5A82-548E-B090-5C5EA8BD3121}"/>
              </a:ext>
            </a:extLst>
          </p:cNvPr>
          <p:cNvSpPr txBox="1"/>
          <p:nvPr/>
        </p:nvSpPr>
        <p:spPr>
          <a:xfrm>
            <a:off x="8077199" y="3912394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0  1  2  3   4   5   6   7   8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7EE4D4D-F81A-ACE4-11A2-EC67B7C9AD64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[0,5,11]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4165505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7C1F-9B99-01B7-5629-86B3B883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485E863-3D1B-4FB6-D9AF-40A6E263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B99FA11-92C1-D5CC-FC01-F1A411C4780D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::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535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4F77D5-3406-E448-9A38-B3E015730EEF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9BF75C0-2007-CA9E-5D8D-EF99C9218C6E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B8310B1-3141-D79E-C8E5-8261BE0B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12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06FE1-D0D0-AE1E-1215-7CA89A757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D6A4D18-2A4B-DEF0-AA70-7A442C0F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71513D3-F1EA-AEE5-21A8-28154F4DF8A3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::3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lang="en-US" sz="4000" dirty="0">
              <a:solidFill>
                <a:srgbClr val="FFC535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7A87BAF-110B-BC54-CA3B-C294BAEC736E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925F534F-9FCC-B59F-9146-2C2691FE23AA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99866DFC-FEDF-E162-3739-BEBCC49F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199F9C82-E6E1-3E1A-F907-53F8CEC41F43}"/>
              </a:ext>
            </a:extLst>
          </p:cNvPr>
          <p:cNvSpPr txBox="1"/>
          <p:nvPr/>
        </p:nvSpPr>
        <p:spPr>
          <a:xfrm>
            <a:off x="8077199" y="3912394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0  1  2  3   4   5   6   7   8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93794AB-C289-1709-60EB-0C2AB522CE44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[2,</a:t>
            </a: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17</a:t>
            </a: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]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72060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72638-E0AA-F79E-46CF-3D4050E8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56E7D46-C1A8-EAEE-4660-2B68E033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5676770-9009-15E2-5747-86F6CD19591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2FA039C-8F09-77C3-4B5C-0B1B79FCDB42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2B2C19E6-97C4-AD52-0512-357C033CC7FF}"/>
              </a:ext>
            </a:extLst>
          </p:cNvPr>
          <p:cNvSpPr txBox="1"/>
          <p:nvPr/>
        </p:nvSpPr>
        <p:spPr>
          <a:xfrm>
            <a:off x="609600" y="5143500"/>
            <a:ext cx="18288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4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liste[ 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başlangıç indeksi </a:t>
            </a:r>
            <a:r>
              <a:rPr lang="tr-TR" sz="44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:</a:t>
            </a:r>
            <a:r>
              <a:rPr lang="tr-TR" sz="4400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44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bitiş indeksi </a:t>
            </a:r>
            <a:r>
              <a:rPr lang="tr-TR" sz="44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: </a:t>
            </a:r>
            <a:r>
              <a:rPr lang="tr-TR" sz="4400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artış </a:t>
            </a:r>
            <a:r>
              <a:rPr lang="tr-TR" sz="4400" dirty="0">
                <a:solidFill>
                  <a:schemeClr val="bg1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590290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8876E-9BAD-8682-AD00-3D7470359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A10B1A8-7FA6-1FA3-21A0-3FD28FAB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6303421-C28A-64CA-D3BC-AE9F3A1BEDE4}"/>
              </a:ext>
            </a:extLst>
          </p:cNvPr>
          <p:cNvSpPr txBox="1"/>
          <p:nvPr/>
        </p:nvSpPr>
        <p:spPr>
          <a:xfrm>
            <a:off x="3886200" y="4633877"/>
            <a:ext cx="1457172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  <a:endParaRPr lang="tr-TR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en-US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2D253A9-526E-88C1-30C1-C586C3ACD066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9B7069A-8B73-0F81-0569-896085FA09D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F4D9FB2F-8DAA-5CAB-9769-035909CF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CF6237AF-83BA-A28A-4EA4-3057CCB6BF89}"/>
              </a:ext>
            </a:extLst>
          </p:cNvPr>
          <p:cNvSpPr txBox="1"/>
          <p:nvPr/>
        </p:nvSpPr>
        <p:spPr>
          <a:xfrm>
            <a:off x="2286000" y="2811138"/>
            <a:ext cx="159659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listeyi tersten yazdıran kodu yazınız.</a:t>
            </a:r>
            <a:endParaRPr lang="en-US" sz="4000" dirty="0">
              <a:solidFill>
                <a:srgbClr val="FFC535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372922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A7861-6EB3-1DE7-0E8B-3CEB5CF5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317A510-F623-4DE2-3083-9B0C3246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70BAF7F-B005-C485-7F88-0077F51F03C8}"/>
              </a:ext>
            </a:extLst>
          </p:cNvPr>
          <p:cNvSpPr txBox="1"/>
          <p:nvPr/>
        </p:nvSpPr>
        <p:spPr>
          <a:xfrm>
            <a:off x="3886200" y="4633877"/>
            <a:ext cx="1457172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=[2, 3, 5, 7, 11, 13, 17, 19, 23]</a:t>
            </a:r>
            <a:endParaRPr lang="tr-TR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en-US" sz="4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</a:t>
            </a:r>
            <a:r>
              <a:rPr lang="en-US" sz="4000" dirty="0" err="1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asal_sayilar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::-1</a:t>
            </a:r>
            <a:r>
              <a:rPr lang="en-US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])</a:t>
            </a:r>
            <a:endParaRPr lang="en-US" sz="4000" dirty="0">
              <a:solidFill>
                <a:srgbClr val="FFC535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1B3BA1A-334B-9E6D-9A8D-F91FCFFC685E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Listeler – Index Kullanımı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F2254A-3A82-4549-5719-D5CB6DF961C3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0349B9F-5D2F-5722-1FBC-4638F154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4115258"/>
            <a:ext cx="6200010" cy="62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F0776B89-8604-BCD6-756E-6DD8CCA50B2C}"/>
              </a:ext>
            </a:extLst>
          </p:cNvPr>
          <p:cNvSpPr txBox="1"/>
          <p:nvPr/>
        </p:nvSpPr>
        <p:spPr>
          <a:xfrm>
            <a:off x="7951523" y="5249429"/>
            <a:ext cx="103487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-9 -8 -7 -6  -5  -4 -3  -2   -1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22F65B6B-E0C0-0D96-D623-F604A1B2BB12}"/>
              </a:ext>
            </a:extLst>
          </p:cNvPr>
          <p:cNvSpPr txBox="1"/>
          <p:nvPr/>
        </p:nvSpPr>
        <p:spPr>
          <a:xfrm>
            <a:off x="7696200" y="7215263"/>
            <a:ext cx="103487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[23, 19, 17, 13, 11, 7, 5, 3, 2]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D75D719-FDC7-A70F-CB40-9547090E5522}"/>
              </a:ext>
            </a:extLst>
          </p:cNvPr>
          <p:cNvSpPr txBox="1"/>
          <p:nvPr/>
        </p:nvSpPr>
        <p:spPr>
          <a:xfrm>
            <a:off x="2286000" y="2811138"/>
            <a:ext cx="159659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4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Aşağıdaki listeyi tersten yazdıran kodu yazınız.</a:t>
            </a:r>
            <a:endParaRPr lang="en-US" sz="4000" dirty="0">
              <a:solidFill>
                <a:srgbClr val="FFC535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1238294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5AB51-3FC3-4C54-1789-7F6990845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879244AF-66D7-0A97-0FBF-AFDCBAF07D1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85E53690-3203-7BC4-CA94-0A8ECBC99C23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72BBA05-D5A7-118B-C008-3ADC12B12437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7E4431B-1F4B-10CC-DDEA-46210E9F0961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C8C8E81-2446-2F48-A306-2D52E71B20C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4CA14CD-E894-92EC-5ABC-11A9555870FE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9D91859-47F4-C1C7-F539-4FABD5D791A6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696CA52F-02D1-B0D1-EA52-BA68F40E1A7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B866FD1-2517-8399-3586-41CD02FD889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4F814C60-A14D-DC90-DC7D-FFE5124BC45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7D88E91-8CFF-E887-A99B-81525C076C1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6610E43-C47F-BCA0-2A4A-4D812FBDEAA6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82CDD61-7BF9-A249-8B17-604E1E22C2D2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15" name="Freeform 12">
            <a:extLst>
              <a:ext uri="{FF2B5EF4-FFF2-40B4-BE49-F238E27FC236}">
                <a16:creationId xmlns:a16="http://schemas.microsoft.com/office/drawing/2014/main" id="{177D27BF-0220-45A3-5028-689B8698923E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8E30FCC-EB36-C31E-1EEF-FB256030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AA746A0D-9EC3-DC08-194E-93667EA112FC}"/>
              </a:ext>
            </a:extLst>
          </p:cNvPr>
          <p:cNvSpPr txBox="1"/>
          <p:nvPr/>
        </p:nvSpPr>
        <p:spPr>
          <a:xfrm>
            <a:off x="685800" y="1470727"/>
            <a:ext cx="17602200" cy="1292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A2555699-5892-580F-568C-1AFA51DD833B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EAD42EDB-DF13-5C71-CB7B-9823A11D06F5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99E3C4B4-878E-CAFB-DEFF-D0F1291BBC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73AC47D2-E120-59D1-D5F8-0D4B5CDDB7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DF6309CE-674C-3694-A3E1-D1F18A06AE2A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6928E763-F8AC-1C88-E4AB-13863D0098B7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9D5D7E23-AF5D-9465-58A4-6B05A5F0A890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A37817E7-B039-865F-E976-5C55E5E5CF31}"/>
                </a:ext>
              </a:extLst>
            </p:cNvPr>
            <p:cNvSpPr txBox="1"/>
            <p:nvPr/>
          </p:nvSpPr>
          <p:spPr>
            <a:xfrm>
              <a:off x="3595430" y="4247569"/>
              <a:ext cx="11398317" cy="443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PI_SAYISI = 3.14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1919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rint(</a:t>
              </a:r>
              <a:r>
                <a:rPr kumimoji="0" lang="tr-TR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PI_SAYISI)</a:t>
              </a:r>
              <a:r>
                <a:rPr kumimoji="0" lang="tr-T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type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sayi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ÇIKTI: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&lt;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class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'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float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'&gt;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&lt;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class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'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'&gt;</a:t>
              </a:r>
            </a:p>
          </p:txBody>
        </p:sp>
      </p:grpSp>
      <p:sp>
        <p:nvSpPr>
          <p:cNvPr id="2" name="TextBox 17">
            <a:extLst>
              <a:ext uri="{FF2B5EF4-FFF2-40B4-BE49-F238E27FC236}">
                <a16:creationId xmlns:a16="http://schemas.microsoft.com/office/drawing/2014/main" id="{66C2675F-10D8-2F3C-FFAC-3A354B41DEEB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t</a:t>
            </a: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ype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() fonksiyonu ile değişkenlerin tip sınıfına erişilebilir.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50051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16DFD-3652-5228-EF90-1203C34E3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E4350F3-5B69-D47C-80FC-557C9F65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CE84135-38F7-E52C-D871-FF9B45030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43781"/>
              </p:ext>
            </p:extLst>
          </p:nvPr>
        </p:nvGraphicFramePr>
        <p:xfrm>
          <a:off x="4800600" y="3634740"/>
          <a:ext cx="8686800" cy="591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[0:6])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[2:5])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[3:8])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[:5])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0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[3:])</a:t>
                      </a:r>
                    </a:p>
                    <a:p>
                      <a:pPr algn="l"/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9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[0:8:2])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6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[::3])</a:t>
                      </a:r>
                    </a:p>
                    <a:p>
                      <a:pPr algn="l"/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31641"/>
                  </a:ext>
                </a:extLst>
              </a:tr>
            </a:tbl>
          </a:graphicData>
        </a:graphic>
      </p:graphicFrame>
      <p:sp>
        <p:nvSpPr>
          <p:cNvPr id="8" name="TextBox 15">
            <a:extLst>
              <a:ext uri="{FF2B5EF4-FFF2-40B4-BE49-F238E27FC236}">
                <a16:creationId xmlns:a16="http://schemas.microsoft.com/office/drawing/2014/main" id="{45BFC9EB-1314-C547-A742-F9E2E3D945A8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C48E15D2-D0A5-1887-2603-DA60BF54A1EE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tek_sayilar=[3, 5, 7, 9, 11, 13, 15, 17, 19]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373920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32B9B-75AE-BEE5-EEED-61654381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4B813C9-950F-654F-5828-2828AE38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53EA941-B480-3190-C603-96B477869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43811"/>
              </p:ext>
            </p:extLst>
          </p:nvPr>
        </p:nvGraphicFramePr>
        <p:xfrm>
          <a:off x="4800600" y="3634740"/>
          <a:ext cx="8686800" cy="591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4774698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849350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İşlem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500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[0:6])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[3, 5, 7, 9, 11, 13]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52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[2:5])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[7, 9, 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93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500" dirty="0"/>
                        <a:t> print(</a:t>
                      </a:r>
                      <a:r>
                        <a:rPr lang="en-US" sz="2500" dirty="0" err="1"/>
                        <a:t>tek_sayilar</a:t>
                      </a:r>
                      <a:r>
                        <a:rPr lang="en-US" sz="2500" dirty="0"/>
                        <a:t>[3:8])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[9, 11, 13, 15, 17]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9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[:5])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[3, 5, 7, 9, 11]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0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[3:])</a:t>
                      </a:r>
                    </a:p>
                    <a:p>
                      <a:pPr algn="l"/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[9, 11, 13, 15, 17, 19]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9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[0:8:2])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[3, 7, 11, 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6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500" dirty="0"/>
                        <a:t> </a:t>
                      </a:r>
                      <a:r>
                        <a:rPr lang="tr-TR" sz="2500" dirty="0" err="1"/>
                        <a:t>print</a:t>
                      </a:r>
                      <a:r>
                        <a:rPr lang="tr-TR" sz="2500" dirty="0"/>
                        <a:t>(</a:t>
                      </a:r>
                      <a:r>
                        <a:rPr lang="tr-TR" sz="2500" dirty="0" err="1"/>
                        <a:t>tek_sayilar</a:t>
                      </a:r>
                      <a:r>
                        <a:rPr lang="tr-TR" sz="2500" dirty="0"/>
                        <a:t>[::3])</a:t>
                      </a:r>
                    </a:p>
                    <a:p>
                      <a:pPr algn="l"/>
                      <a:endParaRPr lang="tr-T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500" b="1" dirty="0"/>
                        <a:t>[3, 9, 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631641"/>
                  </a:ext>
                </a:extLst>
              </a:tr>
            </a:tbl>
          </a:graphicData>
        </a:graphic>
      </p:graphicFrame>
      <p:sp>
        <p:nvSpPr>
          <p:cNvPr id="8" name="TextBox 15">
            <a:extLst>
              <a:ext uri="{FF2B5EF4-FFF2-40B4-BE49-F238E27FC236}">
                <a16:creationId xmlns:a16="http://schemas.microsoft.com/office/drawing/2014/main" id="{994DFFC4-CA92-FC53-D5B6-620CF8B50EA1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Listeler – Index Kullanımı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F141A46-3C82-5E09-7FF7-1CBBE29A0E87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tek_sayilar=[3, 5, 7, 9, 11, 13, 15, 17, 19]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9776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7E69-E6EB-76C0-193D-5116BE3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F7EE6B4A-BA04-FAFF-A93D-BC5F4496A5FC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DC7ECE47-1453-45BC-F2B1-4E910CD0FD19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45438DA-DD91-3304-BA97-80290F595E58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6CC929FE-4A17-9910-E997-5DF405291BD8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CA4A30C9-85DB-B0E8-0946-09106BE4432D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51291422-C3B3-A4F3-1BC0-FA0D3C2DCE5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2EE1CD04-CCC2-76F5-92BF-0F8D110F35CF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8D43753-3EAE-B0EC-051C-552D15C2B719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CF58622E-4D30-FC15-1597-7992776F0147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23D2AD00-DE75-659A-328C-59C9CDB34B15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238D245-A0A3-218A-8FB9-A89C38C839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A9E32417-79FE-029B-5402-EB5282C26EF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8E2C786-7522-F736-DBCD-0520F7B0C89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07BC3156-C8B3-4C03-988A-E4F62C8D1AF4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A1505154-BF3F-882C-FCCB-951004D1E6D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BC1586A9-B9A7-8B7D-05C2-A4463E6F6112}"/>
              </a:ext>
            </a:extLst>
          </p:cNvPr>
          <p:cNvSpPr txBox="1"/>
          <p:nvPr/>
        </p:nvSpPr>
        <p:spPr>
          <a:xfrm>
            <a:off x="658810" y="2895263"/>
            <a:ext cx="1607311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sınıfta öğrenci notları  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5, 7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100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5, 1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9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olarak kayıt edilmiştir. Öğrenci notlarından oluşan bir liste tanımlayınız ve en yüksek not alan öğrenci ve en düşük not alan öğrencinin not farkını ekrana yazdırınız. </a:t>
            </a:r>
            <a:endParaRPr lang="nn-NO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3766E6A1-F4F7-FCC4-F9F8-9845E39A6C04}"/>
              </a:ext>
            </a:extLst>
          </p:cNvPr>
          <p:cNvSpPr/>
          <p:nvPr/>
        </p:nvSpPr>
        <p:spPr>
          <a:xfrm>
            <a:off x="658809" y="489969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A250E883-9E0C-07A0-73A7-8C20E9AC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C60C314F-B1F8-101C-2DF6-E4C445BC0E6A}"/>
              </a:ext>
            </a:extLst>
          </p:cNvPr>
          <p:cNvGrpSpPr/>
          <p:nvPr/>
        </p:nvGrpSpPr>
        <p:grpSpPr>
          <a:xfrm>
            <a:off x="5308820" y="5143499"/>
            <a:ext cx="6806980" cy="5133167"/>
            <a:chOff x="5308820" y="3906555"/>
            <a:chExt cx="7962346" cy="6370112"/>
          </a:xfrm>
        </p:grpSpPr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DF5BCED7-8245-1C98-E108-19995577FEDB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3" name="Grup 22">
                <a:extLst>
                  <a:ext uri="{FF2B5EF4-FFF2-40B4-BE49-F238E27FC236}">
                    <a16:creationId xmlns:a16="http://schemas.microsoft.com/office/drawing/2014/main" id="{B7E6FBA8-E9D2-F24A-CCC7-AE6024BBDFC8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D967F3D1-F847-2EE6-2B7F-9EAE639847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E5591597-BBBF-F754-AC6F-4E8EEAD931E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B69E050C-851B-B7ED-C68C-A343AE1E6A83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26F36369-CF38-2296-FE9D-8DE19870FCD4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6EE25C3E-06F7-6F0D-0613-68BA8A6D8017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2B0E5C9A-FAE1-464F-766F-061204D6A6E5}"/>
                  </a:ext>
                </a:extLst>
              </p:cNvPr>
              <p:cNvSpPr txBox="1"/>
              <p:nvPr/>
            </p:nvSpPr>
            <p:spPr>
              <a:xfrm>
                <a:off x="3629053" y="4914237"/>
                <a:ext cx="11398317" cy="24444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1" name="Picture 2" descr="Html GIFs - Find &amp; Share on GIPHY">
              <a:extLst>
                <a:ext uri="{FF2B5EF4-FFF2-40B4-BE49-F238E27FC236}">
                  <a16:creationId xmlns:a16="http://schemas.microsoft.com/office/drawing/2014/main" id="{CCC25F62-A721-8218-D6AD-A3D809F36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396D1A3C-3FCA-B3A5-1B71-00B37BFC7EDA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Listeler 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38831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4FC21-BD33-71F7-C324-13DDDBE1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E549A099-3259-ED72-580A-03CE8E91A93F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9EC8B4EA-B774-5EC3-4057-394B0634702E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5C4A3C4-91A8-A1D5-1575-33BCC30785F2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9592"/>
              <a:chOff x="0" y="-192881"/>
              <a:chExt cx="23016491" cy="1319455"/>
            </a:xfrm>
          </p:grpSpPr>
          <p:grpSp>
            <p:nvGrpSpPr>
              <p:cNvPr id="5" name="Group 5">
                <a:extLst>
                  <a:ext uri="{FF2B5EF4-FFF2-40B4-BE49-F238E27FC236}">
                    <a16:creationId xmlns:a16="http://schemas.microsoft.com/office/drawing/2014/main" id="{BE7DFA9D-B525-F01F-C222-1597984BA580}"/>
                  </a:ext>
                </a:extLst>
              </p:cNvPr>
              <p:cNvGrpSpPr/>
              <p:nvPr/>
            </p:nvGrpSpPr>
            <p:grpSpPr>
              <a:xfrm>
                <a:off x="0" y="-192881"/>
                <a:ext cx="23016491" cy="1319455"/>
                <a:chOff x="0" y="-38100"/>
                <a:chExt cx="4546467" cy="260633"/>
              </a:xfrm>
            </p:grpSpPr>
            <p:sp>
              <p:nvSpPr>
                <p:cNvPr id="6" name="Freeform 6">
                  <a:extLst>
                    <a:ext uri="{FF2B5EF4-FFF2-40B4-BE49-F238E27FC236}">
                      <a16:creationId xmlns:a16="http://schemas.microsoft.com/office/drawing/2014/main" id="{B5C33E52-36FF-2AAC-8290-5B92247BEE14}"/>
                    </a:ext>
                  </a:extLst>
                </p:cNvPr>
                <p:cNvSpPr/>
                <p:nvPr/>
              </p:nvSpPr>
              <p:spPr>
                <a:xfrm>
                  <a:off x="0" y="214"/>
                  <a:ext cx="4546467" cy="22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467" h="222319">
                      <a:moveTo>
                        <a:pt x="22873" y="0"/>
                      </a:moveTo>
                      <a:lnTo>
                        <a:pt x="4523595" y="0"/>
                      </a:lnTo>
                      <a:cubicBezTo>
                        <a:pt x="4529661" y="0"/>
                        <a:pt x="4535479" y="2410"/>
                        <a:pt x="4539768" y="6699"/>
                      </a:cubicBezTo>
                      <a:cubicBezTo>
                        <a:pt x="4544058" y="10989"/>
                        <a:pt x="4546467" y="16807"/>
                        <a:pt x="4546467" y="22873"/>
                      </a:cubicBezTo>
                      <a:lnTo>
                        <a:pt x="4546467" y="199446"/>
                      </a:lnTo>
                      <a:cubicBezTo>
                        <a:pt x="4546467" y="212079"/>
                        <a:pt x="4536227" y="222319"/>
                        <a:pt x="4523595" y="222319"/>
                      </a:cubicBezTo>
                      <a:lnTo>
                        <a:pt x="22873" y="222319"/>
                      </a:lnTo>
                      <a:cubicBezTo>
                        <a:pt x="10240" y="222319"/>
                        <a:pt x="0" y="212079"/>
                        <a:pt x="0" y="199446"/>
                      </a:cubicBezTo>
                      <a:lnTo>
                        <a:pt x="0" y="22873"/>
                      </a:lnTo>
                      <a:cubicBezTo>
                        <a:pt x="0" y="10240"/>
                        <a:pt x="10240" y="0"/>
                        <a:pt x="228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7">
                  <a:extLst>
                    <a:ext uri="{FF2B5EF4-FFF2-40B4-BE49-F238E27FC236}">
                      <a16:creationId xmlns:a16="http://schemas.microsoft.com/office/drawing/2014/main" id="{4F309D40-1BCC-EDAF-D852-2F4B794CA6B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4546467" cy="2604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DBD152F7-9F9C-CB3F-FA2B-166BEDA7067A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9C4CCDD3-4C62-7B07-0AC3-BAC2DCDC7B83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6FF7E084-7A84-3E71-B44F-977070B3DEF0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6FD2046-EECD-FE19-E551-8588F78172A0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A4E1EA8-19BB-AA6B-1DAC-0428461CD9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756338B6-F4B6-2D28-AE9F-75992338DEDF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2BD5B298-B6E1-A936-E749-F0ABF9F75689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6CE7A098-E4A1-FD4D-9890-7BA4D05705A3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49BD0F9-76D8-252C-66A2-2F9765C9275A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DAC087D8-C31D-A980-4448-450AEA817262}"/>
              </a:ext>
            </a:extLst>
          </p:cNvPr>
          <p:cNvSpPr txBox="1"/>
          <p:nvPr/>
        </p:nvSpPr>
        <p:spPr>
          <a:xfrm>
            <a:off x="658810" y="2895263"/>
            <a:ext cx="1607311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sınıfta öğrenci notları  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5, 7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7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9,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100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3, 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5, 1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8</a:t>
            </a:r>
            <a:r>
              <a:rPr lang="nn-NO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, 9</a:t>
            </a: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 olarak kayıt edilmiştir. Öğrenci notlarından oluşan bir liste tanımlayınız ve en yüksek not alan öğrenci ve en düşük not alan öğrencinin not farkını ekrana yazdırınız. </a:t>
            </a:r>
            <a:endParaRPr lang="nn-NO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1C3B5AD-5447-9B3C-B6F1-E82901D99881}"/>
              </a:ext>
            </a:extLst>
          </p:cNvPr>
          <p:cNvSpPr/>
          <p:nvPr/>
        </p:nvSpPr>
        <p:spPr>
          <a:xfrm>
            <a:off x="658809" y="489969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4FE16979-B7A8-791D-8407-054313B3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205847FF-0167-0ADE-7433-E44F52E02B69}"/>
              </a:ext>
            </a:extLst>
          </p:cNvPr>
          <p:cNvGrpSpPr/>
          <p:nvPr/>
        </p:nvGrpSpPr>
        <p:grpSpPr>
          <a:xfrm>
            <a:off x="5308820" y="5143499"/>
            <a:ext cx="11567520" cy="5133167"/>
            <a:chOff x="2781854" y="3916888"/>
            <a:chExt cx="13029902" cy="6370112"/>
          </a:xfrm>
        </p:grpSpPr>
        <p:grpSp>
          <p:nvGrpSpPr>
            <p:cNvPr id="23" name="Grup 22">
              <a:extLst>
                <a:ext uri="{FF2B5EF4-FFF2-40B4-BE49-F238E27FC236}">
                  <a16:creationId xmlns:a16="http://schemas.microsoft.com/office/drawing/2014/main" id="{EA816695-C565-C6B4-C381-CCC86DA4E24F}"/>
                </a:ext>
              </a:extLst>
            </p:cNvPr>
            <p:cNvGrpSpPr/>
            <p:nvPr/>
          </p:nvGrpSpPr>
          <p:grpSpPr>
            <a:xfrm>
              <a:off x="2781854" y="3916888"/>
              <a:ext cx="13029902" cy="6370112"/>
              <a:chOff x="2781854" y="3872603"/>
              <a:chExt cx="13029902" cy="6370112"/>
            </a:xfrm>
          </p:grpSpPr>
          <p:grpSp>
            <p:nvGrpSpPr>
              <p:cNvPr id="27" name="Group 3">
                <a:extLst>
                  <a:ext uri="{FF2B5EF4-FFF2-40B4-BE49-F238E27FC236}">
                    <a16:creationId xmlns:a16="http://schemas.microsoft.com/office/drawing/2014/main" id="{24CEC0DA-3B95-8C05-1CDB-EB953D3E30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81854" y="3872603"/>
                <a:ext cx="13029902" cy="6370112"/>
                <a:chOff x="0" y="0"/>
                <a:chExt cx="7467600" cy="6002020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3039A21A-85C9-7FC8-F777-2F2FDA4BDEE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67600" cy="451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4513580">
                      <a:moveTo>
                        <a:pt x="7127240" y="0"/>
                      </a:moveTo>
                      <a:lnTo>
                        <a:pt x="340360" y="0"/>
                      </a:lnTo>
                      <a:cubicBezTo>
                        <a:pt x="152400" y="0"/>
                        <a:pt x="0" y="152400"/>
                        <a:pt x="0" y="340360"/>
                      </a:cubicBezTo>
                      <a:lnTo>
                        <a:pt x="0" y="4513580"/>
                      </a:lnTo>
                      <a:lnTo>
                        <a:pt x="7467600" y="4513580"/>
                      </a:lnTo>
                      <a:lnTo>
                        <a:pt x="7467600" y="340360"/>
                      </a:lnTo>
                      <a:cubicBezTo>
                        <a:pt x="7467600" y="152400"/>
                        <a:pt x="7315200" y="0"/>
                        <a:pt x="7127240" y="0"/>
                      </a:cubicBezTo>
                      <a:close/>
                      <a:moveTo>
                        <a:pt x="7142480" y="4188460"/>
                      </a:moveTo>
                      <a:lnTo>
                        <a:pt x="314961" y="4188460"/>
                      </a:lnTo>
                      <a:lnTo>
                        <a:pt x="314961" y="353060"/>
                      </a:lnTo>
                      <a:lnTo>
                        <a:pt x="7142480" y="353060"/>
                      </a:lnTo>
                      <a:lnTo>
                        <a:pt x="7142480" y="4188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">
                  <a:extLst>
                    <a:ext uri="{FF2B5EF4-FFF2-40B4-BE49-F238E27FC236}">
                      <a16:creationId xmlns:a16="http://schemas.microsoft.com/office/drawing/2014/main" id="{AEB56BF4-8BF6-0590-B220-62C477042BA5}"/>
                    </a:ext>
                  </a:extLst>
                </p:cNvPr>
                <p:cNvSpPr/>
                <p:nvPr/>
              </p:nvSpPr>
              <p:spPr>
                <a:xfrm>
                  <a:off x="0" y="4514850"/>
                  <a:ext cx="7467600" cy="6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600" h="695960">
                      <a:moveTo>
                        <a:pt x="0" y="355600"/>
                      </a:moveTo>
                      <a:cubicBezTo>
                        <a:pt x="0" y="543560"/>
                        <a:pt x="152400" y="695960"/>
                        <a:pt x="340360" y="695960"/>
                      </a:cubicBezTo>
                      <a:lnTo>
                        <a:pt x="7127240" y="695960"/>
                      </a:lnTo>
                      <a:cubicBezTo>
                        <a:pt x="7315200" y="695960"/>
                        <a:pt x="7467600" y="543560"/>
                        <a:pt x="7467600" y="355600"/>
                      </a:cubicBezTo>
                      <a:lnTo>
                        <a:pt x="7467600" y="0"/>
                      </a:lnTo>
                      <a:lnTo>
                        <a:pt x="0" y="0"/>
                      </a:lnTo>
                      <a:lnTo>
                        <a:pt x="0" y="35560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6">
                  <a:extLst>
                    <a:ext uri="{FF2B5EF4-FFF2-40B4-BE49-F238E27FC236}">
                      <a16:creationId xmlns:a16="http://schemas.microsoft.com/office/drawing/2014/main" id="{A8582B7B-4456-2E7B-0F23-666909FDD0DA}"/>
                    </a:ext>
                  </a:extLst>
                </p:cNvPr>
                <p:cNvSpPr/>
                <p:nvPr/>
              </p:nvSpPr>
              <p:spPr>
                <a:xfrm>
                  <a:off x="2429510" y="5210810"/>
                  <a:ext cx="2606040" cy="79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040" h="791210">
                      <a:moveTo>
                        <a:pt x="1258570" y="0"/>
                      </a:moveTo>
                      <a:lnTo>
                        <a:pt x="453390" y="0"/>
                      </a:lnTo>
                      <a:cubicBezTo>
                        <a:pt x="453390" y="0"/>
                        <a:pt x="429260" y="370840"/>
                        <a:pt x="403860" y="525780"/>
                      </a:cubicBezTo>
                      <a:cubicBezTo>
                        <a:pt x="359410" y="791210"/>
                        <a:pt x="87630" y="706120"/>
                        <a:pt x="10160" y="762000"/>
                      </a:cubicBezTo>
                      <a:cubicBezTo>
                        <a:pt x="0" y="769620"/>
                        <a:pt x="5080" y="786130"/>
                        <a:pt x="17780" y="786130"/>
                      </a:cubicBezTo>
                      <a:lnTo>
                        <a:pt x="2588260" y="786130"/>
                      </a:lnTo>
                      <a:cubicBezTo>
                        <a:pt x="2600960" y="786130"/>
                        <a:pt x="2606040" y="769620"/>
                        <a:pt x="2595880" y="762000"/>
                      </a:cubicBezTo>
                      <a:cubicBezTo>
                        <a:pt x="2518410" y="706120"/>
                        <a:pt x="2246630" y="791210"/>
                        <a:pt x="2202180" y="525780"/>
                      </a:cubicBezTo>
                      <a:cubicBezTo>
                        <a:pt x="2176780" y="370840"/>
                        <a:pt x="2152650" y="0"/>
                        <a:pt x="2152650" y="0"/>
                      </a:cubicBezTo>
                      <a:lnTo>
                        <a:pt x="1258570" y="0"/>
                      </a:lnTo>
                      <a:close/>
                    </a:path>
                  </a:pathLst>
                </a:custGeom>
                <a:solidFill>
                  <a:srgbClr val="BBBBBB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148B654D-1213-BF32-2E2B-6CFFB13CD453}"/>
                  </a:ext>
                </a:extLst>
              </p:cNvPr>
              <p:cNvSpPr/>
              <p:nvPr/>
            </p:nvSpPr>
            <p:spPr>
              <a:xfrm>
                <a:off x="3340223" y="4152900"/>
                <a:ext cx="11975977" cy="426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8F441743-D712-B9C9-63E2-BF4F2EB17C2F}"/>
                </a:ext>
              </a:extLst>
            </p:cNvPr>
            <p:cNvSpPr txBox="1"/>
            <p:nvPr/>
          </p:nvSpPr>
          <p:spPr>
            <a:xfrm>
              <a:off x="3051393" y="4914237"/>
              <a:ext cx="11975977" cy="1833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notlar</a:t>
              </a:r>
              <a:r>
                <a:rPr lang="en-US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 = [34, 25, 75, 79, 100, 83, 65, 18, 91]</a:t>
              </a:r>
            </a:p>
            <a:p>
              <a:pPr lvl="0">
                <a:spcBef>
                  <a:spcPct val="0"/>
                </a:spcBef>
                <a:defRPr/>
              </a:pPr>
              <a:endParaRPr lang="tr-TR" sz="3200" dirty="0">
                <a:solidFill>
                  <a:srgbClr val="00FF00"/>
                </a:solidFill>
                <a:latin typeface="Consolas" panose="020B0609020204030204" pitchFamily="49" charset="0"/>
                <a:ea typeface="Fira Code"/>
                <a:cs typeface="Biome Light" panose="020B0502040204020203" pitchFamily="34" charset="0"/>
                <a:sym typeface="Fira Code"/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print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max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notlar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 - </a:t>
              </a:r>
              <a:r>
                <a:rPr lang="tr-TR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min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(</a:t>
              </a:r>
              <a:r>
                <a:rPr lang="en-US" sz="3200" dirty="0" err="1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notlar</a:t>
              </a:r>
              <a:r>
                <a: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rPr>
                <a:t>))</a:t>
              </a:r>
            </a:p>
          </p:txBody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6114DB59-44EC-9D86-5ED4-F65B25CB4DD1}"/>
              </a:ext>
            </a:extLst>
          </p:cNvPr>
          <p:cNvSpPr txBox="1"/>
          <p:nvPr/>
        </p:nvSpPr>
        <p:spPr>
          <a:xfrm>
            <a:off x="685800" y="1470727"/>
            <a:ext cx="17602200" cy="1255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000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38B6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kumimoji="0" lang="tr-TR" sz="7000" b="0" i="0" u="none" strike="noStrike" kern="1200" cap="none" spc="0" normalizeH="0" baseline="0" noProof="0" dirty="0">
                <a:ln>
                  <a:noFill/>
                </a:ln>
                <a:solidFill>
                  <a:srgbClr val="FF5858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 Listeler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8105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FF6C-518A-E679-EDDA-5ACA6B9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598C506-1690-324B-71B5-FC51BE66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B401330-4ADE-71DE-20E5-8882380970E3}"/>
              </a:ext>
            </a:extLst>
          </p:cNvPr>
          <p:cNvSpPr txBox="1"/>
          <p:nvPr/>
        </p:nvSpPr>
        <p:spPr>
          <a:xfrm>
            <a:off x="7086600" y="5147187"/>
            <a:ext cx="95878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 veri tipindeki bir elemanın indeksi kullanılarak yeni değer atanabilir.</a:t>
            </a:r>
            <a:endParaRPr kumimoji="0" lang="nn-NO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9178DC4-22E1-BFD8-6592-8E86DBD074F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Eleman Değiştirme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6D3CF81-D916-278A-C7DF-993A38C81AFB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3EDA739-5A7B-2241-3D27-7B1C822502C0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5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A93B-CE39-4A2E-AAF8-6CC33FE5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F98E8B8-5E8D-9065-5A4D-CB08E5DF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54930705-F985-72E0-DB7B-630FBDF8122E}"/>
              </a:ext>
            </a:extLst>
          </p:cNvPr>
          <p:cNvSpPr txBox="1"/>
          <p:nvPr/>
        </p:nvSpPr>
        <p:spPr>
          <a:xfrm>
            <a:off x="1314638" y="4000500"/>
            <a:ext cx="161351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ornek=[‘Y’,’A’,’N’,’I’,’T’]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#YANIT</a:t>
            </a:r>
            <a:r>
              <a:rPr lang="tr-TR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kelimesinin</a:t>
            </a:r>
            <a:r>
              <a:rPr lang="tr-TR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harflerinden bir liste oluşturuldu.</a:t>
            </a: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print(ornek) 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	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#Liste ekrana yazdırıldı.</a:t>
            </a:r>
            <a:r>
              <a:rPr lang="nn-NO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ornek[0]=’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K’			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#Listenin ilk elemanı (indeksi sıfır) K olarak değiştirildi. </a:t>
            </a:r>
            <a:endParaRPr lang="tr-TR" sz="22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print(ornek)  </a:t>
            </a: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			</a:t>
            </a:r>
            <a:r>
              <a:rPr lang="nn-NO" sz="22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#Listenin yeni değeri KANIT kelimesinin harflerine dönüştü.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C2ADA92-E63E-4926-7989-063EFC7DD2C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Eleman Değiştirme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C276D39-1E91-EF27-C87B-146C508EEFC7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5</a:t>
            </a:r>
            <a:r>
              <a:rPr lang="en-US" sz="7328" dirty="0">
                <a:solidFill>
                  <a:srgbClr val="38B6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1D7FCA7-8910-BF4D-83B3-9A84B8A63493}"/>
              </a:ext>
            </a:extLst>
          </p:cNvPr>
          <p:cNvSpPr/>
          <p:nvPr/>
        </p:nvSpPr>
        <p:spPr>
          <a:xfrm>
            <a:off x="220087" y="6642012"/>
            <a:ext cx="2576052" cy="285650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4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17D2F-6B86-E2FA-5554-EA92B77C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 Python the fun way">
            <a:extLst>
              <a:ext uri="{FF2B5EF4-FFF2-40B4-BE49-F238E27FC236}">
                <a16:creationId xmlns:a16="http://schemas.microsoft.com/office/drawing/2014/main" id="{68E1771C-F301-8CD4-A976-6922A1123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6"/>
          <a:stretch>
            <a:fillRect/>
          </a:stretch>
        </p:blipFill>
        <p:spPr bwMode="auto">
          <a:xfrm>
            <a:off x="25400" y="0"/>
            <a:ext cx="18262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C0D5A49-F281-42A8-C2F9-B96108C93E99}"/>
              </a:ext>
            </a:extLst>
          </p:cNvPr>
          <p:cNvGrpSpPr/>
          <p:nvPr/>
        </p:nvGrpSpPr>
        <p:grpSpPr>
          <a:xfrm>
            <a:off x="635426" y="3600450"/>
            <a:ext cx="11251774" cy="3829050"/>
            <a:chOff x="0" y="0"/>
            <a:chExt cx="2948376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19CFEE-B8B8-0B68-387F-791A641156C1}"/>
                </a:ext>
              </a:extLst>
            </p:cNvPr>
            <p:cNvSpPr/>
            <p:nvPr/>
          </p:nvSpPr>
          <p:spPr>
            <a:xfrm>
              <a:off x="0" y="0"/>
              <a:ext cx="2948376" cy="812800"/>
            </a:xfrm>
            <a:custGeom>
              <a:avLst/>
              <a:gdLst/>
              <a:ahLst/>
              <a:cxnLst/>
              <a:rect l="l" t="t" r="r" b="b"/>
              <a:pathLst>
                <a:path w="2948376" h="812800">
                  <a:moveTo>
                    <a:pt x="35270" y="0"/>
                  </a:moveTo>
                  <a:lnTo>
                    <a:pt x="2913105" y="0"/>
                  </a:lnTo>
                  <a:cubicBezTo>
                    <a:pt x="2932585" y="0"/>
                    <a:pt x="2948376" y="15791"/>
                    <a:pt x="2948376" y="35270"/>
                  </a:cubicBezTo>
                  <a:lnTo>
                    <a:pt x="2948376" y="777530"/>
                  </a:lnTo>
                  <a:cubicBezTo>
                    <a:pt x="2948376" y="797009"/>
                    <a:pt x="2932585" y="812800"/>
                    <a:pt x="2913105" y="812800"/>
                  </a:cubicBezTo>
                  <a:lnTo>
                    <a:pt x="35270" y="812800"/>
                  </a:lnTo>
                  <a:cubicBezTo>
                    <a:pt x="15791" y="812800"/>
                    <a:pt x="0" y="797009"/>
                    <a:pt x="0" y="777530"/>
                  </a:cubicBezTo>
                  <a:lnTo>
                    <a:pt x="0" y="35270"/>
                  </a:lnTo>
                  <a:cubicBezTo>
                    <a:pt x="0" y="15791"/>
                    <a:pt x="15791" y="0"/>
                    <a:pt x="35270" y="0"/>
                  </a:cubicBezTo>
                  <a:close/>
                </a:path>
              </a:pathLst>
            </a:custGeom>
            <a:solidFill>
              <a:srgbClr val="FFC53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218F423-7A4F-EB0A-B3D0-B757853EFBCC}"/>
                </a:ext>
              </a:extLst>
            </p:cNvPr>
            <p:cNvSpPr txBox="1"/>
            <p:nvPr/>
          </p:nvSpPr>
          <p:spPr>
            <a:xfrm>
              <a:off x="0" y="-38100"/>
              <a:ext cx="29483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B98FC00-3DEB-9BE4-952F-4720157AC833}"/>
              </a:ext>
            </a:extLst>
          </p:cNvPr>
          <p:cNvSpPr txBox="1"/>
          <p:nvPr/>
        </p:nvSpPr>
        <p:spPr>
          <a:xfrm>
            <a:off x="1371600" y="4164847"/>
            <a:ext cx="10138647" cy="258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Liste Operatör </a:t>
            </a:r>
          </a:p>
          <a:p>
            <a:pPr marL="0" marR="0" lvl="0" indent="0" algn="l" defTabSz="914400" rtl="0" eaLnBrk="1" fontAlgn="auto" latinLnBrk="0" hangingPunct="1">
              <a:lnSpc>
                <a:spcPts val="102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7328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  </a:t>
            </a:r>
            <a:r>
              <a:rPr kumimoji="0" lang="tr-TR" sz="73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rPr>
              <a:t>ve Fonksiyonları</a:t>
            </a:r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753E7B4B-7EC0-97EC-6AFB-4111D6A5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</p:spTree>
    <p:extLst>
      <p:ext uri="{BB962C8B-B14F-4D97-AF65-F5344CB8AC3E}">
        <p14:creationId xmlns:p14="http://schemas.microsoft.com/office/powerpoint/2010/main" val="2832177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DED7C-034F-2B06-CCC9-D5A4C342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433F6A4-70E8-EEC7-527F-5C6B9223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87EE745E-2589-2D8B-3683-8983D52BAD00}"/>
              </a:ext>
            </a:extLst>
          </p:cNvPr>
          <p:cNvSpPr txBox="1"/>
          <p:nvPr/>
        </p:nvSpPr>
        <p:spPr>
          <a:xfrm>
            <a:off x="7086600" y="5147187"/>
            <a:ext cx="9587850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Listelerin eleman sayısına ulaşmak için İngilizce uzunluk anlamına gelen length kelimesinin kısaltması olan </a:t>
            </a:r>
            <a:r>
              <a:rPr lang="nn-NO" sz="55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len() </a:t>
            </a: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fonksiyonu kullanılır.</a:t>
            </a:r>
            <a:endParaRPr kumimoji="0" lang="nn-NO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4964CFF-1EE4-D0FA-AE6D-429CA721ED7C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len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2A7B440-5CCE-6442-9764-F7393038EB16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06C9C9F-8C23-3A4E-ACA7-7CFA18B471C6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8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5DE3-9686-99FA-0B52-3A31B378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6D2EE99-372E-3009-A09D-071518F4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8F783B7-B57E-44AF-F39F-DD09619F8E0C}"/>
              </a:ext>
            </a:extLst>
          </p:cNvPr>
          <p:cNvSpPr txBox="1"/>
          <p:nvPr/>
        </p:nvSpPr>
        <p:spPr>
          <a:xfrm>
            <a:off x="9372600" y="5273575"/>
            <a:ext cx="6324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sayi=[20, 40, 60, 80]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print(len(sayi))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26BD399-8D42-0F32-CC88-DB7F88A350C9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len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273E71DC-65C4-AF99-357D-A093CF9E8E55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914DF35-82C2-8307-600F-9719802904A7}"/>
              </a:ext>
            </a:extLst>
          </p:cNvPr>
          <p:cNvSpPr/>
          <p:nvPr/>
        </p:nvSpPr>
        <p:spPr>
          <a:xfrm>
            <a:off x="906177" y="3033911"/>
            <a:ext cx="5570823" cy="6177321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1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25BC0-4342-8964-CC6B-4EFE8964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637BC09-14E0-BEAE-AA7F-F389C8C2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CFF0F9CF-3F35-A163-D4FB-19AE2CE8637F}"/>
              </a:ext>
            </a:extLst>
          </p:cNvPr>
          <p:cNvSpPr txBox="1"/>
          <p:nvPr/>
        </p:nvSpPr>
        <p:spPr>
          <a:xfrm>
            <a:off x="9372600" y="5273575"/>
            <a:ext cx="6324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sayi=[20, 40, 60, 80]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print(len(sayi))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55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55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4</a:t>
            </a:r>
            <a:endParaRPr lang="nn-NO" sz="55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28E3B37-C26D-B76A-2D45-5AC7160F86A3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len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A26BDD73-803E-985D-1054-E12B391F9FA1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0C235B0-DDE4-8BCE-3083-325AAB6EC7B4}"/>
              </a:ext>
            </a:extLst>
          </p:cNvPr>
          <p:cNvSpPr/>
          <p:nvPr/>
        </p:nvSpPr>
        <p:spPr>
          <a:xfrm>
            <a:off x="906177" y="3033911"/>
            <a:ext cx="5570823" cy="6177321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7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4189-27D3-89E8-DF5D-0B731D9EF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34BFC9B8-D870-43B2-73C3-589E3E1793E4}"/>
              </a:ext>
            </a:extLst>
          </p:cNvPr>
          <p:cNvSpPr/>
          <p:nvPr/>
        </p:nvSpPr>
        <p:spPr>
          <a:xfrm>
            <a:off x="16005660" y="9799853"/>
            <a:ext cx="1892134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up 35">
            <a:extLst>
              <a:ext uri="{FF2B5EF4-FFF2-40B4-BE49-F238E27FC236}">
                <a16:creationId xmlns:a16="http://schemas.microsoft.com/office/drawing/2014/main" id="{5B96AE4C-6BA9-E6D6-BB88-545354C627EB}"/>
              </a:ext>
            </a:extLst>
          </p:cNvPr>
          <p:cNvGrpSpPr/>
          <p:nvPr/>
        </p:nvGrpSpPr>
        <p:grpSpPr>
          <a:xfrm>
            <a:off x="306057" y="214289"/>
            <a:ext cx="17615120" cy="9817944"/>
            <a:chOff x="306057" y="214289"/>
            <a:chExt cx="17615120" cy="981794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ABC094E-6168-4CAA-D789-677A9ED23291}"/>
                </a:ext>
              </a:extLst>
            </p:cNvPr>
            <p:cNvGrpSpPr/>
            <p:nvPr/>
          </p:nvGrpSpPr>
          <p:grpSpPr>
            <a:xfrm>
              <a:off x="658809" y="214289"/>
              <a:ext cx="17262368" cy="988779"/>
              <a:chOff x="0" y="-192881"/>
              <a:chExt cx="23016491" cy="1318371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23F8466-96E7-9C5E-AC64-2A0AB53FBDD8}"/>
                  </a:ext>
                </a:extLst>
              </p:cNvPr>
              <p:cNvSpPr txBox="1"/>
              <p:nvPr/>
            </p:nvSpPr>
            <p:spPr>
              <a:xfrm>
                <a:off x="0" y="-192881"/>
                <a:ext cx="23016491" cy="1318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1DE1ED90-6AD0-8DBA-2FFC-6E8CA76D5AE0}"/>
                  </a:ext>
                </a:extLst>
              </p:cNvPr>
              <p:cNvSpPr/>
              <p:nvPr/>
            </p:nvSpPr>
            <p:spPr>
              <a:xfrm>
                <a:off x="22130073" y="368470"/>
                <a:ext cx="350965" cy="383162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07AFBEF7-8CF4-8DE3-34EE-9010C083DE60}"/>
                  </a:ext>
                </a:extLst>
              </p:cNvPr>
              <p:cNvSpPr/>
              <p:nvPr/>
            </p:nvSpPr>
            <p:spPr>
              <a:xfrm flipH="1">
                <a:off x="22130073" y="377728"/>
                <a:ext cx="339363" cy="373904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utoShape 10">
                <a:extLst>
                  <a:ext uri="{FF2B5EF4-FFF2-40B4-BE49-F238E27FC236}">
                    <a16:creationId xmlns:a16="http://schemas.microsoft.com/office/drawing/2014/main" id="{54B1B510-E312-481E-92D2-43200287B5CB}"/>
                  </a:ext>
                </a:extLst>
              </p:cNvPr>
              <p:cNvSpPr/>
              <p:nvPr/>
            </p:nvSpPr>
            <p:spPr>
              <a:xfrm>
                <a:off x="20624713" y="560051"/>
                <a:ext cx="501367" cy="0"/>
              </a:xfrm>
              <a:prstGeom prst="line">
                <a:avLst/>
              </a:prstGeom>
              <a:ln w="25400" cap="rnd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r-T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F0546CD2-5D8B-1C9D-AE50-46B287F17362}"/>
                  </a:ext>
                </a:extLst>
              </p:cNvPr>
              <p:cNvGrpSpPr/>
              <p:nvPr/>
            </p:nvGrpSpPr>
            <p:grpSpPr>
              <a:xfrm>
                <a:off x="21430813" y="361957"/>
                <a:ext cx="385123" cy="389674"/>
                <a:chOff x="0" y="0"/>
                <a:chExt cx="76074" cy="76973"/>
              </a:xfrm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47D60731-0C66-569F-77E1-E1CACEFAA6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074" cy="7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4" h="76973">
                      <a:moveTo>
                        <a:pt x="38037" y="0"/>
                      </a:moveTo>
                      <a:lnTo>
                        <a:pt x="38037" y="0"/>
                      </a:lnTo>
                      <a:cubicBezTo>
                        <a:pt x="59044" y="0"/>
                        <a:pt x="76074" y="17030"/>
                        <a:pt x="76074" y="38037"/>
                      </a:cubicBezTo>
                      <a:lnTo>
                        <a:pt x="76074" y="38936"/>
                      </a:lnTo>
                      <a:cubicBezTo>
                        <a:pt x="76074" y="59943"/>
                        <a:pt x="59044" y="76973"/>
                        <a:pt x="38037" y="76973"/>
                      </a:cubicBezTo>
                      <a:lnTo>
                        <a:pt x="38037" y="76973"/>
                      </a:lnTo>
                      <a:cubicBezTo>
                        <a:pt x="17030" y="76973"/>
                        <a:pt x="0" y="59943"/>
                        <a:pt x="0" y="38936"/>
                      </a:cubicBezTo>
                      <a:lnTo>
                        <a:pt x="0" y="38037"/>
                      </a:lnTo>
                      <a:cubicBezTo>
                        <a:pt x="0" y="17030"/>
                        <a:pt x="17030" y="0"/>
                        <a:pt x="3803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2857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r-T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C869B7C-1A8C-4057-002F-114D8F24D02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76074" cy="11507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24C2299-690A-925A-9F57-8073FE57B79D}"/>
                  </a:ext>
                </a:extLst>
              </p:cNvPr>
              <p:cNvSpPr txBox="1"/>
              <p:nvPr/>
            </p:nvSpPr>
            <p:spPr>
              <a:xfrm>
                <a:off x="8549937" y="139795"/>
                <a:ext cx="6451600" cy="64111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39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&lt;</a:t>
                </a:r>
                <a:r>
                  <a:rPr kumimoji="0" lang="tr-T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Temel Programlama 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B6FF"/>
                    </a:solidFill>
                    <a:effectLst/>
                    <a:uLnTx/>
                    <a:uFillTx/>
                    <a:latin typeface="Fira Code"/>
                    <a:ea typeface="Fira Code"/>
                    <a:cs typeface="Fira Code"/>
                    <a:sym typeface="Fira Code"/>
                  </a:rPr>
                  <a:t>&gt;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B81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endParaRPr>
              </a:p>
            </p:txBody>
          </p:sp>
        </p:grp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2EC87CD2-9491-0071-2318-50BF1BB0FF8F}"/>
                </a:ext>
              </a:extLst>
            </p:cNvPr>
            <p:cNvSpPr txBox="1"/>
            <p:nvPr/>
          </p:nvSpPr>
          <p:spPr>
            <a:xfrm>
              <a:off x="306057" y="9755234"/>
              <a:ext cx="3353718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Code"/>
                  <a:ea typeface="Fira Code"/>
                  <a:cs typeface="Fira Code"/>
                  <a:sym typeface="Fira Code"/>
                </a:rPr>
                <a:t>Öğr. Gör. Furkan DURMUŞ</a:t>
              </a: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78B4C279-0A51-EBB6-788C-84374EF201B8}"/>
                </a:ext>
              </a:extLst>
            </p:cNvPr>
            <p:cNvSpPr txBox="1"/>
            <p:nvPr/>
          </p:nvSpPr>
          <p:spPr>
            <a:xfrm>
              <a:off x="16876340" y="9379583"/>
              <a:ext cx="379556" cy="276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C1C887C-CCA3-0A50-0D2F-1965FEB5F537}"/>
              </a:ext>
            </a:extLst>
          </p:cNvPr>
          <p:cNvSpPr txBox="1"/>
          <p:nvPr/>
        </p:nvSpPr>
        <p:spPr>
          <a:xfrm>
            <a:off x="1371600" y="2895263"/>
            <a:ext cx="1588429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28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19 ve 19.0 sayılarının eşit olup olmadığını kontrol eden kodu yazınız. </a:t>
            </a:r>
            <a:endParaRPr lang="en-US" sz="28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C9F3A7DF-9ED4-C702-A93E-0D87E5DFCE69}"/>
              </a:ext>
            </a:extLst>
          </p:cNvPr>
          <p:cNvSpPr/>
          <p:nvPr/>
        </p:nvSpPr>
        <p:spPr>
          <a:xfrm>
            <a:off x="729975" y="4152900"/>
            <a:ext cx="3950857" cy="4108212"/>
          </a:xfrm>
          <a:custGeom>
            <a:avLst/>
            <a:gdLst/>
            <a:ahLst/>
            <a:cxnLst/>
            <a:rect l="l" t="t" r="r" b="b"/>
            <a:pathLst>
              <a:path w="1322057" h="1374712">
                <a:moveTo>
                  <a:pt x="0" y="0"/>
                </a:moveTo>
                <a:lnTo>
                  <a:pt x="1322057" y="0"/>
                </a:lnTo>
                <a:lnTo>
                  <a:pt x="1322057" y="1374712"/>
                </a:lnTo>
                <a:lnTo>
                  <a:pt x="0" y="137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E5D7302D-888D-4E2F-A46B-62853F15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D9B0DBDD-088D-D28C-11F1-CB1F0330AA4C}"/>
              </a:ext>
            </a:extLst>
          </p:cNvPr>
          <p:cNvSpPr txBox="1"/>
          <p:nvPr/>
        </p:nvSpPr>
        <p:spPr>
          <a:xfrm>
            <a:off x="685800" y="1470727"/>
            <a:ext cx="17602200" cy="1267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US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r>
              <a:rPr lang="tr-TR" sz="7328" dirty="0">
                <a:solidFill>
                  <a:srgbClr val="AB81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tr-TR" sz="7328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Sayısal Veri Tipleri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1BA34B11-840D-0358-5DCE-DA81F338101C}"/>
              </a:ext>
            </a:extLst>
          </p:cNvPr>
          <p:cNvGrpSpPr/>
          <p:nvPr/>
        </p:nvGrpSpPr>
        <p:grpSpPr>
          <a:xfrm>
            <a:off x="5308820" y="3906555"/>
            <a:ext cx="7962346" cy="6370112"/>
            <a:chOff x="5308820" y="3906555"/>
            <a:chExt cx="7962346" cy="6370112"/>
          </a:xfrm>
        </p:grpSpPr>
        <p:grpSp>
          <p:nvGrpSpPr>
            <p:cNvPr id="3" name="Grup 2">
              <a:extLst>
                <a:ext uri="{FF2B5EF4-FFF2-40B4-BE49-F238E27FC236}">
                  <a16:creationId xmlns:a16="http://schemas.microsoft.com/office/drawing/2014/main" id="{1121E6EE-0E61-A45B-12D8-945863557E8A}"/>
                </a:ext>
              </a:extLst>
            </p:cNvPr>
            <p:cNvGrpSpPr/>
            <p:nvPr/>
          </p:nvGrpSpPr>
          <p:grpSpPr>
            <a:xfrm>
              <a:off x="5308820" y="3906555"/>
              <a:ext cx="7962346" cy="6370112"/>
              <a:chOff x="2781854" y="3916888"/>
              <a:chExt cx="13029902" cy="6370112"/>
            </a:xfrm>
          </p:grpSpPr>
          <p:grpSp>
            <p:nvGrpSpPr>
              <p:cNvPr id="23" name="Grup 22">
                <a:extLst>
                  <a:ext uri="{FF2B5EF4-FFF2-40B4-BE49-F238E27FC236}">
                    <a16:creationId xmlns:a16="http://schemas.microsoft.com/office/drawing/2014/main" id="{AEF2161C-6657-0C0C-E485-7A18FA811BF2}"/>
                  </a:ext>
                </a:extLst>
              </p:cNvPr>
              <p:cNvGrpSpPr/>
              <p:nvPr/>
            </p:nvGrpSpPr>
            <p:grpSpPr>
              <a:xfrm>
                <a:off x="2781854" y="3916888"/>
                <a:ext cx="13029902" cy="6370112"/>
                <a:chOff x="2781854" y="3872603"/>
                <a:chExt cx="13029902" cy="6370112"/>
              </a:xfrm>
            </p:grpSpPr>
            <p:grpSp>
              <p:nvGrpSpPr>
                <p:cNvPr id="27" name="Group 3">
                  <a:extLst>
                    <a:ext uri="{FF2B5EF4-FFF2-40B4-BE49-F238E27FC236}">
                      <a16:creationId xmlns:a16="http://schemas.microsoft.com/office/drawing/2014/main" id="{E1ED3A35-BF2F-4D73-5375-34296544D4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81854" y="3872603"/>
                  <a:ext cx="13029902" cy="6370112"/>
                  <a:chOff x="0" y="0"/>
                  <a:chExt cx="7467600" cy="6002020"/>
                </a:xfrm>
              </p:grpSpPr>
              <p:sp>
                <p:nvSpPr>
                  <p:cNvPr id="29" name="Freeform 4">
                    <a:extLst>
                      <a:ext uri="{FF2B5EF4-FFF2-40B4-BE49-F238E27FC236}">
                        <a16:creationId xmlns:a16="http://schemas.microsoft.com/office/drawing/2014/main" id="{3CC9B01D-F87D-D2EF-2CBB-774D2D71762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467600" cy="451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4513580">
                        <a:moveTo>
                          <a:pt x="7127240" y="0"/>
                        </a:moveTo>
                        <a:lnTo>
                          <a:pt x="340360" y="0"/>
                        </a:lnTo>
                        <a:cubicBezTo>
                          <a:pt x="152400" y="0"/>
                          <a:pt x="0" y="152400"/>
                          <a:pt x="0" y="340360"/>
                        </a:cubicBezTo>
                        <a:lnTo>
                          <a:pt x="0" y="4513580"/>
                        </a:lnTo>
                        <a:lnTo>
                          <a:pt x="7467600" y="4513580"/>
                        </a:lnTo>
                        <a:lnTo>
                          <a:pt x="7467600" y="340360"/>
                        </a:lnTo>
                        <a:cubicBezTo>
                          <a:pt x="7467600" y="152400"/>
                          <a:pt x="7315200" y="0"/>
                          <a:pt x="7127240" y="0"/>
                        </a:cubicBezTo>
                        <a:close/>
                        <a:moveTo>
                          <a:pt x="7142480" y="4188460"/>
                        </a:moveTo>
                        <a:lnTo>
                          <a:pt x="314961" y="4188460"/>
                        </a:lnTo>
                        <a:lnTo>
                          <a:pt x="314961" y="353060"/>
                        </a:lnTo>
                        <a:lnTo>
                          <a:pt x="7142480" y="353060"/>
                        </a:lnTo>
                        <a:lnTo>
                          <a:pt x="7142480" y="41884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Freeform 5">
                    <a:extLst>
                      <a:ext uri="{FF2B5EF4-FFF2-40B4-BE49-F238E27FC236}">
                        <a16:creationId xmlns:a16="http://schemas.microsoft.com/office/drawing/2014/main" id="{50CFD58A-E6A4-47EC-2576-117C87BEC6AC}"/>
                      </a:ext>
                    </a:extLst>
                  </p:cNvPr>
                  <p:cNvSpPr/>
                  <p:nvPr/>
                </p:nvSpPr>
                <p:spPr>
                  <a:xfrm>
                    <a:off x="0" y="4514850"/>
                    <a:ext cx="7467600" cy="69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7600" h="695960">
                        <a:moveTo>
                          <a:pt x="0" y="355600"/>
                        </a:moveTo>
                        <a:cubicBezTo>
                          <a:pt x="0" y="543560"/>
                          <a:pt x="152400" y="695960"/>
                          <a:pt x="340360" y="695960"/>
                        </a:cubicBezTo>
                        <a:lnTo>
                          <a:pt x="7127240" y="695960"/>
                        </a:lnTo>
                        <a:cubicBezTo>
                          <a:pt x="7315200" y="695960"/>
                          <a:pt x="7467600" y="543560"/>
                          <a:pt x="7467600" y="355600"/>
                        </a:cubicBezTo>
                        <a:lnTo>
                          <a:pt x="7467600" y="0"/>
                        </a:lnTo>
                        <a:lnTo>
                          <a:pt x="0" y="0"/>
                        </a:lnTo>
                        <a:lnTo>
                          <a:pt x="0" y="355600"/>
                        </a:lnTo>
                        <a:close/>
                      </a:path>
                    </a:pathLst>
                  </a:custGeom>
                  <a:solidFill>
                    <a:srgbClr val="E9E9E9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Freeform 6">
                    <a:extLst>
                      <a:ext uri="{FF2B5EF4-FFF2-40B4-BE49-F238E27FC236}">
                        <a16:creationId xmlns:a16="http://schemas.microsoft.com/office/drawing/2014/main" id="{AE39D143-113B-7831-8176-442B5A48FD1C}"/>
                      </a:ext>
                    </a:extLst>
                  </p:cNvPr>
                  <p:cNvSpPr/>
                  <p:nvPr/>
                </p:nvSpPr>
                <p:spPr>
                  <a:xfrm>
                    <a:off x="2429510" y="5210810"/>
                    <a:ext cx="2606040" cy="791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6040" h="791210">
                        <a:moveTo>
                          <a:pt x="1258570" y="0"/>
                        </a:moveTo>
                        <a:lnTo>
                          <a:pt x="453390" y="0"/>
                        </a:lnTo>
                        <a:cubicBezTo>
                          <a:pt x="453390" y="0"/>
                          <a:pt x="429260" y="370840"/>
                          <a:pt x="403860" y="525780"/>
                        </a:cubicBezTo>
                        <a:cubicBezTo>
                          <a:pt x="359410" y="791210"/>
                          <a:pt x="87630" y="706120"/>
                          <a:pt x="10160" y="762000"/>
                        </a:cubicBezTo>
                        <a:cubicBezTo>
                          <a:pt x="0" y="769620"/>
                          <a:pt x="5080" y="786130"/>
                          <a:pt x="17780" y="786130"/>
                        </a:cubicBezTo>
                        <a:lnTo>
                          <a:pt x="2588260" y="786130"/>
                        </a:lnTo>
                        <a:cubicBezTo>
                          <a:pt x="2600960" y="786130"/>
                          <a:pt x="2606040" y="769620"/>
                          <a:pt x="2595880" y="762000"/>
                        </a:cubicBezTo>
                        <a:cubicBezTo>
                          <a:pt x="2518410" y="706120"/>
                          <a:pt x="2246630" y="791210"/>
                          <a:pt x="2202180" y="525780"/>
                        </a:cubicBezTo>
                        <a:cubicBezTo>
                          <a:pt x="2176780" y="370840"/>
                          <a:pt x="2152650" y="0"/>
                          <a:pt x="2152650" y="0"/>
                        </a:cubicBezTo>
                        <a:lnTo>
                          <a:pt x="125857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r-T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Dikdörtgen 27">
                  <a:extLst>
                    <a:ext uri="{FF2B5EF4-FFF2-40B4-BE49-F238E27FC236}">
                      <a16:creationId xmlns:a16="http://schemas.microsoft.com/office/drawing/2014/main" id="{4DD931D4-00E1-6518-FFF9-3C1EB5A13565}"/>
                    </a:ext>
                  </a:extLst>
                </p:cNvPr>
                <p:cNvSpPr/>
                <p:nvPr/>
              </p:nvSpPr>
              <p:spPr>
                <a:xfrm>
                  <a:off x="3340223" y="4152900"/>
                  <a:ext cx="11975977" cy="4267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C8FB126-182D-7385-6247-9404A909BE90}"/>
                  </a:ext>
                </a:extLst>
              </p:cNvPr>
              <p:cNvSpPr txBox="1"/>
              <p:nvPr/>
            </p:nvSpPr>
            <p:spPr>
              <a:xfrm>
                <a:off x="3629052" y="4914237"/>
                <a:ext cx="11398317" cy="29546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2009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= 2025</a:t>
                </a: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yas =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mevcut_yil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 - </a:t>
                </a: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dogum_yili</a:t>
                </a: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endParaRPr lang="tr-TR" sz="3200" dirty="0">
                  <a:solidFill>
                    <a:srgbClr val="00FF00"/>
                  </a:solidFill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  <a:p>
                <a:pPr lvl="0">
                  <a:spcBef>
                    <a:spcPct val="0"/>
                  </a:spcBef>
                  <a:defRPr/>
                </a:pPr>
                <a:r>
                  <a:rPr lang="tr-TR" sz="3200" dirty="0" err="1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print</a:t>
                </a:r>
                <a:r>
                  <a:rPr lang="tr-TR" sz="3200" dirty="0">
                    <a:solidFill>
                      <a:srgbClr val="00FF00"/>
                    </a:solidFill>
                    <a:latin typeface="Consolas" panose="020B0609020204030204" pitchFamily="49" charset="0"/>
                    <a:ea typeface="Fira Code"/>
                    <a:cs typeface="Biome Light" panose="020B0502040204020203" pitchFamily="34" charset="0"/>
                    <a:sym typeface="Fira Code"/>
                  </a:rPr>
                  <a:t>('Kişi reşit mi:', yas &gt;= 18)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onsolas" panose="020B0609020204030204" pitchFamily="49" charset="0"/>
                  <a:ea typeface="Fira Code"/>
                  <a:cs typeface="Biome Light" panose="020B0502040204020203" pitchFamily="34" charset="0"/>
                  <a:sym typeface="Fira Code"/>
                </a:endParaRPr>
              </a:p>
            </p:txBody>
          </p:sp>
        </p:grpSp>
        <p:pic>
          <p:nvPicPr>
            <p:cNvPr id="21" name="Picture 2" descr="Html GIFs - Find &amp; Share on GIPHY">
              <a:extLst>
                <a:ext uri="{FF2B5EF4-FFF2-40B4-BE49-F238E27FC236}">
                  <a16:creationId xmlns:a16="http://schemas.microsoft.com/office/drawing/2014/main" id="{263A85B8-8206-5913-E4DE-BDB1F7EBD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1" y="4214918"/>
              <a:ext cx="7339300" cy="423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85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D5C3-DB3A-CE7C-B710-A66FC04DD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1F80325-4D7E-30C4-89B6-ACB21DC4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3442FB3-8D9D-16A0-7D3F-ABE0B5CC7A3D}"/>
              </a:ext>
            </a:extLst>
          </p:cNvPr>
          <p:cNvSpPr txBox="1"/>
          <p:nvPr/>
        </p:nvSpPr>
        <p:spPr>
          <a:xfrm>
            <a:off x="7086600" y="4637564"/>
            <a:ext cx="958785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Bir elemanın listede olup olmadığını kontrol eder. 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Eleman listede var ise True yok ise False 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çıktısını üretir.</a:t>
            </a:r>
            <a:endParaRPr kumimoji="0" lang="nn-NO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25B525E-275B-7D05-6013-7EAADC4808AA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81CE834-AA1C-7A06-08F4-46DF76836684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34F1424-4A50-5F8A-B439-A062407ED541}"/>
              </a:ext>
            </a:extLst>
          </p:cNvPr>
          <p:cNvSpPr/>
          <p:nvPr/>
        </p:nvSpPr>
        <p:spPr>
          <a:xfrm>
            <a:off x="1828800" y="3630566"/>
            <a:ext cx="4343400" cy="4816268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50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D5DAD-9E83-7E09-6530-3399A8ED7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708C01D-C3B5-C6A6-00F4-5877B6F7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69A8A3FD-2686-13E9-594B-DF18FFF61CB7}"/>
              </a:ext>
            </a:extLst>
          </p:cNvPr>
          <p:cNvSpPr txBox="1"/>
          <p:nvPr/>
        </p:nvSpPr>
        <p:spPr>
          <a:xfrm>
            <a:off x="7239000" y="5273575"/>
            <a:ext cx="10515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renkler=[“mavi”, “yeşil”, “kırmızı”, “mor”]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print(“mavi” in renkler)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F3B77B8-250F-B05A-95AA-715E5D7F717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19370508-6CAE-C812-FC0E-EBD2F261454C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FBC59F2-B7D7-F088-3308-35A71825F509}"/>
              </a:ext>
            </a:extLst>
          </p:cNvPr>
          <p:cNvSpPr/>
          <p:nvPr/>
        </p:nvSpPr>
        <p:spPr>
          <a:xfrm>
            <a:off x="906177" y="3033911"/>
            <a:ext cx="5570823" cy="6177321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3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57F6C-41AD-3CC2-F21A-B1D49410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6AD2E7F-F11F-5920-6BE9-BA651B2C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596071B-5B12-F230-EC51-A6115E545807}"/>
              </a:ext>
            </a:extLst>
          </p:cNvPr>
          <p:cNvSpPr txBox="1"/>
          <p:nvPr/>
        </p:nvSpPr>
        <p:spPr>
          <a:xfrm>
            <a:off x="7239000" y="5273575"/>
            <a:ext cx="10515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renkler=[“mavi”, “yeşil”, “kırmızı”, “mor”]</a:t>
            </a: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print(“mavi” in renkler)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55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55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TRUE</a:t>
            </a:r>
            <a:endParaRPr lang="nn-NO" sz="55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C03F1A-9E11-7AD7-C06B-40DD08B58459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in Operatörü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0B8ACA6-7FBD-42D2-2ACA-74E6CF1D58BE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99E3066-FFBC-2668-54CA-970D18B45AE2}"/>
              </a:ext>
            </a:extLst>
          </p:cNvPr>
          <p:cNvSpPr/>
          <p:nvPr/>
        </p:nvSpPr>
        <p:spPr>
          <a:xfrm>
            <a:off x="906177" y="3033911"/>
            <a:ext cx="5570823" cy="6177321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58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F594-0A44-50FD-C105-ABEBE0212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3171070-B8B2-B3AD-30F5-C6B08A8C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606F7BF-3C60-F7FC-6C3D-4E6C89FBF1D7}"/>
              </a:ext>
            </a:extLst>
          </p:cNvPr>
          <p:cNvSpPr txBox="1"/>
          <p:nvPr/>
        </p:nvSpPr>
        <p:spPr>
          <a:xfrm>
            <a:off x="2743200" y="5273575"/>
            <a:ext cx="15011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donanim.append(“bellek”)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FE2B5F9-1F6D-E994-D837-2967A475821F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Append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BCE0449-BCB0-CABB-00E6-5C1EFD87BE6B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05F28F5-3FB4-F063-6129-B7297C72D7C2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1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C07F8-047C-B748-5569-C1EAFFBA3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CCF4FE5-4859-E0E0-60D7-751DBAC8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12B7C27-097D-B8C9-547E-E735C319303D}"/>
              </a:ext>
            </a:extLst>
          </p:cNvPr>
          <p:cNvSpPr txBox="1"/>
          <p:nvPr/>
        </p:nvSpPr>
        <p:spPr>
          <a:xfrm>
            <a:off x="2597462" y="3868508"/>
            <a:ext cx="15011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donanim.append(“bellek”)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‘işlemci’, ‘bellek’, ‘sabit disk’, ‘bellek’]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EB1A673-CBDC-DE44-6D4A-E3DDC67382D0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Append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880E07-8186-AB6C-5EAB-F877A32FB859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FA8E69D-D647-3059-FA96-60FC7737B2FE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1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8D4E3-633D-05F7-4A11-632FC8F94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4C90572-E2C3-3EE5-2A73-9299F0A7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EA1B2FEA-E5E5-9FB4-0ABF-AE7A2E051613}"/>
              </a:ext>
            </a:extLst>
          </p:cNvPr>
          <p:cNvSpPr txBox="1"/>
          <p:nvPr/>
        </p:nvSpPr>
        <p:spPr>
          <a:xfrm>
            <a:off x="2586576" y="3296840"/>
            <a:ext cx="15011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Append: Listenin sonuna eleman eklemek için kullanılır. 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donanim.append(“bellek”)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print(donanim)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‘işlemci’, ‘bellek’, ‘sabit disk’, ‘bellek’]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5738EAC-52AF-355D-422B-9F0F58CE660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Append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45CD2F5-E3BB-060A-7E11-32ABE5D2BAFA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DB5979E-DA85-8CA6-758F-8BE192D896CA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92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DCB7-13A4-6C14-2C41-19ECF94D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A0E7449-7C82-7A45-C843-15917C19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B30FDE3-AC10-7CA2-4297-F2BEA9C23F74}"/>
              </a:ext>
            </a:extLst>
          </p:cNvPr>
          <p:cNvSpPr txBox="1"/>
          <p:nvPr/>
        </p:nvSpPr>
        <p:spPr>
          <a:xfrm>
            <a:off x="2743200" y="5273575"/>
            <a:ext cx="15011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yazilim=[“işletim sistemi”, “web tarayıcı”]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donanim.extend(yazilim)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B4D6D4B-0BBB-27BF-FC8E-5D7A4E3F59BB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Extend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CA25C9B-0E35-E067-F40B-3529C54A7C54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AA83C50-DF6A-3270-E0C5-3D03882AC245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4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3075E-AD10-5DC1-A58E-8F3B7A730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0271C22-1B45-FC96-B2F2-E11E70B9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FCE311D-F6DE-5559-0370-484918016596}"/>
              </a:ext>
            </a:extLst>
          </p:cNvPr>
          <p:cNvSpPr txBox="1"/>
          <p:nvPr/>
        </p:nvSpPr>
        <p:spPr>
          <a:xfrm>
            <a:off x="2597462" y="3868508"/>
            <a:ext cx="15011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yazilim=[“işletim sistemi”, “web tarayıcı”]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donanim.extend(yazilim)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‘işlemci’, ‘bellek’, ‘sabit disk’, ‘işletim sistemi’, ‘web tarayıcı’]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3CE724A-2533-FD08-BD54-DB830ED9F518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Extend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8CB6844-B531-C6A5-0A35-7ECA0B905F78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9BC4A91-204A-93F0-6EC4-19C7524377A7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413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CB3FE-EFF8-3366-1217-12178812F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41B1000-4A1D-CBC8-4BD1-B642D54C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B802281-9DDF-666A-6FCC-1F5A3FAD8AAA}"/>
              </a:ext>
            </a:extLst>
          </p:cNvPr>
          <p:cNvSpPr txBox="1"/>
          <p:nvPr/>
        </p:nvSpPr>
        <p:spPr>
          <a:xfrm>
            <a:off x="2586576" y="3296840"/>
            <a:ext cx="150114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Extend: Listeleri birleştirmek için kullanılır.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yazilim=[“işletim sistemi”, “web tarayıcı”]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 donanim.extend(yazilim)</a:t>
            </a: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endParaRPr lang="tr-TR" sz="30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ÇIKTI //</a:t>
            </a:r>
          </a:p>
          <a:p>
            <a:pPr lvl="0" algn="just">
              <a:spcBef>
                <a:spcPct val="0"/>
              </a:spcBef>
              <a:defRPr/>
            </a:pPr>
            <a:r>
              <a:rPr lang="tr-TR" sz="3000" dirty="0">
                <a:solidFill>
                  <a:srgbClr val="00FF00"/>
                </a:solidFill>
                <a:latin typeface="Fira Code"/>
                <a:ea typeface="Fira Code"/>
                <a:cs typeface="Fira Code"/>
                <a:sym typeface="Fira Code"/>
              </a:rPr>
              <a:t>[‘yazıcı’, ‘klavye’, ‘işlemci’, ‘bellek’, ‘sabit disk’, ‘işletim sistemi’, ‘web tarayıcı’]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FCAF7BD-E25B-18F4-3D34-2163E9FAB73F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Extend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D0B9442-301C-A127-FC67-9F50553841E9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304498D-B34E-331E-1B72-78981F4443AD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0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ACC89-9198-C6F6-203D-FE13EDF49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2F9FEE4-23BA-5544-E108-FAD5AAE2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Code"/>
                <a:ea typeface="Fira Code"/>
                <a:cs typeface="Fira Cod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Code"/>
              <a:ea typeface="Fira Code"/>
              <a:cs typeface="Fira Cod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1344DAE-9D5A-BD4D-79C9-57A8B74A5482}"/>
              </a:ext>
            </a:extLst>
          </p:cNvPr>
          <p:cNvSpPr txBox="1"/>
          <p:nvPr/>
        </p:nvSpPr>
        <p:spPr>
          <a:xfrm>
            <a:off x="2449286" y="4451002"/>
            <a:ext cx="15011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donanim=[“yazıcı”, “klavye”, “işlemci”, “bellek”, “sabit disk”]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donanim.insert(2, “tarayıcı”)</a:t>
            </a:r>
          </a:p>
          <a:p>
            <a:pPr lvl="0" algn="just">
              <a:spcBef>
                <a:spcPct val="0"/>
              </a:spcBef>
              <a:defRPr/>
            </a:pPr>
            <a:r>
              <a:rPr lang="nn-NO" sz="3000" dirty="0">
                <a:solidFill>
                  <a:srgbClr val="FFFFFF"/>
                </a:solidFill>
                <a:latin typeface="Fira Code"/>
                <a:ea typeface="Fira Code"/>
                <a:cs typeface="Fira Code"/>
                <a:sym typeface="Fira Code"/>
              </a:rPr>
              <a:t>print(donanim)</a:t>
            </a:r>
            <a:endParaRPr lang="tr-TR" sz="3000" dirty="0">
              <a:solidFill>
                <a:srgbClr val="00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862C2D5-1DF7-97EE-27FA-A638C7093AD5}"/>
              </a:ext>
            </a:extLst>
          </p:cNvPr>
          <p:cNvSpPr txBox="1"/>
          <p:nvPr/>
        </p:nvSpPr>
        <p:spPr>
          <a:xfrm>
            <a:off x="3276600" y="1470727"/>
            <a:ext cx="14332262" cy="123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Listeler – </a:t>
            </a:r>
            <a:r>
              <a:rPr lang="tr-TR" sz="6600" dirty="0" err="1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Insert</a:t>
            </a:r>
            <a:r>
              <a:rPr lang="tr-TR" sz="6600" dirty="0">
                <a:solidFill>
                  <a:srgbClr val="FF5858"/>
                </a:solidFill>
                <a:latin typeface="Fira Code"/>
                <a:ea typeface="Fira Code"/>
                <a:cs typeface="Fira Code"/>
                <a:sym typeface="Fira Code"/>
              </a:rPr>
              <a:t> Fonksiyonu</a:t>
            </a:r>
            <a:endParaRPr lang="en-US" sz="6600" dirty="0">
              <a:solidFill>
                <a:srgbClr val="FFFFFF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315C586-324F-C723-E57B-93E3FFED3570}"/>
              </a:ext>
            </a:extLst>
          </p:cNvPr>
          <p:cNvSpPr txBox="1"/>
          <p:nvPr/>
        </p:nvSpPr>
        <p:spPr>
          <a:xfrm>
            <a:off x="906177" y="1478607"/>
            <a:ext cx="2776475" cy="125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0260"/>
              </a:lnSpc>
              <a:spcBef>
                <a:spcPct val="0"/>
              </a:spcBef>
              <a:defRPr/>
            </a:pP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{0</a:t>
            </a:r>
            <a:r>
              <a:rPr lang="tr-TR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6</a:t>
            </a:r>
            <a:r>
              <a:rPr lang="en-US" sz="7328" dirty="0">
                <a:solidFill>
                  <a:srgbClr val="7ED95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53E870-A1AD-1AA6-EBEE-304600710740}"/>
              </a:ext>
            </a:extLst>
          </p:cNvPr>
          <p:cNvSpPr/>
          <p:nvPr/>
        </p:nvSpPr>
        <p:spPr>
          <a:xfrm>
            <a:off x="152401" y="6438900"/>
            <a:ext cx="2635848" cy="2922814"/>
          </a:xfrm>
          <a:custGeom>
            <a:avLst/>
            <a:gdLst/>
            <a:ahLst/>
            <a:cxnLst/>
            <a:rect l="l" t="t" r="r" b="b"/>
            <a:pathLst>
              <a:path w="1229480" h="1363334">
                <a:moveTo>
                  <a:pt x="0" y="0"/>
                </a:moveTo>
                <a:lnTo>
                  <a:pt x="1229480" y="0"/>
                </a:lnTo>
                <a:lnTo>
                  <a:pt x="1229480" y="1363334"/>
                </a:lnTo>
                <a:lnTo>
                  <a:pt x="0" y="1363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98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5274</Words>
  <Application>Microsoft Office PowerPoint</Application>
  <PresentationFormat>Özel</PresentationFormat>
  <Paragraphs>953</Paragraphs>
  <Slides>111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111</vt:i4>
      </vt:variant>
    </vt:vector>
  </HeadingPairs>
  <TitlesOfParts>
    <vt:vector size="117" baseType="lpstr">
      <vt:lpstr>Arial</vt:lpstr>
      <vt:lpstr>Calibri</vt:lpstr>
      <vt:lpstr>Aptos</vt:lpstr>
      <vt:lpstr>Consolas</vt:lpstr>
      <vt:lpstr>Fira Code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 Workshop for Beginners Presentation Kopyası</dc:title>
  <dc:creator>SAMU-Furkan_Durmus</dc:creator>
  <cp:lastModifiedBy>Office</cp:lastModifiedBy>
  <cp:revision>50</cp:revision>
  <dcterms:created xsi:type="dcterms:W3CDTF">2006-08-16T00:00:00Z</dcterms:created>
  <dcterms:modified xsi:type="dcterms:W3CDTF">2025-11-01T12:10:00Z</dcterms:modified>
  <dc:identifier>DAG0Y_Vgdrk</dc:identifier>
</cp:coreProperties>
</file>