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42" r:id="rId3"/>
    <p:sldId id="286" r:id="rId4"/>
    <p:sldId id="857" r:id="rId5"/>
    <p:sldId id="879" r:id="rId6"/>
    <p:sldId id="277" r:id="rId7"/>
    <p:sldId id="881" r:id="rId8"/>
    <p:sldId id="823" r:id="rId9"/>
    <p:sldId id="882" r:id="rId10"/>
    <p:sldId id="883" r:id="rId11"/>
    <p:sldId id="884" r:id="rId12"/>
    <p:sldId id="885" r:id="rId13"/>
    <p:sldId id="887" r:id="rId14"/>
    <p:sldId id="888" r:id="rId15"/>
    <p:sldId id="889" r:id="rId16"/>
    <p:sldId id="890" r:id="rId17"/>
    <p:sldId id="892" r:id="rId18"/>
    <p:sldId id="893" r:id="rId19"/>
    <p:sldId id="779" r:id="rId20"/>
    <p:sldId id="880" r:id="rId21"/>
    <p:sldId id="863" r:id="rId22"/>
    <p:sldId id="867" r:id="rId23"/>
    <p:sldId id="860" r:id="rId24"/>
    <p:sldId id="861" r:id="rId25"/>
    <p:sldId id="862" r:id="rId26"/>
    <p:sldId id="864" r:id="rId27"/>
    <p:sldId id="865" r:id="rId28"/>
    <p:sldId id="866" r:id="rId29"/>
    <p:sldId id="868" r:id="rId30"/>
    <p:sldId id="869" r:id="rId31"/>
    <p:sldId id="870" r:id="rId32"/>
    <p:sldId id="871" r:id="rId33"/>
    <p:sldId id="872" r:id="rId34"/>
    <p:sldId id="873" r:id="rId35"/>
    <p:sldId id="874" r:id="rId36"/>
    <p:sldId id="875" r:id="rId37"/>
    <p:sldId id="878" r:id="rId38"/>
    <p:sldId id="747" r:id="rId39"/>
  </p:sldIdLst>
  <p:sldSz cx="18288000" cy="10287000"/>
  <p:notesSz cx="6858000" cy="9144000"/>
  <p:embeddedFontLst>
    <p:embeddedFont>
      <p:font typeface="Consolas" panose="020B0609020204030204" pitchFamily="49" charset="0"/>
      <p:regular r:id="rId42"/>
      <p:bold r:id="rId43"/>
      <p:italic r:id="rId44"/>
      <p:boldItalic r:id="rId45"/>
    </p:embeddedFont>
    <p:embeddedFont>
      <p:font typeface="Fira Code" panose="020B0809050000020004" pitchFamily="49" charset="0"/>
      <p:regular r:id="rId46"/>
      <p:bold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FF"/>
    <a:srgbClr val="AB81FF"/>
    <a:srgbClr val="7ED957"/>
    <a:srgbClr val="FFCA04"/>
    <a:srgbClr val="FF5858"/>
    <a:srgbClr val="0077B6"/>
    <a:srgbClr val="0077B5"/>
    <a:srgbClr val="FFC535"/>
    <a:srgbClr val="782A2A"/>
    <a:srgbClr val="1C3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01" autoAdjust="0"/>
    <p:restoredTop sz="94622" autoAdjust="0"/>
  </p:normalViewPr>
  <p:slideViewPr>
    <p:cSldViewPr>
      <p:cViewPr varScale="1">
        <p:scale>
          <a:sx n="52" d="100"/>
          <a:sy n="52" d="100"/>
        </p:scale>
        <p:origin x="39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411F27B-84AD-2C27-0357-FC54E64BA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2B72C5-3575-C5C4-FD6E-B1D521ECD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0F275-628B-40D1-8643-180422A1F69C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9049D86-4735-CF70-A800-D8A62846D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215E76-4F44-A17B-CC2F-E36BE1158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2D45-8FE4-45AA-B54F-46BAEE194D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53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D9FC-1951-4DEA-9B5E-3992E8A4B1AC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CE2-9A0E-4FF3-A5F4-5F6FB61AE8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2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40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B5F25-034A-719D-15A2-F401025A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92605FB-B853-0745-76E3-AC63F8722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15564D9-B228-97DA-81B8-AE3A99F32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62A652F-40CF-4C3D-CA51-27DBE13CD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04B69-FB3E-B471-A897-B0D986FC6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6502C0C-2667-6C45-7EB3-06C0F78D3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C46CC2F-CD8C-AE45-AFD3-279A832C7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CEF1BB-D249-F5E9-52C8-820943845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6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D17D9-F119-FD6B-EC3C-99CBAA4E0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CFDDF60-B2D2-6A56-872C-FBC2EDA38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9020225-52C7-40B2-B2BA-FCF42060E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2A30EC4-900F-9C9D-3D7A-DE3E0B8C6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365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ACD28-9BB8-10B6-0603-0C6D03883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73F9174-BD22-ADE7-BDEB-29C26D84C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9FD5752-136E-7D27-BE5D-BDA517A99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1C9A46-8BBE-0858-3989-06176C4EA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9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1B83-E44D-099E-00C2-D40BC0C46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063A10F-DDBA-9FD8-B6CB-26C8A3E3A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BB8867B-2981-6056-FE49-8E41B7851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61DEA7-2D96-B48B-7A1A-CBFA49524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9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C0F63-190D-CBF2-6E7F-6D69A169C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D2E23B6-6F9E-4890-2D78-17474D49F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79AD76E-E1F6-9BB6-266C-EEF6FCC9D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53FB431-4C7C-5042-B2E7-42C20AD5F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7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BFEA8-7214-4896-50BC-2AF4CE41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AD8DBAC-5540-402E-F229-E51F732A4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A3F26CD-F057-EA75-104C-759D683BB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F1E8D3B-B4C3-36B1-7943-824D87BB3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37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828DC-035E-B5CC-3077-14469FD2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A5D21C3-D4F8-E826-E143-E212AB861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F25ED91-643D-E337-920B-352256C75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35BB1F-77D9-7A31-4176-F4F9BB4DC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95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4446E-2D65-BF03-B4EE-FCF86AEC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019CE90-E091-7E21-1085-9EDCE9B02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8B2A1AB-EB20-7D12-6169-4A38B9192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3FB72A-A9CE-AD93-0DC9-B3AF6F969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671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AE351-8789-D6C6-5BF4-EB88982F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BCBEAA5-F3D4-EB12-1CA1-F2C758527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F1FB8D3-9368-9B69-77CB-029A5BFF3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89EA90C-BC32-5BBF-C8DE-8F3EBFA33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01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E11C8-40DC-6417-6333-56D8AEA57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CEB809A-94BC-895C-43AE-772ACB68C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12FD5E5-E8BB-C954-D371-B3DE3F035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785D11-9CB8-CDDE-026D-A4FEC2BE2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1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D7970-9DF6-A90E-74AD-65E18502F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8F8740A-C8D3-2946-8187-BE13FD963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D00DFE6-ED92-4FA0-7AA1-0BE036E32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199F571-B263-FCE1-FF8A-934CDE246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47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59153-66CE-100C-3DF7-6779113C4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164AD2C-36C9-82D1-2A42-E53FEE5A5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33DAE67-38A5-3FF1-4296-67E3052D7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B20F483-F4C3-2AC9-55A8-FDFB962AD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78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FF25F-C743-C453-6349-D6659C7A4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F6CD93A-32AA-665A-25A1-63F573E17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CBE193D-2BCE-B6F9-6773-315B8F1B2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62EAEB-DE30-27A0-9B5D-A4AB0D002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450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592EE-FC54-59E7-414B-C3AD3D0F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0B0885B-3070-D48C-9321-AEC039167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5365376-FECD-238D-50A7-5FC877697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35E20D-71B6-696C-1872-765AD27E7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75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0E085-ABE1-BAE1-2525-137D413D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A610518-255A-4106-8CD0-9946A6C7A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ED6F095-5348-737A-7DAB-A9AC1129E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D714CA-191F-C030-F267-35656475A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17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41914-88F3-AD32-F6F0-97C40AF5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338AA95-BC9D-424B-0277-43DADB756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7BDFF18-03B3-7FC4-3B1F-ED7E2257E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184C71-9D5D-A7D6-CBB3-0F723B430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31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7E113-8268-5A8F-6BAD-1B4157819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4E2BC94-5085-EF9C-B87F-F0ECEF908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AC8719F-123A-3A1A-0772-D3C6759F9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D15F25-0259-44B7-3942-FCFB550D3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89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86F9F-4543-450D-3191-DE5B6629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5A9F7D9-0749-D1CC-3DD8-1FA6EE047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523DC72-DE8B-C811-5044-B81CBB2F4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49B05D6-D5E4-6392-3103-49098E7AE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20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7471D-1FD3-D8FB-3D44-E747926F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75FEDBD-A8F8-732A-41EF-A8B7D46A1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1A03DC5-7E35-535A-919F-BBDA94F05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E42EC3-C1C6-CFE4-3F03-FA0839752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718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4EFAC-5954-07E3-8A33-789879DDD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45FC921-B6CE-EB67-B1F2-6FD6AC290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A50A20F-8C10-574C-0260-D06CF051E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69C57D-0CBF-54D7-86D4-E366DA256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8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DFF7F-EF18-CEF8-AB34-E3948E1C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5847C41-3ECD-B950-D995-1D9409BA9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F1A4754-A9F2-B3AA-818F-C6632A4A7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5C0763-BC48-D8D6-3354-E41DFA960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89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B7D82-8004-B378-CE2C-70F424C5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A56D94C-C703-00DF-3CE7-3D7A1C014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3AC407C-013C-6205-4F75-E7426FE9D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63B702-5368-C721-FB70-1278AB731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94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D3680-8511-F079-4EB4-6B463D81C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730E97C-2472-AB23-9C3B-78396DEE7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E4B9065-D690-ABB6-A9C6-27BB64BBE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64324C9-F2A8-8E20-3E16-7ADD56F9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4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FF761-5BFB-7420-E506-EAA842A60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A93950B-AFAD-3023-CB56-188C069B7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95F1E1A-C59D-2D5F-EAA7-29A0439D3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6935CEC-E809-A8F4-6D44-92371AE9E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1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D9C7-C54D-DA78-E6CA-E48BDA303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FB785FD-516D-1931-7E74-D03A74160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5BA5F1B-4EF7-FF3E-8C46-6DDFE4247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D67C8F-3CB0-E475-EF47-5A085E588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9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015F2-2045-9C19-2021-2E1420FE9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C69A1F5-E731-66F4-9C47-CFC2E8948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A6D4B56-615D-1DED-F0B3-BBE87589E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926CCC-0755-4C6B-16A7-D4F9851A8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2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9B18D-1D26-9EBD-D475-0CC3E898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6BA9D48-6A54-A450-04A1-63BAB5F0F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C1BD00D-29E5-EB18-95A0-E94672C49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3C4DDE4-CD08-76A9-4A1C-08D0333E0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35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67005-A7A1-D25A-CD99-7B172C736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DC7373C-7623-27B9-BCC5-BFF849482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CAE5599-A954-7EB6-74DD-ADCD3F4F1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EF9370-F19C-EC54-6866-ABF0501F4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3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AEFAB-CF51-9087-0248-A148D138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1566156-561A-14D4-E240-E4C29DA5D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4344C75-EFD7-134B-E1D7-CEBAE97A5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6F634E-E401-A68B-B027-3A20A207B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13.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B86D-A844-C640-AF50-2970A995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9239F8-0310-E513-5C9E-1D312439B832}"/>
              </a:ext>
            </a:extLst>
          </p:cNvPr>
          <p:cNvSpPr/>
          <p:nvPr/>
        </p:nvSpPr>
        <p:spPr>
          <a:xfrm>
            <a:off x="10515600" y="3395766"/>
            <a:ext cx="7177297" cy="5319372"/>
          </a:xfrm>
          <a:custGeom>
            <a:avLst/>
            <a:gdLst/>
            <a:ahLst/>
            <a:cxnLst/>
            <a:rect l="l" t="t" r="r" b="b"/>
            <a:pathLst>
              <a:path w="8520322" h="6314739">
                <a:moveTo>
                  <a:pt x="0" y="0"/>
                </a:moveTo>
                <a:lnTo>
                  <a:pt x="8520322" y="0"/>
                </a:lnTo>
                <a:lnTo>
                  <a:pt x="8520322" y="6314739"/>
                </a:lnTo>
                <a:lnTo>
                  <a:pt x="0" y="6314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D42C9B0-DF78-A4A5-9844-92C6500C0109}"/>
              </a:ext>
            </a:extLst>
          </p:cNvPr>
          <p:cNvGrpSpPr/>
          <p:nvPr/>
        </p:nvGrpSpPr>
        <p:grpSpPr>
          <a:xfrm>
            <a:off x="1066800" y="7264747"/>
            <a:ext cx="6077845" cy="1876706"/>
            <a:chOff x="0" y="0"/>
            <a:chExt cx="1600749" cy="23699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DE09D2-747B-0E01-85C7-A16AC80E219B}"/>
                </a:ext>
              </a:extLst>
            </p:cNvPr>
            <p:cNvSpPr/>
            <p:nvPr/>
          </p:nvSpPr>
          <p:spPr>
            <a:xfrm>
              <a:off x="0" y="0"/>
              <a:ext cx="1600749" cy="236991"/>
            </a:xfrm>
            <a:custGeom>
              <a:avLst/>
              <a:gdLst/>
              <a:ahLst/>
              <a:cxnLst/>
              <a:rect l="l" t="t" r="r" b="b"/>
              <a:pathLst>
                <a:path w="1600749" h="236991">
                  <a:moveTo>
                    <a:pt x="30571" y="0"/>
                  </a:moveTo>
                  <a:lnTo>
                    <a:pt x="1570178" y="0"/>
                  </a:lnTo>
                  <a:cubicBezTo>
                    <a:pt x="1578286" y="0"/>
                    <a:pt x="1586062" y="3221"/>
                    <a:pt x="1591795" y="8954"/>
                  </a:cubicBezTo>
                  <a:cubicBezTo>
                    <a:pt x="1597528" y="14687"/>
                    <a:pt x="1600749" y="22463"/>
                    <a:pt x="1600749" y="30571"/>
                  </a:cubicBezTo>
                  <a:lnTo>
                    <a:pt x="1600749" y="206420"/>
                  </a:lnTo>
                  <a:cubicBezTo>
                    <a:pt x="1600749" y="223304"/>
                    <a:pt x="1587062" y="236991"/>
                    <a:pt x="1570178" y="236991"/>
                  </a:cubicBezTo>
                  <a:lnTo>
                    <a:pt x="30571" y="236991"/>
                  </a:lnTo>
                  <a:cubicBezTo>
                    <a:pt x="22463" y="236991"/>
                    <a:pt x="14687" y="233770"/>
                    <a:pt x="8954" y="228037"/>
                  </a:cubicBezTo>
                  <a:cubicBezTo>
                    <a:pt x="3221" y="222304"/>
                    <a:pt x="0" y="214528"/>
                    <a:pt x="0" y="206420"/>
                  </a:cubicBezTo>
                  <a:lnTo>
                    <a:pt x="0" y="30571"/>
                  </a:lnTo>
                  <a:cubicBezTo>
                    <a:pt x="0" y="22463"/>
                    <a:pt x="3221" y="14687"/>
                    <a:pt x="8954" y="8954"/>
                  </a:cubicBezTo>
                  <a:cubicBezTo>
                    <a:pt x="14687" y="3221"/>
                    <a:pt x="22463" y="0"/>
                    <a:pt x="30571" y="0"/>
                  </a:cubicBezTo>
                  <a:close/>
                </a:path>
              </a:pathLst>
            </a:custGeom>
            <a:solidFill>
              <a:srgbClr val="FFC53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E2F599-7DF5-67F8-D505-DFA1F0A3A206}"/>
                </a:ext>
              </a:extLst>
            </p:cNvPr>
            <p:cNvSpPr txBox="1"/>
            <p:nvPr/>
          </p:nvSpPr>
          <p:spPr>
            <a:xfrm>
              <a:off x="0" y="-38100"/>
              <a:ext cx="1600749" cy="27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9B61281-51BC-92BB-CEC7-C38CCC2268C3}"/>
              </a:ext>
            </a:extLst>
          </p:cNvPr>
          <p:cNvSpPr txBox="1"/>
          <p:nvPr/>
        </p:nvSpPr>
        <p:spPr>
          <a:xfrm>
            <a:off x="1263759" y="4717052"/>
            <a:ext cx="10591799" cy="119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2F01891-6450-5AFD-BF07-9AE43FCE8A00}"/>
              </a:ext>
            </a:extLst>
          </p:cNvPr>
          <p:cNvSpPr txBox="1"/>
          <p:nvPr/>
        </p:nvSpPr>
        <p:spPr>
          <a:xfrm>
            <a:off x="1263759" y="7300247"/>
            <a:ext cx="5105086" cy="170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Samsun Üniversitesi</a:t>
            </a:r>
          </a:p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Teknik Bilimler Meslek Yüksekokulu</a:t>
            </a:r>
            <a:endParaRPr kumimoji="0" lang="en-US" sz="31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9606E1FE-158D-A987-37E0-8DF1B9EF97D6}"/>
              </a:ext>
            </a:extLst>
          </p:cNvPr>
          <p:cNvSpPr txBox="1"/>
          <p:nvPr/>
        </p:nvSpPr>
        <p:spPr>
          <a:xfrm>
            <a:off x="3557811" y="1283672"/>
            <a:ext cx="11477178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AutoShape 4" descr="Python Programming – e-Learning &amp; Data Analytics Lab">
            <a:extLst>
              <a:ext uri="{FF2B5EF4-FFF2-40B4-BE49-F238E27FC236}">
                <a16:creationId xmlns:a16="http://schemas.microsoft.com/office/drawing/2014/main" id="{93AB180C-D983-4E11-5966-7AA74F732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Python - Wikiversity">
            <a:extLst>
              <a:ext uri="{FF2B5EF4-FFF2-40B4-BE49-F238E27FC236}">
                <a16:creationId xmlns:a16="http://schemas.microsoft.com/office/drawing/2014/main" id="{A08DB56A-2E6F-5D57-1E83-D64EB900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55" y="4991100"/>
            <a:ext cx="1425392" cy="14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C1E96B-62AD-B96A-A6A6-E14F27B6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6371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C7AF-2F7B-4FCE-5C20-EAEDBCB90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C8E16F0-5685-9B6C-E2BF-0BE1AC976F2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D4F7F52-0E0F-F5CB-5456-BEA4D1E8FEC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1F0D7F6-E5A8-893A-4686-274ABB46521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FBFC639-17A0-BF9B-4C67-D5A5E14B006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C5F46FB-31C1-5180-BB3A-F02F79E3472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AE87A00-6648-2BE4-0892-60726EBDB67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2C71219-BA14-D9EF-7F0D-52F4DE295CD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49A23A9-D136-C3AB-E3B2-E3381A7C22C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0B920DC-24F4-EED1-3059-C88E23D2CE2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0EDE600-AA9A-047A-2F5F-050291E5FAE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3B62259-4769-D250-AC67-205B9277FF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E0D0948-E2EF-B72B-CB97-EF8AAF634E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A81F3A6-A76B-0608-6C4C-BB98C1B8B12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B3ABC91-B2CF-9396-57C1-0F2895F44D5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F8F52C2-5B5C-7F97-4806-CC6979AA53E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2CEC1A2-883E-010A-9C0C-C9EC7175B63A}"/>
              </a:ext>
            </a:extLst>
          </p:cNvPr>
          <p:cNvSpPr txBox="1"/>
          <p:nvPr/>
        </p:nvSpPr>
        <p:spPr>
          <a:xfrm>
            <a:off x="8915400" y="5062568"/>
            <a:ext cx="94999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Yandaki kodu yorumlayınız.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C9CAA51-FCA9-E335-91B8-09E34B08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3AA7AF3-666B-5C44-CFB6-5D1D75BB57FB}"/>
              </a:ext>
            </a:extLst>
          </p:cNvPr>
          <p:cNvGrpSpPr/>
          <p:nvPr/>
        </p:nvGrpSpPr>
        <p:grpSpPr>
          <a:xfrm>
            <a:off x="658809" y="2763516"/>
            <a:ext cx="7388683" cy="626618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E980033-3A76-8E19-18BD-45DAE823665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B43698A-18F7-8B4E-B79B-92AB9A64A6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A7F7A4D-06C8-D10F-21DE-78924ADDF3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D03451F-C067-B49A-D682-5A9D3AAC60EF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AED539BB-B250-43D1-B449-6643253E5A9C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97B8D660-B735-148E-AADD-07832FCA8C31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BEF700-D0D8-2EED-B67E-0E7B9A0E90B3}"/>
                </a:ext>
              </a:extLst>
            </p:cNvPr>
            <p:cNvSpPr txBox="1"/>
            <p:nvPr/>
          </p:nvSpPr>
          <p:spPr>
            <a:xfrm>
              <a:off x="3137852" y="4172608"/>
              <a:ext cx="12313466" cy="38327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selamla(ad):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print("Merhaba " + ad)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selamla("Arda")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selamla("Çağan")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F3A68BF6-EF96-DE63-B0D9-8B7651AC6EA4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3826813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268E4-66FE-BB93-14DB-A9ED4E4B3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373CF2B-BD22-26F6-5CB1-5B9678FAF93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3CF027C-4D77-1087-9182-F4EB4CE3A78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E7CAE6A-EE66-84CE-A6F2-1473D3CFA15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4C9E9EA-21C8-5DD5-C742-93793D4DE13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39EB018-E25D-CEB5-C14F-A93C873DD10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161ADB8-7E66-0B61-1C1A-D7005F701CA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06A474E-5908-8642-053E-943ADF655E5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0446016-5B48-2012-5765-0732B2C4727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F87B4EF-FFDE-5CDC-5231-38CAD7AE641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A10F794-EA37-5940-30AD-8204ED70D5B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67FBF46-1773-3D63-B76A-2793EC51A9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F7F33CC-3D6A-0177-73E6-B9CAF6CD1D9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43D0C40-66F3-367C-0BCD-C46E325D0EC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46D2D95-81E8-DF78-8BD1-06E15959B69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6CB5911-34D6-8BA2-A8F3-6C75A62D162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003D479-2868-6ECE-D5E9-2392F9DC9A69}"/>
              </a:ext>
            </a:extLst>
          </p:cNvPr>
          <p:cNvSpPr txBox="1"/>
          <p:nvPr/>
        </p:nvSpPr>
        <p:spPr>
          <a:xfrm>
            <a:off x="8610600" y="2943904"/>
            <a:ext cx="826574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Fonksiyon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yazılırken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alacağı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parametrenin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boş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geçilmesi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durumunda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parametre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olarak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varsayılan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değer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alacak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şekilde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düzenlenebilir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BBFF8FB-240A-5C72-9ECB-93D43F14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C95A035-F64B-2DB2-0DE8-1FE6CE565C67}"/>
              </a:ext>
            </a:extLst>
          </p:cNvPr>
          <p:cNvGrpSpPr/>
          <p:nvPr/>
        </p:nvGrpSpPr>
        <p:grpSpPr>
          <a:xfrm>
            <a:off x="658809" y="2763516"/>
            <a:ext cx="7388683" cy="626618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9E14393-2CC8-40A8-B7E5-7F28FE6A12DB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83CA0DE4-4B1D-FB03-6E41-3405BD4EB8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E4E70F7F-26D3-D49A-ACD1-62B946D8B78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FFAD700-13C2-F094-E42D-383F843D4AE8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A3AE147-932A-CB64-0D7E-8D8082C3933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C5B2BFC-5B35-42EF-8DDB-85478EDAA198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7C9B0A-1F68-78F6-4DF0-6B9634C85427}"/>
                </a:ext>
              </a:extLst>
            </p:cNvPr>
            <p:cNvSpPr txBox="1"/>
            <p:nvPr/>
          </p:nvSpPr>
          <p:spPr>
            <a:xfrm>
              <a:off x="3137852" y="4172608"/>
              <a:ext cx="12313466" cy="38327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selamla(ad):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print("Merhaba " + ad)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selamla("Arda")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selamla("Çağan")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43E14022-3B6C-5CA3-623D-2C1145969C07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724956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D62A0-3223-6E73-BB37-C34464F1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B7A437C-27D2-70D6-059A-382A6B4DD74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4250407-E644-E420-FE32-289D8002080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994A182-BB13-9BE4-7219-DBEAD8BA0DF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43E90CA-615F-615C-C33A-BEA0D2EEB9B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1098F31-F65D-CB70-14C3-A0386D2F47C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D949EAF-4D00-0CF2-AD40-476F96F0BDF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F008C6A-57EC-7361-E0B5-208B1884A4D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8BC2B68-CE6E-09AD-F900-07FE70483DF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BAD483C-5416-74D5-1EFF-C255D8C364A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BC89AE4-CFC9-DC81-2799-CD67D9B4592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B2094C3-B0A3-AEBF-5485-AB0736651DD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38D937B-889A-8749-8F34-93E8771EE7F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AA2C77D-4FAC-ABAA-0DB1-A6F1E410DB7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D7A8DF2-616D-57D0-E803-A5D95D875E3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0DDAAF7-20E0-3F43-076E-0AAB449E881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DF5E268-7919-D1B3-CAC8-D3D567E5F284}"/>
              </a:ext>
            </a:extLst>
          </p:cNvPr>
          <p:cNvSpPr txBox="1"/>
          <p:nvPr/>
        </p:nvSpPr>
        <p:spPr>
          <a:xfrm>
            <a:off x="8703193" y="3021209"/>
            <a:ext cx="826574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Yanda, varsayılan (</a:t>
            </a:r>
            <a:r>
              <a:rPr lang="tr-TR" sz="32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default</a:t>
            </a: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 olarak atanan parametre değeri görülmektedir.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Varsayılan değerleri olan parametreler isteğe bağlı parametrelerdir.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Fonksiyonu çağırırken varsayılan değeri olan parametreleri göndermek zorunlu değildir.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1919314-EABF-B55E-9FD7-7EF9A4E4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54247A1-0092-4F8F-A623-5E7622F4DE53}"/>
              </a:ext>
            </a:extLst>
          </p:cNvPr>
          <p:cNvGrpSpPr/>
          <p:nvPr/>
        </p:nvGrpSpPr>
        <p:grpSpPr>
          <a:xfrm>
            <a:off x="658809" y="2763516"/>
            <a:ext cx="7388683" cy="626618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BA23D66-818A-1A76-8887-FFFADE7BBCF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E6524A7-CC1B-5264-1E52-16D37E19F9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B57DF804-354F-B52E-8F3E-8CCFAACACF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C98850A6-70F3-9E12-55AA-714082E93C33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FFF6F9EA-249B-817E-91E3-0662191F100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D165AA4-1BCD-AF2F-A0D9-C14A0492FCD3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19E45F-A9D4-8524-7B16-0C829E8D7D8C}"/>
                </a:ext>
              </a:extLst>
            </p:cNvPr>
            <p:cNvSpPr txBox="1"/>
            <p:nvPr/>
          </p:nvSpPr>
          <p:spPr>
            <a:xfrm>
              <a:off x="3137852" y="4172608"/>
              <a:ext cx="12313466" cy="38327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selamla(ad</a:t>
              </a:r>
              <a:r>
                <a:rPr kumimoji="0" lang="tr-TR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"yabancı</a:t>
              </a: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</a:t>
              </a: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print("Merhaba " + ad)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selamla("Arda")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selamla("Çağan")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A25BE93F-7175-859B-0591-A076B0D65CD5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4000254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AA8F-FD38-A7A3-AF1B-E5E02EDF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FEB1E45-A6A7-98CD-B588-FE121AA1201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9E24225-42CE-D689-D70F-31A141957E7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8B2A92A-C309-A181-7639-C263F659F7C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0888910-A12A-ABDE-B199-4A2B0B847D3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C74C9A2-739D-B7C1-1FF0-1832541DE09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08A4F79-2D3D-A81A-0F51-616BD530AEC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9DE8BE3-6E91-40A6-7BB9-C1A98D0F002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9F06BDF-C305-D17C-DDFD-83A8027A7D5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08240FA-3578-B270-161F-BD8C61472DE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FDA0E07-C17C-5122-C58C-466E1AF058D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7D0DE67-F485-3E3D-6B7C-BBBA52E835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156A980-69F2-9AC7-3AE6-293291C565C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74B077B-2EDF-6F1B-B36E-160457443CD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B9A3B72-9D4F-9BED-1761-2FA6FC1111E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0E0BE21-BAB1-A0EE-A977-041F4603365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D9C094D-FFEB-9607-3C28-A94755C81561}"/>
              </a:ext>
            </a:extLst>
          </p:cNvPr>
          <p:cNvSpPr txBox="1"/>
          <p:nvPr/>
        </p:nvSpPr>
        <p:spPr>
          <a:xfrm>
            <a:off x="9546357" y="4161531"/>
            <a:ext cx="740537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-&gt;Fonksiyonlar  birden fazla parametre alabilir.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-&gt;Bir fonksiyonun içinde başka fonksiyon çağrılabilir.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90A2197-B7CA-C43D-C3CC-BC1897B8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F5A183F-6476-71D1-9DE4-1FDE5B81507A}"/>
              </a:ext>
            </a:extLst>
          </p:cNvPr>
          <p:cNvGrpSpPr/>
          <p:nvPr/>
        </p:nvGrpSpPr>
        <p:grpSpPr>
          <a:xfrm>
            <a:off x="658809" y="2763516"/>
            <a:ext cx="8485191" cy="689306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90DB266-56AA-46CF-25F6-8435B3827B4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BEF2D4C-6B95-7318-C91E-82BC95DF17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86EF7D7-E0C0-C57B-D39D-6B83F644022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0D136E0-7F7E-ACFF-5123-0A1473904A7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A333E91A-C81A-D254-6419-E5649213CEC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7A4D849-C8F0-2409-D081-F5401C398D08}"/>
                  </a:ext>
                </a:extLst>
              </p:cNvPr>
              <p:cNvSpPr/>
              <p:nvPr/>
            </p:nvSpPr>
            <p:spPr>
              <a:xfrm>
                <a:off x="3475341" y="4128323"/>
                <a:ext cx="11975976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C72D47-B706-1C87-4DB7-FCBF52D93926}"/>
                </a:ext>
              </a:extLst>
            </p:cNvPr>
            <p:cNvSpPr txBox="1"/>
            <p:nvPr/>
          </p:nvSpPr>
          <p:spPr>
            <a:xfrm>
              <a:off x="3137852" y="4172608"/>
              <a:ext cx="12313465" cy="4664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nn-NO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isim_yazdir(ad, soyad):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print(ad, soyad)</a:t>
              </a:r>
            </a:p>
            <a:p>
              <a:pPr lvl="0">
                <a:spcBef>
                  <a:spcPct val="0"/>
                </a:spcBef>
                <a:defRPr/>
              </a:pPr>
              <a:endParaRPr lang="nn-NO" sz="28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nn-NO" sz="28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nn-NO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selamla(ad, soyad):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print("Merhaba", end="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isim_yazdir(ad, soyad)</a:t>
              </a:r>
            </a:p>
            <a:p>
              <a:pPr lvl="0">
                <a:spcBef>
                  <a:spcPct val="0"/>
                </a:spcBef>
                <a:defRPr/>
              </a:pPr>
              <a:endParaRPr lang="nn-NO" sz="28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nn-NO" sz="36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nn-NO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selamla("Arda", "Gül")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selamla("Çağan", "Atakul")</a:t>
              </a: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A7E1C6AC-9180-7018-486B-86BEB7D616A9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66045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B9C6-DFE3-1713-A1D1-4BDB6412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EEECF26-5656-70FC-EF07-600A1CCFE28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83AA520-7D74-C9AE-D645-7042F199591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7D7DB73-B4D5-B58B-E07B-5CB625B5E68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1DCDCB9-89D1-23D5-CCD3-2CB0CF931DA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76650F9-DACC-C7C2-CF7B-E2F45CE71BC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4459C30-D038-8316-2E61-A9FEDBD8BE6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CCFD1F8-BC17-0004-0372-7F32EB18F3F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8F6E737-7B3E-4411-DA79-6C5EB3F4E36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13CD69A-5F5B-67EC-EA4D-139F4D45B62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E3EF502-9D39-1636-5141-009D386EA1E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2B0E7CB-F491-4F53-4D3E-6BE92FA71B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56F512B-48FD-6AB3-A23D-DA89DC15C0E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86ED6A5-08A3-FADA-6B65-E451F4A6DFA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4838BBC-F791-8EE1-E5D7-4C12A221362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BE220DA-91BD-F65D-D404-EB76B130F22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D33335F-279E-B4DD-8D89-A8A16797B4FD}"/>
              </a:ext>
            </a:extLst>
          </p:cNvPr>
          <p:cNvSpPr txBox="1"/>
          <p:nvPr/>
        </p:nvSpPr>
        <p:spPr>
          <a:xfrm>
            <a:off x="9546357" y="4161531"/>
            <a:ext cx="740537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DİKKAT : </a:t>
            </a: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PARAMETRELERİ HANGİ SIRADA YAZILDI İSE, FONKSİYONDA O SIRADA GÖNDERİLMEDİLİR!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468BD67-D667-D53F-B742-C3DBF922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776FCE49-4C8C-1F12-64F2-5FECA81D5319}"/>
              </a:ext>
            </a:extLst>
          </p:cNvPr>
          <p:cNvGrpSpPr/>
          <p:nvPr/>
        </p:nvGrpSpPr>
        <p:grpSpPr>
          <a:xfrm>
            <a:off x="658809" y="2763516"/>
            <a:ext cx="8485191" cy="689306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4D682B3-474C-8790-2D77-B0E8A4CC1D5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263CC32-2857-6D8D-E0FA-CC82D020AC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334D3B06-CE0E-A3DC-54C7-9B5DC18176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F1CA3FD-38A5-A7F9-3094-B0F204651547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095D136-04EC-DDE0-4729-5F3ACD64AC0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0BC7184-E55C-533F-8EE6-C932E66D1894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D8EB46-69EE-A925-1CCC-DABE8F38DC1E}"/>
                </a:ext>
              </a:extLst>
            </p:cNvPr>
            <p:cNvSpPr txBox="1"/>
            <p:nvPr/>
          </p:nvSpPr>
          <p:spPr>
            <a:xfrm>
              <a:off x="3137852" y="4172608"/>
              <a:ext cx="12313465" cy="2986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selamla(</a:t>
              </a:r>
              <a:r>
                <a:rPr kumimoji="0" lang="tr-TR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ad, </a:t>
              </a:r>
              <a:r>
                <a:rPr kumimoji="0" lang="tr-TR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soyad</a:t>
              </a: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print("Merhaba"</a:t>
              </a:r>
              <a:r>
                <a:rPr kumimoji="0" lang="tr-TR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</a:t>
              </a: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ad</a:t>
              </a:r>
              <a:r>
                <a:rPr kumimoji="0" lang="tr-TR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 </a:t>
              </a:r>
              <a:r>
                <a:rPr kumimoji="0" lang="tr-TR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soyad</a:t>
              </a: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selamla("Arda"</a:t>
              </a:r>
              <a:r>
                <a:rPr kumimoji="0" lang="tr-TR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,"Gül"</a:t>
              </a: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selamla("Çağan"</a:t>
              </a:r>
              <a:r>
                <a:rPr kumimoji="0" lang="tr-TR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,"Atakul"</a:t>
              </a: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5EE1A00F-92B1-E629-3F0B-F3435FF4F2C1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2790978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2A03-F467-931F-BEFB-6AF3B6F5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7A2C2EB-45B2-C0CD-6158-6BA3A23A1B5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70462EF-C45C-0850-12C2-393AFBBBF14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4DBC260-D137-1628-1CB5-A5546BE7BA3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6BC2E63-0027-6736-3F07-273BA0BCCE4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643D072-5C10-F48E-2648-A1136E4E60EC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245D008-CFE1-D978-C5A5-4D7CC3BD199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1840761-E0F3-E416-9344-D3857846656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1AB1177-474D-770C-F580-2D38EDAF9E1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801ED5B-9A05-9255-A917-EFFC6772C67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6D78569-DBE8-70F5-009B-F4401DAD24A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B9BEDC3-21C2-95D9-FEE4-C592487048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8E2B31D-7B45-97A9-52D8-D0E9C413DF1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7B87F63-E751-14CB-70C2-E601D558223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B5B86A8-7798-5AE2-D956-5CBC45D367C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B90D68B-4DBB-6610-A302-EE21D4D7020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DF504C0-3ECA-D41B-916A-A9DA09D426FD}"/>
              </a:ext>
            </a:extLst>
          </p:cNvPr>
          <p:cNvSpPr txBox="1"/>
          <p:nvPr/>
        </p:nvSpPr>
        <p:spPr>
          <a:xfrm>
            <a:off x="9524234" y="3394521"/>
            <a:ext cx="7405370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DİKKAT : </a:t>
            </a: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Varsayılan (</a:t>
            </a:r>
            <a:r>
              <a:rPr lang="tr-TR" sz="32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default</a:t>
            </a: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 değeri olan parametrelerden sonra varsayılanı olmayan parametre tanımlanamaz.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fonksiyonda birden fazla parametre varsa, isteğe bağlı (varsayılan değeri olan) parametreler en sonda yer almalıdır.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16E2248-43C0-AC2F-5415-DCFF1111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9196F1A3-69CE-A51B-6032-A2F33CE70A87}"/>
              </a:ext>
            </a:extLst>
          </p:cNvPr>
          <p:cNvGrpSpPr/>
          <p:nvPr/>
        </p:nvGrpSpPr>
        <p:grpSpPr>
          <a:xfrm>
            <a:off x="658809" y="2763516"/>
            <a:ext cx="8485191" cy="689306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020F9FBC-FA69-1B2D-1D17-83B51AAA378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782B293-95D8-AC44-61AC-82E2F32656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68B86D6E-44ED-B1F9-1AFF-158B132B9F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02558981-24D7-0A95-4C35-F7F8CABA3D04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E10ADF3-7134-47BC-AA85-F59E509ABE9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71899748-8F42-8C1B-0020-BD31C077F75E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2D4EDA-6999-4D6C-596A-711DF521260D}"/>
                </a:ext>
              </a:extLst>
            </p:cNvPr>
            <p:cNvSpPr txBox="1"/>
            <p:nvPr/>
          </p:nvSpPr>
          <p:spPr>
            <a:xfrm>
              <a:off x="3137852" y="4172608"/>
              <a:ext cx="12313465" cy="1990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bilgi(isim, yas=0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 </a:t>
              </a:r>
              <a:r>
                <a:rPr lang="tr-TR" sz="3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tc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print(isim, yas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 </a:t>
              </a:r>
              <a:r>
                <a:rPr lang="tr-TR" sz="3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tc</a:t>
              </a: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bilgi("Ahmet")</a:t>
              </a:r>
              <a:endParaRPr lang="nn-NO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1CE4BEDC-DF70-C51C-0813-2F9080439BCD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1492285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9338-E5D6-698B-77C4-E23E2A46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963A688-1B4F-CD13-D3A3-CECE7828924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492147D-2E68-7537-1D2C-8E9FC33C4DE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569DD90-47AB-4127-0A3D-2143B0068A6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4436D62-D86F-6C37-46B3-FCB724FFCB6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92C0390-F312-254C-D624-CF2383D4466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E0B1F1E-1238-99E7-89E3-DAEAE6D370E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24B3CCE-6F57-AF3E-3C55-C7F3569DD2F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6F6CA39-2ECE-C4CA-3556-D074B908C6A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E841900-2065-D239-23FF-052BBA326BE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37D45C5-2AA6-A20A-A186-A600BB037BE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2913AFA-0003-033A-0CD4-A71C58A7CD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A2C434E-EB18-F8C0-4DD4-D9010D1572B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B71CB06-87BB-38E5-CCB3-A920D515023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CEE2F32-0BAD-1EFC-5052-24B93941D7C2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34899E4-ECCB-ED30-B9D6-F5F375C2E02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0577C7F-39A7-259D-535D-CA174DC7FA88}"/>
              </a:ext>
            </a:extLst>
          </p:cNvPr>
          <p:cNvSpPr txBox="1"/>
          <p:nvPr/>
        </p:nvSpPr>
        <p:spPr>
          <a:xfrm>
            <a:off x="9524234" y="3394521"/>
            <a:ext cx="740537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aldığınız yaşa göre, kullanıcının ehliyet başvurusu yapıp yapamayacağını kontrol eden ‘kontrol’ fonksiyonunu yazınız.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D26D4E1-DBE8-69A7-E87B-054BDA7E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CE16439-2825-B256-8E1A-AF333E8F3EF7}"/>
              </a:ext>
            </a:extLst>
          </p:cNvPr>
          <p:cNvGrpSpPr/>
          <p:nvPr/>
        </p:nvGrpSpPr>
        <p:grpSpPr>
          <a:xfrm>
            <a:off x="658809" y="2763516"/>
            <a:ext cx="8485191" cy="689306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BD80E71-8EEB-A267-3906-C3A1663A997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9BCEC26-2017-D1B8-44F8-0BEDB8D5AA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50614AC2-7AD2-6A23-E4A7-B79CB6E9B24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235447FD-3B84-E1BA-BDF9-49B7E3E1D468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87E4226-75EC-561B-DB5B-3F2BBEE7FA7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8427E12-49F6-0C4D-E7FC-F22A6CF35382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7A58A2-A19F-F492-A62C-2993665157D8}"/>
                </a:ext>
              </a:extLst>
            </p:cNvPr>
            <p:cNvSpPr txBox="1"/>
            <p:nvPr/>
          </p:nvSpPr>
          <p:spPr>
            <a:xfrm>
              <a:off x="3137852" y="4172608"/>
              <a:ext cx="12313465" cy="34842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kontrol(...</a:t>
              </a: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...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yas = </a:t>
              </a:r>
              <a:r>
                <a:rPr lang="tr-TR" sz="3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("Yaşınız 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kontrol(yas)</a:t>
              </a:r>
              <a:endParaRPr lang="nn-NO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7CBE0FD4-C9BC-5C68-EE02-3CD76B2C39D6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2572070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61F60-23CE-C153-FF9B-1BE58BE3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99FB266-71D1-13C5-67E1-EE777768532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2BC6736-1ACF-2D64-D099-A74E8FE7F11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9D5D90B-799C-8521-CBD2-9FD09FFF86C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9192081-6602-2BDF-D3CF-3F32D55C04A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CDE3574-1F09-69E9-2FFD-B4C9A5EA429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D4D203B-5ADA-D8AD-C93C-28527D516E1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39659E2-89DF-41BF-8815-5BE9F9FC4AF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A11F1D7-9235-2063-A364-1145E06CB6C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3F4D612-05D9-B6CF-73A3-44FD5AC7A4D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F37AC6A-63C9-66C0-AEBA-7F42EE07070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9A4CD4D-6756-4639-9D17-334BC64D764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4CAA2AE-71E0-33DA-9895-E915D4CF549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6AF4C04-F8DF-93DD-D29F-FFF544AA940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8065FA3-F030-305F-C786-43C1D6AD8E6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4CA7D00-3191-A951-EBEE-6627650C9A9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3EAED6C7-BBB1-B01D-30D3-1B847B6FEE73}"/>
              </a:ext>
            </a:extLst>
          </p:cNvPr>
          <p:cNvSpPr txBox="1"/>
          <p:nvPr/>
        </p:nvSpPr>
        <p:spPr>
          <a:xfrm>
            <a:off x="9524234" y="3394521"/>
            <a:ext cx="740537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İki sayının toplamını hesaplayıp ekrana yazdıran parametreli fonksiyonu yazınız.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A550CC4-A6F7-E651-9D31-609E5F80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74F72C8C-0188-441C-FD2A-505C918EF205}"/>
              </a:ext>
            </a:extLst>
          </p:cNvPr>
          <p:cNvGrpSpPr/>
          <p:nvPr/>
        </p:nvGrpSpPr>
        <p:grpSpPr>
          <a:xfrm>
            <a:off x="658809" y="2763516"/>
            <a:ext cx="8485191" cy="689306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1041DA22-9A39-A17B-17BF-76807368673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6BC04AEB-89DC-6358-BEBA-FA5BB29455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95CBE3CF-CE98-2188-05BF-69053D7A853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003417D-4119-FDC8-6A78-4D33DCD01B47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FC165A4-1630-6CBC-CEC9-C1650CD3BEE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D2C74F9-B5D0-BAA4-F905-1C8032960636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28FB77-FB33-D231-83FA-25F10EE1D355}"/>
                </a:ext>
              </a:extLst>
            </p:cNvPr>
            <p:cNvSpPr txBox="1"/>
            <p:nvPr/>
          </p:nvSpPr>
          <p:spPr>
            <a:xfrm>
              <a:off x="3137852" y="4172608"/>
              <a:ext cx="12313465" cy="2986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topla(...</a:t>
              </a: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...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topla(10,20)</a:t>
              </a:r>
              <a:endParaRPr lang="nn-NO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FB1DDF21-08E8-BC0F-FC4C-47D877170E9A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3695150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9855-0F3C-957C-8F4E-F243D4BC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C6DAC7-1308-5EED-8EFC-972AA323C33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AA96E86-50E2-FC0F-0C32-45AC93C49D3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81C693B-CD3C-2B41-D419-235B58135E5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6103EDE-4926-D9DB-1D4B-BC64A9596CB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A3F1952-5DDA-23E1-AB7D-8D977C45274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4E33B6B-6AE7-55E0-5E54-ADD490A8242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2EA5C5E-8079-0910-7667-9048F96CF58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01AC0FF-27E6-F885-DB6D-6FD4111F59D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21C2A59-C780-5BC9-8790-B6CEF39BA5C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9834E93-1899-2854-B33A-076C9C2CCF0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0A9A2C6-9A10-616E-C83A-8200499DC36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EA00357-3060-80D4-E8AD-D0807904BC3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05CC439-CB7D-5424-720B-6F178955ED2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BB9EDF7-EA4F-2628-5E8F-8E36C4F8E79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0D8C856-E103-B6B1-1113-99277BB0639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140D151-AA64-87AC-07D5-5893C51FB775}"/>
              </a:ext>
            </a:extLst>
          </p:cNvPr>
          <p:cNvSpPr txBox="1"/>
          <p:nvPr/>
        </p:nvSpPr>
        <p:spPr>
          <a:xfrm>
            <a:off x="9524233" y="3394521"/>
            <a:ext cx="810495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kaç kişi oldukları bilgisini ve toplam hesabın ne kadar tuttuğu bilgisini alınız. Kişi başı ne kadar ödeme yapılması gerektiğini hesaplayan parametreli fonksiyonu yazınız.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003B7AF-0049-183B-45B0-33067CBE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E90F33E-CDFE-153A-BDB2-CB9DC1B94B5F}"/>
              </a:ext>
            </a:extLst>
          </p:cNvPr>
          <p:cNvGrpSpPr/>
          <p:nvPr/>
        </p:nvGrpSpPr>
        <p:grpSpPr>
          <a:xfrm>
            <a:off x="658809" y="2763516"/>
            <a:ext cx="8485191" cy="689306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5E5740F4-4F8C-D32C-B69A-D81877B08D3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8A1CD1EA-0E7A-0DC9-F7F4-B96B18C3BA2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447D00B-1BBD-A843-B99B-299F7A759B1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A1E06C5-F227-DD77-0BA6-9F3DD8659B27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F3DC8E0A-5143-2612-FB91-427033D0F83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0BAFDF5E-CDFA-9B6F-F582-6E6DD4553B94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40ECC1-0029-6FB7-D01B-EBEFF6EFB69F}"/>
                </a:ext>
              </a:extLst>
            </p:cNvPr>
            <p:cNvSpPr txBox="1"/>
            <p:nvPr/>
          </p:nvSpPr>
          <p:spPr>
            <a:xfrm>
              <a:off x="3137852" y="4172608"/>
              <a:ext cx="12313465" cy="2986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hesapla(...</a:t>
              </a: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...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hesapla(... , ...)</a:t>
              </a:r>
              <a:endParaRPr lang="nn-NO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777E460B-730E-19CD-8496-8C7A76FA5AE7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2904044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0500-E184-BDF3-E502-5B4FA99B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9E62C90-4552-7BBB-2569-7E80BC52D3D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FD6B6DD-CAC9-43BF-6A31-FCF97290A13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B777E1D-99C4-83DD-2CF2-06B65F1798C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3D7935E-03F6-DA8E-64B4-1C93573D8FA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15A4A16-28DC-A21A-1CD1-4D1431710F5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DD77441-0D23-7A56-6922-A99D921D07A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2F188B8-B150-4F52-9C31-0552A80EEEE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EB243F4-644E-2232-D72A-29D57D6AAC2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9F3086F-D0A4-6871-246B-CB246BB91CF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E0A9CF4-2441-B2EC-19F1-A3284018661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955D9F0-7078-E3B4-386F-7C27F9BE13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112277D-DECA-1345-CBD6-66CE008629A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C9DAC87-3594-E182-0C1C-89BC2D1AEF5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4E3DAC9-F23B-0118-5F4C-6F27FC635AE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87238A4-8056-B7CF-E7EF-20BB3B084C0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14A3D96-300B-2E99-D360-163CB692280E}"/>
              </a:ext>
            </a:extLst>
          </p:cNvPr>
          <p:cNvSpPr txBox="1"/>
          <p:nvPr/>
        </p:nvSpPr>
        <p:spPr>
          <a:xfrm>
            <a:off x="1295400" y="2895263"/>
            <a:ext cx="16215486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Python’da, parametreli bir fonksiyon yazarak KDV hesaplayan bir uygulama geliştiriniz.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1:	Fonksiyon, ürün tutarını parametre olarak almalıdır.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2:	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KDV oranı varsayılan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default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) olarak %20 olmalıdır.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3:	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İstenirse fonksiyon çağrılırken farklı bir KDV oranı da  	gönderilebilmelidir.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Fonksiyon, aşağıdaki şekilde çıktı üretmelidir.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Ürün tutarı: 100 TL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KDV oranı: %20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KDV tutarı: 20 TL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Toplam ödeme: 120 TL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A033E67-7235-EC5E-E93D-A1A57561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4BC31D6-66F8-A9A8-EDE6-456A6C401BC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7430D01E-C186-FD3A-07EF-5D41F2886CEB}"/>
              </a:ext>
            </a:extLst>
          </p:cNvPr>
          <p:cNvGrpSpPr/>
          <p:nvPr/>
        </p:nvGrpSpPr>
        <p:grpSpPr>
          <a:xfrm>
            <a:off x="7071262" y="7617344"/>
            <a:ext cx="3540174" cy="2669657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B1219E2B-A9B1-C01C-EF2C-DF86FDB5BF4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AA23FCAC-15B5-88B1-A8F4-798E03254D8F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46467269-57A9-B300-8882-78986930CB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09ED00B7-6E96-BB6D-E1A2-FF556333F8F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91085F87-9028-18DA-0023-6A56940DA05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7F1EC9A0-DBCB-05F0-AA5A-34130C807973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656726FF-40FF-2167-3216-0FCC7564515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4ACF499-8D4C-E9AD-92CE-664BE582B01C}"/>
                  </a:ext>
                </a:extLst>
              </p:cNvPr>
              <p:cNvSpPr txBox="1"/>
              <p:nvPr/>
            </p:nvSpPr>
            <p:spPr>
              <a:xfrm>
                <a:off x="3629054" y="4914237"/>
                <a:ext cx="11398318" cy="117502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3401B89-A918-BCBB-B5E3-F619AA2E1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7828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209A-4701-C405-D81F-121767CE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F69988B1-B231-F6DF-C43B-1EF5F529ABE7}"/>
              </a:ext>
            </a:extLst>
          </p:cNvPr>
          <p:cNvSpPr txBox="1"/>
          <p:nvPr/>
        </p:nvSpPr>
        <p:spPr>
          <a:xfrm>
            <a:off x="1028541" y="329948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haftayı bitirdiğinizde, 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D21CF35-768A-0CD1-588B-6FCCFC94A0CD}"/>
              </a:ext>
            </a:extLst>
          </p:cNvPr>
          <p:cNvSpPr txBox="1"/>
          <p:nvPr/>
        </p:nvSpPr>
        <p:spPr>
          <a:xfrm>
            <a:off x="1028700" y="1961331"/>
            <a:ext cx="16227196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Haftanın Ders Kazanımları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4364F848-FBDD-618B-4E9B-6C7C1CD3F739}"/>
              </a:ext>
            </a:extLst>
          </p:cNvPr>
          <p:cNvGrpSpPr/>
          <p:nvPr/>
        </p:nvGrpSpPr>
        <p:grpSpPr>
          <a:xfrm>
            <a:off x="817362" y="4350763"/>
            <a:ext cx="9550872" cy="1483929"/>
            <a:chOff x="818991" y="4503175"/>
            <a:chExt cx="9550872" cy="1483929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601668-2B57-2A80-8322-5A75BD404416}"/>
                </a:ext>
              </a:extLst>
            </p:cNvPr>
            <p:cNvSpPr txBox="1"/>
            <p:nvPr/>
          </p:nvSpPr>
          <p:spPr>
            <a:xfrm>
              <a:off x="2335070" y="5106706"/>
              <a:ext cx="8034793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Önceki Hafta Uygulama Örneği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C47D165-E813-E8B7-F0FC-341EEAE7E696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1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09C154D-F09F-0049-E3EA-3174EBED9D2A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C423240-3109-B6A1-FBD9-7B4B4F7C31BA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20751A42-7FCF-05AF-3A7B-C15B0E574360}"/>
              </a:ext>
            </a:extLst>
          </p:cNvPr>
          <p:cNvGrpSpPr/>
          <p:nvPr/>
        </p:nvGrpSpPr>
        <p:grpSpPr>
          <a:xfrm>
            <a:off x="817362" y="5549168"/>
            <a:ext cx="8299629" cy="1483929"/>
            <a:chOff x="818991" y="4503175"/>
            <a:chExt cx="8299629" cy="1483929"/>
          </a:xfrm>
        </p:grpSpPr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CBA4AE82-02EE-A71E-0681-F7EB84F7ED5C}"/>
                </a:ext>
              </a:extLst>
            </p:cNvPr>
            <p:cNvSpPr txBox="1"/>
            <p:nvPr/>
          </p:nvSpPr>
          <p:spPr>
            <a:xfrm>
              <a:off x="2281413" y="5023696"/>
              <a:ext cx="6837207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Parametreli Fonksiyonlar</a:t>
              </a: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E44B1D7C-0542-ACCA-EB3F-CAE40E80C19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535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2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A7D8E3AF-542A-F614-1195-5F303D7CA5DB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37C130DF-771D-5555-04AC-83E286100872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sp>
        <p:nvSpPr>
          <p:cNvPr id="83" name="TextBox 15">
            <a:extLst>
              <a:ext uri="{FF2B5EF4-FFF2-40B4-BE49-F238E27FC236}">
                <a16:creationId xmlns:a16="http://schemas.microsoft.com/office/drawing/2014/main" id="{7035ED04-6959-4195-B190-31CDD7DEF253}"/>
              </a:ext>
            </a:extLst>
          </p:cNvPr>
          <p:cNvSpPr txBox="1"/>
          <p:nvPr/>
        </p:nvSpPr>
        <p:spPr>
          <a:xfrm>
            <a:off x="9903058" y="816906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öğrenmiş olacaksınız.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4C362F-1990-B9F4-D80A-2471F730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473D5FD-5E57-92C2-CEFF-72D0B0A89E14}"/>
              </a:ext>
            </a:extLst>
          </p:cNvPr>
          <p:cNvGrpSpPr/>
          <p:nvPr/>
        </p:nvGrpSpPr>
        <p:grpSpPr>
          <a:xfrm>
            <a:off x="762572" y="6744122"/>
            <a:ext cx="8476760" cy="1483929"/>
            <a:chOff x="818991" y="4503175"/>
            <a:chExt cx="8476760" cy="1483929"/>
          </a:xfrm>
        </p:grpSpPr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FE94CCE4-BABE-E402-131C-9AFB2106D4F1}"/>
                </a:ext>
              </a:extLst>
            </p:cNvPr>
            <p:cNvSpPr txBox="1"/>
            <p:nvPr/>
          </p:nvSpPr>
          <p:spPr>
            <a:xfrm>
              <a:off x="2235583" y="5062667"/>
              <a:ext cx="7060168" cy="7452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Fonksiyonlar ile Oyun Örneği</a:t>
              </a:r>
            </a:p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30B1F2B-0008-EB2B-CD07-A5C33A7628E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5500" dirty="0">
                  <a:solidFill>
                    <a:srgbClr val="7ED957"/>
                  </a:solidFill>
                  <a:latin typeface="Fira Code"/>
                  <a:ea typeface="Fira Code"/>
                  <a:cs typeface="Fira Code"/>
                  <a:sym typeface="Fira Code"/>
                </a:rPr>
                <a:t>3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56C30521-BA77-6077-F2E1-A9BD33707974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CBE85405-4D6B-C6BD-1BCF-0C2163699FD4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0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90C10-7478-D0EE-5683-BA91A7E1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F61C2EC4-2F46-CCA1-DA69-6D2D2F21C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8CE7BE1B-A00E-10A6-9D4E-52FAB701D816}"/>
              </a:ext>
            </a:extLst>
          </p:cNvPr>
          <p:cNvGrpSpPr/>
          <p:nvPr/>
        </p:nvGrpSpPr>
        <p:grpSpPr>
          <a:xfrm>
            <a:off x="381000" y="3297598"/>
            <a:ext cx="10363200" cy="3217502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BE8BEEF-602E-14E9-4694-0AB5230B9B61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B3AA8D1-C2FB-C47D-FFA4-4A6CD6C80975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B63EBD1-6BB3-6F51-3F67-35723E6147D0}"/>
              </a:ext>
            </a:extLst>
          </p:cNvPr>
          <p:cNvSpPr txBox="1"/>
          <p:nvPr/>
        </p:nvSpPr>
        <p:spPr>
          <a:xfrm>
            <a:off x="914400" y="3600449"/>
            <a:ext cx="12420600" cy="258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Fonksiyonlar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 İle</a:t>
            </a: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 Oyun Örneği</a:t>
            </a:r>
            <a:endParaRPr kumimoji="0" lang="tr-TR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DDDFDD24-28B8-14E7-638B-1F8276E2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484057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6401-DA53-B550-6A56-E39ADB262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D5778D1-E9D1-BAB6-98CC-B8F37FE50CC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8BF5D9E-B9DA-E19B-CF73-E62C6DE19BA5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5C93261-3060-758B-A624-4C9EE84E831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57A0C7B-F05D-85FD-BD58-03B63E7FC26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F73AACC-211B-17A9-BBA7-DCF52FFEABC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9BCD473-0542-A348-E04F-2595B895DDF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7E1BB8C-CF66-E343-A49F-436D47884EC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007D44E-CA14-7766-2528-4E12EB38EE4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D65C0B1-FBBF-82F8-FB91-242A03B523C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C61466B-3839-45C9-770A-792B510F87E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8EE8DC6-AAC4-3696-8822-4F12FE8589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13E911C-8AFD-0456-744B-55947300264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62B2207-A766-2393-E8C5-2158AC1CE02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899168B-D05F-5A25-A937-BD945420CAC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CFFB28C-C588-7D6E-A19F-243447E7E9F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8E18FAF-B56E-D77A-ABDA-5DE18F79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C210173-D15E-6ADB-0701-CB3231F4143A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C7D7FB1-43D7-5BE0-ADAB-9ADE1865E353}"/>
              </a:ext>
            </a:extLst>
          </p:cNvPr>
          <p:cNvSpPr txBox="1"/>
          <p:nvPr/>
        </p:nvSpPr>
        <p:spPr>
          <a:xfrm>
            <a:off x="1369188" y="5402677"/>
            <a:ext cx="1747679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D8A2C67-2EA0-716A-603E-46F1795FAB54}"/>
              </a:ext>
            </a:extLst>
          </p:cNvPr>
          <p:cNvGrpSpPr/>
          <p:nvPr/>
        </p:nvGrpSpPr>
        <p:grpSpPr>
          <a:xfrm>
            <a:off x="8153400" y="2987288"/>
            <a:ext cx="8757917" cy="7299711"/>
            <a:chOff x="12837390" y="6891388"/>
            <a:chExt cx="4073927" cy="33956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C7EDE424-2FE2-158E-DE23-138379E5A16F}"/>
                </a:ext>
              </a:extLst>
            </p:cNvPr>
            <p:cNvGrpSpPr/>
            <p:nvPr/>
          </p:nvGrpSpPr>
          <p:grpSpPr>
            <a:xfrm>
              <a:off x="12837390" y="6891388"/>
              <a:ext cx="4073927" cy="33956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7BF3D176-84FC-435A-7E24-6D654B537179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995FAF5-79CB-F72B-8629-960EBA2F62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3B54B703-A69B-170D-DDFC-D508E401F8F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A615525-1006-36F8-E796-3E1E7AFCBC8F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1DB36EA8-664B-4E4B-8937-6776BE90CAF9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5722467-BFAF-4025-CCA2-437AEA138806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E3688403-8131-7DF9-B610-06528C7A8F6C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050" name="Picture 2" descr="Jumping Dino GIFs - Find &amp; Share on GIPHY">
              <a:extLst>
                <a:ext uri="{FF2B5EF4-FFF2-40B4-BE49-F238E27FC236}">
                  <a16:creationId xmlns:a16="http://schemas.microsoft.com/office/drawing/2014/main" id="{0C8B8D94-3289-19C6-CEFA-B2D02760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5252" y="6931577"/>
              <a:ext cx="2770104" cy="249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986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BDB43-296A-0339-7E8D-17D9BC7C0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C3AA697-8A4E-E3F4-7707-83792CD5706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F023CC2-39C5-54A6-4AFD-9DB75E5B4A0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4F84AF1-A929-2CF4-34C9-C758F44F33E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A4DBEAD-4E7E-9226-888B-3DA3E7C611E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833F895-60F9-E8BA-7898-5F03AEFCCCF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489FBA9-4AAF-5890-4559-0ACF731B7E8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B81BBE0-8B23-7A19-B46E-BA63CE26F03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BF3CCEB-7F80-6461-A7AB-4D64570B1CE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EE703F9-8045-F207-3E90-4474C8706B7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7B92445-FC18-6892-BAF7-BF4314D4721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EE0F7DE-3F23-6358-FD41-C0BFC58EE2B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004CD06-E451-265D-A0A6-109F5BAFCCC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51A1B23-6254-820A-A532-1DBC422308E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1264235-6075-97C0-EF84-F4042E04FE0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1BD1705-A84A-54BF-9980-490C31A881A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FB6057B-1273-4ACE-61C1-9EAF2B4F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578B042-F41B-4715-1045-19F2D10C9AC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E7DDA6D1-0A3A-51F6-73B1-6D1E2A59D16C}"/>
              </a:ext>
            </a:extLst>
          </p:cNvPr>
          <p:cNvGrpSpPr/>
          <p:nvPr/>
        </p:nvGrpSpPr>
        <p:grpSpPr>
          <a:xfrm>
            <a:off x="3429000" y="2631114"/>
            <a:ext cx="9982200" cy="7655885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C8D16DB6-03DD-716E-A6B9-95CF7E50790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B1CEDFD7-EF9F-13A8-607B-CF0464832E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91C1721C-177B-76E7-B648-AF94E46A447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1AB472DF-EC18-CCB6-2126-F9CA5BA528E8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D1EE6194-3F88-AE14-F848-162B438A1B5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73CF8066-1AF2-2F96-F0A9-C9FA9BA1162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5F4A8DB8-F095-54AD-33BD-367F56AB1A5F}"/>
                </a:ext>
              </a:extLst>
            </p:cNvPr>
            <p:cNvSpPr txBox="1"/>
            <p:nvPr/>
          </p:nvSpPr>
          <p:spPr>
            <a:xfrm>
              <a:off x="3629054" y="4914238"/>
              <a:ext cx="11398316" cy="1163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pic>
        <p:nvPicPr>
          <p:cNvPr id="19" name="2025-12-24_22h12_51">
            <a:hlinkClick r:id="" action="ppaction://media"/>
            <a:extLst>
              <a:ext uri="{FF2B5EF4-FFF2-40B4-BE49-F238E27FC236}">
                <a16:creationId xmlns:a16="http://schemas.microsoft.com/office/drawing/2014/main" id="{35DD2C7E-72E9-D964-AE8B-4BB342A9E2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15656" y="2811360"/>
            <a:ext cx="9605492" cy="54417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2739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4404B-0388-6FC8-CCDF-111EE9BAE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A6283B4-BE4A-7E27-FC37-C68CFAD0798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F2422DD-61E3-2E6D-F9CD-BF8388C0B0F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7E61D09-C0A1-67C5-0F60-50D2124AC76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64E8F75-964C-8DDB-BC00-2A8A4E177AB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41311CF-F0AA-CEE1-1089-90ED4ED6596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C4DE14C-C0D5-8FC8-0D22-1007E2A161D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CD3E2A3-B21F-2C7F-E110-25FF7E65C1C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C10DBC9-AF6F-A286-B2C6-A2738CA8511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3FD9C3D-0751-9BC6-2078-A7CB4950438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4DA85A3-4317-7D2D-105B-79D19AAE16A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C712C86-3AFF-C50B-50E7-59676C24574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AA44A25-1A9C-6E2A-A733-5F9A4136230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B1D208E-6D50-B03C-F22B-BBAD0B1370B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1E97CA5-8081-845E-8C1B-091DC2DD362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EA276FA-0C4C-3C8C-94A9-8D0C9F39EB2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6F2EC33-BC42-3CDC-F1AD-A91A1D13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A108E3A-CA90-A967-3142-2161FC34F89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B8EB2E9-4E34-96B1-E4B9-A520A7B26283}"/>
              </a:ext>
            </a:extLst>
          </p:cNvPr>
          <p:cNvGrpSpPr/>
          <p:nvPr/>
        </p:nvGrpSpPr>
        <p:grpSpPr>
          <a:xfrm>
            <a:off x="12877800" y="6891388"/>
            <a:ext cx="4073927" cy="339561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833D09CF-D365-DBD3-7BCB-90176A3482A1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CEF3A5CE-6AA8-3D81-4145-E4120E90D81D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9CBBBA44-4C18-903E-B7D6-B80AA8CD23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77E39E7-3F31-A9CE-5653-730A963D52C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C900A1E5-C53C-44E9-F427-AD62E53E204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1B4F025-92B3-BA86-7021-003C1F324CC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EEAE7889-96B7-9B61-D734-D98677196D1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D6EC908-B8E8-2E26-73DB-A6B62E233B7B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9CEBC154-0C77-CB72-8997-42722AD98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E98A55A6-3701-5B3C-260A-09C951586FA2}"/>
              </a:ext>
            </a:extLst>
          </p:cNvPr>
          <p:cNvSpPr txBox="1"/>
          <p:nvPr/>
        </p:nvSpPr>
        <p:spPr>
          <a:xfrm>
            <a:off x="685800" y="2837441"/>
            <a:ext cx="1747679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Adım 1 –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Oyuncuya ‘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’ değişkeninde 100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54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9EF5-12E7-71F5-4D5E-11824BE4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2D09BFB-533D-618D-570F-79F995848FA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69AF2DE-AB3D-BFC7-92C0-731323F53B6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D08341F-6433-EF0D-341F-B29C566A789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3AEA7ED-CFDE-7222-A64A-48F79AFC82C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D5C03EE-7CBD-EB1F-B8BD-1DA65C14139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F89C293-971C-0D96-32F4-C74E1098E24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4433904-F08B-8568-2F95-90379B0791B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4E8ABFE-DCB1-C581-D355-1778C41F436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6DCDE9D-98D3-6618-B3BB-8CC0AB99B72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FFAB536-4279-120C-3647-B2029236CB3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1FD29C4-0E96-1F37-6379-3030E153C0E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2F812C5-FAEA-F1D3-D192-28E38FBCD55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F44C805-4F23-6C8C-D102-20B16A2FB95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678949C-3274-7576-E44E-B84FF68C0A7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02D3525-EF33-A708-176A-D90CD3E0A72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8D2B754-229A-E3BE-8954-54756666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07B5EBF-EECE-B228-6AEA-E482A98E90B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0F6CF29-8968-D18D-105C-A60EEA608B85}"/>
              </a:ext>
            </a:extLst>
          </p:cNvPr>
          <p:cNvGrpSpPr/>
          <p:nvPr/>
        </p:nvGrpSpPr>
        <p:grpSpPr>
          <a:xfrm>
            <a:off x="12877800" y="6891388"/>
            <a:ext cx="4073927" cy="339561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B598252E-68D4-EBB6-0470-5FA7B2C99DB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25909DCD-B579-A235-0407-67C141429658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FE32A055-AE51-5A45-25D9-B705FDBD5A4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B348A00F-A2D8-79F8-3EBA-0EC15D7EA41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32023E1F-F9EB-1BA2-7BB2-CB81ADACDFD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1079F0D8-D010-DBC0-2554-70990A15057C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1888A7C-8069-F6D7-0723-2B32ADB1A509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1E5667E2-C38B-0240-5711-BC48EA5EB906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AA7A62A3-3BDA-5C81-DAAB-9739AEAE0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7">
            <a:extLst>
              <a:ext uri="{FF2B5EF4-FFF2-40B4-BE49-F238E27FC236}">
                <a16:creationId xmlns:a16="http://schemas.microsoft.com/office/drawing/2014/main" id="{E0A9040F-6CFA-810A-66FC-13AC857D07F6}"/>
              </a:ext>
            </a:extLst>
          </p:cNvPr>
          <p:cNvSpPr txBox="1"/>
          <p:nvPr/>
        </p:nvSpPr>
        <p:spPr>
          <a:xfrm>
            <a:off x="685800" y="2837441"/>
            <a:ext cx="17476791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Adım 1 	– Oyuncuya ‘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’ değişkeninde 100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Adım 2 	–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’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pc_can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’ değişkeni ile PC’ye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kütüphanesi kullanarak 80 – 120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arasında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17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490A2-9C40-4D6F-1E82-A3C91159E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C60A361-2B36-9755-4BC7-9AC553E2D6B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DBA12A6-4957-4BF2-5708-5E535AD9821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2D2965A-0323-2458-E0DF-6F54517A248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A56CA9A-0F83-F427-0B7C-138F1EEEF15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2CA7399-A284-A160-760F-AA02FA2F37B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D3503E9-4232-2604-0517-3FF74708A07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F81C9DD-0490-78BD-E237-C14DE4FA388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0184BA7-3C6C-85AA-B344-E70CC25FFBF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EEDC633-D651-CC04-142C-04EB9C7BFA2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C53E7B5-A68E-8D74-9D23-41A475BB43A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3105648-E979-9F96-BAFB-543E896575A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6AEABCF-4163-F78D-4850-81D7FE40D76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7406B93-9CE6-9157-9C58-F6CFD6E1F6D5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3FFD4D2-2971-3BAE-B9E1-AD6C173DEEB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1920B75-33D2-8C98-BBA0-8E467CBFFC9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92DBB1B-6B6D-54AA-EB68-836364C08E1A}"/>
              </a:ext>
            </a:extLst>
          </p:cNvPr>
          <p:cNvSpPr txBox="1"/>
          <p:nvPr/>
        </p:nvSpPr>
        <p:spPr>
          <a:xfrm>
            <a:off x="685800" y="2837441"/>
            <a:ext cx="17476791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 – Oyuncuya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değişkeninde 100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2 –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pc_can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 ile PC’ye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kütüphanesi kullanarak 80 – 120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arasında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3 –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‘1- Savaş’ , ‘2- Can Topla’, ‘0- Oyunu Bitir’ başlıklarından oluşan bir  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menu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oluşturalım.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8773C71-FB6A-F25B-610F-6480752F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52C8E31-AE95-AFE2-10A8-26CA60BD84C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DE66767B-5E0A-DA43-276C-DA72DDF5816C}"/>
              </a:ext>
            </a:extLst>
          </p:cNvPr>
          <p:cNvGrpSpPr/>
          <p:nvPr/>
        </p:nvGrpSpPr>
        <p:grpSpPr>
          <a:xfrm>
            <a:off x="12877800" y="6891388"/>
            <a:ext cx="4073927" cy="339561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D7D66DE9-7751-19A7-FA3B-7F9E845202C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248DD79A-8396-3FEB-67D0-BF9E464232F4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72E8A48-79FE-FE1A-FC26-22C6F46103E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9F900820-5B02-01F4-21C3-59E4F5FA9E0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C60273F-4522-A61A-DFF4-18E89D6D090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983DE32F-A4A6-B691-6118-0998AAE04307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69F199B5-4256-7920-DFC4-59F67987EE9D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FF76DBF0-91FD-DEEF-1087-8108A3513DA4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79F6B073-FF28-E361-7E9D-F53F213A9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1695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21284-937A-C254-4077-A5FF7A2F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2A28E9C-D2B8-A425-4F58-2E26FC6F7F8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244438E-1D97-1B30-FA78-F52C1A08C93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BA8E373-726F-8EB3-64AE-83663E00098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DC5F8B0-E975-3E51-30F0-C1C6B3DE37E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8E16FC7-263A-15E0-A9E7-0DF2BDFDA1E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979E276-7025-1871-9387-D809C4E14A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508F6E2-FE4C-0884-B18C-95553D848E6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12B2B16-3A9F-2ADE-D284-EB185AEE514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D314014-FB8C-2BBF-0128-C1057FF0B3E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3F7B430-3626-08F6-D8E9-4A54FC138D6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59C0AC1-189C-8672-9AEF-67F63869FC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EFCC3BF-F23C-752B-8182-403A4A720D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7A1607B-E3C2-39BE-7EE7-9733CAD167A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B7A3F09-5A32-8B8C-4602-D51CE2A65A2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E17D3CA-D48C-1BBE-C309-A8C02E21BED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0EA5BA4-2D27-51AC-1225-C279AF611DCF}"/>
              </a:ext>
            </a:extLst>
          </p:cNvPr>
          <p:cNvSpPr txBox="1"/>
          <p:nvPr/>
        </p:nvSpPr>
        <p:spPr>
          <a:xfrm>
            <a:off x="685800" y="2837441"/>
            <a:ext cx="17476791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 – Oyuncuya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değişkeninde 100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2 –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pc_can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 ile PC’ye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kütüphanesi kullanarak 80 – 120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arasında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3 – ‘1- Savaş’ , ‘2- Can Topla’, ‘3- Oyunu Bitir’ başlıklarından oluşan bir  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menu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oluşturalım.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4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True içerisinde bu menüyü çağırıp ‘secim’ alalım. Eğer secim==‘0’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ise ‘çıkış yapılıyor’ yazıp break ile döngü bitsin. else için ‘hatalı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giriş yaptınız’ yazsın.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32C10C0-7526-2BEF-FF6A-9E534F02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C2F6B3-69CD-66C6-4948-BA102EE2C8D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C927F82E-28DC-47D1-B7DF-9B72C08A97FE}"/>
              </a:ext>
            </a:extLst>
          </p:cNvPr>
          <p:cNvGrpSpPr/>
          <p:nvPr/>
        </p:nvGrpSpPr>
        <p:grpSpPr>
          <a:xfrm>
            <a:off x="12877800" y="6891388"/>
            <a:ext cx="4073927" cy="339561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7B810EA9-5D5E-113D-1917-9837F9EF082D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0714BD61-9A98-35AC-59D8-91AEEEA931B8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EF457F13-387A-BA5C-39BA-491A6EA91A4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194BDF8-EBC9-D6AD-A552-10DBCD54E16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01106E14-7361-C8E4-7386-975CA84DCB1A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41E8FB93-BFDF-FBD1-602A-7E8430F04D41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9C5FCA9-548F-6C5B-0616-2B79CC1DF035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70DAE3CA-0801-DEB3-B9FA-CFFD1A5E8855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CAFD5BA4-B7A3-16F2-1F37-D8D31303A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1027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E5ACC-3CDB-7DE5-DE5F-E153B70AA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9F08CE9-9EAD-AC16-D5E5-664621E9578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82C3B92-CBE5-07A8-5576-BD356B85EEF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D3CCC4D-6FD0-0B90-7B71-C459923A8C3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C34E543-B074-ADD4-84C5-F331F17F559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D8AB4B5-885E-4C8D-6091-93381C88EF4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9B7AFDF-82DC-E89A-46E2-5BFE9F98086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73E1251-173F-BFCB-A4D6-D8ACD3AF251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EF4C38E-86A1-EEEA-237A-3DE6676C2F2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4D4A3E7-1DD2-D5AF-6E37-6FA566DC212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263C6D4-3C7B-8D80-120A-44C1253B8D4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407E8FD-3F93-3422-826E-651268E39B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B66A0F4-99E1-5202-8AB3-769FA0A6D0B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EE6A0EC-39BB-06CF-3675-196146D27DB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53EC226-DF05-26ED-C1B6-3F10EE8B431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0E259BE-28BF-DFC9-0403-AB951895B0F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5350B49-D935-8027-9089-2AC31C082153}"/>
              </a:ext>
            </a:extLst>
          </p:cNvPr>
          <p:cNvSpPr txBox="1"/>
          <p:nvPr/>
        </p:nvSpPr>
        <p:spPr>
          <a:xfrm>
            <a:off x="685800" y="2837441"/>
            <a:ext cx="17476791" cy="621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Adım 1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– Oyuncuya ‘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’ değişkeninde 100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2 –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pc_can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 ile PC’ye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kütüphanesi kullanarak 80 – 120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arasında can tanımlayalım.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3 – ‘1- Savaş’ , ‘2- Can Topla’, ‘3- Oyunu Bitir’ başlıklarından oluşan bir  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menu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oluşturalım.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4 – 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True içerisinde bu menüyü çağırıp ‘secim’ alalım. Eğer secim==‘0’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ise ‘çıkış yapılıyor’ yazıp break ile döngü bitsin. else için ‘hatalı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giriş yaptınız’ yazsın.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5 –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bir fonksiyon tanımlayalım. Bu fonksiyon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global’deki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ve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pc_can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 erişebilsin.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içinde secim ==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‘1’ ise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 çalışsın.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88F855A-34D7-9DD9-465A-6E5DC67D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7C3D9F8-CDCB-EC79-C2B5-82483D9F7332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D56FF008-B732-1CBA-768A-F8F380A64372}"/>
              </a:ext>
            </a:extLst>
          </p:cNvPr>
          <p:cNvGrpSpPr/>
          <p:nvPr/>
        </p:nvGrpSpPr>
        <p:grpSpPr>
          <a:xfrm>
            <a:off x="14818129" y="8508648"/>
            <a:ext cx="2133598" cy="177835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CFEDABAE-4571-6804-8B66-ECCC60708401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2FCE3573-2884-C654-3468-CE3E521213FF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390FFAE-FD1B-926F-C50B-78F5139A5B1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A504A85E-B793-74E0-37C0-C773326E822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9222E8B9-A390-64CD-0119-F8B360F83DF3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719B4A37-16B6-EDA8-1BA3-D7309C5C827F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AA65FB14-3B1A-638A-1BB1-02514CA623C3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08E4EED6-E653-FEB3-2F81-17128CB87ED2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F3EA7DE-1B0D-4138-56C1-ACC8D2D5E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277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F186E-9743-4247-7A63-0F1A3B7D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C6CF7BC-213B-A885-4C8F-DEC5200D310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2DDD3E6-AD90-F903-4AAB-3C67DD3B130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6C59B33-B75A-58BF-32F0-11964F2EADF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F39C45A-3997-6024-A320-2FAFDC5224F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784CFE3-F699-AB65-16A3-4DC1678A9CB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9BC16E2-43ED-C523-82E9-86B22946FF1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1D9C824-F0E0-82FB-1B5D-A02D5F70C89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8317677-C806-5F4F-658C-E2007AEC495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EAA549E-4459-34F0-0396-A65BA39F6B3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7FC3E3C-DEC2-D633-A8F0-A472D6E5194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7E1B9E5-875C-18AB-7F91-89475B28FA3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A964E0A-D71D-AAF7-7A87-E3990661CAC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D557175-88C0-B304-007F-642EE19FE3D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A33D26D-374A-48E9-EAD6-C96A7B1D957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D325CFD-F2F7-C6C9-6EFA-5185B1B3925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7B846D4-9C9B-78AC-6D0E-0444826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0E1B304B-C59C-AF91-D72C-EC988BFF7832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A39A08E-B54A-4858-7021-AD50A098702B}"/>
              </a:ext>
            </a:extLst>
          </p:cNvPr>
          <p:cNvGrpSpPr/>
          <p:nvPr/>
        </p:nvGrpSpPr>
        <p:grpSpPr>
          <a:xfrm>
            <a:off x="12877800" y="6891388"/>
            <a:ext cx="4073927" cy="339561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118CC66D-65BA-A9DD-29F5-37CF22D9836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49410DEC-DE00-63B5-C2B4-B215F7457B28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AE07C268-4107-EE07-4F71-F4291E23D2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42688A54-5BE6-FF36-D124-ADB7265F1A9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2FCA061D-C5BE-5B39-B66D-B2C436FC9F97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43AB0451-84D8-A6D1-58DB-81071F1B6E24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96F51518-70E6-D7E3-83A3-01A41577B9E9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DA6E5213-96C1-AF70-6E45-11A7F8A802D4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21FD4BA2-94C5-664A-D18F-E4DC9CAA7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0E140434-87AE-0DCB-2E22-E28653A3B21B}"/>
              </a:ext>
            </a:extLst>
          </p:cNvPr>
          <p:cNvSpPr txBox="1"/>
          <p:nvPr/>
        </p:nvSpPr>
        <p:spPr>
          <a:xfrm>
            <a:off x="685800" y="2837441"/>
            <a:ext cx="17476791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Adım 6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içinde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ve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alinan_hasar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2 değişken olsun. Bu değişkenler 10 ile 20 arasında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bir sayı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alsın. 	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68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565E-D847-5345-AE50-B278FEB19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6DF6CFB-8BB5-3ACD-5569-BD77378E7AC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0E9A97E-98BC-CD25-A51A-3CCF6F52FFB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ECDCCE8-B603-0B61-51DD-609E292D0CD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774E99D-1C5C-4B18-FDF8-AA10B6463F1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6A850A0-E98D-5BEC-0F72-E377B352343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A781F78-D331-C55F-D4E1-53F98C563D4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13AD278-C620-0DD6-1155-A04932CD5E6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7FC10BA-6F79-6030-19AB-67626688804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02BBBC4-1613-789C-A972-8E32A2B32EB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DA92D70-7BD2-9698-2C7E-024303ADF69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092B04C-2629-48A3-5638-93C8CD0977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D489B8D-CB11-631E-B856-FEE87C84867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0AAB768-444D-5457-7303-B3BC6558FC8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B6BCA08-8CAE-779A-A4EC-5F91865CB0C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05EC09A-E362-541D-3651-0EE07C0694A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23C7E51-014F-49E3-54A8-FB762EB8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5D10EFA-BA82-8602-5EFD-AAB6FC661B8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32C65C5F-0545-9642-8761-2855DCE3BF93}"/>
              </a:ext>
            </a:extLst>
          </p:cNvPr>
          <p:cNvGrpSpPr/>
          <p:nvPr/>
        </p:nvGrpSpPr>
        <p:grpSpPr>
          <a:xfrm>
            <a:off x="12877800" y="6891388"/>
            <a:ext cx="4073927" cy="339561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0497C729-422F-BC18-0667-D9682EC1D04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F22450E0-7CE1-2653-C1EE-2CDF13CF28C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2EE3BAF9-12D0-D9E3-DDCF-A631CC8B9A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C564780-A38C-E5EE-FD6F-59C44BA1511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7586B62E-567B-AF51-1D5B-2B5E2F1C765E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9645A3AD-239B-A4CC-1CC7-648702DF86FB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0E93451-3614-A192-5DA7-F28D466188EA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1476E3E9-F07E-7ACF-8C86-616DB27E3B59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F50B5115-C719-8122-578A-1FD04B517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27A6BEE7-E823-8CC1-FA5F-F9BC55F2F359}"/>
              </a:ext>
            </a:extLst>
          </p:cNvPr>
          <p:cNvSpPr txBox="1"/>
          <p:nvPr/>
        </p:nvSpPr>
        <p:spPr>
          <a:xfrm>
            <a:off x="685800" y="2837441"/>
            <a:ext cx="17476791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6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içinde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ve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alinan_hasar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2 değişken olsun. Bu değişkenler 10 ile 20 arasında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bir sayı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alsın. 	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7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alinan_hasar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neticesinde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güncellensin.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226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381000" y="3297598"/>
            <a:ext cx="10363200" cy="3217502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914400" y="3600449"/>
            <a:ext cx="12420600" cy="258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Önceki Hafta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  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Uygulama Örneği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70043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622E1-7887-9A78-B1A7-AA07CE2E8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3924806-C554-CBD4-E69D-D92AAB4518E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E8A9258-95BD-DB38-4E4A-374EA9A7603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8307AA7-D066-9EC0-D4E5-9D7DCF77153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965BD99-259D-6A05-A6CD-07CD38B84CB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2343D12-8B25-A027-2778-E15308E4E42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04A7D7D-A52E-E8F7-10E0-3FA4A0B34A3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EF162F0-6EEB-8608-370D-F898CF9966E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F4FD7EB-20C8-DA8B-683B-5F13916551F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EF2C0A7-9A90-C4CE-E4DE-69989832546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7733FD1-5394-FF5E-6282-D94F93608EA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168F6F7-A64B-139F-12DC-1F005E912F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E365502-11E2-4B1C-0F88-B53524BA83E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C052C9B-97EF-728F-BFA1-42DFD241E48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EAD4F22-DEEF-6EB4-E180-E4C6FC9C3D1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9F5E3E7-A516-D677-24F9-0CBE45F1717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E85056E-43B5-90CF-BAEC-66715E77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F89DAF4-FF53-B595-2239-FAC906D4639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DA08EED2-E071-16BA-2EA2-F6833C6EA3AA}"/>
              </a:ext>
            </a:extLst>
          </p:cNvPr>
          <p:cNvGrpSpPr/>
          <p:nvPr/>
        </p:nvGrpSpPr>
        <p:grpSpPr>
          <a:xfrm>
            <a:off x="12877800" y="6891388"/>
            <a:ext cx="4073927" cy="339561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20B3E21-3FAF-EA77-0A56-662EE72DD5D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D01FB686-37F7-4E41-480D-B4F7E0D5713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6BC1D64A-3C55-9876-525A-17370CBAFC4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19CA18A-6D38-99F9-F375-11B83204AAB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E058E82C-1197-AF76-7909-81B28F6F8973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A112BE5C-0DDA-E169-7558-50660457133C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FA21E67E-0431-57BF-2134-30B2C6B78C36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4CC44F13-F2D4-1342-51D2-9EBB6017C11C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43C53455-D00F-019C-2A68-A3F432E3C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FE21187F-D08D-E90F-1F75-FB1344E9385C}"/>
              </a:ext>
            </a:extLst>
          </p:cNvPr>
          <p:cNvSpPr txBox="1"/>
          <p:nvPr/>
        </p:nvSpPr>
        <p:spPr>
          <a:xfrm>
            <a:off x="685800" y="2837441"/>
            <a:ext cx="17476791" cy="572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6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içinde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ve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alinan_hasar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2 değişken olsun. Bu değişkenler 10 ile 20 arasında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bir sayı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alsın. 	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7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alinan_hasar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neticesinde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güncellensin.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8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pc_cani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neticesinde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güncellensin. </a:t>
            </a: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678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D6729-3627-3525-E169-1FB613747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C228237-663E-990E-5E64-6DDA8FF7C63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7C6F212-F669-BAA6-A7E0-96994832F17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08D0A79-51B3-DCC9-16AB-BA708EB3A4F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7957DB6-2DC4-2D87-9274-12D5B858403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FA961ED-381F-E492-0FD9-CC1633D2EAE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C28C7BF-380A-0A8C-853A-17002365991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500217F-3DD0-2E3C-D952-D7848EB49B4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1A39CF2-BB98-109D-C2AF-CFA29376BED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73E128E-F5B5-0BDD-F7E1-647B512ADAE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83FB4E3-B83A-89F4-A1A0-5BF2238B286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CB03AFA-2DBF-15A7-BD94-EDFA379D385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A3D898B-424C-A360-CD66-1328ED31427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A4B4958-61B2-3CF9-8CF9-403B5D64F0F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628C6E4-695F-1688-FB4B-B78DE665B6B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F6103C4-C354-84D1-D891-8E3450054E3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08117D3-2E60-C36B-C19E-1DDD694C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A44BF1A-F650-4C4C-61D4-0C17A6C4AF6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34790D60-9DA4-8E5B-BFED-E6E029380F94}"/>
              </a:ext>
            </a:extLst>
          </p:cNvPr>
          <p:cNvGrpSpPr/>
          <p:nvPr/>
        </p:nvGrpSpPr>
        <p:grpSpPr>
          <a:xfrm>
            <a:off x="14586760" y="8572499"/>
            <a:ext cx="2237961" cy="171450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EF25AA5-3585-1C77-ADC2-977CFDC73A9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37513C9D-E5BB-571B-DFA8-B588D6B6C7B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A7BB2A4-E6FF-1474-E0D1-6ED0218CF42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42BE123C-E76A-E74D-0F5B-17EFF4C366C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AECF4720-BDF3-EA5A-374F-70F4EB502D0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C074FF67-C335-43AB-8F8F-E35B05EBD0B6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C7B784A6-38C7-5F22-CB7F-211041D016D8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B3371DFE-4D67-E9A4-1B0A-AD3B24177DC0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287F9408-7461-A27A-2D2D-938F392C0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EDA49743-5485-4E87-E77A-F54D02F829B0}"/>
              </a:ext>
            </a:extLst>
          </p:cNvPr>
          <p:cNvSpPr txBox="1"/>
          <p:nvPr/>
        </p:nvSpPr>
        <p:spPr>
          <a:xfrm>
            <a:off x="685800" y="2837441"/>
            <a:ext cx="1747679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6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içinde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ve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alinan_hasar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2 değişken olsun. Bu değişkenler 10 ile 20 arasında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bir sayı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alsın. 	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7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alinan_hasar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neticesinde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güncellensin.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8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pc_cani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verilen_hasar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neticesinde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güncellensin.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9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alttaki gibi çıktı üretilsin.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PC'ye vurdun: 14 hasar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PC sana vurdu: 20 hasar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Sen: 80 | PC: 76</a:t>
            </a: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41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F0943-BD18-3AD8-D33D-9DFE065B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3048224-2B31-A9AD-0AD3-78176B4811E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64C3B91-DC63-F11C-050A-A4A6278532D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59667AF-5A37-3CE0-A372-C161199B2AB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A9D1796-55FE-C9B5-C0D7-8C021FBC7F4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E49BCC0-3FC1-4DE5-1B6F-79919434D02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7C659B9A-95B6-6610-69EA-B0C78EC242F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3E088DD-134E-4B1E-4350-D92347EF880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C4D6DF2-124D-8102-AF00-F163982A266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CC31E5A-C84D-51C6-446C-A3BE8BF8864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B9E1C7E-23B7-FD08-EAF9-11D1A34EAEF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252695F-6F44-D793-86D9-C2EDC58E5C5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8C292FE-2E68-2FFE-ED55-2745230D34F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13A1A0A-888E-C9E1-434E-817762F4BFF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7BE24FC-98DA-9CBC-69F9-DD63F8CEC45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9810EF7-D14E-DF24-0DB0-8327D8F4E76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9EDBF11-421E-7BE9-6848-0210EE82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AE86D0E-0DC0-5597-ED0F-4FE0BBACAE3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6AC15D6-F36D-6F80-B21F-9EFEA915C90F}"/>
              </a:ext>
            </a:extLst>
          </p:cNvPr>
          <p:cNvGrpSpPr/>
          <p:nvPr/>
        </p:nvGrpSpPr>
        <p:grpSpPr>
          <a:xfrm>
            <a:off x="14586760" y="8572499"/>
            <a:ext cx="2237961" cy="171450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8D35FA10-BE9A-7DF0-BE62-AE8E87462ED1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4A1C7C9-1E00-4CA8-2947-169F0FB2E11D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E9BF44F3-C91D-F93F-193F-1EEEEB4BB4F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1FEB462E-2E3E-505F-B515-E4016256324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9C22ED36-53F4-89B9-7681-59323BE79B9A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94FB1E7B-2390-2774-8D52-392B4E21D210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C4161D7E-DC23-639E-0F0D-02B49F774275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6BDF1F4-428F-D468-2AE1-DAD15D39F289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6A31B4B4-4676-4598-C9F4-6C6BB957A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1A0C27E0-DBE0-3F33-8E0B-F9A0B4907404}"/>
              </a:ext>
            </a:extLst>
          </p:cNvPr>
          <p:cNvSpPr txBox="1"/>
          <p:nvPr/>
        </p:nvSpPr>
        <p:spPr>
          <a:xfrm>
            <a:off x="685800" y="2837441"/>
            <a:ext cx="17476791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10 –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bir fonksiyon tanımlayalım. Bu fonksiyon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global’deki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değişkenine erişebilsin.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içinde secim ==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‘2’ ise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 çalışsın.</a:t>
            </a: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49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6738F-841B-BF16-FFEC-8DFA6C2F5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6F8F081-D0B9-E574-95FD-0A733C48A50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2A93B6C-437C-6248-6160-D8C9859AD5B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F24072F-9422-1A4D-4BB4-F5420E99E09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4139EF0-9219-C0BA-1079-FAF7B5E501C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5521157-28DF-EBED-2BB4-4A84A25186B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2D756CC-DF45-B470-2C0B-ADD73098303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C998916-AFF3-FBC3-42CF-CA9922950C0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288675F-F1B7-7861-8F8E-04C3EBE79BE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027F636-CD9C-9A16-5108-13C7CEBB446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7B7BC61-2C7E-69F2-8009-81CCE87A698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5BD443A-993D-436C-55DB-86A54A5EA7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A236767-CA07-B984-8A07-F389A700081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2BCC52D-E920-6BB0-88E7-C3C77B32636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EAB7DEF-C44B-A9A2-61E2-C7C6F60A65E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DBBA342-8B16-F16A-12D4-565C4AB276F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C1000CD-1173-AC58-987E-C8D7707B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ECC115C-57B0-F580-1CEC-4DBEA82B32E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0D167DB-D962-0D90-CBE7-3177C87ACEED}"/>
              </a:ext>
            </a:extLst>
          </p:cNvPr>
          <p:cNvGrpSpPr/>
          <p:nvPr/>
        </p:nvGrpSpPr>
        <p:grpSpPr>
          <a:xfrm>
            <a:off x="14586760" y="8572499"/>
            <a:ext cx="2237961" cy="171450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7FB48171-76DA-2228-0526-492D3E9CD3D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8A9094FF-7277-CB95-0797-6F72C25B345B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96768CE8-454C-4DEB-4930-097D96557B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CDD66864-D49F-B642-D508-5AB0F4DDE57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834FCE71-4BB8-867C-4543-DDA882B0E22D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091B3F41-8237-D8F8-23F0-170EBB18F10B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8D4038C4-4883-EABE-30EC-C9918F82711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9D7A37EB-F6EE-24E9-E737-CA5A6C948985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DF7B40B7-3424-E2DD-88B6-BF9B92055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A79C5E96-250B-6D75-ECD7-19CBACB9B564}"/>
              </a:ext>
            </a:extLst>
          </p:cNvPr>
          <p:cNvSpPr txBox="1"/>
          <p:nvPr/>
        </p:nvSpPr>
        <p:spPr>
          <a:xfrm>
            <a:off x="685800" y="2837441"/>
            <a:ext cx="17476791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10 –’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bir fonksiyon tanımlayalım. Bu fonksiyon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global’deki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değişkenine erişebilsin.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içinde secim ==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‘2’ ise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 çalışsın.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11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içinde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iyilisme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değişken olsun.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 Bu değişkenler 10 ile 20 arasında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bir sayı alsın.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1136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D542-F299-F3A2-A53F-6C8AF1AAA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51853CF-C198-A830-2566-E962C36F308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EF887C8-DBCD-3AEE-9A9D-A4C285AF6F9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EAD64DA-CEA6-A15A-9CFE-B90CCC2125D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4AAF05C-EC47-3A55-7767-AC002666CF7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DACD851-19CE-69B1-E06A-93610D9FCD3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C948891-8CD8-52B4-776F-043D204CFAA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2B691C5-2A1B-A24C-BD2F-B56FB6E5705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1736555-89D7-2F9A-CCB8-CB7AAF561A3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C171A5F-DD91-30E6-D350-F265AC1E2D07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5C405B9-8319-E42C-8E26-9D4783A39C8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DDA04E8-2B23-5550-7505-6BF3B3FA8E8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A484FC5-32BF-5476-366D-4318FB6F0AD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A232F2A-A55C-597B-03D1-9B7B4CD61CF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34BA4C8-BF21-7DED-EC70-533AA827632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CA7F1CB-8C85-4F01-96D6-F36C0C11D10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A0825F9-AAA2-5AAD-6509-886CFCF6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087E250E-C63A-E627-9164-3CB3FB2C70D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988F4CA4-4706-8BAD-6EE4-2578980CD5F1}"/>
              </a:ext>
            </a:extLst>
          </p:cNvPr>
          <p:cNvGrpSpPr/>
          <p:nvPr/>
        </p:nvGrpSpPr>
        <p:grpSpPr>
          <a:xfrm>
            <a:off x="14586760" y="8572499"/>
            <a:ext cx="2237961" cy="171450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8FCA4BA8-66B5-7B83-CF71-1316ADDF7888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DBAA4603-D7D6-1C91-B9E2-62BB55D8398F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79D8440-7622-E36C-E09F-A3E02F15B9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5FFB4A71-6A8F-55E3-77EF-9B976E9A684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2EA61F43-6B64-5D9F-0DC6-454DC8A4E167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26CFD8C9-D568-633D-12E1-F763651461B9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AFAD49C3-8A08-1C55-4C5F-B53FDDCA56CA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4F073A0-01F0-7CDC-C846-B07A8578423E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195E52E2-3A1D-FC48-341F-2E16C08CB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5C3AA546-D86E-1A88-A4EB-37107A09B6AA}"/>
              </a:ext>
            </a:extLst>
          </p:cNvPr>
          <p:cNvSpPr txBox="1"/>
          <p:nvPr/>
        </p:nvSpPr>
        <p:spPr>
          <a:xfrm>
            <a:off x="685800" y="2837441"/>
            <a:ext cx="17476791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10 –’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bir fonksiyon tanımlayalım. Bu fonksiyon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global’deki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değişkenine erişebilsin.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içinde secim ==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‘2’ ise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 çalışsın.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11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içinde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iyilisme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değişken olsun.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 Bu değişkenler 10 ile 20 arasında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bir sayı alsın.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12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iyilisme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neticesinde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güncellensin. </a:t>
            </a: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656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7CAA7-CFD4-965F-2357-15110257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EC82B96-608F-DDA4-9A56-AE4F68C9D7E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ACF5767-4BD3-C381-D189-D07F6D391D0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2466C96-1C70-FEA7-9E24-E3D3D293F69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042EA72-86FA-D10F-63C2-DBB76E81C9E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AB53E0B-0D91-2BF2-051F-ADFAB8AA4DE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7080521-67D3-99F6-AB20-91809AB59F4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8D9FC51-D364-F931-8870-5823F4EDD34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0C75780-A01F-19CD-78FE-99752354B7A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A70F92A-B2E6-D95A-9362-DD990095BCD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C80FC98-FA17-239A-F737-56EF6181843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802B76A-6C3D-892F-9B81-EEBD60904B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D08565B-0E1F-755C-FC95-48C05E8C777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C3037FF-BF3F-B381-19BA-DEF24B5C75E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31F40D4-72DB-EE54-7C41-F9043CF8BE4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E9DFA28-6211-CFE6-C74A-8316865EBFF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D37F934-1E41-0CB3-7C98-78922524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9F74D21-DD6A-D40F-BDC0-C72494BF3B0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C0DBB61-6C85-2327-F53E-63618DF3C874}"/>
              </a:ext>
            </a:extLst>
          </p:cNvPr>
          <p:cNvGrpSpPr/>
          <p:nvPr/>
        </p:nvGrpSpPr>
        <p:grpSpPr>
          <a:xfrm>
            <a:off x="14586760" y="8572499"/>
            <a:ext cx="2237961" cy="171450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75B01912-EA91-86F1-F617-4FC5CBF72AB9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20962D6-22C2-A332-B7EF-A6C25B871D73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91F540FD-FD30-D5A7-728E-466B17A65D4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A7BBAB63-BDD2-9BCA-DBA5-358E11219B0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054A1D9D-8D2A-9415-DC83-6A0A7E3F5B8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0A63C338-9991-B90A-94E3-D75B2BB338EA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432BD1D8-8A78-CF72-54F1-E94FDB5F846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1C60F566-EC56-B351-F11C-AF077FF4E4BD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FDBD360A-1D17-07B7-43BF-AC23843D8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EDE62952-04A9-72D4-BF18-C90A7A897756}"/>
              </a:ext>
            </a:extLst>
          </p:cNvPr>
          <p:cNvSpPr txBox="1"/>
          <p:nvPr/>
        </p:nvSpPr>
        <p:spPr>
          <a:xfrm>
            <a:off x="685800" y="2837441"/>
            <a:ext cx="1747679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10 –’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bir fonksiyon tanımlayalım. Bu fonksiyon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global’deki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değişkenine erişebilsin.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içinde secim ==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‘2’ ise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 çalışsın.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11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içinde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iyilisme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adında değişken olsun.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 Bu değişkenler 10 ile 20 arasında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bir sayı alsın.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12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fonksiyonunda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iyilisme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neticesinde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güncellensin.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13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can_topla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fonksiyonunda alttaki gibi çıktı üretilsin.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 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Can </a:t>
            </a:r>
            <a:r>
              <a:rPr lang="en-US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topladın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 10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   </a:t>
            </a:r>
            <a:r>
              <a:rPr lang="en-US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Güncel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can: 56 | PC: 28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078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6C634-4ECA-D45E-00A9-FFBB1CBE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7D6FAB9-B16E-D4E2-58E6-D0E3172AE1A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786DD9A-CE41-F10B-71EF-A0946F88607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9FB97F7-0EC0-D69A-314E-D49A5DAE33B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1F88506-2786-9169-C0BB-CE638D382FE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BA83036-B791-1859-3EE4-1B5BA85764F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3556F94-AA0A-DB84-3E95-F57B88B4245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407AA64-2431-4023-F96F-9A374596E32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D223BE4-B345-3E96-6301-14F1B93887A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2E8D9CC-EC35-8E55-C94F-1DD9FE7CF24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21507BE-0705-3199-D1A8-4D55B9C8B5A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C910E26-0A76-6F47-1D32-6427A65A9A3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F121853-AF33-A9D1-E7EB-D52AFFD7704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317B1CB-329E-D2DD-2299-47884FBCF74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4AC44AC-6DAD-7465-1C38-08E6EE5821D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313BE87-11DA-2566-9334-63E5437A627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74DCFCB-3455-0F0F-01A2-248D21F2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C4E0BF3-37A2-4A4D-DB83-CF3CB12945B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11C35B6-AF88-1CCE-3850-CB63452038CB}"/>
              </a:ext>
            </a:extLst>
          </p:cNvPr>
          <p:cNvGrpSpPr/>
          <p:nvPr/>
        </p:nvGrpSpPr>
        <p:grpSpPr>
          <a:xfrm>
            <a:off x="14586760" y="8572499"/>
            <a:ext cx="2237961" cy="171450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4D49DC90-6C9E-E2AB-8223-3335A88B1BDD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4731D6ED-E515-4B71-804B-E8C213BCCED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8F4E8BB0-2502-32E9-677B-1F17E68EF6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8FA334F2-6194-6673-49DB-3C217CF75C1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4E9F6D06-CC09-39F0-B3F2-E2DAF19139F7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7A31F3F-0571-D2E6-DA5E-A4036763C4D8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E9CF1B4C-0B6C-2106-104C-1FFB1F1E4509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08CF9444-76E2-BD22-1730-9C4C2C35DCEE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CBCF3A7-C854-2C80-CE4F-1A90EA6A9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BB553CBA-2A3E-94FA-9C84-847122805F5C}"/>
              </a:ext>
            </a:extLst>
          </p:cNvPr>
          <p:cNvSpPr txBox="1"/>
          <p:nvPr/>
        </p:nvSpPr>
        <p:spPr>
          <a:xfrm>
            <a:off x="685800" y="2837441"/>
            <a:ext cx="17476791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14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içerisindeki secim == ‘1’ de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sonrası canları kontrol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   etsin. Eğer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0’a eşit veya daha küçükse ‘Kaybettiniz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Wingdings" panose="05000000000000000000" pitchFamily="2" charset="2"/>
              </a:rPr>
              <a:t>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   yazıp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döngüsünü bitirsin.  </a:t>
            </a: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150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57414-61BF-DEBB-C63F-8E94CA15E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19BE5B6-3112-50EA-FDAF-8B6B4B151E5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4D451E0-7853-C548-4F58-2CC57049FB6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236E5C5-2A10-AB53-9DB2-4B3A36DAE3A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A707757-21ED-4164-368E-4B068247A83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6EE1256-BBDF-585E-3008-C71CB2916A6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930F4C7-B30C-D9A5-6870-2EAAA98E22C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8B44E9D-76F3-6E11-299D-B5FFBD3F5F2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CE73B42-E3C5-D82A-DDCD-61AD960E17F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FD51A06-3237-2C3D-65DB-C0BB936E9BD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D2A9477-9EE9-7059-78B7-89860EC89BB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A1B3739-720D-30A2-DF66-A0D49518325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92C13CF-3158-16FD-83E9-7245421C9DE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494F907-27E3-DA2E-EBFA-75B82DC45F6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E662A94-50CB-541D-EA3D-CCECE10B62E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FB58757-C369-E83A-384D-9D7DE55785B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DC16910-68A4-F8F9-8D91-6A26A68A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37CAE4E-3A66-CD28-4FED-9DC34D0A4DC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Fonksiyon İle Oyun Örneği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7A79ED4-D16A-CF3E-FF7D-256B18F145B0}"/>
              </a:ext>
            </a:extLst>
          </p:cNvPr>
          <p:cNvGrpSpPr/>
          <p:nvPr/>
        </p:nvGrpSpPr>
        <p:grpSpPr>
          <a:xfrm>
            <a:off x="14586760" y="8572499"/>
            <a:ext cx="2237961" cy="171450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B3683FD-1CBC-C6DA-B5EE-EEA8EA3DC763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49E7449A-0FC7-B327-93B7-CEFBAD1222E9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0DDD628D-BEFC-BBD9-E30C-D9A213909E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BE84BFD-14DE-DB68-365E-C532C975B12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A737AB5F-9641-87CE-D4B5-54160F29CCC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1C2F4071-1F77-9A13-4AC0-5446551CAD39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796BCBE4-9A8C-7A4A-9669-B2C95163BE98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44AD580-AB1A-CCBA-0DBA-C223FAFB2322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E4A7C080-43C6-41AB-6E5B-57C40330E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FAB75F12-C6FD-01BA-F45E-EAEFACD87AB0}"/>
              </a:ext>
            </a:extLst>
          </p:cNvPr>
          <p:cNvSpPr txBox="1"/>
          <p:nvPr/>
        </p:nvSpPr>
        <p:spPr>
          <a:xfrm>
            <a:off x="685800" y="2837441"/>
            <a:ext cx="17476791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Birlikte oyun kodlayalım. 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Adım 14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içerisindeki secim == ‘1’ de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sonrası canları kontrol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   etsin. Eğer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oyuncu_cani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0’a eşit veya daha küçükse ‘Kaybettiniz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Wingdings" panose="05000000000000000000" pitchFamily="2" charset="2"/>
              </a:rPr>
              <a:t>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   yazıp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döngüsünü bitirsin. 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Adım 15 –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içerisindeki secim == ‘1’ de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savas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sonrası canları kontrol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   etsin. Eğer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pc_can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0’a eşit veya daha küçükse ‘Kazandınız !!!’ </a:t>
            </a:r>
          </a:p>
          <a:p>
            <a:pPr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   yazıp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döngüsünü bitirsin.  </a:t>
            </a: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89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FD7B-FE3A-AE99-23B3-00181CF8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ia3.giphy.com/media/v1.Y2lkPTZjMDliOTUydjludjdp...">
            <a:extLst>
              <a:ext uri="{FF2B5EF4-FFF2-40B4-BE49-F238E27FC236}">
                <a16:creationId xmlns:a16="http://schemas.microsoft.com/office/drawing/2014/main" id="{FC415331-4C00-C0F2-09F2-EFED62C2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0" y="1631479"/>
            <a:ext cx="12031579" cy="7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1AB5E4A-6F6F-53CA-1754-21874C96D42F}"/>
              </a:ext>
            </a:extLst>
          </p:cNvPr>
          <p:cNvSpPr txBox="1"/>
          <p:nvPr/>
        </p:nvSpPr>
        <p:spPr>
          <a:xfrm>
            <a:off x="5280936" y="4807780"/>
            <a:ext cx="7726128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Son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4CC98C1-C5C8-E3B5-0A6B-9E103C6D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51407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16E4-E8AD-008F-A9A6-803BC870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BB5A370-B8F3-3B03-018C-02DB26027F9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43923CD-BBE4-B137-10E3-EFBA582C02D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F11CAFA-F56F-A1B8-3E2D-089E98BC8C4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3E5B856-82E7-1EDA-ABBF-DFE6C7F64F1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AEC44B1-A27A-1EE3-B1F7-66DBE8C67F8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073FEF8-CBEE-7B20-8A9E-B9F85A1FA7F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1693F45-F7E6-2BE1-1901-A2D3CBCD6F2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C0E32A8-5AC2-11AA-3F0B-C17CE140054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B5C92EB-85A5-EFA6-891B-EF3A45865CE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786B07D-451C-7F1C-A006-90BDA5C249E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9C988FD-828C-2AF8-C3CB-D3541C9987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1DAD7DB-5B4E-4FCE-A2BB-87378C6C3A8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E04CFFC-5629-E1C2-C8C8-ED24D465E1B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B133E7C-B8DF-D787-4EA1-590EFB98AB6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53A13F3-5728-DF65-911C-1F4DDE7E78B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2D85E4D0-793B-6B09-3F4B-715D3C44D788}"/>
              </a:ext>
            </a:extLst>
          </p:cNvPr>
          <p:cNvSpPr txBox="1"/>
          <p:nvPr/>
        </p:nvSpPr>
        <p:spPr>
          <a:xfrm>
            <a:off x="658809" y="3708655"/>
            <a:ext cx="757079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Stok sayısı gir: 10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 Stok arttır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2- Stok düşür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3- Stok sorgula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0- Programı bitir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Seçiminiz: 1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Artırılacak miktar: 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Stok arttırıldı. Güncel stok: 15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14EF9C6-1674-4313-6242-3F3A29B1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61696E1-9CD2-1CB3-542B-006A00F38F0E}"/>
              </a:ext>
            </a:extLst>
          </p:cNvPr>
          <p:cNvSpPr txBox="1"/>
          <p:nvPr/>
        </p:nvSpPr>
        <p:spPr>
          <a:xfrm>
            <a:off x="685800" y="1470727"/>
            <a:ext cx="17602200" cy="2583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Uygulama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Örn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.</a:t>
            </a:r>
          </a:p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endParaRPr lang="tr-TR" sz="7200" dirty="0">
              <a:solidFill>
                <a:srgbClr val="FF5858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9221C62-2EEF-B2B1-12BB-DB7CED36DB86}"/>
              </a:ext>
            </a:extLst>
          </p:cNvPr>
          <p:cNvGrpSpPr/>
          <p:nvPr/>
        </p:nvGrpSpPr>
        <p:grpSpPr>
          <a:xfrm>
            <a:off x="7071262" y="7590968"/>
            <a:ext cx="3575149" cy="269603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06EEC3D9-BC1F-4266-E79A-37F807A0ACC9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FCC126D-F8D0-492E-3C09-B9F6B942C783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4B95E3E1-86A8-C417-8B06-9905A7082C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195CABF-C525-580F-2FDD-DB9B3799560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5C7139CF-98F9-441F-5A21-72E40C7CACBE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4BF8D2BF-01A0-F2BF-D695-804D749F6934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881AF51-0206-D1BC-9682-B54334268BC4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FCC8DE96-49DE-628E-8DB4-567EA2CA9C78}"/>
                  </a:ext>
                </a:extLst>
              </p:cNvPr>
              <p:cNvSpPr txBox="1"/>
              <p:nvPr/>
            </p:nvSpPr>
            <p:spPr>
              <a:xfrm>
                <a:off x="3629054" y="4914238"/>
                <a:ext cx="11398316" cy="11635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86612BB8-1335-1974-DBF0-EF51D8DB1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7">
            <a:extLst>
              <a:ext uri="{FF2B5EF4-FFF2-40B4-BE49-F238E27FC236}">
                <a16:creationId xmlns:a16="http://schemas.microsoft.com/office/drawing/2014/main" id="{F5ADD15B-6E1F-668A-C3A0-E808AB4E9356}"/>
              </a:ext>
            </a:extLst>
          </p:cNvPr>
          <p:cNvSpPr txBox="1"/>
          <p:nvPr/>
        </p:nvSpPr>
        <p:spPr>
          <a:xfrm>
            <a:off x="10584774" y="2968518"/>
            <a:ext cx="7570791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True: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menu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secim =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input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("Seçiminiz: ")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secim == "1":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stok_arttir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elif secim == "2":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stok_dusur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elif secim == "3":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stok_sorgula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elif secim == "0":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("Program sonlandırıldı.")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break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else: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("Hatalı seçim! Tekrar deneyin.")</a:t>
            </a:r>
          </a:p>
        </p:txBody>
      </p:sp>
    </p:spTree>
    <p:extLst>
      <p:ext uri="{BB962C8B-B14F-4D97-AF65-F5344CB8AC3E}">
        <p14:creationId xmlns:p14="http://schemas.microsoft.com/office/powerpoint/2010/main" val="3644606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586FE-D66B-A591-FA82-1B7DEC335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5F2276C8-C711-3E7E-01FF-C6FBA016F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BEA0F64B-5DEC-D2E6-AC7D-DCDC1443E926}"/>
              </a:ext>
            </a:extLst>
          </p:cNvPr>
          <p:cNvGrpSpPr/>
          <p:nvPr/>
        </p:nvGrpSpPr>
        <p:grpSpPr>
          <a:xfrm>
            <a:off x="381000" y="3297598"/>
            <a:ext cx="10363200" cy="3217502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1164C68-1F5A-854E-773C-E9E73A984115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F395A4E-5207-02F7-7EBC-D63754C84FC5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232AAED-7B42-91AF-8081-404CED28A3E8}"/>
              </a:ext>
            </a:extLst>
          </p:cNvPr>
          <p:cNvSpPr txBox="1"/>
          <p:nvPr/>
        </p:nvSpPr>
        <p:spPr>
          <a:xfrm>
            <a:off x="914400" y="3600449"/>
            <a:ext cx="12420600" cy="258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Parametreli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			Fonksiyonlar</a:t>
            </a:r>
            <a:endParaRPr kumimoji="0" lang="tr-TR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CAA305D0-8C1A-7F84-56F9-567B3D66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766369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020E-96DD-33F8-8695-BE66A4C8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AF35A060-C912-58C1-0A1C-8AEA0BBA1E9C}"/>
              </a:ext>
            </a:extLst>
          </p:cNvPr>
          <p:cNvSpPr/>
          <p:nvPr/>
        </p:nvSpPr>
        <p:spPr>
          <a:xfrm>
            <a:off x="12199612" y="3985174"/>
            <a:ext cx="4736876" cy="5273126"/>
          </a:xfrm>
          <a:custGeom>
            <a:avLst/>
            <a:gdLst/>
            <a:ahLst/>
            <a:cxnLst/>
            <a:rect l="l" t="t" r="r" b="b"/>
            <a:pathLst>
              <a:path w="4736876" h="5273126">
                <a:moveTo>
                  <a:pt x="0" y="0"/>
                </a:moveTo>
                <a:lnTo>
                  <a:pt x="4736877" y="0"/>
                </a:lnTo>
                <a:lnTo>
                  <a:pt x="4736877" y="5273126"/>
                </a:lnTo>
                <a:lnTo>
                  <a:pt x="0" y="52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4790A33-BD6E-E424-5712-B7E11DC086F5}"/>
              </a:ext>
            </a:extLst>
          </p:cNvPr>
          <p:cNvSpPr txBox="1"/>
          <p:nvPr/>
        </p:nvSpPr>
        <p:spPr>
          <a:xfrm>
            <a:off x="685800" y="3619500"/>
            <a:ext cx="1060253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Şu ana kadar fonksiyon tanımlarken parantez içleri hep boş bırakıldı. Bu şekilde parametre kullanmayan sadece içerdiği kod bloğunu işleyen fonksiyonlar yazıldı.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Fonksiyonların en önemli işlevlerinden biri de verileri parametre olarak alıp işledikten sonra size sonucu bildirebilme yetenekleridir.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547C35-FFF7-1D19-84D7-CD774197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43DF4EAF-30D2-F847-CD8F-A7E53EF21F43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226286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E82A-5ADA-1B25-86E2-39F68DC8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F3555A15-94F6-6D8D-CA10-8508C06AA557}"/>
              </a:ext>
            </a:extLst>
          </p:cNvPr>
          <p:cNvSpPr/>
          <p:nvPr/>
        </p:nvSpPr>
        <p:spPr>
          <a:xfrm>
            <a:off x="12199612" y="3985174"/>
            <a:ext cx="4736876" cy="5273126"/>
          </a:xfrm>
          <a:custGeom>
            <a:avLst/>
            <a:gdLst/>
            <a:ahLst/>
            <a:cxnLst/>
            <a:rect l="l" t="t" r="r" b="b"/>
            <a:pathLst>
              <a:path w="4736876" h="5273126">
                <a:moveTo>
                  <a:pt x="0" y="0"/>
                </a:moveTo>
                <a:lnTo>
                  <a:pt x="4736877" y="0"/>
                </a:lnTo>
                <a:lnTo>
                  <a:pt x="4736877" y="5273126"/>
                </a:lnTo>
                <a:lnTo>
                  <a:pt x="0" y="52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FCF0B5E-085D-6D81-B1DC-2863D2ECAEBF}"/>
              </a:ext>
            </a:extLst>
          </p:cNvPr>
          <p:cNvSpPr txBox="1"/>
          <p:nvPr/>
        </p:nvSpPr>
        <p:spPr>
          <a:xfrm>
            <a:off x="685800" y="3619500"/>
            <a:ext cx="10602532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Parametre, yazılan fonksiyona işlemesi için gönderilen veridir. Metin, sayı, liste ve benzeri veriler fonksiyonlara işlenmeleri için parametre ( bazen referans da denir) olarak gönderilebilir.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Bunun için fonksiyon tanımlanırken parantez içine gönderilecek parametrenin hangi adla işleneceğinin belirtilmesi yeterlidir.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A7F69EE-97EB-0625-CB60-EAE22710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4EBF9FD5-26BA-D297-3D73-12515ACE2E19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2074505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4EEDA-5BC8-F3BE-5CEC-0982BEAE2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704C63F-2433-62FD-9087-27827AC3FC0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FF1AB1F-8A69-B2E2-C001-EBA01A44284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D654799-99A6-E146-0BE9-8EAB6A9E8A7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5A2D837-C72F-7AC8-0093-ECF3773948E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94C4E50-5A7B-336B-4C48-598FDB5077B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0E396B4-6014-C331-68EB-9D54867EFF4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55A919C-D3DD-0699-98F1-23B89F353F8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683CA31-7512-526E-96B3-3555CFF2B29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BFA3ACC-A8CF-7AA1-9CF7-6E70C16548D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EACC035-27E6-B1F6-6181-19A0EDC26C4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A85889B-5251-F9C8-B845-000F190D00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2A49609-DF62-8070-ED80-79FCE5A1B6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56777CA-F0EF-4720-C19A-7C0803DF1AD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A2C018F-0E0A-D2BB-828B-2FD4434105B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772F80A-EF6E-E9EC-F104-F2365415374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0A6B867-A325-0A1F-9A0A-2B199434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D0D2F6D-BBCE-A8FC-C11B-E8218C2B6077}"/>
              </a:ext>
            </a:extLst>
          </p:cNvPr>
          <p:cNvGrpSpPr/>
          <p:nvPr/>
        </p:nvGrpSpPr>
        <p:grpSpPr>
          <a:xfrm>
            <a:off x="3810000" y="2628899"/>
            <a:ext cx="9040087" cy="766670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DD40469-3F13-9BD4-5A07-5223E7C859B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7C3D97F3-4E1A-7CB3-D029-32F46FB4F1D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6856E37A-3C08-010E-D6F9-4AEABEA09B0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CFBFB09-BB39-8948-126E-0C1326274A74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F4D5743E-1042-7D68-4A25-6A48D88ABF5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7E4D87A9-75F4-39FC-4CCD-34B4D4810E12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84445A-09F7-EAB9-F109-8BF4A5CDB0F2}"/>
                </a:ext>
              </a:extLst>
            </p:cNvPr>
            <p:cNvSpPr txBox="1"/>
            <p:nvPr/>
          </p:nvSpPr>
          <p:spPr>
            <a:xfrm>
              <a:off x="3137852" y="4172608"/>
              <a:ext cx="12313466" cy="3938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selamla(ad):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print("Merhaba " + ad)</a:t>
              </a:r>
              <a:endPara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44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4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selamla("Arda")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selamla("Ali")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selamla("Çağan")</a:t>
              </a:r>
              <a:endPara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C0AF85DC-8BB4-9C06-73C7-6D1E4A527F05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265170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624E4-116E-B118-7663-3720097C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3521263-DFBC-5B46-C428-1EDEEE54D3F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CED238A-44BA-726D-826F-DE79C8FC4F0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CF5E88E-F5CE-ACA1-D8D6-ED7B1A827ED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6D48C52-9473-AEDF-7B2B-558D77A75CB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5F31012-DEC8-CFD3-8351-A831C016FB8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9411564-6CFF-0B9A-1712-713089CCD62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5F03660-CC17-3E55-89AB-B7520F667E4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A4F2948-A5E7-7A0B-4605-797091F4ECF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1CADA14-AF1C-9661-E276-4702483D8AD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DFBEBC0-8A48-0B91-CECC-C7C148DE5E5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BE95496-079F-070B-38A4-AD19DE0390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BDDBE77-417B-5858-FACF-84501F391D7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EB01E0B-600A-2BDD-BA5F-AD80EB8FF79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EB11B46-3829-F575-5757-06D5879088D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A33DBBC-EA72-6096-38FA-6AA77CC9180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BB97A5A-2E86-8BED-4997-AA66E0C8E20F}"/>
              </a:ext>
            </a:extLst>
          </p:cNvPr>
          <p:cNvSpPr txBox="1"/>
          <p:nvPr/>
        </p:nvSpPr>
        <p:spPr>
          <a:xfrm>
            <a:off x="8249363" y="2763516"/>
            <a:ext cx="949994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Eğer fonksiyon tanımlanırken parametre kullanacağı belirtilmiş ve parantez içine parametre tanımı yapılmışsa fonksiyon çağrılırken muhakkak parametre kullanılmalıdır. Aksi hâlde program çalışırken hata verecektir.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2007D96-8DF7-A056-CAC3-42D8E9C8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F2E9ACD0-8625-5B30-624A-2A4782D6D061}"/>
              </a:ext>
            </a:extLst>
          </p:cNvPr>
          <p:cNvGrpSpPr/>
          <p:nvPr/>
        </p:nvGrpSpPr>
        <p:grpSpPr>
          <a:xfrm>
            <a:off x="658809" y="2763516"/>
            <a:ext cx="7388683" cy="626618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C45831E-CB25-E343-E5FB-6D350BC9D57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7704752-013F-DC00-A65A-24D0502754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6DD620A0-8C3E-E6E7-CF71-B9D016229ED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08A9F256-A992-E9CD-B98A-7A12EC570650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ACD96943-D68C-9E2D-1FF3-9A67D99B968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2B7BFB6C-B0A3-FFCA-2F06-329F03ABB179}"/>
                  </a:ext>
                </a:extLst>
              </p:cNvPr>
              <p:cNvSpPr/>
              <p:nvPr/>
            </p:nvSpPr>
            <p:spPr>
              <a:xfrm>
                <a:off x="3399715" y="412832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25415-BD0E-28A1-D1AF-93B32F2A63E2}"/>
                </a:ext>
              </a:extLst>
            </p:cNvPr>
            <p:cNvSpPr txBox="1"/>
            <p:nvPr/>
          </p:nvSpPr>
          <p:spPr>
            <a:xfrm>
              <a:off x="3137852" y="4172608"/>
              <a:ext cx="12313466" cy="38327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def selamla(ad):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print("Merhaba " + ad)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3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selamla("Arda")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selamla("Ali")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selamla("Çağan")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5">
            <a:extLst>
              <a:ext uri="{FF2B5EF4-FFF2-40B4-BE49-F238E27FC236}">
                <a16:creationId xmlns:a16="http://schemas.microsoft.com/office/drawing/2014/main" id="{E88A444D-7EE7-0233-0EAF-F3C2ED162F12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Parametreli Fonksiyonlar</a:t>
            </a:r>
          </a:p>
        </p:txBody>
      </p:sp>
    </p:spTree>
    <p:extLst>
      <p:ext uri="{BB962C8B-B14F-4D97-AF65-F5344CB8AC3E}">
        <p14:creationId xmlns:p14="http://schemas.microsoft.com/office/powerpoint/2010/main" val="3512373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3504</TotalTime>
  <Words>2613</Words>
  <Application>Microsoft Office PowerPoint</Application>
  <PresentationFormat>Özel</PresentationFormat>
  <Paragraphs>491</Paragraphs>
  <Slides>38</Slides>
  <Notes>31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4" baseType="lpstr">
      <vt:lpstr>Fira Code</vt:lpstr>
      <vt:lpstr>Calibri</vt:lpstr>
      <vt:lpstr>Aptos</vt:lpstr>
      <vt:lpstr>Arial</vt:lpstr>
      <vt:lpstr>Consolas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 Workshop for Beginners Presentation Kopyası</dc:title>
  <dc:creator>SAMU-Furkan_Durmus</dc:creator>
  <cp:lastModifiedBy>Office</cp:lastModifiedBy>
  <cp:revision>91</cp:revision>
  <dcterms:created xsi:type="dcterms:W3CDTF">2006-08-16T00:00:00Z</dcterms:created>
  <dcterms:modified xsi:type="dcterms:W3CDTF">2025-12-25T20:42:07Z</dcterms:modified>
  <dc:identifier>DAG0Y_Vgdrk</dc:identifier>
</cp:coreProperties>
</file>