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73"/>
  </p:notesMasterIdLst>
  <p:handoutMasterIdLst>
    <p:handoutMasterId r:id="rId74"/>
  </p:handoutMasterIdLst>
  <p:sldIdLst>
    <p:sldId id="256" r:id="rId3"/>
    <p:sldId id="442" r:id="rId4"/>
    <p:sldId id="286" r:id="rId5"/>
    <p:sldId id="778" r:id="rId6"/>
    <p:sldId id="780" r:id="rId7"/>
    <p:sldId id="783" r:id="rId8"/>
    <p:sldId id="786" r:id="rId9"/>
    <p:sldId id="789" r:id="rId10"/>
    <p:sldId id="791" r:id="rId11"/>
    <p:sldId id="793" r:id="rId12"/>
    <p:sldId id="795" r:id="rId13"/>
    <p:sldId id="797" r:id="rId14"/>
    <p:sldId id="799" r:id="rId15"/>
    <p:sldId id="800" r:id="rId16"/>
    <p:sldId id="801" r:id="rId17"/>
    <p:sldId id="277" r:id="rId18"/>
    <p:sldId id="802" r:id="rId19"/>
    <p:sldId id="803" r:id="rId20"/>
    <p:sldId id="813" r:id="rId21"/>
    <p:sldId id="804" r:id="rId22"/>
    <p:sldId id="805" r:id="rId23"/>
    <p:sldId id="806" r:id="rId24"/>
    <p:sldId id="807" r:id="rId25"/>
    <p:sldId id="808" r:id="rId26"/>
    <p:sldId id="809" r:id="rId27"/>
    <p:sldId id="810" r:id="rId28"/>
    <p:sldId id="811" r:id="rId29"/>
    <p:sldId id="812" r:id="rId30"/>
    <p:sldId id="818" r:id="rId31"/>
    <p:sldId id="814" r:id="rId32"/>
    <p:sldId id="816" r:id="rId33"/>
    <p:sldId id="815" r:id="rId34"/>
    <p:sldId id="817" r:id="rId35"/>
    <p:sldId id="819" r:id="rId36"/>
    <p:sldId id="820" r:id="rId37"/>
    <p:sldId id="821" r:id="rId38"/>
    <p:sldId id="822" r:id="rId39"/>
    <p:sldId id="824" r:id="rId40"/>
    <p:sldId id="823" r:id="rId41"/>
    <p:sldId id="825" r:id="rId42"/>
    <p:sldId id="826" r:id="rId43"/>
    <p:sldId id="827" r:id="rId44"/>
    <p:sldId id="828" r:id="rId45"/>
    <p:sldId id="829" r:id="rId46"/>
    <p:sldId id="830" r:id="rId47"/>
    <p:sldId id="831" r:id="rId48"/>
    <p:sldId id="832" r:id="rId49"/>
    <p:sldId id="833" r:id="rId50"/>
    <p:sldId id="834" r:id="rId51"/>
    <p:sldId id="845" r:id="rId52"/>
    <p:sldId id="847" r:id="rId53"/>
    <p:sldId id="848" r:id="rId54"/>
    <p:sldId id="849" r:id="rId55"/>
    <p:sldId id="850" r:id="rId56"/>
    <p:sldId id="840" r:id="rId57"/>
    <p:sldId id="851" r:id="rId58"/>
    <p:sldId id="852" r:id="rId59"/>
    <p:sldId id="853" r:id="rId60"/>
    <p:sldId id="854" r:id="rId61"/>
    <p:sldId id="855" r:id="rId62"/>
    <p:sldId id="835" r:id="rId63"/>
    <p:sldId id="841" r:id="rId64"/>
    <p:sldId id="842" r:id="rId65"/>
    <p:sldId id="876" r:id="rId66"/>
    <p:sldId id="877" r:id="rId67"/>
    <p:sldId id="843" r:id="rId68"/>
    <p:sldId id="844" r:id="rId69"/>
    <p:sldId id="858" r:id="rId70"/>
    <p:sldId id="859" r:id="rId71"/>
    <p:sldId id="747" r:id="rId72"/>
  </p:sldIdLst>
  <p:sldSz cx="18288000" cy="10287000"/>
  <p:notesSz cx="6858000" cy="9144000"/>
  <p:embeddedFontLst>
    <p:embeddedFont>
      <p:font typeface="Consolas" panose="020B0609020204030204" pitchFamily="49" charset="0"/>
      <p:regular r:id="rId75"/>
      <p:bold r:id="rId76"/>
      <p:italic r:id="rId77"/>
      <p:boldItalic r:id="rId78"/>
    </p:embeddedFont>
    <p:embeddedFont>
      <p:font typeface="Fira Code" panose="020B0809050000020004" pitchFamily="49" charset="0"/>
      <p:regular r:id="rId79"/>
      <p:bold r:id="rId8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81FF"/>
    <a:srgbClr val="7ED957"/>
    <a:srgbClr val="38B6FF"/>
    <a:srgbClr val="FFCA04"/>
    <a:srgbClr val="FF5858"/>
    <a:srgbClr val="0077B6"/>
    <a:srgbClr val="0077B5"/>
    <a:srgbClr val="FFC535"/>
    <a:srgbClr val="782A2A"/>
    <a:srgbClr val="1C3A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01" autoAdjust="0"/>
    <p:restoredTop sz="94622" autoAdjust="0"/>
  </p:normalViewPr>
  <p:slideViewPr>
    <p:cSldViewPr>
      <p:cViewPr varScale="1">
        <p:scale>
          <a:sx n="52" d="100"/>
          <a:sy n="52" d="100"/>
        </p:scale>
        <p:origin x="394"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2" d="100"/>
          <a:sy n="62" d="100"/>
        </p:scale>
        <p:origin x="3226" y="77"/>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handoutMaster" Target="handoutMasters/handoutMaster1.xml"/><Relationship Id="rId79" Type="http://schemas.openxmlformats.org/officeDocument/2006/relationships/font" Target="fonts/font5.fntdata"/><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font" Target="fonts/font3.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font" Target="fonts/font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font" Target="fonts/font1.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font" Target="fonts/font4.fntdata"/><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2.fntdata"/><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B411F27B-84AD-2C27-0357-FC54E64BA53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852B72C5-3575-C5C4-FD6E-B1D521ECDE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30F275-628B-40D1-8643-180422A1F69C}" type="datetimeFigureOut">
              <a:rPr lang="tr-TR" smtClean="0"/>
              <a:t>25.12.2025</a:t>
            </a:fld>
            <a:endParaRPr lang="tr-TR"/>
          </a:p>
        </p:txBody>
      </p:sp>
      <p:sp>
        <p:nvSpPr>
          <p:cNvPr id="4" name="Alt Bilgi Yer Tutucusu 3">
            <a:extLst>
              <a:ext uri="{FF2B5EF4-FFF2-40B4-BE49-F238E27FC236}">
                <a16:creationId xmlns:a16="http://schemas.microsoft.com/office/drawing/2014/main" id="{79049D86-4735-CF70-A800-D8A62846D43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A0215E76-4F44-A17B-CC2F-E36BE1158E3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C2D45-8FE4-45AA-B54F-46BAEE194DBA}" type="slidenum">
              <a:rPr lang="tr-TR" smtClean="0"/>
              <a:t>‹#›</a:t>
            </a:fld>
            <a:endParaRPr lang="tr-TR"/>
          </a:p>
        </p:txBody>
      </p:sp>
    </p:spTree>
    <p:extLst>
      <p:ext uri="{BB962C8B-B14F-4D97-AF65-F5344CB8AC3E}">
        <p14:creationId xmlns:p14="http://schemas.microsoft.com/office/powerpoint/2010/main" val="671531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C9D9FC-1951-4DEA-9B5E-3992E8A4B1AC}" type="datetimeFigureOut">
              <a:rPr lang="tr-TR" smtClean="0"/>
              <a:t>25.12.2025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46ECE2-9A0E-4FF3-A5F4-5F6FB61AE8A4}" type="slidenum">
              <a:rPr lang="tr-TR" smtClean="0"/>
              <a:t>‹#›</a:t>
            </a:fld>
            <a:endParaRPr lang="tr-TR"/>
          </a:p>
        </p:txBody>
      </p:sp>
    </p:spTree>
    <p:extLst>
      <p:ext uri="{BB962C8B-B14F-4D97-AF65-F5344CB8AC3E}">
        <p14:creationId xmlns:p14="http://schemas.microsoft.com/office/powerpoint/2010/main" val="1926232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CF46ECE2-9A0E-4FF3-A5F4-5F6FB61AE8A4}" type="slidenum">
              <a:rPr lang="tr-TR" smtClean="0"/>
              <a:t>1</a:t>
            </a:fld>
            <a:endParaRPr lang="tr-TR"/>
          </a:p>
        </p:txBody>
      </p:sp>
    </p:spTree>
    <p:extLst>
      <p:ext uri="{BB962C8B-B14F-4D97-AF65-F5344CB8AC3E}">
        <p14:creationId xmlns:p14="http://schemas.microsoft.com/office/powerpoint/2010/main" val="2878408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43B38-38E5-65A4-AF50-AC61BB03E32F}"/>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D4ACAC90-3661-ED1C-F1C5-AFBB8B731181}"/>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B298A4ED-0A0A-2181-D2C8-39792CF3C47B}"/>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DF89D050-B802-7EF5-DA9D-68D94AD3EE5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6ECE2-9A0E-4FF3-A5F4-5F6FB61AE8A4}"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05607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30883-788C-855F-A566-A7F7C8B11BA6}"/>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7362C600-3813-7498-E764-EF7EC99704D4}"/>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0746F735-B3E8-B086-9CD6-5BEA13D0BC52}"/>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3DAE010D-B96C-B5C9-73E1-D8498276D7B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6ECE2-9A0E-4FF3-A5F4-5F6FB61AE8A4}"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35223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8FE7F-5E0E-516F-C5C9-43237F9D3900}"/>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7C27FBEA-9D48-64E6-092D-4AB7F8634F3F}"/>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450D725C-64A3-EF08-D247-1368C4477C0F}"/>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8EF6A96F-FE6E-E359-1A8F-D3106069C6C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6ECE2-9A0E-4FF3-A5F4-5F6FB61AE8A4}"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37084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CC2A0-EC42-D35A-EBFE-EE78E457477A}"/>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59565B55-569C-C027-DA29-1CC6BB8AD138}"/>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7C4F6F00-509B-DEB0-85AA-DDFAAF15BAD4}"/>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5946C496-A9A8-8424-90DD-59204E2D045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6ECE2-9A0E-4FF3-A5F4-5F6FB61AE8A4}"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64867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DFF7F-EF18-CEF8-AB34-E3948E1CFE87}"/>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E5847C41-3ECD-B950-D995-1D9409BA9211}"/>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AF1A4754-A9F2-B3AA-818F-C6632A4A74C4}"/>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815C0763-BC48-D8D6-3354-E41DFA960A2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6ECE2-9A0E-4FF3-A5F4-5F6FB61AE8A4}"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63389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2B208-1308-13A2-A35D-1D998AA662C6}"/>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61F6EB33-A0A9-9110-AC73-09A856798EE3}"/>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36345ED8-DB82-2DEC-DED7-C724324A36D2}"/>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2058FA3F-E905-69FC-DF13-07E00FA4FF6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6ECE2-9A0E-4FF3-A5F4-5F6FB61AE8A4}"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38557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74C05-C79F-046D-AC86-41CEBE473668}"/>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08401B2F-01A2-9295-196E-2E38C81E020E}"/>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8638D251-8111-765A-0ADF-558BC0461732}"/>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B779BC63-95E7-695F-6048-87CE777D1B7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6ECE2-9A0E-4FF3-A5F4-5F6FB61AE8A4}"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5279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09702-9C3B-5354-A1CC-F4F10531AB41}"/>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AC269F13-0E51-2CA1-0527-6A8C2858A9D1}"/>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2FBFA6B6-05C4-36B2-B923-9E5BC3E66A5F}"/>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D14082C4-C781-7E9F-1C1C-C3079BEB864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6ECE2-9A0E-4FF3-A5F4-5F6FB61AE8A4}"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50887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C6BA7-C6D5-51E8-B2D4-A031A126C331}"/>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FD63336E-3759-4B56-3542-DB44961D17D9}"/>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88A8A87-B729-F190-3731-5D0F97BD7A8F}"/>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0A8FB291-9787-864A-3BB5-347E88CE58B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6ECE2-9A0E-4FF3-A5F4-5F6FB61AE8A4}"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34826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4C3B8-9946-59D5-B9C9-466D38D88585}"/>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50AFAE8B-8CBA-AECB-575C-A7760459B11A}"/>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0549CCBD-F87C-38F9-C846-272A0BC5049D}"/>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35BBFB4E-6FA4-1CED-CF3D-06D4A449A19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6ECE2-9A0E-4FF3-A5F4-5F6FB61AE8A4}"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67531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3BB60-40D5-D1B3-C590-87978DEB8AD0}"/>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FBEA7AB8-DF17-5B8D-5AE3-7F4FBC6CF243}"/>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8A41323A-8B43-B58A-0198-0F655331C883}"/>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6024A8A1-7DE0-37A3-1B12-85DCFF6F2FC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6ECE2-9A0E-4FF3-A5F4-5F6FB61AE8A4}"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46564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5115C-E3EC-B2BC-A7F9-582A040EB68B}"/>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081D04BB-B601-7CCA-7D55-298A9BC746C7}"/>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D9079F9D-31F8-1CA3-9AC5-7CDC7BD722C0}"/>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88A5DC2D-7C4E-6116-33E2-0525A6C5C37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6ECE2-9A0E-4FF3-A5F4-5F6FB61AE8A4}"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39375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CF46ECE2-9A0E-4FF3-A5F4-5F6FB61AE8A4}" type="slidenum">
              <a:rPr lang="tr-TR" smtClean="0"/>
              <a:t>50</a:t>
            </a:fld>
            <a:endParaRPr lang="tr-TR"/>
          </a:p>
        </p:txBody>
      </p:sp>
    </p:spTree>
    <p:extLst>
      <p:ext uri="{BB962C8B-B14F-4D97-AF65-F5344CB8AC3E}">
        <p14:creationId xmlns:p14="http://schemas.microsoft.com/office/powerpoint/2010/main" val="2532633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CFA8C-DBD9-1967-74AA-480541223168}"/>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F6340874-292F-36FF-7797-01DD0366FABF}"/>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8D194A06-A625-D7F4-035C-28D7D1EA1A2E}"/>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B5B46BDD-8E54-90AE-01A2-6719F149FB4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6ECE2-9A0E-4FF3-A5F4-5F6FB61AE8A4}"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94537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EB479-2870-D351-6288-3B2D52E1EDBB}"/>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BD3CBADF-0F56-F662-82DF-086172A56E8E}"/>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5EC85E81-A663-2F24-E4E6-FAA189037229}"/>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08F1A573-7DE9-2FBA-1CC9-59D7FAF02FA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6ECE2-9A0E-4FF3-A5F4-5F6FB61AE8A4}"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69272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64E62-91FB-01A0-20C4-97DCF487D73F}"/>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726E2A5C-64A8-A308-7B13-959910ECC9B2}"/>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78FDAB84-A0ED-491E-4184-28008C53460E}"/>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A62B1939-B833-681E-067A-D2CB6DD05F6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6ECE2-9A0E-4FF3-A5F4-5F6FB61AE8A4}"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20332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DBB29-1B45-7112-B079-EC63C1B030EF}"/>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8BF0DFA2-AFF7-CDE4-7781-5E17123985BD}"/>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88C3A361-F83F-7A94-1E3F-3F033211B1B6}"/>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B567718B-3809-C2FB-CE7C-A9DA350C7F1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6ECE2-9A0E-4FF3-A5F4-5F6FB61AE8A4}"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366478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0215C-BB1F-799F-8C4D-CCAE15C41FC8}"/>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78130E9F-5972-B570-A50D-2A2F43BC96B3}"/>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0FFA6733-C239-C6ED-B5B0-9520E6557F15}"/>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759D8461-E1E5-A8B8-4047-27E6B663AE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6ECE2-9A0E-4FF3-A5F4-5F6FB61AE8A4}"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762989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6518F-F532-ABA9-EDBF-5B7424F6C1AD}"/>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1A3F1ACB-3FBE-3E9E-F60E-FEA7ED117D25}"/>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7835B172-C1BD-8718-F810-3D70EA9D2819}"/>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C764B8E6-EB11-E862-0363-F4E78B2A6DA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6ECE2-9A0E-4FF3-A5F4-5F6FB61AE8A4}"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661185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84F35-A00E-733A-C241-132BAB677687}"/>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E3A7B1DD-0266-2FF8-58F5-7C0588D9D31E}"/>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36FB4FA1-BA38-FCD2-2FD2-DFA28B0EEAA0}"/>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80F31447-D9E5-B190-A07A-E67656ECC3B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6ECE2-9A0E-4FF3-A5F4-5F6FB61AE8A4}"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5217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C7038-F93B-3776-B37A-090DF0A26AD5}"/>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2A60A333-3766-23B2-CA54-56FEC1C258FD}"/>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E9E80B0A-A962-2104-11FD-8B7B625C7CF5}"/>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83901750-430F-68DB-689A-93A124F7A0F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6ECE2-9A0E-4FF3-A5F4-5F6FB61AE8A4}"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33372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E5721-19AC-E258-14B9-62234D821FA0}"/>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CF240413-FA07-27ED-F861-B87B7DAD79BD}"/>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31E26A69-4FD5-90AB-501C-CAD83538D85A}"/>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20EC817B-D260-78FE-99A8-CB10000B234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6ECE2-9A0E-4FF3-A5F4-5F6FB61AE8A4}"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48367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8E3D6-6CB9-24E3-9727-C62CAB0E0E91}"/>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686B964D-3677-37D6-3C76-00D5188CCFC3}"/>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EBC125D0-5C87-0B19-948F-A229E8617BE0}"/>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C3E60FD2-589E-7C58-ACA3-5CA1B356A6A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6ECE2-9A0E-4FF3-A5F4-5F6FB61AE8A4}"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718648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6E2FD-520D-36B5-2DEE-C06623075632}"/>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A3F2015F-1C5A-9A37-C365-64587762E000}"/>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004AD4E0-8D3B-CBB3-6E26-2FC05B5075DF}"/>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D94A3B0B-A14B-DF8D-563A-97C3B0299F4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6ECE2-9A0E-4FF3-A5F4-5F6FB61AE8A4}"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80780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0DC06-2D59-C385-5AF0-6D438086461B}"/>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D10038E0-1C84-260A-354E-85A61C3D4639}"/>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5A9F2667-66D9-BEB0-6149-50E0CBE0EEC5}"/>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F40F67D6-4526-A898-78B8-D1E3C02F25A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6ECE2-9A0E-4FF3-A5F4-5F6FB61AE8A4}"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01065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E5FB8-F78F-226B-A58D-6C4FC61F1604}"/>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7203B2D8-9417-AD7D-2AA0-2F6F76AC2384}"/>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A0817B17-E7E2-8D12-283C-E0D35102DB2B}"/>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9114A7CF-E110-2913-84B2-A56F04156CB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6ECE2-9A0E-4FF3-A5F4-5F6FB61AE8A4}"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11082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C7E61-924C-C7BA-DCCB-2FB226942FEA}"/>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DE531625-B8F2-2C44-7683-4B881514519B}"/>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B92A5840-E1DA-6187-61F2-68EEE0EB2DEB}"/>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54834009-CAC1-4DC2-6D16-6B70836D15C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6ECE2-9A0E-4FF3-A5F4-5F6FB61AE8A4}"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74378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F05D2-9E6F-A030-02D9-9517B4DB51AC}"/>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A8C5E0B5-0ABE-A9D9-778A-87A38A08E89F}"/>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A1C21BCE-1AE2-5BC2-92B7-467158634C46}"/>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27C1D046-CDD8-158E-76BD-57A4748CAE5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6ECE2-9A0E-4FF3-A5F4-5F6FB61AE8A4}"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51988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87E47-E1C2-319C-BC57-58BF9E4C0345}"/>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B8CC9779-1C5F-8758-E2C3-CB88206F1DA8}"/>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00634BD8-DEDB-480E-808A-A888874B5CA3}"/>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4E0770F2-0143-F125-CD4A-E0D0FDB9227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6ECE2-9A0E-4FF3-A5F4-5F6FB61AE8A4}"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10241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94212-5E2E-1F8C-749A-0306316D58F8}"/>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8ADB36F7-3ABC-8B89-6893-35CE60D773FF}"/>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C3B4525A-B761-BF7B-CCE3-012B5F145E14}"/>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2FB1BAD2-B76C-D215-166E-82437935799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6ECE2-9A0E-4FF3-A5F4-5F6FB61AE8A4}" type="slidenum">
              <a:rPr kumimoji="0" lang="tr-T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tr-T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43482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2816228-89E7-42B8-9661-4D193C8CE157}" type="datetime1">
              <a:rPr lang="en-US" smtClean="0"/>
              <a:t>12/25/2025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926CED-734D-438A-8065-CE66A78C2BAE}" type="datetime1">
              <a:rPr lang="en-US" smtClean="0"/>
              <a:t>12/25/2025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8B6AD1-D1C6-4F73-985F-081E8A1A09B4}" type="datetime1">
              <a:rPr lang="en-US" smtClean="0"/>
              <a:t>12/25/2025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2816228-89E7-42B8-9661-4D193C8CE157}" type="datetime1">
              <a:rPr lang="en-US" smtClean="0"/>
              <a:t>12/25/2025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0000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1FEA12-B9C4-43E1-8F23-91D599DFD241}" type="datetime1">
              <a:rPr lang="en-US" smtClean="0"/>
              <a:t>12/25/2025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2749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2C96E4-02A1-4A19-85BC-9DB0C47AC9BC}" type="datetime1">
              <a:rPr lang="en-US" smtClean="0"/>
              <a:t>12/25/2025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3542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EA0180-919A-450A-90E8-AA01781FE728}" type="datetime1">
              <a:rPr lang="en-US" smtClean="0"/>
              <a:t>12/25/2025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39760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ACC3CC-B805-4EA8-9BB6-7B37CE9D63BC}" type="datetime1">
              <a:rPr lang="en-US" smtClean="0"/>
              <a:t>12/25/2025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71037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A5775716-A519-4F07-96B7-1D13150D3CF9}" type="datetime1">
              <a:rPr lang="en-US" smtClean="0"/>
              <a:t>12/25/2025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332817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2BDC19-9FBA-4E2F-BA08-DDC69F6CD829}" type="datetime1">
              <a:rPr lang="en-US" smtClean="0"/>
              <a:t>12/25/2025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5316200" y="9334500"/>
            <a:ext cx="2133600" cy="365125"/>
          </a:xfrm>
        </p:spPr>
        <p:txBody>
          <a:bodyPr/>
          <a:lstStyle/>
          <a:p>
            <a:fld id="{B6F15528-21DE-4FAA-801E-634DDDAF4B2B}" type="slidenum">
              <a:rPr lang="en-US" smtClean="0"/>
              <a:pPr/>
              <a:t>‹#›</a:t>
            </a:fld>
            <a:endParaRPr lang="en-US"/>
          </a:p>
        </p:txBody>
      </p:sp>
      <p:sp>
        <p:nvSpPr>
          <p:cNvPr id="17" name="AutoShape 17">
            <a:extLst>
              <a:ext uri="{FF2B5EF4-FFF2-40B4-BE49-F238E27FC236}">
                <a16:creationId xmlns:a16="http://schemas.microsoft.com/office/drawing/2014/main" id="{99EEB6C0-6893-2812-09AC-B79B6E45834E}"/>
              </a:ext>
            </a:extLst>
          </p:cNvPr>
          <p:cNvSpPr/>
          <p:nvPr userDrawn="1"/>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4284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0C9965-F168-4C61-B9A0-278D9CBA7929}" type="datetime1">
              <a:rPr lang="en-US" smtClean="0"/>
              <a:t>12/25/2025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43467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1FEA12-B9C4-43E1-8F23-91D599DFD241}" type="datetime1">
              <a:rPr lang="en-US" smtClean="0"/>
              <a:t>12/25/2025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2369E4-F907-40FF-9AFF-1FD7CB7E145E}" type="datetime1">
              <a:rPr lang="en-US" smtClean="0"/>
              <a:t>12/25/2025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614920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926CED-734D-438A-8065-CE66A78C2BAE}" type="datetime1">
              <a:rPr lang="en-US" smtClean="0"/>
              <a:t>12/25/2025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645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8B6AD1-D1C6-4F73-985F-081E8A1A09B4}" type="datetime1">
              <a:rPr lang="en-US" smtClean="0"/>
              <a:t>12/25/2025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4809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2C96E4-02A1-4A19-85BC-9DB0C47AC9BC}" type="datetime1">
              <a:rPr lang="en-US" smtClean="0"/>
              <a:t>12/25/2025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EA0180-919A-450A-90E8-AA01781FE728}" type="datetime1">
              <a:rPr lang="en-US" smtClean="0"/>
              <a:t>12/25/2025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ACC3CC-B805-4EA8-9BB6-7B37CE9D63BC}" type="datetime1">
              <a:rPr lang="en-US" smtClean="0"/>
              <a:t>12/25/2025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A5775716-A519-4F07-96B7-1D13150D3CF9}" type="datetime1">
              <a:rPr lang="en-US" smtClean="0"/>
              <a:t>12/25/2025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2BDC19-9FBA-4E2F-BA08-DDC69F6CD829}" type="datetime1">
              <a:rPr lang="en-US" smtClean="0"/>
              <a:t>12/25/2025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5316200" y="9334500"/>
            <a:ext cx="2133600" cy="365125"/>
          </a:xfrm>
        </p:spPr>
        <p:txBody>
          <a:bodyPr/>
          <a:lstStyle/>
          <a:p>
            <a:fld id="{B6F15528-21DE-4FAA-801E-634DDDAF4B2B}" type="slidenum">
              <a:rPr lang="en-US" smtClean="0"/>
              <a:pPr/>
              <a:t>‹#›</a:t>
            </a:fld>
            <a:endParaRPr lang="en-US"/>
          </a:p>
        </p:txBody>
      </p:sp>
      <p:sp>
        <p:nvSpPr>
          <p:cNvPr id="17" name="AutoShape 17">
            <a:extLst>
              <a:ext uri="{FF2B5EF4-FFF2-40B4-BE49-F238E27FC236}">
                <a16:creationId xmlns:a16="http://schemas.microsoft.com/office/drawing/2014/main" id="{99EEB6C0-6893-2812-09AC-B79B6E45834E}"/>
              </a:ext>
            </a:extLst>
          </p:cNvPr>
          <p:cNvSpPr/>
          <p:nvPr userDrawn="1"/>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0C9965-F168-4C61-B9A0-278D9CBA7929}" type="datetime1">
              <a:rPr lang="en-US" smtClean="0"/>
              <a:t>12/25/2025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2369E4-F907-40FF-9AFF-1FD7CB7E145E}" type="datetime1">
              <a:rPr lang="en-US" smtClean="0"/>
              <a:t>12/25/2025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48EFA336-3BA8-9396-A217-2146C32D560A}"/>
              </a:ext>
            </a:extLst>
          </p:cNvPr>
          <p:cNvSpPr/>
          <p:nvPr userDrawn="1"/>
        </p:nvSpPr>
        <p:spPr>
          <a:xfrm>
            <a:off x="658809" y="359763"/>
            <a:ext cx="17262368" cy="844118"/>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Freeform 3">
            <a:extLst>
              <a:ext uri="{FF2B5EF4-FFF2-40B4-BE49-F238E27FC236}">
                <a16:creationId xmlns:a16="http://schemas.microsoft.com/office/drawing/2014/main" id="{25000D13-F031-A2AC-071F-BFB3BC4E857C}"/>
              </a:ext>
            </a:extLst>
          </p:cNvPr>
          <p:cNvSpPr/>
          <p:nvPr userDrawn="1"/>
        </p:nvSpPr>
        <p:spPr>
          <a:xfrm rot="5400000">
            <a:off x="3219409" y="-3133728"/>
            <a:ext cx="11927910" cy="18288000"/>
          </a:xfrm>
          <a:custGeom>
            <a:avLst/>
            <a:gdLst/>
            <a:ahLst/>
            <a:cxnLst/>
            <a:rect l="l" t="t" r="r" b="b"/>
            <a:pathLst>
              <a:path w="11927910" h="18533220">
                <a:moveTo>
                  <a:pt x="0" y="0"/>
                </a:moveTo>
                <a:lnTo>
                  <a:pt x="11927910" y="0"/>
                </a:lnTo>
                <a:lnTo>
                  <a:pt x="11927910" y="18533220"/>
                </a:lnTo>
                <a:lnTo>
                  <a:pt x="0" y="18533220"/>
                </a:lnTo>
                <a:lnTo>
                  <a:pt x="0" y="0"/>
                </a:lnTo>
                <a:close/>
              </a:path>
            </a:pathLst>
          </a:custGeom>
          <a:blipFill>
            <a:blip r:embed="rId13">
              <a:alphaModFix amt="50000"/>
            </a:blip>
            <a:stretch>
              <a:fillRect t="-7208" b="-7208"/>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CCB420-8D4C-46E7-A528-B402A4B9BE31}" type="datetime1">
              <a:rPr lang="en-US" smtClean="0"/>
              <a:t>12/25/2025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544800" y="9334500"/>
            <a:ext cx="2133600" cy="365125"/>
          </a:xfrm>
          <a:prstGeom prst="rect">
            <a:avLst/>
          </a:prstGeom>
        </p:spPr>
        <p:txBody>
          <a:bodyPr vert="horz" lIns="91440" tIns="45720" rIns="91440" bIns="45720" rtlCol="0" anchor="ctr"/>
          <a:lstStyle>
            <a:lvl1pPr algn="r">
              <a:defRPr lang="en-US" sz="1800" kern="1200" smtClean="0">
                <a:solidFill>
                  <a:schemeClr val="bg1"/>
                </a:solidFill>
                <a:latin typeface="Fira Code"/>
                <a:ea typeface="Fira Code"/>
                <a:cs typeface="Fira Code"/>
              </a:defRPr>
            </a:lvl1pPr>
          </a:lstStyle>
          <a:p>
            <a:fld id="{B6F15528-21DE-4FAA-801E-634DDDAF4B2B}" type="slidenum">
              <a:rPr lang="tr-TR" smtClean="0"/>
              <a:pPr/>
              <a:t>‹#›</a:t>
            </a:fld>
            <a:endParaRPr lang="tr-TR" dirty="0"/>
          </a:p>
        </p:txBody>
      </p:sp>
      <p:sp>
        <p:nvSpPr>
          <p:cNvPr id="7" name="TextBox 14">
            <a:extLst>
              <a:ext uri="{FF2B5EF4-FFF2-40B4-BE49-F238E27FC236}">
                <a16:creationId xmlns:a16="http://schemas.microsoft.com/office/drawing/2014/main" id="{E44AD387-8AF9-1524-AE65-CA9667259300}"/>
              </a:ext>
            </a:extLst>
          </p:cNvPr>
          <p:cNvSpPr txBox="1"/>
          <p:nvPr userDrawn="1"/>
        </p:nvSpPr>
        <p:spPr>
          <a:xfrm>
            <a:off x="815178" y="472925"/>
            <a:ext cx="3113472" cy="480837"/>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AB81FF"/>
                </a:solidFill>
                <a:effectLst/>
                <a:uLnTx/>
                <a:uFillTx/>
                <a:latin typeface="Fira Code"/>
                <a:ea typeface="Fira Code"/>
                <a:cs typeface="Fira Code"/>
                <a:sym typeface="Fira Code"/>
              </a:rPr>
              <a:t>12. Hafta</a:t>
            </a:r>
            <a:r>
              <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rPr>
              <a:t>&gt;</a:t>
            </a:r>
          </a:p>
        </p:txBody>
      </p:sp>
      <p:sp>
        <p:nvSpPr>
          <p:cNvPr id="9" name="AutoShape 8">
            <a:extLst>
              <a:ext uri="{FF2B5EF4-FFF2-40B4-BE49-F238E27FC236}">
                <a16:creationId xmlns:a16="http://schemas.microsoft.com/office/drawing/2014/main" id="{752141CC-2A9E-DF48-3CA0-B6066949694F}"/>
              </a:ext>
            </a:extLst>
          </p:cNvPr>
          <p:cNvSpPr/>
          <p:nvPr userDrawn="1"/>
        </p:nvSpPr>
        <p:spPr>
          <a:xfrm>
            <a:off x="17256364" y="635303"/>
            <a:ext cx="263224" cy="28737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9">
            <a:extLst>
              <a:ext uri="{FF2B5EF4-FFF2-40B4-BE49-F238E27FC236}">
                <a16:creationId xmlns:a16="http://schemas.microsoft.com/office/drawing/2014/main" id="{11EE9175-0AFE-037E-78BD-A2E860D5C3A3}"/>
              </a:ext>
            </a:extLst>
          </p:cNvPr>
          <p:cNvSpPr/>
          <p:nvPr userDrawn="1"/>
        </p:nvSpPr>
        <p:spPr>
          <a:xfrm flipH="1">
            <a:off x="17256364" y="642246"/>
            <a:ext cx="254522" cy="280428"/>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AutoShape 10">
            <a:extLst>
              <a:ext uri="{FF2B5EF4-FFF2-40B4-BE49-F238E27FC236}">
                <a16:creationId xmlns:a16="http://schemas.microsoft.com/office/drawing/2014/main" id="{F4CA0233-31FE-4601-CE0D-2C8B4D3319BC}"/>
              </a:ext>
            </a:extLst>
          </p:cNvPr>
          <p:cNvSpPr/>
          <p:nvPr userDrawn="1"/>
        </p:nvSpPr>
        <p:spPr>
          <a:xfrm>
            <a:off x="16127344" y="778988"/>
            <a:ext cx="376025"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a:extLst>
              <a:ext uri="{FF2B5EF4-FFF2-40B4-BE49-F238E27FC236}">
                <a16:creationId xmlns:a16="http://schemas.microsoft.com/office/drawing/2014/main" id="{92DC7D23-E3AF-76CF-48E6-644FDDD0FFBC}"/>
              </a:ext>
            </a:extLst>
          </p:cNvPr>
          <p:cNvSpPr/>
          <p:nvPr userDrawn="1"/>
        </p:nvSpPr>
        <p:spPr>
          <a:xfrm>
            <a:off x="16731919" y="630418"/>
            <a:ext cx="288842" cy="292256"/>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4">
            <a:extLst>
              <a:ext uri="{FF2B5EF4-FFF2-40B4-BE49-F238E27FC236}">
                <a16:creationId xmlns:a16="http://schemas.microsoft.com/office/drawing/2014/main" id="{26CF3674-959C-E1F7-E74E-51C7E096072B}"/>
              </a:ext>
            </a:extLst>
          </p:cNvPr>
          <p:cNvSpPr txBox="1"/>
          <p:nvPr userDrawn="1"/>
        </p:nvSpPr>
        <p:spPr>
          <a:xfrm>
            <a:off x="7071262" y="463796"/>
            <a:ext cx="4838700" cy="480837"/>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sp>
        <p:nvSpPr>
          <p:cNvPr id="14" name="TextBox 19">
            <a:extLst>
              <a:ext uri="{FF2B5EF4-FFF2-40B4-BE49-F238E27FC236}">
                <a16:creationId xmlns:a16="http://schemas.microsoft.com/office/drawing/2014/main" id="{F8D9C1B3-4795-8ED1-2D6D-A22968898455}"/>
              </a:ext>
            </a:extLst>
          </p:cNvPr>
          <p:cNvSpPr txBox="1"/>
          <p:nvPr userDrawn="1"/>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48EFA336-3BA8-9396-A217-2146C32D560A}"/>
              </a:ext>
            </a:extLst>
          </p:cNvPr>
          <p:cNvSpPr/>
          <p:nvPr userDrawn="1"/>
        </p:nvSpPr>
        <p:spPr>
          <a:xfrm>
            <a:off x="658809" y="359763"/>
            <a:ext cx="17262368" cy="844118"/>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Freeform 3">
            <a:extLst>
              <a:ext uri="{FF2B5EF4-FFF2-40B4-BE49-F238E27FC236}">
                <a16:creationId xmlns:a16="http://schemas.microsoft.com/office/drawing/2014/main" id="{25000D13-F031-A2AC-071F-BFB3BC4E857C}"/>
              </a:ext>
            </a:extLst>
          </p:cNvPr>
          <p:cNvSpPr/>
          <p:nvPr userDrawn="1"/>
        </p:nvSpPr>
        <p:spPr>
          <a:xfrm rot="5400000">
            <a:off x="3219409" y="-3133728"/>
            <a:ext cx="11927910" cy="18288000"/>
          </a:xfrm>
          <a:custGeom>
            <a:avLst/>
            <a:gdLst/>
            <a:ahLst/>
            <a:cxnLst/>
            <a:rect l="l" t="t" r="r" b="b"/>
            <a:pathLst>
              <a:path w="11927910" h="18533220">
                <a:moveTo>
                  <a:pt x="0" y="0"/>
                </a:moveTo>
                <a:lnTo>
                  <a:pt x="11927910" y="0"/>
                </a:lnTo>
                <a:lnTo>
                  <a:pt x="11927910" y="18533220"/>
                </a:lnTo>
                <a:lnTo>
                  <a:pt x="0" y="18533220"/>
                </a:lnTo>
                <a:lnTo>
                  <a:pt x="0" y="0"/>
                </a:lnTo>
                <a:close/>
              </a:path>
            </a:pathLst>
          </a:custGeom>
          <a:blipFill>
            <a:blip r:embed="rId13">
              <a:alphaModFix amt="50000"/>
            </a:blip>
            <a:stretch>
              <a:fillRect t="-7208" b="-7208"/>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CCB420-8D4C-46E7-A528-B402A4B9BE31}" type="datetime1">
              <a:rPr lang="en-US" smtClean="0"/>
              <a:t>12/25/2025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544800" y="9334500"/>
            <a:ext cx="2133600" cy="365125"/>
          </a:xfrm>
          <a:prstGeom prst="rect">
            <a:avLst/>
          </a:prstGeom>
        </p:spPr>
        <p:txBody>
          <a:bodyPr vert="horz" lIns="91440" tIns="45720" rIns="91440" bIns="45720" rtlCol="0" anchor="ctr"/>
          <a:lstStyle>
            <a:lvl1pPr algn="r">
              <a:defRPr lang="en-US" sz="1800" kern="1200" smtClean="0">
                <a:solidFill>
                  <a:schemeClr val="bg1"/>
                </a:solidFill>
                <a:latin typeface="Fira Code"/>
                <a:ea typeface="Fira Code"/>
                <a:cs typeface="Fira Code"/>
              </a:defRPr>
            </a:lvl1pPr>
          </a:lstStyle>
          <a:p>
            <a:fld id="{B6F15528-21DE-4FAA-801E-634DDDAF4B2B}" type="slidenum">
              <a:rPr lang="tr-TR" smtClean="0"/>
              <a:pPr/>
              <a:t>‹#›</a:t>
            </a:fld>
            <a:endParaRPr lang="tr-TR" dirty="0"/>
          </a:p>
        </p:txBody>
      </p:sp>
      <p:sp>
        <p:nvSpPr>
          <p:cNvPr id="7" name="TextBox 14">
            <a:extLst>
              <a:ext uri="{FF2B5EF4-FFF2-40B4-BE49-F238E27FC236}">
                <a16:creationId xmlns:a16="http://schemas.microsoft.com/office/drawing/2014/main" id="{E44AD387-8AF9-1524-AE65-CA9667259300}"/>
              </a:ext>
            </a:extLst>
          </p:cNvPr>
          <p:cNvSpPr txBox="1"/>
          <p:nvPr userDrawn="1"/>
        </p:nvSpPr>
        <p:spPr>
          <a:xfrm>
            <a:off x="815178" y="472925"/>
            <a:ext cx="3113472" cy="480837"/>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AB81FF"/>
                </a:solidFill>
                <a:effectLst/>
                <a:uLnTx/>
                <a:uFillTx/>
                <a:latin typeface="Fira Code"/>
                <a:ea typeface="Fira Code"/>
                <a:cs typeface="Fira Code"/>
                <a:sym typeface="Fira Code"/>
              </a:rPr>
              <a:t>11. Hafta</a:t>
            </a:r>
            <a:r>
              <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rPr>
              <a:t>&gt;</a:t>
            </a:r>
          </a:p>
        </p:txBody>
      </p:sp>
      <p:sp>
        <p:nvSpPr>
          <p:cNvPr id="9" name="AutoShape 8">
            <a:extLst>
              <a:ext uri="{FF2B5EF4-FFF2-40B4-BE49-F238E27FC236}">
                <a16:creationId xmlns:a16="http://schemas.microsoft.com/office/drawing/2014/main" id="{752141CC-2A9E-DF48-3CA0-B6066949694F}"/>
              </a:ext>
            </a:extLst>
          </p:cNvPr>
          <p:cNvSpPr/>
          <p:nvPr userDrawn="1"/>
        </p:nvSpPr>
        <p:spPr>
          <a:xfrm>
            <a:off x="17256364" y="635303"/>
            <a:ext cx="263224" cy="28737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9">
            <a:extLst>
              <a:ext uri="{FF2B5EF4-FFF2-40B4-BE49-F238E27FC236}">
                <a16:creationId xmlns:a16="http://schemas.microsoft.com/office/drawing/2014/main" id="{11EE9175-0AFE-037E-78BD-A2E860D5C3A3}"/>
              </a:ext>
            </a:extLst>
          </p:cNvPr>
          <p:cNvSpPr/>
          <p:nvPr userDrawn="1"/>
        </p:nvSpPr>
        <p:spPr>
          <a:xfrm flipH="1">
            <a:off x="17256364" y="642246"/>
            <a:ext cx="254522" cy="280428"/>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AutoShape 10">
            <a:extLst>
              <a:ext uri="{FF2B5EF4-FFF2-40B4-BE49-F238E27FC236}">
                <a16:creationId xmlns:a16="http://schemas.microsoft.com/office/drawing/2014/main" id="{F4CA0233-31FE-4601-CE0D-2C8B4D3319BC}"/>
              </a:ext>
            </a:extLst>
          </p:cNvPr>
          <p:cNvSpPr/>
          <p:nvPr userDrawn="1"/>
        </p:nvSpPr>
        <p:spPr>
          <a:xfrm>
            <a:off x="16127344" y="778988"/>
            <a:ext cx="376025"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a:extLst>
              <a:ext uri="{FF2B5EF4-FFF2-40B4-BE49-F238E27FC236}">
                <a16:creationId xmlns:a16="http://schemas.microsoft.com/office/drawing/2014/main" id="{92DC7D23-E3AF-76CF-48E6-644FDDD0FFBC}"/>
              </a:ext>
            </a:extLst>
          </p:cNvPr>
          <p:cNvSpPr/>
          <p:nvPr userDrawn="1"/>
        </p:nvSpPr>
        <p:spPr>
          <a:xfrm>
            <a:off x="16731919" y="630418"/>
            <a:ext cx="288842" cy="292256"/>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4">
            <a:extLst>
              <a:ext uri="{FF2B5EF4-FFF2-40B4-BE49-F238E27FC236}">
                <a16:creationId xmlns:a16="http://schemas.microsoft.com/office/drawing/2014/main" id="{26CF3674-959C-E1F7-E74E-51C7E096072B}"/>
              </a:ext>
            </a:extLst>
          </p:cNvPr>
          <p:cNvSpPr txBox="1"/>
          <p:nvPr userDrawn="1"/>
        </p:nvSpPr>
        <p:spPr>
          <a:xfrm>
            <a:off x="7071262" y="463796"/>
            <a:ext cx="4838700" cy="480837"/>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sp>
        <p:nvSpPr>
          <p:cNvPr id="14" name="TextBox 19">
            <a:extLst>
              <a:ext uri="{FF2B5EF4-FFF2-40B4-BE49-F238E27FC236}">
                <a16:creationId xmlns:a16="http://schemas.microsoft.com/office/drawing/2014/main" id="{F8D9C1B3-4795-8ED1-2D6D-A22968898455}"/>
              </a:ext>
            </a:extLst>
          </p:cNvPr>
          <p:cNvSpPr txBox="1"/>
          <p:nvPr userDrawn="1"/>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Tree>
    <p:extLst>
      <p:ext uri="{BB962C8B-B14F-4D97-AF65-F5344CB8AC3E}">
        <p14:creationId xmlns:p14="http://schemas.microsoft.com/office/powerpoint/2010/main" val="3383217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6B86D-A844-C640-AF50-2970A995BC9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A9239F8-0310-E513-5C9E-1D312439B832}"/>
              </a:ext>
            </a:extLst>
          </p:cNvPr>
          <p:cNvSpPr/>
          <p:nvPr/>
        </p:nvSpPr>
        <p:spPr>
          <a:xfrm>
            <a:off x="10515600" y="3395766"/>
            <a:ext cx="7177297" cy="5319372"/>
          </a:xfrm>
          <a:custGeom>
            <a:avLst/>
            <a:gdLst/>
            <a:ahLst/>
            <a:cxnLst/>
            <a:rect l="l" t="t" r="r" b="b"/>
            <a:pathLst>
              <a:path w="8520322" h="6314739">
                <a:moveTo>
                  <a:pt x="0" y="0"/>
                </a:moveTo>
                <a:lnTo>
                  <a:pt x="8520322" y="0"/>
                </a:lnTo>
                <a:lnTo>
                  <a:pt x="8520322" y="6314739"/>
                </a:lnTo>
                <a:lnTo>
                  <a:pt x="0" y="631473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ED42C9B0-DF78-A4A5-9844-92C6500C0109}"/>
              </a:ext>
            </a:extLst>
          </p:cNvPr>
          <p:cNvGrpSpPr/>
          <p:nvPr/>
        </p:nvGrpSpPr>
        <p:grpSpPr>
          <a:xfrm>
            <a:off x="1066800" y="7264747"/>
            <a:ext cx="6077845" cy="1876706"/>
            <a:chOff x="0" y="0"/>
            <a:chExt cx="1600749" cy="236991"/>
          </a:xfrm>
        </p:grpSpPr>
        <p:sp>
          <p:nvSpPr>
            <p:cNvPr id="4" name="Freeform 4">
              <a:extLst>
                <a:ext uri="{FF2B5EF4-FFF2-40B4-BE49-F238E27FC236}">
                  <a16:creationId xmlns:a16="http://schemas.microsoft.com/office/drawing/2014/main" id="{C3DE09D2-747B-0E01-85C7-A16AC80E219B}"/>
                </a:ext>
              </a:extLst>
            </p:cNvPr>
            <p:cNvSpPr/>
            <p:nvPr/>
          </p:nvSpPr>
          <p:spPr>
            <a:xfrm>
              <a:off x="0" y="0"/>
              <a:ext cx="1600749" cy="236991"/>
            </a:xfrm>
            <a:custGeom>
              <a:avLst/>
              <a:gdLst/>
              <a:ahLst/>
              <a:cxnLst/>
              <a:rect l="l" t="t" r="r" b="b"/>
              <a:pathLst>
                <a:path w="1600749" h="236991">
                  <a:moveTo>
                    <a:pt x="30571" y="0"/>
                  </a:moveTo>
                  <a:lnTo>
                    <a:pt x="1570178" y="0"/>
                  </a:lnTo>
                  <a:cubicBezTo>
                    <a:pt x="1578286" y="0"/>
                    <a:pt x="1586062" y="3221"/>
                    <a:pt x="1591795" y="8954"/>
                  </a:cubicBezTo>
                  <a:cubicBezTo>
                    <a:pt x="1597528" y="14687"/>
                    <a:pt x="1600749" y="22463"/>
                    <a:pt x="1600749" y="30571"/>
                  </a:cubicBezTo>
                  <a:lnTo>
                    <a:pt x="1600749" y="206420"/>
                  </a:lnTo>
                  <a:cubicBezTo>
                    <a:pt x="1600749" y="223304"/>
                    <a:pt x="1587062" y="236991"/>
                    <a:pt x="1570178" y="236991"/>
                  </a:cubicBezTo>
                  <a:lnTo>
                    <a:pt x="30571" y="236991"/>
                  </a:lnTo>
                  <a:cubicBezTo>
                    <a:pt x="22463" y="236991"/>
                    <a:pt x="14687" y="233770"/>
                    <a:pt x="8954" y="228037"/>
                  </a:cubicBezTo>
                  <a:cubicBezTo>
                    <a:pt x="3221" y="222304"/>
                    <a:pt x="0" y="214528"/>
                    <a:pt x="0" y="206420"/>
                  </a:cubicBezTo>
                  <a:lnTo>
                    <a:pt x="0" y="30571"/>
                  </a:lnTo>
                  <a:cubicBezTo>
                    <a:pt x="0" y="22463"/>
                    <a:pt x="3221" y="14687"/>
                    <a:pt x="8954" y="8954"/>
                  </a:cubicBezTo>
                  <a:cubicBezTo>
                    <a:pt x="14687" y="3221"/>
                    <a:pt x="22463" y="0"/>
                    <a:pt x="30571" y="0"/>
                  </a:cubicBezTo>
                  <a:close/>
                </a:path>
              </a:pathLst>
            </a:custGeom>
            <a:solidFill>
              <a:srgbClr val="FFC535"/>
            </a:solidFill>
            <a:ln cap="rnd">
              <a:no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a:extLst>
                <a:ext uri="{FF2B5EF4-FFF2-40B4-BE49-F238E27FC236}">
                  <a16:creationId xmlns:a16="http://schemas.microsoft.com/office/drawing/2014/main" id="{15E2F599-7DF5-67F8-D505-DFA1F0A3A206}"/>
                </a:ext>
              </a:extLst>
            </p:cNvPr>
            <p:cNvSpPr txBox="1"/>
            <p:nvPr/>
          </p:nvSpPr>
          <p:spPr>
            <a:xfrm>
              <a:off x="0" y="-38100"/>
              <a:ext cx="1600749" cy="275091"/>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9" name="TextBox 19">
            <a:extLst>
              <a:ext uri="{FF2B5EF4-FFF2-40B4-BE49-F238E27FC236}">
                <a16:creationId xmlns:a16="http://schemas.microsoft.com/office/drawing/2014/main" id="{B9B61281-51BC-92BB-CEC7-C38CCC2268C3}"/>
              </a:ext>
            </a:extLst>
          </p:cNvPr>
          <p:cNvSpPr txBox="1"/>
          <p:nvPr/>
        </p:nvSpPr>
        <p:spPr>
          <a:xfrm>
            <a:off x="1263759" y="4717052"/>
            <a:ext cx="10591799" cy="1198405"/>
          </a:xfrm>
          <a:prstGeom prst="rect">
            <a:avLst/>
          </a:prstGeom>
        </p:spPr>
        <p:txBody>
          <a:bodyPr wrap="square"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tr-TR" sz="50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20" name="TextBox 20">
            <a:extLst>
              <a:ext uri="{FF2B5EF4-FFF2-40B4-BE49-F238E27FC236}">
                <a16:creationId xmlns:a16="http://schemas.microsoft.com/office/drawing/2014/main" id="{22F01891-6450-5AFD-BF07-9AE43FCE8A00}"/>
              </a:ext>
            </a:extLst>
          </p:cNvPr>
          <p:cNvSpPr txBox="1"/>
          <p:nvPr/>
        </p:nvSpPr>
        <p:spPr>
          <a:xfrm>
            <a:off x="1263759" y="7300247"/>
            <a:ext cx="5105086" cy="1707134"/>
          </a:xfrm>
          <a:prstGeom prst="rect">
            <a:avLst/>
          </a:prstGeom>
        </p:spPr>
        <p:txBody>
          <a:bodyPr wrap="square" lIns="0" tIns="0" rIns="0" bIns="0" rtlCol="0" anchor="t">
            <a:spAutoFit/>
          </a:bodyPr>
          <a:lstStyle/>
          <a:p>
            <a:pPr marL="0" marR="0" lvl="0" indent="0" algn="ctr" defTabSz="914400" rtl="0" eaLnBrk="1" fontAlgn="auto" latinLnBrk="0" hangingPunct="1">
              <a:lnSpc>
                <a:spcPts val="4455"/>
              </a:lnSpc>
              <a:spcBef>
                <a:spcPts val="0"/>
              </a:spcBef>
              <a:spcAft>
                <a:spcPts val="0"/>
              </a:spcAft>
              <a:buClrTx/>
              <a:buSzTx/>
              <a:buFontTx/>
              <a:buNone/>
              <a:tabLst/>
              <a:defRPr/>
            </a:pPr>
            <a:r>
              <a:rPr kumimoji="0" lang="tr-TR" sz="3182" b="0" i="0" u="none" strike="noStrike" kern="1200" cap="none" spc="0" normalizeH="0" baseline="0" noProof="0" dirty="0">
                <a:ln>
                  <a:noFill/>
                </a:ln>
                <a:solidFill>
                  <a:srgbClr val="000000"/>
                </a:solidFill>
                <a:effectLst/>
                <a:uLnTx/>
                <a:uFillTx/>
                <a:latin typeface="Fira Code"/>
                <a:ea typeface="Fira Code"/>
                <a:cs typeface="Fira Code"/>
                <a:sym typeface="Fira Code"/>
              </a:rPr>
              <a:t>Samsun Üniversitesi</a:t>
            </a:r>
          </a:p>
          <a:p>
            <a:pPr marL="0" marR="0" lvl="0" indent="0" algn="ctr" defTabSz="914400" rtl="0" eaLnBrk="1" fontAlgn="auto" latinLnBrk="0" hangingPunct="1">
              <a:lnSpc>
                <a:spcPts val="4455"/>
              </a:lnSpc>
              <a:spcBef>
                <a:spcPts val="0"/>
              </a:spcBef>
              <a:spcAft>
                <a:spcPts val="0"/>
              </a:spcAft>
              <a:buClrTx/>
              <a:buSzTx/>
              <a:buFontTx/>
              <a:buNone/>
              <a:tabLst/>
              <a:defRPr/>
            </a:pPr>
            <a:r>
              <a:rPr kumimoji="0" lang="tr-TR" sz="3182" b="0" i="0" u="none" strike="noStrike" kern="1200" cap="none" spc="0" normalizeH="0" baseline="0" noProof="0" dirty="0">
                <a:ln>
                  <a:noFill/>
                </a:ln>
                <a:solidFill>
                  <a:srgbClr val="000000"/>
                </a:solidFill>
                <a:effectLst/>
                <a:uLnTx/>
                <a:uFillTx/>
                <a:latin typeface="Fira Code"/>
                <a:ea typeface="Fira Code"/>
                <a:cs typeface="Fira Code"/>
                <a:sym typeface="Fira Code"/>
              </a:rPr>
              <a:t>Teknik Bilimler Meslek Yüksekokulu</a:t>
            </a:r>
            <a:endParaRPr kumimoji="0" lang="en-US" sz="3182" b="0" i="0" u="none" strike="noStrike" kern="1200" cap="none" spc="0" normalizeH="0" baseline="0" noProof="0" dirty="0">
              <a:ln>
                <a:noFill/>
              </a:ln>
              <a:solidFill>
                <a:srgbClr val="000000"/>
              </a:solidFill>
              <a:effectLst/>
              <a:uLnTx/>
              <a:uFillTx/>
              <a:latin typeface="Fira Code"/>
              <a:ea typeface="Fira Code"/>
              <a:cs typeface="Fira Code"/>
              <a:sym typeface="Fira Code"/>
            </a:endParaRPr>
          </a:p>
        </p:txBody>
      </p:sp>
      <p:sp>
        <p:nvSpPr>
          <p:cNvPr id="21" name="TextBox 19">
            <a:extLst>
              <a:ext uri="{FF2B5EF4-FFF2-40B4-BE49-F238E27FC236}">
                <a16:creationId xmlns:a16="http://schemas.microsoft.com/office/drawing/2014/main" id="{9606E1FE-158D-A987-37E0-8DF1B9EF97D6}"/>
              </a:ext>
            </a:extLst>
          </p:cNvPr>
          <p:cNvSpPr txBox="1"/>
          <p:nvPr/>
        </p:nvSpPr>
        <p:spPr>
          <a:xfrm>
            <a:off x="3557811" y="1283672"/>
            <a:ext cx="11477178" cy="1267398"/>
          </a:xfrm>
          <a:prstGeom prst="rect">
            <a:avLst/>
          </a:prstGeom>
        </p:spPr>
        <p:txBody>
          <a:bodyPr wrap="square"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tr-TR" sz="7328" b="0" i="0" u="none" strike="noStrike" kern="1200" cap="none" spc="0" normalizeH="0" baseline="0" noProof="0" dirty="0">
                <a:ln>
                  <a:noFill/>
                </a:ln>
                <a:solidFill>
                  <a:srgbClr val="FF5757"/>
                </a:solidFill>
                <a:effectLst/>
                <a:uLnTx/>
                <a:uFillTx/>
                <a:latin typeface="Fira Code"/>
                <a:ea typeface="Fira Code"/>
                <a:cs typeface="Fira Code"/>
                <a:sym typeface="Fira Code"/>
              </a:rPr>
              <a:t>Temel Programlama 1</a:t>
            </a:r>
            <a:endParaRPr kumimoji="0" lang="en-US" sz="7328"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sp>
        <p:nvSpPr>
          <p:cNvPr id="22" name="AutoShape 4" descr="Python Programming – e-Learning &amp; Data Analytics Lab">
            <a:extLst>
              <a:ext uri="{FF2B5EF4-FFF2-40B4-BE49-F238E27FC236}">
                <a16:creationId xmlns:a16="http://schemas.microsoft.com/office/drawing/2014/main" id="{93AB180C-D983-4E11-5966-7AA74F732660}"/>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pic>
        <p:nvPicPr>
          <p:cNvPr id="1034" name="Picture 10" descr="Python - Wikiversity">
            <a:extLst>
              <a:ext uri="{FF2B5EF4-FFF2-40B4-BE49-F238E27FC236}">
                <a16:creationId xmlns:a16="http://schemas.microsoft.com/office/drawing/2014/main" id="{A08DB56A-2E6F-5D57-1E83-D64EB900602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05455" y="4991100"/>
            <a:ext cx="1425392" cy="1425392"/>
          </a:xfrm>
          <a:prstGeom prst="rect">
            <a:avLst/>
          </a:prstGeom>
          <a:noFill/>
          <a:extLst>
            <a:ext uri="{909E8E84-426E-40DD-AFC4-6F175D3DCCD1}">
              <a14:hiddenFill xmlns:a14="http://schemas.microsoft.com/office/drawing/2010/main">
                <a:solidFill>
                  <a:srgbClr val="FFFFFF"/>
                </a:solidFill>
              </a14:hiddenFill>
            </a:ext>
          </a:extLst>
        </p:spPr>
      </p:pic>
      <p:sp>
        <p:nvSpPr>
          <p:cNvPr id="7" name="Slayt Numarası Yer Tutucusu 6">
            <a:extLst>
              <a:ext uri="{FF2B5EF4-FFF2-40B4-BE49-F238E27FC236}">
                <a16:creationId xmlns:a16="http://schemas.microsoft.com/office/drawing/2014/main" id="{B0C1E96B-62AD-B96A-A6A6-E14F27B629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spTree>
    <p:extLst>
      <p:ext uri="{BB962C8B-B14F-4D97-AF65-F5344CB8AC3E}">
        <p14:creationId xmlns:p14="http://schemas.microsoft.com/office/powerpoint/2010/main" val="363718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DCD24-17F9-A30D-410F-41DCF7F840DF}"/>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3B98AC4E-759A-5471-3E84-809256FFA192}"/>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B477F95D-30E3-3FA9-024A-C4B99648C66F}"/>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9BA0EBF2-E1C8-3E72-4D89-AA9215FD97C3}"/>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47E9926A-4487-839F-BA50-52E2969E371A}"/>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A62703BC-51C6-34E2-6CAB-2583171F03B1}"/>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5F11F24D-F7D4-9444-23CA-EB1BEC63A60A}"/>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AAAD5CB1-2963-9D87-8810-1B42B0A0A90D}"/>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22025188-9072-C2F8-8C58-5569359AD1DA}"/>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EF3D8A4E-6F98-7B7C-B1FD-CCE03BDE066A}"/>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0999201E-E618-03BD-1871-EF083E73ED67}"/>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AEDCA220-83F7-D78D-7CA3-2D3618DAAA09}"/>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344CA1A2-E2D9-1618-AD18-5C77A2203EF4}"/>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83BCF71C-DF86-D8E8-137C-002F3AB10B35}"/>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3AE5D64C-457C-10CA-7098-E80FC0F7E82D}"/>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EA5C0C21-A852-C1C2-76CE-FFC1635B469E}"/>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9B503DD1-BF82-1E21-DACE-4966884CBFB3}"/>
              </a:ext>
            </a:extLst>
          </p:cNvPr>
          <p:cNvSpPr txBox="1"/>
          <p:nvPr/>
        </p:nvSpPr>
        <p:spPr>
          <a:xfrm>
            <a:off x="152400" y="3030363"/>
            <a:ext cx="5812754" cy="4062651"/>
          </a:xfrm>
          <a:prstGeom prst="rect">
            <a:avLst/>
          </a:prstGeom>
        </p:spPr>
        <p:txBody>
          <a:bodyPr wrap="square" lIns="0" tIns="0" rIns="0" bIns="0" rtlCol="0" anchor="t">
            <a:spAutoFit/>
          </a:bodyPr>
          <a:lstStyle/>
          <a:p>
            <a:pPr lvl="0" algn="just">
              <a:spcBef>
                <a:spcPct val="0"/>
              </a:spcBef>
              <a:defRPr/>
            </a:pPr>
            <a:r>
              <a:rPr lang="tr-TR" sz="2400" dirty="0">
                <a:solidFill>
                  <a:srgbClr val="FFFFFF"/>
                </a:solidFill>
                <a:latin typeface="Fira Code"/>
                <a:ea typeface="Fira Code"/>
                <a:cs typeface="Fira Code"/>
                <a:sym typeface="Fira Code"/>
              </a:rPr>
              <a:t>Kullanıcıdan 8 karakterlik bir şifre girmesini isteyiniz. Kullanıcı 8’den az ya da daha fazla karakter içeren bir şifre girdiğinde “Şifreniz 8 karakter olmalıdır.” şeklinde uyarı verdiriniz. Kullanıcı şartlara uygun bir şifre girdiğinde de “Şifreniz kaydedildi.” uyarısı verdiriniz.</a:t>
            </a:r>
          </a:p>
          <a:p>
            <a:pPr lvl="0" algn="just">
              <a:spcBef>
                <a:spcPct val="0"/>
              </a:spcBef>
              <a:defRPr/>
            </a:pPr>
            <a:endParaRPr lang="tr-TR" sz="2400" dirty="0">
              <a:solidFill>
                <a:srgbClr val="FFFFFF"/>
              </a:solidFill>
              <a:latin typeface="Fira Code"/>
              <a:ea typeface="Fira Code"/>
              <a:cs typeface="Fira Code"/>
              <a:sym typeface="Fira Code"/>
            </a:endParaRPr>
          </a:p>
        </p:txBody>
      </p:sp>
      <p:sp>
        <p:nvSpPr>
          <p:cNvPr id="16" name="Slayt Numarası Yer Tutucusu 15">
            <a:extLst>
              <a:ext uri="{FF2B5EF4-FFF2-40B4-BE49-F238E27FC236}">
                <a16:creationId xmlns:a16="http://schemas.microsoft.com/office/drawing/2014/main" id="{6E17F9B8-FFAE-6FE4-0B04-DA7AB42BA8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sp>
        <p:nvSpPr>
          <p:cNvPr id="2" name="TextBox 15">
            <a:extLst>
              <a:ext uri="{FF2B5EF4-FFF2-40B4-BE49-F238E27FC236}">
                <a16:creationId xmlns:a16="http://schemas.microsoft.com/office/drawing/2014/main" id="{5230BE42-9166-214A-61E5-7276FEF660B9}"/>
              </a:ext>
            </a:extLst>
          </p:cNvPr>
          <p:cNvSpPr txBox="1"/>
          <p:nvPr/>
        </p:nvSpPr>
        <p:spPr>
          <a:xfrm>
            <a:off x="685800" y="1470727"/>
            <a:ext cx="17602200" cy="1292790"/>
          </a:xfrm>
          <a:prstGeom prst="rect">
            <a:avLst/>
          </a:prstGeom>
        </p:spPr>
        <p:txBody>
          <a:bodyPr wrap="square" lIns="0" tIns="0" rIns="0" bIns="0" rtlCol="0" anchor="t">
            <a:spAutoFit/>
          </a:bodyPr>
          <a:lstStyle/>
          <a:p>
            <a:pPr>
              <a:lnSpc>
                <a:spcPts val="10260"/>
              </a:lnSpc>
              <a:spcBef>
                <a:spcPct val="0"/>
              </a:spcBef>
              <a:defRPr/>
            </a:pPr>
            <a:r>
              <a:rPr lang="en-US" sz="7200" dirty="0">
                <a:solidFill>
                  <a:srgbClr val="7ED957"/>
                </a:solidFill>
                <a:latin typeface="Fira Code"/>
                <a:ea typeface="Fira Code"/>
                <a:cs typeface="Fira Code"/>
                <a:sym typeface="Fira Code"/>
              </a:rPr>
              <a:t>{0</a:t>
            </a:r>
            <a:r>
              <a:rPr lang="tr-TR" sz="7200" dirty="0">
                <a:solidFill>
                  <a:srgbClr val="7ED957"/>
                </a:solidFill>
                <a:latin typeface="Fira Code"/>
                <a:ea typeface="Fira Code"/>
                <a:cs typeface="Fira Code"/>
                <a:sym typeface="Fira Code"/>
              </a:rPr>
              <a:t>1</a:t>
            </a:r>
            <a:r>
              <a:rPr lang="en-US" sz="7200" dirty="0">
                <a:solidFill>
                  <a:srgbClr val="7ED957"/>
                </a:solidFill>
                <a:latin typeface="Fira Code"/>
                <a:ea typeface="Fira Code"/>
                <a:cs typeface="Fira Code"/>
                <a:sym typeface="Fira Code"/>
              </a:rPr>
              <a:t>}</a:t>
            </a:r>
            <a:r>
              <a:rPr lang="tr-TR" sz="7200" dirty="0">
                <a:solidFill>
                  <a:srgbClr val="7ED957"/>
                </a:solidFill>
                <a:latin typeface="Fira Code"/>
                <a:ea typeface="Fira Code"/>
                <a:cs typeface="Fira Code"/>
                <a:sym typeface="Fira Code"/>
              </a:rPr>
              <a:t> </a:t>
            </a:r>
            <a:r>
              <a:rPr lang="tr-TR" sz="7200" dirty="0">
                <a:solidFill>
                  <a:srgbClr val="FF5858"/>
                </a:solidFill>
                <a:latin typeface="Fira Code"/>
                <a:ea typeface="Fira Code"/>
                <a:cs typeface="Fira Code"/>
                <a:sym typeface="Fira Code"/>
              </a:rPr>
              <a:t>Önceki Hafta Tekrarı</a:t>
            </a:r>
          </a:p>
        </p:txBody>
      </p:sp>
      <p:grpSp>
        <p:nvGrpSpPr>
          <p:cNvPr id="15" name="Grup 14">
            <a:extLst>
              <a:ext uri="{FF2B5EF4-FFF2-40B4-BE49-F238E27FC236}">
                <a16:creationId xmlns:a16="http://schemas.microsoft.com/office/drawing/2014/main" id="{3EABF543-E44C-E795-51AF-7D1D3C263EC7}"/>
              </a:ext>
            </a:extLst>
          </p:cNvPr>
          <p:cNvGrpSpPr/>
          <p:nvPr/>
        </p:nvGrpSpPr>
        <p:grpSpPr>
          <a:xfrm>
            <a:off x="6172200" y="2628899"/>
            <a:ext cx="11809743" cy="7686369"/>
            <a:chOff x="2781854" y="3916887"/>
            <a:chExt cx="13029902" cy="6370113"/>
          </a:xfrm>
        </p:grpSpPr>
        <p:grpSp>
          <p:nvGrpSpPr>
            <p:cNvPr id="17" name="Grup 16">
              <a:extLst>
                <a:ext uri="{FF2B5EF4-FFF2-40B4-BE49-F238E27FC236}">
                  <a16:creationId xmlns:a16="http://schemas.microsoft.com/office/drawing/2014/main" id="{FD3CE656-D0BD-564E-253E-7E249830CE42}"/>
                </a:ext>
              </a:extLst>
            </p:cNvPr>
            <p:cNvGrpSpPr/>
            <p:nvPr/>
          </p:nvGrpSpPr>
          <p:grpSpPr>
            <a:xfrm>
              <a:off x="2781854" y="3916887"/>
              <a:ext cx="13029902" cy="6370113"/>
              <a:chOff x="2781854" y="3872602"/>
              <a:chExt cx="13029902" cy="6370113"/>
            </a:xfrm>
          </p:grpSpPr>
          <p:grpSp>
            <p:nvGrpSpPr>
              <p:cNvPr id="19" name="Group 3">
                <a:extLst>
                  <a:ext uri="{FF2B5EF4-FFF2-40B4-BE49-F238E27FC236}">
                    <a16:creationId xmlns:a16="http://schemas.microsoft.com/office/drawing/2014/main" id="{0A6B4F50-E569-742A-CCFC-955ECC88639F}"/>
                  </a:ext>
                </a:extLst>
              </p:cNvPr>
              <p:cNvGrpSpPr>
                <a:grpSpLocks noChangeAspect="1"/>
              </p:cNvGrpSpPr>
              <p:nvPr/>
            </p:nvGrpSpPr>
            <p:grpSpPr>
              <a:xfrm>
                <a:off x="2781854" y="3872602"/>
                <a:ext cx="13029902" cy="6370113"/>
                <a:chOff x="0" y="-1"/>
                <a:chExt cx="7467600" cy="6002021"/>
              </a:xfrm>
            </p:grpSpPr>
            <p:sp>
              <p:nvSpPr>
                <p:cNvPr id="22" name="Freeform 4">
                  <a:extLst>
                    <a:ext uri="{FF2B5EF4-FFF2-40B4-BE49-F238E27FC236}">
                      <a16:creationId xmlns:a16="http://schemas.microsoft.com/office/drawing/2014/main" id="{607917BC-226F-3F93-4D7C-0710D89D8BE0}"/>
                    </a:ext>
                  </a:extLst>
                </p:cNvPr>
                <p:cNvSpPr/>
                <p:nvPr/>
              </p:nvSpPr>
              <p:spPr>
                <a:xfrm>
                  <a:off x="0" y="-1"/>
                  <a:ext cx="7467600" cy="4853666"/>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5">
                  <a:extLst>
                    <a:ext uri="{FF2B5EF4-FFF2-40B4-BE49-F238E27FC236}">
                      <a16:creationId xmlns:a16="http://schemas.microsoft.com/office/drawing/2014/main" id="{8CA4DB0B-340E-F0F0-9E29-B6593AD105E8}"/>
                    </a:ext>
                  </a:extLst>
                </p:cNvPr>
                <p:cNvSpPr/>
                <p:nvPr/>
              </p:nvSpPr>
              <p:spPr>
                <a:xfrm>
                  <a:off x="0" y="4887277"/>
                  <a:ext cx="7467600" cy="323532"/>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Freeform 6">
                  <a:extLst>
                    <a:ext uri="{FF2B5EF4-FFF2-40B4-BE49-F238E27FC236}">
                      <a16:creationId xmlns:a16="http://schemas.microsoft.com/office/drawing/2014/main" id="{4C48FEB9-D599-FAF9-BEEE-BA1FB50AE4D5}"/>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Dikdörtgen 19">
                <a:extLst>
                  <a:ext uri="{FF2B5EF4-FFF2-40B4-BE49-F238E27FC236}">
                    <a16:creationId xmlns:a16="http://schemas.microsoft.com/office/drawing/2014/main" id="{3AF45E51-E53F-E7BD-53B7-AD6D08B01E12}"/>
                  </a:ext>
                </a:extLst>
              </p:cNvPr>
              <p:cNvSpPr/>
              <p:nvPr/>
            </p:nvSpPr>
            <p:spPr>
              <a:xfrm>
                <a:off x="3361597" y="4093353"/>
                <a:ext cx="11975977" cy="462371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solidFill>
                      <a:sysClr val="windowText" lastClr="000000"/>
                    </a:solidFill>
                  </a:ln>
                  <a:solidFill>
                    <a:sysClr val="windowText" lastClr="000000"/>
                  </a:solidFill>
                  <a:effectLst/>
                  <a:uLnTx/>
                  <a:uFillTx/>
                  <a:latin typeface="Calibri"/>
                  <a:ea typeface="+mn-ea"/>
                  <a:cs typeface="+mn-cs"/>
                </a:endParaRPr>
              </a:p>
            </p:txBody>
          </p:sp>
        </p:grpSp>
        <p:sp>
          <p:nvSpPr>
            <p:cNvPr id="18" name="TextBox 17">
              <a:extLst>
                <a:ext uri="{FF2B5EF4-FFF2-40B4-BE49-F238E27FC236}">
                  <a16:creationId xmlns:a16="http://schemas.microsoft.com/office/drawing/2014/main" id="{CC5A4FB5-76EA-0346-8028-89F3FEC1026A}"/>
                </a:ext>
              </a:extLst>
            </p:cNvPr>
            <p:cNvSpPr txBox="1"/>
            <p:nvPr/>
          </p:nvSpPr>
          <p:spPr>
            <a:xfrm>
              <a:off x="3234294" y="5281967"/>
              <a:ext cx="12577462" cy="2588973"/>
            </a:xfrm>
            <a:prstGeom prst="rect">
              <a:avLst/>
            </a:prstGeom>
          </p:spPr>
          <p:txBody>
            <a:bodyPr wrap="square" lIns="0" tIns="0" rIns="0" bIns="0" rtlCol="0" anchor="t">
              <a:spAutoFit/>
            </a:bodyPr>
            <a:lstStyle/>
            <a:p>
              <a:pPr lvl="0">
                <a:spcBef>
                  <a:spcPct val="0"/>
                </a:spcBef>
                <a:defRPr/>
              </a:pPr>
              <a:r>
                <a:rPr lang="en-US" sz="2900" dirty="0">
                  <a:solidFill>
                    <a:srgbClr val="00FF00"/>
                  </a:solidFill>
                  <a:latin typeface="Consolas" panose="020B0609020204030204" pitchFamily="49" charset="0"/>
                  <a:ea typeface="Fira Code"/>
                  <a:cs typeface="Biome Light" panose="020B0502040204020203" pitchFamily="34" charset="0"/>
                  <a:sym typeface="Fira Code"/>
                </a:rPr>
                <a:t>while True:</a:t>
              </a:r>
            </a:p>
            <a:p>
              <a:pPr lvl="0">
                <a:spcBef>
                  <a:spcPct val="0"/>
                </a:spcBef>
                <a:defRPr/>
              </a:pPr>
              <a:r>
                <a:rPr lang="en-US" sz="2900" dirty="0">
                  <a:solidFill>
                    <a:srgbClr val="00FF00"/>
                  </a:solidFill>
                  <a:latin typeface="Consolas" panose="020B0609020204030204" pitchFamily="49" charset="0"/>
                  <a:ea typeface="Fira Code"/>
                  <a:cs typeface="Biome Light" panose="020B0502040204020203" pitchFamily="34" charset="0"/>
                  <a:sym typeface="Fira Code"/>
                </a:rPr>
                <a:t>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sifre</a:t>
              </a:r>
              <a:r>
                <a:rPr lang="en-US" sz="2900" dirty="0">
                  <a:solidFill>
                    <a:srgbClr val="00FF00"/>
                  </a:solidFill>
                  <a:latin typeface="Consolas" panose="020B0609020204030204" pitchFamily="49" charset="0"/>
                  <a:ea typeface="Fira Code"/>
                  <a:cs typeface="Biome Light" panose="020B0502040204020203" pitchFamily="34" charset="0"/>
                  <a:sym typeface="Fira Code"/>
                </a:rPr>
                <a:t> = input("8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karakterlik</a:t>
              </a:r>
              <a:r>
                <a:rPr lang="en-US" sz="2900" dirty="0">
                  <a:solidFill>
                    <a:srgbClr val="00FF00"/>
                  </a:solidFill>
                  <a:latin typeface="Consolas" panose="020B0609020204030204" pitchFamily="49" charset="0"/>
                  <a:ea typeface="Fira Code"/>
                  <a:cs typeface="Biome Light" panose="020B0502040204020203" pitchFamily="34" charset="0"/>
                  <a:sym typeface="Fira Code"/>
                </a:rPr>
                <a:t>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bir</a:t>
              </a:r>
              <a:r>
                <a:rPr lang="en-US" sz="2900" dirty="0">
                  <a:solidFill>
                    <a:srgbClr val="00FF00"/>
                  </a:solidFill>
                  <a:latin typeface="Consolas" panose="020B0609020204030204" pitchFamily="49" charset="0"/>
                  <a:ea typeface="Fira Code"/>
                  <a:cs typeface="Biome Light" panose="020B0502040204020203" pitchFamily="34" charset="0"/>
                  <a:sym typeface="Fira Code"/>
                </a:rPr>
                <a:t>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şifre</a:t>
              </a:r>
              <a:r>
                <a:rPr lang="en-US" sz="2900" dirty="0">
                  <a:solidFill>
                    <a:srgbClr val="00FF00"/>
                  </a:solidFill>
                  <a:latin typeface="Consolas" panose="020B0609020204030204" pitchFamily="49" charset="0"/>
                  <a:ea typeface="Fira Code"/>
                  <a:cs typeface="Biome Light" panose="020B0502040204020203" pitchFamily="34" charset="0"/>
                  <a:sym typeface="Fira Code"/>
                </a:rPr>
                <a:t>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girin</a:t>
              </a:r>
              <a:r>
                <a:rPr lang="en-US" sz="2900" dirty="0">
                  <a:solidFill>
                    <a:srgbClr val="00FF00"/>
                  </a:solidFill>
                  <a:latin typeface="Consolas" panose="020B0609020204030204" pitchFamily="49" charset="0"/>
                  <a:ea typeface="Fira Code"/>
                  <a:cs typeface="Biome Light" panose="020B0502040204020203" pitchFamily="34" charset="0"/>
                  <a:sym typeface="Fira Code"/>
                </a:rPr>
                <a:t>: ")</a:t>
              </a:r>
            </a:p>
            <a:p>
              <a:pPr lvl="0">
                <a:spcBef>
                  <a:spcPct val="0"/>
                </a:spcBef>
                <a:defRPr/>
              </a:pPr>
              <a:r>
                <a:rPr lang="en-US" sz="2900" dirty="0">
                  <a:solidFill>
                    <a:srgbClr val="00FF00"/>
                  </a:solidFill>
                  <a:latin typeface="Consolas" panose="020B0609020204030204" pitchFamily="49" charset="0"/>
                  <a:ea typeface="Fira Code"/>
                  <a:cs typeface="Biome Light" panose="020B0502040204020203" pitchFamily="34" charset="0"/>
                  <a:sym typeface="Fira Code"/>
                </a:rPr>
                <a:t>    if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len</a:t>
              </a:r>
              <a:r>
                <a:rPr lang="en-US" sz="2900" dirty="0">
                  <a:solidFill>
                    <a:srgbClr val="00FF00"/>
                  </a:solidFill>
                  <a:latin typeface="Consolas" panose="020B0609020204030204" pitchFamily="49" charset="0"/>
                  <a:ea typeface="Fira Code"/>
                  <a:cs typeface="Biome Light" panose="020B0502040204020203" pitchFamily="34" charset="0"/>
                  <a:sym typeface="Fira Code"/>
                </a:rPr>
                <a:t>(</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sifre</a:t>
              </a:r>
              <a:r>
                <a:rPr lang="en-US" sz="2900" dirty="0">
                  <a:solidFill>
                    <a:srgbClr val="00FF00"/>
                  </a:solidFill>
                  <a:latin typeface="Consolas" panose="020B0609020204030204" pitchFamily="49" charset="0"/>
                  <a:ea typeface="Fira Code"/>
                  <a:cs typeface="Biome Light" panose="020B0502040204020203" pitchFamily="34" charset="0"/>
                  <a:sym typeface="Fira Code"/>
                </a:rPr>
                <a:t>) != 8:</a:t>
              </a:r>
            </a:p>
            <a:p>
              <a:pPr lvl="0">
                <a:spcBef>
                  <a:spcPct val="0"/>
                </a:spcBef>
                <a:defRPr/>
              </a:pPr>
              <a:r>
                <a:rPr lang="en-US" sz="2900" dirty="0">
                  <a:solidFill>
                    <a:srgbClr val="00FF00"/>
                  </a:solidFill>
                  <a:latin typeface="Consolas" panose="020B0609020204030204" pitchFamily="49" charset="0"/>
                  <a:ea typeface="Fira Code"/>
                  <a:cs typeface="Biome Light" panose="020B0502040204020203" pitchFamily="34" charset="0"/>
                  <a:sym typeface="Fira Code"/>
                </a:rPr>
                <a:t>        print("</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Şifreniz</a:t>
              </a:r>
              <a:r>
                <a:rPr lang="en-US" sz="2900" dirty="0">
                  <a:solidFill>
                    <a:srgbClr val="00FF00"/>
                  </a:solidFill>
                  <a:latin typeface="Consolas" panose="020B0609020204030204" pitchFamily="49" charset="0"/>
                  <a:ea typeface="Fira Code"/>
                  <a:cs typeface="Biome Light" panose="020B0502040204020203" pitchFamily="34" charset="0"/>
                  <a:sym typeface="Fira Code"/>
                </a:rPr>
                <a:t> 8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karakter</a:t>
              </a:r>
              <a:r>
                <a:rPr lang="en-US" sz="2900" dirty="0">
                  <a:solidFill>
                    <a:srgbClr val="00FF00"/>
                  </a:solidFill>
                  <a:latin typeface="Consolas" panose="020B0609020204030204" pitchFamily="49" charset="0"/>
                  <a:ea typeface="Fira Code"/>
                  <a:cs typeface="Biome Light" panose="020B0502040204020203" pitchFamily="34" charset="0"/>
                  <a:sym typeface="Fira Code"/>
                </a:rPr>
                <a:t>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olmalıdır</a:t>
              </a:r>
              <a:r>
                <a:rPr lang="en-US" sz="2900" dirty="0">
                  <a:solidFill>
                    <a:srgbClr val="00FF00"/>
                  </a:solidFill>
                  <a:latin typeface="Consolas" panose="020B0609020204030204" pitchFamily="49" charset="0"/>
                  <a:ea typeface="Fira Code"/>
                  <a:cs typeface="Biome Light" panose="020B0502040204020203" pitchFamily="34" charset="0"/>
                  <a:sym typeface="Fira Code"/>
                </a:rPr>
                <a:t>.")</a:t>
              </a:r>
            </a:p>
            <a:p>
              <a:pPr lvl="0">
                <a:spcBef>
                  <a:spcPct val="0"/>
                </a:spcBef>
                <a:defRPr/>
              </a:pPr>
              <a:r>
                <a:rPr lang="en-US" sz="2900" dirty="0">
                  <a:solidFill>
                    <a:srgbClr val="00FF00"/>
                  </a:solidFill>
                  <a:latin typeface="Consolas" panose="020B0609020204030204" pitchFamily="49" charset="0"/>
                  <a:ea typeface="Fira Code"/>
                  <a:cs typeface="Biome Light" panose="020B0502040204020203" pitchFamily="34" charset="0"/>
                  <a:sym typeface="Fira Code"/>
                </a:rPr>
                <a:t>    else:</a:t>
              </a:r>
            </a:p>
            <a:p>
              <a:pPr lvl="0">
                <a:spcBef>
                  <a:spcPct val="0"/>
                </a:spcBef>
                <a:defRPr/>
              </a:pPr>
              <a:r>
                <a:rPr lang="en-US" sz="2900" dirty="0">
                  <a:solidFill>
                    <a:srgbClr val="00FF00"/>
                  </a:solidFill>
                  <a:latin typeface="Consolas" panose="020B0609020204030204" pitchFamily="49" charset="0"/>
                  <a:ea typeface="Fira Code"/>
                  <a:cs typeface="Biome Light" panose="020B0502040204020203" pitchFamily="34" charset="0"/>
                  <a:sym typeface="Fira Code"/>
                </a:rPr>
                <a:t>        print("</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Şifreniz</a:t>
              </a:r>
              <a:r>
                <a:rPr lang="en-US" sz="2900" dirty="0">
                  <a:solidFill>
                    <a:srgbClr val="00FF00"/>
                  </a:solidFill>
                  <a:latin typeface="Consolas" panose="020B0609020204030204" pitchFamily="49" charset="0"/>
                  <a:ea typeface="Fira Code"/>
                  <a:cs typeface="Biome Light" panose="020B0502040204020203" pitchFamily="34" charset="0"/>
                  <a:sym typeface="Fira Code"/>
                </a:rPr>
                <a:t>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kaydedildi</a:t>
              </a:r>
              <a:r>
                <a:rPr lang="en-US" sz="2900" dirty="0">
                  <a:solidFill>
                    <a:srgbClr val="00FF00"/>
                  </a:solidFill>
                  <a:latin typeface="Consolas" panose="020B0609020204030204" pitchFamily="49" charset="0"/>
                  <a:ea typeface="Fira Code"/>
                  <a:cs typeface="Biome Light" panose="020B0502040204020203" pitchFamily="34" charset="0"/>
                  <a:sym typeface="Fira Code"/>
                </a:rPr>
                <a:t>.")</a:t>
              </a:r>
            </a:p>
            <a:p>
              <a:pPr lvl="0">
                <a:spcBef>
                  <a:spcPct val="0"/>
                </a:spcBef>
                <a:defRPr/>
              </a:pPr>
              <a:r>
                <a:rPr lang="en-US" sz="2900" dirty="0">
                  <a:solidFill>
                    <a:srgbClr val="00FF00"/>
                  </a:solidFill>
                  <a:latin typeface="Consolas" panose="020B0609020204030204" pitchFamily="49" charset="0"/>
                  <a:ea typeface="Fira Code"/>
                  <a:cs typeface="Biome Light" panose="020B0502040204020203" pitchFamily="34" charset="0"/>
                  <a:sym typeface="Fira Code"/>
                </a:rPr>
                <a:t>        break</a:t>
              </a:r>
            </a:p>
          </p:txBody>
        </p:sp>
      </p:grpSp>
    </p:spTree>
    <p:extLst>
      <p:ext uri="{BB962C8B-B14F-4D97-AF65-F5344CB8AC3E}">
        <p14:creationId xmlns:p14="http://schemas.microsoft.com/office/powerpoint/2010/main" val="11372898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30B7D-B5A6-4824-B0C4-BF34C88652F2}"/>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219C561B-6818-4279-2DC1-38DDE4889B6E}"/>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DD34D32C-3316-075E-8F25-0C67DF901764}"/>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BFD64421-35A7-6066-C57B-95B2B5D35A39}"/>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FED1E59D-2DCD-256B-2DF0-158F34C11C60}"/>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B867AEE3-0C27-0688-C316-E50132872686}"/>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22E95BC9-2D7D-89EF-908D-364D09B86810}"/>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FDBED156-2A23-791B-1557-E774E9D441FB}"/>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FF5BB62B-B0D0-8F72-41DF-50ED4F448D00}"/>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9751581F-CE7C-9CF0-91D0-B48F294AC035}"/>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BA117E67-DD2A-5083-11E2-9B9A86A7E8B3}"/>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4E6586EA-5723-83AE-873C-53A8E48F1F57}"/>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7AF35F8C-43D8-2450-0436-CEF18FD950E7}"/>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25D36981-76D1-F484-86EE-59121E84AD62}"/>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7DAE02FA-3D75-855E-0408-1E21123B7B76}"/>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23B7A6A9-A035-1F82-8E63-6A418AE1ADE9}"/>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4FCA5D7A-9858-8F73-6AC4-8CBE1FDD6242}"/>
              </a:ext>
            </a:extLst>
          </p:cNvPr>
          <p:cNvSpPr txBox="1"/>
          <p:nvPr/>
        </p:nvSpPr>
        <p:spPr>
          <a:xfrm>
            <a:off x="152400" y="3030363"/>
            <a:ext cx="5812754" cy="1107996"/>
          </a:xfrm>
          <a:prstGeom prst="rect">
            <a:avLst/>
          </a:prstGeom>
        </p:spPr>
        <p:txBody>
          <a:bodyPr wrap="square" lIns="0" tIns="0" rIns="0" bIns="0" rtlCol="0" anchor="t">
            <a:spAutoFit/>
          </a:bodyPr>
          <a:lstStyle/>
          <a:p>
            <a:pPr lvl="0" algn="just">
              <a:spcBef>
                <a:spcPct val="0"/>
              </a:spcBef>
              <a:defRPr/>
            </a:pPr>
            <a:r>
              <a:rPr lang="tr-TR" sz="2400" dirty="0">
                <a:solidFill>
                  <a:srgbClr val="FFFFFF"/>
                </a:solidFill>
                <a:latin typeface="Fira Code"/>
                <a:ea typeface="Fira Code"/>
                <a:cs typeface="Fira Code"/>
                <a:sym typeface="Fira Code"/>
              </a:rPr>
              <a:t>Kullanıcı çift sayı girene kadar girdi alan Python kodunu yazınız.</a:t>
            </a:r>
          </a:p>
        </p:txBody>
      </p:sp>
      <p:sp>
        <p:nvSpPr>
          <p:cNvPr id="16" name="Slayt Numarası Yer Tutucusu 15">
            <a:extLst>
              <a:ext uri="{FF2B5EF4-FFF2-40B4-BE49-F238E27FC236}">
                <a16:creationId xmlns:a16="http://schemas.microsoft.com/office/drawing/2014/main" id="{602FFC95-49B9-4298-7600-829A5173C6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sp>
        <p:nvSpPr>
          <p:cNvPr id="2" name="TextBox 15">
            <a:extLst>
              <a:ext uri="{FF2B5EF4-FFF2-40B4-BE49-F238E27FC236}">
                <a16:creationId xmlns:a16="http://schemas.microsoft.com/office/drawing/2014/main" id="{3BD38488-C619-451F-EC33-CCCB5E264C5B}"/>
              </a:ext>
            </a:extLst>
          </p:cNvPr>
          <p:cNvSpPr txBox="1"/>
          <p:nvPr/>
        </p:nvSpPr>
        <p:spPr>
          <a:xfrm>
            <a:off x="685800" y="1470727"/>
            <a:ext cx="17602200" cy="1292790"/>
          </a:xfrm>
          <a:prstGeom prst="rect">
            <a:avLst/>
          </a:prstGeom>
        </p:spPr>
        <p:txBody>
          <a:bodyPr wrap="square" lIns="0" tIns="0" rIns="0" bIns="0" rtlCol="0" anchor="t">
            <a:spAutoFit/>
          </a:bodyPr>
          <a:lstStyle/>
          <a:p>
            <a:pPr>
              <a:lnSpc>
                <a:spcPts val="10260"/>
              </a:lnSpc>
              <a:spcBef>
                <a:spcPct val="0"/>
              </a:spcBef>
              <a:defRPr/>
            </a:pPr>
            <a:r>
              <a:rPr lang="en-US" sz="7200" dirty="0">
                <a:solidFill>
                  <a:srgbClr val="7ED957"/>
                </a:solidFill>
                <a:latin typeface="Fira Code"/>
                <a:ea typeface="Fira Code"/>
                <a:cs typeface="Fira Code"/>
                <a:sym typeface="Fira Code"/>
              </a:rPr>
              <a:t>{0</a:t>
            </a:r>
            <a:r>
              <a:rPr lang="tr-TR" sz="7200" dirty="0">
                <a:solidFill>
                  <a:srgbClr val="7ED957"/>
                </a:solidFill>
                <a:latin typeface="Fira Code"/>
                <a:ea typeface="Fira Code"/>
                <a:cs typeface="Fira Code"/>
                <a:sym typeface="Fira Code"/>
              </a:rPr>
              <a:t>1</a:t>
            </a:r>
            <a:r>
              <a:rPr lang="en-US" sz="7200" dirty="0">
                <a:solidFill>
                  <a:srgbClr val="7ED957"/>
                </a:solidFill>
                <a:latin typeface="Fira Code"/>
                <a:ea typeface="Fira Code"/>
                <a:cs typeface="Fira Code"/>
                <a:sym typeface="Fira Code"/>
              </a:rPr>
              <a:t>}</a:t>
            </a:r>
            <a:r>
              <a:rPr lang="tr-TR" sz="7200" dirty="0">
                <a:solidFill>
                  <a:srgbClr val="7ED957"/>
                </a:solidFill>
                <a:latin typeface="Fira Code"/>
                <a:ea typeface="Fira Code"/>
                <a:cs typeface="Fira Code"/>
                <a:sym typeface="Fira Code"/>
              </a:rPr>
              <a:t> </a:t>
            </a:r>
            <a:r>
              <a:rPr lang="tr-TR" sz="7200" dirty="0">
                <a:solidFill>
                  <a:srgbClr val="FF5858"/>
                </a:solidFill>
                <a:latin typeface="Fira Code"/>
                <a:ea typeface="Fira Code"/>
                <a:cs typeface="Fira Code"/>
                <a:sym typeface="Fira Code"/>
              </a:rPr>
              <a:t>Önceki Hafta Tekrarı</a:t>
            </a:r>
          </a:p>
        </p:txBody>
      </p:sp>
      <p:grpSp>
        <p:nvGrpSpPr>
          <p:cNvPr id="15" name="Grup 14">
            <a:extLst>
              <a:ext uri="{FF2B5EF4-FFF2-40B4-BE49-F238E27FC236}">
                <a16:creationId xmlns:a16="http://schemas.microsoft.com/office/drawing/2014/main" id="{8F354FFC-ED8A-09D6-43BB-22218E4C0C41}"/>
              </a:ext>
            </a:extLst>
          </p:cNvPr>
          <p:cNvGrpSpPr/>
          <p:nvPr/>
        </p:nvGrpSpPr>
        <p:grpSpPr>
          <a:xfrm>
            <a:off x="6172200" y="2628899"/>
            <a:ext cx="11809743" cy="7686369"/>
            <a:chOff x="2781854" y="3916887"/>
            <a:chExt cx="13029902" cy="6370113"/>
          </a:xfrm>
        </p:grpSpPr>
        <p:grpSp>
          <p:nvGrpSpPr>
            <p:cNvPr id="17" name="Grup 16">
              <a:extLst>
                <a:ext uri="{FF2B5EF4-FFF2-40B4-BE49-F238E27FC236}">
                  <a16:creationId xmlns:a16="http://schemas.microsoft.com/office/drawing/2014/main" id="{6E4A0031-BFEC-1A30-6232-B21DEF1639C5}"/>
                </a:ext>
              </a:extLst>
            </p:cNvPr>
            <p:cNvGrpSpPr/>
            <p:nvPr/>
          </p:nvGrpSpPr>
          <p:grpSpPr>
            <a:xfrm>
              <a:off x="2781854" y="3916887"/>
              <a:ext cx="13029902" cy="6370113"/>
              <a:chOff x="2781854" y="3872602"/>
              <a:chExt cx="13029902" cy="6370113"/>
            </a:xfrm>
          </p:grpSpPr>
          <p:grpSp>
            <p:nvGrpSpPr>
              <p:cNvPr id="19" name="Group 3">
                <a:extLst>
                  <a:ext uri="{FF2B5EF4-FFF2-40B4-BE49-F238E27FC236}">
                    <a16:creationId xmlns:a16="http://schemas.microsoft.com/office/drawing/2014/main" id="{9AB96CDA-3ECD-51AC-E958-46E3569101E9}"/>
                  </a:ext>
                </a:extLst>
              </p:cNvPr>
              <p:cNvGrpSpPr>
                <a:grpSpLocks noChangeAspect="1"/>
              </p:cNvGrpSpPr>
              <p:nvPr/>
            </p:nvGrpSpPr>
            <p:grpSpPr>
              <a:xfrm>
                <a:off x="2781854" y="3872602"/>
                <a:ext cx="13029902" cy="6370113"/>
                <a:chOff x="0" y="-1"/>
                <a:chExt cx="7467600" cy="6002021"/>
              </a:xfrm>
            </p:grpSpPr>
            <p:sp>
              <p:nvSpPr>
                <p:cNvPr id="22" name="Freeform 4">
                  <a:extLst>
                    <a:ext uri="{FF2B5EF4-FFF2-40B4-BE49-F238E27FC236}">
                      <a16:creationId xmlns:a16="http://schemas.microsoft.com/office/drawing/2014/main" id="{3A902012-1F1F-5BF7-E335-DC072ECF5ACB}"/>
                    </a:ext>
                  </a:extLst>
                </p:cNvPr>
                <p:cNvSpPr/>
                <p:nvPr/>
              </p:nvSpPr>
              <p:spPr>
                <a:xfrm>
                  <a:off x="0" y="-1"/>
                  <a:ext cx="7467600" cy="4853666"/>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5">
                  <a:extLst>
                    <a:ext uri="{FF2B5EF4-FFF2-40B4-BE49-F238E27FC236}">
                      <a16:creationId xmlns:a16="http://schemas.microsoft.com/office/drawing/2014/main" id="{A65808A1-704B-9A27-A766-C6A1C4948ECA}"/>
                    </a:ext>
                  </a:extLst>
                </p:cNvPr>
                <p:cNvSpPr/>
                <p:nvPr/>
              </p:nvSpPr>
              <p:spPr>
                <a:xfrm>
                  <a:off x="0" y="4887277"/>
                  <a:ext cx="7467600" cy="323532"/>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Freeform 6">
                  <a:extLst>
                    <a:ext uri="{FF2B5EF4-FFF2-40B4-BE49-F238E27FC236}">
                      <a16:creationId xmlns:a16="http://schemas.microsoft.com/office/drawing/2014/main" id="{81536E09-5581-B23C-9C0D-B4D33FEA777A}"/>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Dikdörtgen 19">
                <a:extLst>
                  <a:ext uri="{FF2B5EF4-FFF2-40B4-BE49-F238E27FC236}">
                    <a16:creationId xmlns:a16="http://schemas.microsoft.com/office/drawing/2014/main" id="{A9F97C0D-8587-6D0F-88B5-6742D7FF4275}"/>
                  </a:ext>
                </a:extLst>
              </p:cNvPr>
              <p:cNvSpPr/>
              <p:nvPr/>
            </p:nvSpPr>
            <p:spPr>
              <a:xfrm>
                <a:off x="3361597" y="4093353"/>
                <a:ext cx="11975977" cy="462371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solidFill>
                      <a:sysClr val="windowText" lastClr="000000"/>
                    </a:solidFill>
                  </a:ln>
                  <a:solidFill>
                    <a:sysClr val="windowText" lastClr="000000"/>
                  </a:solidFill>
                  <a:effectLst/>
                  <a:uLnTx/>
                  <a:uFillTx/>
                  <a:latin typeface="Calibri"/>
                  <a:ea typeface="+mn-ea"/>
                  <a:cs typeface="+mn-cs"/>
                </a:endParaRPr>
              </a:p>
            </p:txBody>
          </p:sp>
        </p:grpSp>
        <p:sp>
          <p:nvSpPr>
            <p:cNvPr id="18" name="TextBox 17">
              <a:extLst>
                <a:ext uri="{FF2B5EF4-FFF2-40B4-BE49-F238E27FC236}">
                  <a16:creationId xmlns:a16="http://schemas.microsoft.com/office/drawing/2014/main" id="{0FA602BF-0667-40AC-343C-ABAA290BC3F8}"/>
                </a:ext>
              </a:extLst>
            </p:cNvPr>
            <p:cNvSpPr txBox="1"/>
            <p:nvPr/>
          </p:nvSpPr>
          <p:spPr>
            <a:xfrm>
              <a:off x="3234294" y="5281967"/>
              <a:ext cx="12577462" cy="1849266"/>
            </a:xfrm>
            <a:prstGeom prst="rect">
              <a:avLst/>
            </a:prstGeom>
          </p:spPr>
          <p:txBody>
            <a:bodyPr wrap="square" lIns="0" tIns="0" rIns="0" bIns="0" rtlCol="0" anchor="t">
              <a:spAutoFit/>
            </a:bodyPr>
            <a:lstStyle/>
            <a:p>
              <a:pPr lvl="0">
                <a:spcBef>
                  <a:spcPct val="0"/>
                </a:spcBef>
                <a:defRPr/>
              </a:pPr>
              <a:r>
                <a:rPr lang="en-US" sz="2900" dirty="0">
                  <a:solidFill>
                    <a:srgbClr val="00FF00"/>
                  </a:solidFill>
                  <a:latin typeface="Consolas" panose="020B0609020204030204" pitchFamily="49" charset="0"/>
                  <a:ea typeface="Fira Code"/>
                  <a:cs typeface="Biome Light" panose="020B0502040204020203" pitchFamily="34" charset="0"/>
                  <a:sym typeface="Fira Code"/>
                </a:rPr>
                <a:t>while True:</a:t>
              </a:r>
            </a:p>
            <a:p>
              <a:pPr lvl="0">
                <a:spcBef>
                  <a:spcPct val="0"/>
                </a:spcBef>
                <a:defRPr/>
              </a:pPr>
              <a:r>
                <a:rPr lang="en-US" sz="2900" dirty="0">
                  <a:solidFill>
                    <a:srgbClr val="00FF00"/>
                  </a:solidFill>
                  <a:latin typeface="Consolas" panose="020B0609020204030204" pitchFamily="49" charset="0"/>
                  <a:ea typeface="Fira Code"/>
                  <a:cs typeface="Biome Light" panose="020B0502040204020203" pitchFamily="34" charset="0"/>
                  <a:sym typeface="Fira Code"/>
                </a:rPr>
                <a:t>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sayi</a:t>
              </a:r>
              <a:r>
                <a:rPr lang="en-US" sz="2900" dirty="0">
                  <a:solidFill>
                    <a:srgbClr val="00FF00"/>
                  </a:solidFill>
                  <a:latin typeface="Consolas" panose="020B0609020204030204" pitchFamily="49" charset="0"/>
                  <a:ea typeface="Fira Code"/>
                  <a:cs typeface="Biome Light" panose="020B0502040204020203" pitchFamily="34" charset="0"/>
                  <a:sym typeface="Fira Code"/>
                </a:rPr>
                <a:t> = int(input("</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Sayı</a:t>
              </a:r>
              <a:r>
                <a:rPr lang="en-US" sz="2900" dirty="0">
                  <a:solidFill>
                    <a:srgbClr val="00FF00"/>
                  </a:solidFill>
                  <a:latin typeface="Consolas" panose="020B0609020204030204" pitchFamily="49" charset="0"/>
                  <a:ea typeface="Fira Code"/>
                  <a:cs typeface="Biome Light" panose="020B0502040204020203" pitchFamily="34" charset="0"/>
                  <a:sym typeface="Fira Code"/>
                </a:rPr>
                <a:t>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girin</a:t>
              </a:r>
              <a:r>
                <a:rPr lang="en-US" sz="2900" dirty="0">
                  <a:solidFill>
                    <a:srgbClr val="00FF00"/>
                  </a:solidFill>
                  <a:latin typeface="Consolas" panose="020B0609020204030204" pitchFamily="49" charset="0"/>
                  <a:ea typeface="Fira Code"/>
                  <a:cs typeface="Biome Light" panose="020B0502040204020203" pitchFamily="34" charset="0"/>
                  <a:sym typeface="Fira Code"/>
                </a:rPr>
                <a:t>: "))</a:t>
              </a:r>
            </a:p>
            <a:p>
              <a:pPr lvl="0">
                <a:spcBef>
                  <a:spcPct val="0"/>
                </a:spcBef>
                <a:defRPr/>
              </a:pPr>
              <a:r>
                <a:rPr lang="en-US" sz="2900" dirty="0">
                  <a:solidFill>
                    <a:srgbClr val="00FF00"/>
                  </a:solidFill>
                  <a:latin typeface="Consolas" panose="020B0609020204030204" pitchFamily="49" charset="0"/>
                  <a:ea typeface="Fira Code"/>
                  <a:cs typeface="Biome Light" panose="020B0502040204020203" pitchFamily="34" charset="0"/>
                  <a:sym typeface="Fira Code"/>
                </a:rPr>
                <a:t>    if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sayi</a:t>
              </a:r>
              <a:r>
                <a:rPr lang="en-US" sz="2900" dirty="0">
                  <a:solidFill>
                    <a:srgbClr val="00FF00"/>
                  </a:solidFill>
                  <a:latin typeface="Consolas" panose="020B0609020204030204" pitchFamily="49" charset="0"/>
                  <a:ea typeface="Fira Code"/>
                  <a:cs typeface="Biome Light" panose="020B0502040204020203" pitchFamily="34" charset="0"/>
                  <a:sym typeface="Fira Code"/>
                </a:rPr>
                <a:t> % 2 == 0:</a:t>
              </a:r>
            </a:p>
            <a:p>
              <a:pPr lvl="0">
                <a:spcBef>
                  <a:spcPct val="0"/>
                </a:spcBef>
                <a:defRPr/>
              </a:pPr>
              <a:r>
                <a:rPr lang="en-US" sz="2900" dirty="0">
                  <a:solidFill>
                    <a:srgbClr val="00FF00"/>
                  </a:solidFill>
                  <a:latin typeface="Consolas" panose="020B0609020204030204" pitchFamily="49" charset="0"/>
                  <a:ea typeface="Fira Code"/>
                  <a:cs typeface="Biome Light" panose="020B0502040204020203" pitchFamily="34" charset="0"/>
                  <a:sym typeface="Fira Code"/>
                </a:rPr>
                <a:t>        print("</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Teşekkürler</a:t>
              </a:r>
              <a:r>
                <a:rPr lang="en-US" sz="2900" dirty="0">
                  <a:solidFill>
                    <a:srgbClr val="00FF00"/>
                  </a:solidFill>
                  <a:latin typeface="Consolas" panose="020B0609020204030204" pitchFamily="49" charset="0"/>
                  <a:ea typeface="Fira Code"/>
                  <a:cs typeface="Biome Light" panose="020B0502040204020203" pitchFamily="34" charset="0"/>
                  <a:sym typeface="Fira Code"/>
                </a:rPr>
                <a:t>,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çift</a:t>
              </a:r>
              <a:r>
                <a:rPr lang="en-US" sz="2900" dirty="0">
                  <a:solidFill>
                    <a:srgbClr val="00FF00"/>
                  </a:solidFill>
                  <a:latin typeface="Consolas" panose="020B0609020204030204" pitchFamily="49" charset="0"/>
                  <a:ea typeface="Fira Code"/>
                  <a:cs typeface="Biome Light" panose="020B0502040204020203" pitchFamily="34" charset="0"/>
                  <a:sym typeface="Fira Code"/>
                </a:rPr>
                <a:t>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sayı</a:t>
              </a:r>
              <a:r>
                <a:rPr lang="en-US" sz="2900" dirty="0">
                  <a:solidFill>
                    <a:srgbClr val="00FF00"/>
                  </a:solidFill>
                  <a:latin typeface="Consolas" panose="020B0609020204030204" pitchFamily="49" charset="0"/>
                  <a:ea typeface="Fira Code"/>
                  <a:cs typeface="Biome Light" panose="020B0502040204020203" pitchFamily="34" charset="0"/>
                  <a:sym typeface="Fira Code"/>
                </a:rPr>
                <a:t>!")</a:t>
              </a:r>
            </a:p>
            <a:p>
              <a:pPr lvl="0">
                <a:spcBef>
                  <a:spcPct val="0"/>
                </a:spcBef>
                <a:defRPr/>
              </a:pPr>
              <a:r>
                <a:rPr lang="en-US" sz="2900" dirty="0">
                  <a:solidFill>
                    <a:srgbClr val="00FF00"/>
                  </a:solidFill>
                  <a:latin typeface="Consolas" panose="020B0609020204030204" pitchFamily="49" charset="0"/>
                  <a:ea typeface="Fira Code"/>
                  <a:cs typeface="Biome Light" panose="020B0502040204020203" pitchFamily="34" charset="0"/>
                  <a:sym typeface="Fira Code"/>
                </a:rPr>
                <a:t>        break</a:t>
              </a:r>
            </a:p>
          </p:txBody>
        </p:sp>
      </p:grpSp>
    </p:spTree>
    <p:extLst>
      <p:ext uri="{BB962C8B-B14F-4D97-AF65-F5344CB8AC3E}">
        <p14:creationId xmlns:p14="http://schemas.microsoft.com/office/powerpoint/2010/main" val="30675650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7BFAF-EA85-C549-82F8-FC33E0C50FEC}"/>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374D3F26-6048-8BA8-E11A-17026CFF7BF0}"/>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1CFDDFF1-CF43-BA4E-9BF9-916C1B0A6474}"/>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019ED288-DE03-A69B-5040-9DB01EE2EB52}"/>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52767C86-9B2A-CA36-5F4E-86735074E15C}"/>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870559E0-C208-08B6-6687-225BB206E5DB}"/>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F698CC01-0156-BD96-AFB7-02A84E6F9644}"/>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43A8ABE8-AEFE-BC49-4161-D2B7AD11000F}"/>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410746F9-2ECD-9F64-59A9-38494BF769CE}"/>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BF8A6581-CDC3-783D-CD15-E7DF6C459DD2}"/>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5D0E2464-3024-C216-8538-E6348FD5B160}"/>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F9843893-C291-7E3A-39B6-00D235B0BBBB}"/>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73C58F54-C5F8-6B3B-8FDE-FDDD43A6D0C0}"/>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13410F15-1CED-AA46-D4DA-922C9D9351F3}"/>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99DD45CE-6728-AD1E-C8D5-CF3BE13D1EC7}"/>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D2C5AB35-5616-7AF7-E188-5F3F5F450CE9}"/>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9A928834-6FE4-A22F-A290-24725C3E22BB}"/>
              </a:ext>
            </a:extLst>
          </p:cNvPr>
          <p:cNvSpPr txBox="1"/>
          <p:nvPr/>
        </p:nvSpPr>
        <p:spPr>
          <a:xfrm>
            <a:off x="685800" y="3030363"/>
            <a:ext cx="4876800" cy="1477328"/>
          </a:xfrm>
          <a:prstGeom prst="rect">
            <a:avLst/>
          </a:prstGeom>
        </p:spPr>
        <p:txBody>
          <a:bodyPr wrap="square" lIns="0" tIns="0" rIns="0" bIns="0" rtlCol="0" anchor="t">
            <a:spAutoFit/>
          </a:bodyPr>
          <a:lstStyle/>
          <a:p>
            <a:pPr lvl="0" algn="just">
              <a:spcBef>
                <a:spcPct val="0"/>
              </a:spcBef>
              <a:defRPr/>
            </a:pPr>
            <a:r>
              <a:rPr lang="tr-TR" sz="2400" dirty="0">
                <a:solidFill>
                  <a:srgbClr val="FFFFFF"/>
                </a:solidFill>
                <a:latin typeface="Fira Code"/>
                <a:ea typeface="Fira Code"/>
                <a:cs typeface="Fira Code"/>
                <a:sym typeface="Fira Code"/>
              </a:rPr>
              <a:t>Kullanıcıdan sayılar alan ve toplam 100’ü geçtiğinde döngüyü bitiren Python kodunu yazınız.</a:t>
            </a:r>
          </a:p>
        </p:txBody>
      </p:sp>
      <p:sp>
        <p:nvSpPr>
          <p:cNvPr id="16" name="Slayt Numarası Yer Tutucusu 15">
            <a:extLst>
              <a:ext uri="{FF2B5EF4-FFF2-40B4-BE49-F238E27FC236}">
                <a16:creationId xmlns:a16="http://schemas.microsoft.com/office/drawing/2014/main" id="{4AD085EF-2350-8CC7-905F-733650FEE4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sp>
        <p:nvSpPr>
          <p:cNvPr id="2" name="TextBox 15">
            <a:extLst>
              <a:ext uri="{FF2B5EF4-FFF2-40B4-BE49-F238E27FC236}">
                <a16:creationId xmlns:a16="http://schemas.microsoft.com/office/drawing/2014/main" id="{FED08847-E15F-9D9F-6688-CA7842D3BCE6}"/>
              </a:ext>
            </a:extLst>
          </p:cNvPr>
          <p:cNvSpPr txBox="1"/>
          <p:nvPr/>
        </p:nvSpPr>
        <p:spPr>
          <a:xfrm>
            <a:off x="685800" y="1470727"/>
            <a:ext cx="17602200" cy="1292790"/>
          </a:xfrm>
          <a:prstGeom prst="rect">
            <a:avLst/>
          </a:prstGeom>
        </p:spPr>
        <p:txBody>
          <a:bodyPr wrap="square" lIns="0" tIns="0" rIns="0" bIns="0" rtlCol="0" anchor="t">
            <a:spAutoFit/>
          </a:bodyPr>
          <a:lstStyle/>
          <a:p>
            <a:pPr>
              <a:lnSpc>
                <a:spcPts val="10260"/>
              </a:lnSpc>
              <a:spcBef>
                <a:spcPct val="0"/>
              </a:spcBef>
              <a:defRPr/>
            </a:pPr>
            <a:r>
              <a:rPr lang="en-US" sz="7200" dirty="0">
                <a:solidFill>
                  <a:srgbClr val="7ED957"/>
                </a:solidFill>
                <a:latin typeface="Fira Code"/>
                <a:ea typeface="Fira Code"/>
                <a:cs typeface="Fira Code"/>
                <a:sym typeface="Fira Code"/>
              </a:rPr>
              <a:t>{0</a:t>
            </a:r>
            <a:r>
              <a:rPr lang="tr-TR" sz="7200" dirty="0">
                <a:solidFill>
                  <a:srgbClr val="7ED957"/>
                </a:solidFill>
                <a:latin typeface="Fira Code"/>
                <a:ea typeface="Fira Code"/>
                <a:cs typeface="Fira Code"/>
                <a:sym typeface="Fira Code"/>
              </a:rPr>
              <a:t>1</a:t>
            </a:r>
            <a:r>
              <a:rPr lang="en-US" sz="7200" dirty="0">
                <a:solidFill>
                  <a:srgbClr val="7ED957"/>
                </a:solidFill>
                <a:latin typeface="Fira Code"/>
                <a:ea typeface="Fira Code"/>
                <a:cs typeface="Fira Code"/>
                <a:sym typeface="Fira Code"/>
              </a:rPr>
              <a:t>}</a:t>
            </a:r>
            <a:r>
              <a:rPr lang="tr-TR" sz="7200" dirty="0">
                <a:solidFill>
                  <a:srgbClr val="7ED957"/>
                </a:solidFill>
                <a:latin typeface="Fira Code"/>
                <a:ea typeface="Fira Code"/>
                <a:cs typeface="Fira Code"/>
                <a:sym typeface="Fira Code"/>
              </a:rPr>
              <a:t> </a:t>
            </a:r>
            <a:r>
              <a:rPr lang="tr-TR" sz="7200" dirty="0">
                <a:solidFill>
                  <a:srgbClr val="FF5858"/>
                </a:solidFill>
                <a:latin typeface="Fira Code"/>
                <a:ea typeface="Fira Code"/>
                <a:cs typeface="Fira Code"/>
                <a:sym typeface="Fira Code"/>
              </a:rPr>
              <a:t>Önceki Hafta Tekrarı</a:t>
            </a:r>
          </a:p>
        </p:txBody>
      </p:sp>
      <p:grpSp>
        <p:nvGrpSpPr>
          <p:cNvPr id="15" name="Grup 14">
            <a:extLst>
              <a:ext uri="{FF2B5EF4-FFF2-40B4-BE49-F238E27FC236}">
                <a16:creationId xmlns:a16="http://schemas.microsoft.com/office/drawing/2014/main" id="{B22ED8B8-B057-DF00-7849-2F1DA6945234}"/>
              </a:ext>
            </a:extLst>
          </p:cNvPr>
          <p:cNvGrpSpPr/>
          <p:nvPr/>
        </p:nvGrpSpPr>
        <p:grpSpPr>
          <a:xfrm>
            <a:off x="6172200" y="2628899"/>
            <a:ext cx="11809743" cy="7686369"/>
            <a:chOff x="2781854" y="3916887"/>
            <a:chExt cx="13029902" cy="6370113"/>
          </a:xfrm>
        </p:grpSpPr>
        <p:grpSp>
          <p:nvGrpSpPr>
            <p:cNvPr id="17" name="Grup 16">
              <a:extLst>
                <a:ext uri="{FF2B5EF4-FFF2-40B4-BE49-F238E27FC236}">
                  <a16:creationId xmlns:a16="http://schemas.microsoft.com/office/drawing/2014/main" id="{FE97E1AE-246C-6211-98DA-8DA4DE16ACD9}"/>
                </a:ext>
              </a:extLst>
            </p:cNvPr>
            <p:cNvGrpSpPr/>
            <p:nvPr/>
          </p:nvGrpSpPr>
          <p:grpSpPr>
            <a:xfrm>
              <a:off x="2781854" y="3916887"/>
              <a:ext cx="13029902" cy="6370113"/>
              <a:chOff x="2781854" y="3872602"/>
              <a:chExt cx="13029902" cy="6370113"/>
            </a:xfrm>
          </p:grpSpPr>
          <p:grpSp>
            <p:nvGrpSpPr>
              <p:cNvPr id="19" name="Group 3">
                <a:extLst>
                  <a:ext uri="{FF2B5EF4-FFF2-40B4-BE49-F238E27FC236}">
                    <a16:creationId xmlns:a16="http://schemas.microsoft.com/office/drawing/2014/main" id="{27DE23A5-77ED-89F4-8906-2E75C9367EEE}"/>
                  </a:ext>
                </a:extLst>
              </p:cNvPr>
              <p:cNvGrpSpPr>
                <a:grpSpLocks noChangeAspect="1"/>
              </p:cNvGrpSpPr>
              <p:nvPr/>
            </p:nvGrpSpPr>
            <p:grpSpPr>
              <a:xfrm>
                <a:off x="2781854" y="3872602"/>
                <a:ext cx="13029902" cy="6370113"/>
                <a:chOff x="0" y="-1"/>
                <a:chExt cx="7467600" cy="6002021"/>
              </a:xfrm>
            </p:grpSpPr>
            <p:sp>
              <p:nvSpPr>
                <p:cNvPr id="22" name="Freeform 4">
                  <a:extLst>
                    <a:ext uri="{FF2B5EF4-FFF2-40B4-BE49-F238E27FC236}">
                      <a16:creationId xmlns:a16="http://schemas.microsoft.com/office/drawing/2014/main" id="{77C88A68-B23B-F73B-0876-DE815281A090}"/>
                    </a:ext>
                  </a:extLst>
                </p:cNvPr>
                <p:cNvSpPr/>
                <p:nvPr/>
              </p:nvSpPr>
              <p:spPr>
                <a:xfrm>
                  <a:off x="0" y="-1"/>
                  <a:ext cx="7467600" cy="4853666"/>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5">
                  <a:extLst>
                    <a:ext uri="{FF2B5EF4-FFF2-40B4-BE49-F238E27FC236}">
                      <a16:creationId xmlns:a16="http://schemas.microsoft.com/office/drawing/2014/main" id="{19F6DB9C-B300-0BFA-EF78-352D3D88B546}"/>
                    </a:ext>
                  </a:extLst>
                </p:cNvPr>
                <p:cNvSpPr/>
                <p:nvPr/>
              </p:nvSpPr>
              <p:spPr>
                <a:xfrm>
                  <a:off x="0" y="4887277"/>
                  <a:ext cx="7467600" cy="323532"/>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Freeform 6">
                  <a:extLst>
                    <a:ext uri="{FF2B5EF4-FFF2-40B4-BE49-F238E27FC236}">
                      <a16:creationId xmlns:a16="http://schemas.microsoft.com/office/drawing/2014/main" id="{1CCABB77-162B-FCFD-D730-0E1FFA63EA8C}"/>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Dikdörtgen 19">
                <a:extLst>
                  <a:ext uri="{FF2B5EF4-FFF2-40B4-BE49-F238E27FC236}">
                    <a16:creationId xmlns:a16="http://schemas.microsoft.com/office/drawing/2014/main" id="{F4FDF34E-FA7A-DBE6-1AD8-3D3F5F03ABC2}"/>
                  </a:ext>
                </a:extLst>
              </p:cNvPr>
              <p:cNvSpPr/>
              <p:nvPr/>
            </p:nvSpPr>
            <p:spPr>
              <a:xfrm>
                <a:off x="3361597" y="4093353"/>
                <a:ext cx="11975977" cy="462371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solidFill>
                      <a:sysClr val="windowText" lastClr="000000"/>
                    </a:solidFill>
                  </a:ln>
                  <a:solidFill>
                    <a:sysClr val="windowText" lastClr="000000"/>
                  </a:solidFill>
                  <a:effectLst/>
                  <a:uLnTx/>
                  <a:uFillTx/>
                  <a:latin typeface="Calibri"/>
                  <a:ea typeface="+mn-ea"/>
                  <a:cs typeface="+mn-cs"/>
                </a:endParaRPr>
              </a:p>
            </p:txBody>
          </p:sp>
        </p:grpSp>
        <p:sp>
          <p:nvSpPr>
            <p:cNvPr id="18" name="TextBox 17">
              <a:extLst>
                <a:ext uri="{FF2B5EF4-FFF2-40B4-BE49-F238E27FC236}">
                  <a16:creationId xmlns:a16="http://schemas.microsoft.com/office/drawing/2014/main" id="{AFD53AB8-29B2-314D-0A63-28274CBFF499}"/>
                </a:ext>
              </a:extLst>
            </p:cNvPr>
            <p:cNvSpPr txBox="1"/>
            <p:nvPr/>
          </p:nvSpPr>
          <p:spPr>
            <a:xfrm>
              <a:off x="3234294" y="5281967"/>
              <a:ext cx="12577462" cy="2588973"/>
            </a:xfrm>
            <a:prstGeom prst="rect">
              <a:avLst/>
            </a:prstGeom>
          </p:spPr>
          <p:txBody>
            <a:bodyPr wrap="square" lIns="0" tIns="0" rIns="0" bIns="0" rtlCol="0" anchor="t">
              <a:spAutoFit/>
            </a:bodyPr>
            <a:lstStyle/>
            <a:p>
              <a:pPr lvl="0">
                <a:spcBef>
                  <a:spcPct val="0"/>
                </a:spcBef>
                <a:defRPr/>
              </a:pPr>
              <a:r>
                <a:rPr lang="en-US" sz="2900" dirty="0" err="1">
                  <a:solidFill>
                    <a:srgbClr val="00FF00"/>
                  </a:solidFill>
                  <a:latin typeface="Consolas" panose="020B0609020204030204" pitchFamily="49" charset="0"/>
                  <a:ea typeface="Fira Code"/>
                  <a:cs typeface="Biome Light" panose="020B0502040204020203" pitchFamily="34" charset="0"/>
                  <a:sym typeface="Fira Code"/>
                </a:rPr>
                <a:t>toplam</a:t>
              </a:r>
              <a:r>
                <a:rPr lang="en-US" sz="2900" dirty="0">
                  <a:solidFill>
                    <a:srgbClr val="00FF00"/>
                  </a:solidFill>
                  <a:latin typeface="Consolas" panose="020B0609020204030204" pitchFamily="49" charset="0"/>
                  <a:ea typeface="Fira Code"/>
                  <a:cs typeface="Biome Light" panose="020B0502040204020203" pitchFamily="34" charset="0"/>
                  <a:sym typeface="Fira Code"/>
                </a:rPr>
                <a:t> = 0</a:t>
              </a:r>
            </a:p>
            <a:p>
              <a:pPr lvl="0">
                <a:spcBef>
                  <a:spcPct val="0"/>
                </a:spcBef>
                <a:defRPr/>
              </a:pPr>
              <a:r>
                <a:rPr lang="en-US" sz="2900" dirty="0">
                  <a:solidFill>
                    <a:srgbClr val="00FF00"/>
                  </a:solidFill>
                  <a:latin typeface="Consolas" panose="020B0609020204030204" pitchFamily="49" charset="0"/>
                  <a:ea typeface="Fira Code"/>
                  <a:cs typeface="Biome Light" panose="020B0502040204020203" pitchFamily="34" charset="0"/>
                  <a:sym typeface="Fira Code"/>
                </a:rPr>
                <a:t>while True:</a:t>
              </a:r>
            </a:p>
            <a:p>
              <a:pPr lvl="0">
                <a:spcBef>
                  <a:spcPct val="0"/>
                </a:spcBef>
                <a:defRPr/>
              </a:pPr>
              <a:r>
                <a:rPr lang="en-US" sz="2900" dirty="0">
                  <a:solidFill>
                    <a:srgbClr val="00FF00"/>
                  </a:solidFill>
                  <a:latin typeface="Consolas" panose="020B0609020204030204" pitchFamily="49" charset="0"/>
                  <a:ea typeface="Fira Code"/>
                  <a:cs typeface="Biome Light" panose="020B0502040204020203" pitchFamily="34" charset="0"/>
                  <a:sym typeface="Fira Code"/>
                </a:rPr>
                <a:t>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sayi</a:t>
              </a:r>
              <a:r>
                <a:rPr lang="en-US" sz="2900" dirty="0">
                  <a:solidFill>
                    <a:srgbClr val="00FF00"/>
                  </a:solidFill>
                  <a:latin typeface="Consolas" panose="020B0609020204030204" pitchFamily="49" charset="0"/>
                  <a:ea typeface="Fira Code"/>
                  <a:cs typeface="Biome Light" panose="020B0502040204020203" pitchFamily="34" charset="0"/>
                  <a:sym typeface="Fira Code"/>
                </a:rPr>
                <a:t> = int(input("</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Sayı</a:t>
              </a:r>
              <a:r>
                <a:rPr lang="en-US" sz="2900" dirty="0">
                  <a:solidFill>
                    <a:srgbClr val="00FF00"/>
                  </a:solidFill>
                  <a:latin typeface="Consolas" panose="020B0609020204030204" pitchFamily="49" charset="0"/>
                  <a:ea typeface="Fira Code"/>
                  <a:cs typeface="Biome Light" panose="020B0502040204020203" pitchFamily="34" charset="0"/>
                  <a:sym typeface="Fira Code"/>
                </a:rPr>
                <a:t>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girin</a:t>
              </a:r>
              <a:r>
                <a:rPr lang="en-US" sz="2900" dirty="0">
                  <a:solidFill>
                    <a:srgbClr val="00FF00"/>
                  </a:solidFill>
                  <a:latin typeface="Consolas" panose="020B0609020204030204" pitchFamily="49" charset="0"/>
                  <a:ea typeface="Fira Code"/>
                  <a:cs typeface="Biome Light" panose="020B0502040204020203" pitchFamily="34" charset="0"/>
                  <a:sym typeface="Fira Code"/>
                </a:rPr>
                <a:t>: "))</a:t>
              </a:r>
            </a:p>
            <a:p>
              <a:pPr lvl="0">
                <a:spcBef>
                  <a:spcPct val="0"/>
                </a:spcBef>
                <a:defRPr/>
              </a:pPr>
              <a:r>
                <a:rPr lang="en-US" sz="2900" dirty="0">
                  <a:solidFill>
                    <a:srgbClr val="00FF00"/>
                  </a:solidFill>
                  <a:latin typeface="Consolas" panose="020B0609020204030204" pitchFamily="49" charset="0"/>
                  <a:ea typeface="Fira Code"/>
                  <a:cs typeface="Biome Light" panose="020B0502040204020203" pitchFamily="34" charset="0"/>
                  <a:sym typeface="Fira Code"/>
                </a:rPr>
                <a:t>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toplam</a:t>
              </a:r>
              <a:r>
                <a:rPr lang="en-US" sz="2900" dirty="0">
                  <a:solidFill>
                    <a:srgbClr val="00FF00"/>
                  </a:solidFill>
                  <a:latin typeface="Consolas" panose="020B0609020204030204" pitchFamily="49" charset="0"/>
                  <a:ea typeface="Fira Code"/>
                  <a:cs typeface="Biome Light" panose="020B0502040204020203" pitchFamily="34" charset="0"/>
                  <a:sym typeface="Fira Code"/>
                </a:rPr>
                <a:t> +=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sayi</a:t>
              </a:r>
              <a:endParaRPr lang="en-US" sz="29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en-US" sz="2900" dirty="0">
                  <a:solidFill>
                    <a:srgbClr val="00FF00"/>
                  </a:solidFill>
                  <a:latin typeface="Consolas" panose="020B0609020204030204" pitchFamily="49" charset="0"/>
                  <a:ea typeface="Fira Code"/>
                  <a:cs typeface="Biome Light" panose="020B0502040204020203" pitchFamily="34" charset="0"/>
                  <a:sym typeface="Fira Code"/>
                </a:rPr>
                <a:t>    if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toplam</a:t>
              </a:r>
              <a:r>
                <a:rPr lang="en-US" sz="2900" dirty="0">
                  <a:solidFill>
                    <a:srgbClr val="00FF00"/>
                  </a:solidFill>
                  <a:latin typeface="Consolas" panose="020B0609020204030204" pitchFamily="49" charset="0"/>
                  <a:ea typeface="Fira Code"/>
                  <a:cs typeface="Biome Light" panose="020B0502040204020203" pitchFamily="34" charset="0"/>
                  <a:sym typeface="Fira Code"/>
                </a:rPr>
                <a:t> &gt; 100:</a:t>
              </a:r>
            </a:p>
            <a:p>
              <a:pPr lvl="0">
                <a:spcBef>
                  <a:spcPct val="0"/>
                </a:spcBef>
                <a:defRPr/>
              </a:pPr>
              <a:r>
                <a:rPr lang="en-US" sz="2900" dirty="0">
                  <a:solidFill>
                    <a:srgbClr val="00FF00"/>
                  </a:solidFill>
                  <a:latin typeface="Consolas" panose="020B0609020204030204" pitchFamily="49" charset="0"/>
                  <a:ea typeface="Fira Code"/>
                  <a:cs typeface="Biome Light" panose="020B0502040204020203" pitchFamily="34" charset="0"/>
                  <a:sym typeface="Fira Code"/>
                </a:rPr>
                <a:t>        print("</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Toplam</a:t>
              </a:r>
              <a:r>
                <a:rPr lang="en-US" sz="2900" dirty="0">
                  <a:solidFill>
                    <a:srgbClr val="00FF00"/>
                  </a:solidFill>
                  <a:latin typeface="Consolas" panose="020B0609020204030204" pitchFamily="49" charset="0"/>
                  <a:ea typeface="Fira Code"/>
                  <a:cs typeface="Biome Light" panose="020B0502040204020203" pitchFamily="34" charset="0"/>
                  <a:sym typeface="Fira Code"/>
                </a:rPr>
                <a:t> 100'ü </a:t>
              </a:r>
              <a:r>
                <a:rPr lang="en-US" sz="2900" dirty="0" err="1">
                  <a:solidFill>
                    <a:srgbClr val="00FF00"/>
                  </a:solidFill>
                  <a:latin typeface="Consolas" panose="020B0609020204030204" pitchFamily="49" charset="0"/>
                  <a:ea typeface="Fira Code"/>
                  <a:cs typeface="Biome Light" panose="020B0502040204020203" pitchFamily="34" charset="0"/>
                  <a:sym typeface="Fira Code"/>
                </a:rPr>
                <a:t>geçti</a:t>
              </a:r>
              <a:r>
                <a:rPr lang="en-US" sz="2900" dirty="0">
                  <a:solidFill>
                    <a:srgbClr val="00FF00"/>
                  </a:solidFill>
                  <a:latin typeface="Consolas" panose="020B0609020204030204" pitchFamily="49" charset="0"/>
                  <a:ea typeface="Fira Code"/>
                  <a:cs typeface="Biome Light" panose="020B0502040204020203" pitchFamily="34" charset="0"/>
                  <a:sym typeface="Fira Code"/>
                </a:rPr>
                <a:t>!")</a:t>
              </a:r>
            </a:p>
            <a:p>
              <a:pPr lvl="0">
                <a:spcBef>
                  <a:spcPct val="0"/>
                </a:spcBef>
                <a:defRPr/>
              </a:pPr>
              <a:r>
                <a:rPr lang="en-US" sz="2900" dirty="0">
                  <a:solidFill>
                    <a:srgbClr val="00FF00"/>
                  </a:solidFill>
                  <a:latin typeface="Consolas" panose="020B0609020204030204" pitchFamily="49" charset="0"/>
                  <a:ea typeface="Fira Code"/>
                  <a:cs typeface="Biome Light" panose="020B0502040204020203" pitchFamily="34" charset="0"/>
                  <a:sym typeface="Fira Code"/>
                </a:rPr>
                <a:t>        break</a:t>
              </a:r>
            </a:p>
          </p:txBody>
        </p:sp>
      </p:grpSp>
    </p:spTree>
    <p:extLst>
      <p:ext uri="{BB962C8B-B14F-4D97-AF65-F5344CB8AC3E}">
        <p14:creationId xmlns:p14="http://schemas.microsoft.com/office/powerpoint/2010/main" val="25899393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76450-A561-CC0B-E1EA-489861DD182B}"/>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6C3A0E6C-8D73-D622-1E5B-2034687283B9}"/>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2910D360-C2FF-ADD0-D4A8-3A952332E75C}"/>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E928659F-7686-426D-F5A8-4AD700EB79D1}"/>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2B3FC163-A662-DB86-34E8-B4C806B03823}"/>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D5AF154D-5E6C-DCAD-7749-F3172AEEF21B}"/>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148AF035-9F82-48D4-3C6D-BF0B63F50978}"/>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725EDA8F-365A-991D-56EF-020822C54F0F}"/>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96556B22-D828-992B-491F-55F104CB679F}"/>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607B322D-2BD1-F61A-9EAB-C8A8D381CCCE}"/>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8F286AAB-F6B9-E2A8-9EEE-5527B93A8C7D}"/>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B11CB9E1-AC0D-AE4D-676B-FA54D15FC7CA}"/>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267052DC-A38D-FCCF-0941-15EB1DBB8C84}"/>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4A0995A3-E8CD-584D-32A5-76CE1458BC66}"/>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0C533752-378D-5771-D5CD-82F8ADF2BEED}"/>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6AB41E18-9AEB-EF27-7657-9C404E1E0DEC}"/>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F4EF8E14-57D9-6153-28AF-C464144A54B7}"/>
              </a:ext>
            </a:extLst>
          </p:cNvPr>
          <p:cNvSpPr txBox="1"/>
          <p:nvPr/>
        </p:nvSpPr>
        <p:spPr>
          <a:xfrm>
            <a:off x="10139440" y="3521918"/>
            <a:ext cx="6400800" cy="541686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a:ln>
                  <a:noFill/>
                </a:ln>
                <a:solidFill>
                  <a:srgbClr val="7ED957"/>
                </a:solidFill>
                <a:effectLst/>
                <a:uLnTx/>
                <a:uFillTx/>
                <a:latin typeface="Fira Code"/>
                <a:ea typeface="Fira Code"/>
                <a:cs typeface="Fira Code"/>
                <a:sym typeface="Fira Code"/>
              </a:rPr>
              <a:t>Çıktı :</a:t>
            </a: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tr-TR" sz="3200" b="1" i="0" u="none" strike="noStrike" kern="1200" cap="none" spc="0" normalizeH="0" baseline="0" noProof="0" dirty="0">
              <a:ln>
                <a:noFill/>
              </a:ln>
              <a:solidFill>
                <a:srgbClr val="7ED957"/>
              </a:solidFill>
              <a:effectLst/>
              <a:uLnTx/>
              <a:uFillTx/>
              <a:latin typeface="Fira Code"/>
              <a:ea typeface="Fira Code"/>
              <a:cs typeface="Fira Code"/>
              <a:sym typeface="Fira Code"/>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a:ln>
                  <a:noFill/>
                </a:ln>
                <a:solidFill>
                  <a:srgbClr val="7ED957"/>
                </a:solidFill>
                <a:effectLst/>
                <a:uLnTx/>
                <a:uFillTx/>
                <a:latin typeface="Fira Code"/>
                <a:ea typeface="Fira Code"/>
                <a:cs typeface="Fira Code"/>
                <a:sym typeface="Fira Code"/>
              </a:rPr>
              <a:t>1</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a:ln>
                  <a:noFill/>
                </a:ln>
                <a:solidFill>
                  <a:srgbClr val="7ED957"/>
                </a:solidFill>
                <a:effectLst/>
                <a:uLnTx/>
                <a:uFillTx/>
                <a:latin typeface="Fira Code"/>
                <a:ea typeface="Fira Code"/>
                <a:cs typeface="Fira Code"/>
                <a:sym typeface="Fira Code"/>
              </a:rPr>
              <a:t>2</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a:ln>
                  <a:noFill/>
                </a:ln>
                <a:solidFill>
                  <a:srgbClr val="7ED957"/>
                </a:solidFill>
                <a:effectLst/>
                <a:uLnTx/>
                <a:uFillTx/>
                <a:latin typeface="Fira Code"/>
                <a:ea typeface="Fira Code"/>
                <a:cs typeface="Fira Code"/>
                <a:sym typeface="Fira Code"/>
              </a:rPr>
              <a:t>3</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a:ln>
                  <a:noFill/>
                </a:ln>
                <a:solidFill>
                  <a:srgbClr val="7ED957"/>
                </a:solidFill>
                <a:effectLst/>
                <a:uLnTx/>
                <a:uFillTx/>
                <a:latin typeface="Fira Code"/>
                <a:ea typeface="Fira Code"/>
                <a:cs typeface="Fira Code"/>
                <a:sym typeface="Fira Code"/>
              </a:rPr>
              <a:t>4</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a:ln>
                  <a:noFill/>
                </a:ln>
                <a:solidFill>
                  <a:srgbClr val="7ED957"/>
                </a:solidFill>
                <a:effectLst/>
                <a:uLnTx/>
                <a:uFillTx/>
                <a:latin typeface="Fira Code"/>
                <a:ea typeface="Fira Code"/>
                <a:cs typeface="Fira Code"/>
                <a:sym typeface="Fira Code"/>
              </a:rPr>
              <a:t>6</a:t>
            </a:r>
          </a:p>
          <a:p>
            <a:pPr marL="0" marR="0" lvl="0" indent="0" algn="just" defTabSz="914400" rtl="0" eaLnBrk="1" fontAlgn="auto" latinLnBrk="0" hangingPunct="1">
              <a:lnSpc>
                <a:spcPct val="100000"/>
              </a:lnSpc>
              <a:spcBef>
                <a:spcPct val="0"/>
              </a:spcBef>
              <a:spcAft>
                <a:spcPts val="0"/>
              </a:spcAft>
              <a:buClrTx/>
              <a:buSzTx/>
              <a:buFontTx/>
              <a:buNone/>
              <a:tabLst/>
              <a:defRPr/>
            </a:pPr>
            <a:r>
              <a:rPr lang="tr-TR" sz="3200" b="1" dirty="0">
                <a:solidFill>
                  <a:srgbClr val="7ED957"/>
                </a:solidFill>
                <a:latin typeface="Fira Code"/>
                <a:ea typeface="Fira Code"/>
                <a:cs typeface="Fira Code"/>
                <a:sym typeface="Fira Code"/>
              </a:rPr>
              <a:t>7</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a:ln>
                  <a:noFill/>
                </a:ln>
                <a:solidFill>
                  <a:srgbClr val="7ED957"/>
                </a:solidFill>
                <a:effectLst/>
                <a:uLnTx/>
                <a:uFillTx/>
                <a:latin typeface="Fira Code"/>
                <a:ea typeface="Fira Code"/>
                <a:cs typeface="Fira Code"/>
                <a:sym typeface="Fira Code"/>
              </a:rPr>
              <a:t>8</a:t>
            </a:r>
          </a:p>
          <a:p>
            <a:pPr marL="0" marR="0" lvl="0" indent="0" algn="just" defTabSz="914400" rtl="0" eaLnBrk="1" fontAlgn="auto" latinLnBrk="0" hangingPunct="1">
              <a:lnSpc>
                <a:spcPct val="100000"/>
              </a:lnSpc>
              <a:spcBef>
                <a:spcPct val="0"/>
              </a:spcBef>
              <a:spcAft>
                <a:spcPts val="0"/>
              </a:spcAft>
              <a:buClrTx/>
              <a:buSzTx/>
              <a:buFontTx/>
              <a:buNone/>
              <a:tabLst/>
              <a:defRPr/>
            </a:pPr>
            <a:r>
              <a:rPr lang="tr-TR" sz="3200" b="1" dirty="0">
                <a:solidFill>
                  <a:srgbClr val="7ED957"/>
                </a:solidFill>
                <a:latin typeface="Fira Code"/>
                <a:ea typeface="Fira Code"/>
                <a:cs typeface="Fira Code"/>
                <a:sym typeface="Fira Code"/>
              </a:rPr>
              <a:t>9</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a:ln>
                  <a:noFill/>
                </a:ln>
                <a:solidFill>
                  <a:srgbClr val="7ED957"/>
                </a:solidFill>
                <a:effectLst/>
                <a:uLnTx/>
                <a:uFillTx/>
                <a:latin typeface="Fira Code"/>
                <a:ea typeface="Fira Code"/>
                <a:cs typeface="Fira Code"/>
                <a:sym typeface="Fira Code"/>
              </a:rPr>
              <a:t>10</a:t>
            </a:r>
            <a:endParaRPr kumimoji="0" lang="tr-TR" sz="2800" b="1" i="0" u="none" strike="noStrike" kern="1200" cap="none" spc="0" normalizeH="0" baseline="0" noProof="0" dirty="0">
              <a:ln>
                <a:noFill/>
              </a:ln>
              <a:solidFill>
                <a:srgbClr val="FFCA04"/>
              </a:solidFill>
              <a:effectLst/>
              <a:uLnTx/>
              <a:uFillTx/>
              <a:latin typeface="Fira Code"/>
              <a:ea typeface="Fira Code"/>
              <a:cs typeface="Fira Code"/>
              <a:sym typeface="Fira Code"/>
            </a:endParaRPr>
          </a:p>
        </p:txBody>
      </p:sp>
      <p:sp>
        <p:nvSpPr>
          <p:cNvPr id="16" name="Slayt Numarası Yer Tutucusu 15">
            <a:extLst>
              <a:ext uri="{FF2B5EF4-FFF2-40B4-BE49-F238E27FC236}">
                <a16:creationId xmlns:a16="http://schemas.microsoft.com/office/drawing/2014/main" id="{4D940CD8-0C01-0D0F-F0AD-AA4F04A347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sp>
        <p:nvSpPr>
          <p:cNvPr id="2" name="TextBox 15">
            <a:extLst>
              <a:ext uri="{FF2B5EF4-FFF2-40B4-BE49-F238E27FC236}">
                <a16:creationId xmlns:a16="http://schemas.microsoft.com/office/drawing/2014/main" id="{2B884484-0770-6227-5A43-2D7DE1714A1B}"/>
              </a:ext>
            </a:extLst>
          </p:cNvPr>
          <p:cNvSpPr txBox="1"/>
          <p:nvPr/>
        </p:nvSpPr>
        <p:spPr>
          <a:xfrm>
            <a:off x="685800" y="1470727"/>
            <a:ext cx="17602200" cy="1262590"/>
          </a:xfrm>
          <a:prstGeom prst="rect">
            <a:avLst/>
          </a:prstGeom>
        </p:spPr>
        <p:txBody>
          <a:bodyPr wrap="square" lIns="0" tIns="0" rIns="0" bIns="0" rtlCol="0" anchor="t">
            <a:spAutoFit/>
          </a:bodyPr>
          <a:lstStyle/>
          <a:p>
            <a:pPr>
              <a:lnSpc>
                <a:spcPts val="10260"/>
              </a:lnSpc>
              <a:spcBef>
                <a:spcPct val="0"/>
              </a:spcBef>
              <a:defRPr/>
            </a:pPr>
            <a:r>
              <a:rPr lang="en-US" sz="7200" dirty="0">
                <a:solidFill>
                  <a:srgbClr val="7ED957"/>
                </a:solidFill>
                <a:latin typeface="Fira Code"/>
                <a:ea typeface="Fira Code"/>
                <a:cs typeface="Fira Code"/>
                <a:sym typeface="Fira Code"/>
              </a:rPr>
              <a:t>{0</a:t>
            </a:r>
            <a:r>
              <a:rPr lang="tr-TR" sz="7200" dirty="0">
                <a:solidFill>
                  <a:srgbClr val="7ED957"/>
                </a:solidFill>
                <a:latin typeface="Fira Code"/>
                <a:ea typeface="Fira Code"/>
                <a:cs typeface="Fira Code"/>
                <a:sym typeface="Fira Code"/>
              </a:rPr>
              <a:t>1</a:t>
            </a:r>
            <a:r>
              <a:rPr lang="en-US" sz="7200" dirty="0">
                <a:solidFill>
                  <a:srgbClr val="7ED957"/>
                </a:solidFill>
                <a:latin typeface="Fira Code"/>
                <a:ea typeface="Fira Code"/>
                <a:cs typeface="Fira Code"/>
                <a:sym typeface="Fira Code"/>
              </a:rPr>
              <a:t>}</a:t>
            </a:r>
            <a:r>
              <a:rPr lang="tr-TR" sz="7200" dirty="0">
                <a:solidFill>
                  <a:srgbClr val="7ED957"/>
                </a:solidFill>
                <a:latin typeface="Fira Code"/>
                <a:ea typeface="Fira Code"/>
                <a:cs typeface="Fira Code"/>
                <a:sym typeface="Fira Code"/>
              </a:rPr>
              <a:t> </a:t>
            </a:r>
            <a:r>
              <a:rPr lang="tr-TR" sz="7200" dirty="0">
                <a:solidFill>
                  <a:srgbClr val="FF5858"/>
                </a:solidFill>
                <a:latin typeface="Fira Code"/>
                <a:ea typeface="Fira Code"/>
                <a:cs typeface="Fira Code"/>
                <a:sym typeface="Fira Code"/>
              </a:rPr>
              <a:t>Önceki Hafta Tekrarı</a:t>
            </a:r>
          </a:p>
        </p:txBody>
      </p:sp>
      <p:grpSp>
        <p:nvGrpSpPr>
          <p:cNvPr id="15" name="Grup 14">
            <a:extLst>
              <a:ext uri="{FF2B5EF4-FFF2-40B4-BE49-F238E27FC236}">
                <a16:creationId xmlns:a16="http://schemas.microsoft.com/office/drawing/2014/main" id="{22DC6F3A-A613-3E42-BAC5-079066688988}"/>
              </a:ext>
            </a:extLst>
          </p:cNvPr>
          <p:cNvGrpSpPr/>
          <p:nvPr/>
        </p:nvGrpSpPr>
        <p:grpSpPr>
          <a:xfrm>
            <a:off x="658809" y="2763516"/>
            <a:ext cx="8866191" cy="6266183"/>
            <a:chOff x="2781854" y="3916888"/>
            <a:chExt cx="13029902" cy="6370112"/>
          </a:xfrm>
        </p:grpSpPr>
        <p:grpSp>
          <p:nvGrpSpPr>
            <p:cNvPr id="17" name="Grup 16">
              <a:extLst>
                <a:ext uri="{FF2B5EF4-FFF2-40B4-BE49-F238E27FC236}">
                  <a16:creationId xmlns:a16="http://schemas.microsoft.com/office/drawing/2014/main" id="{ECFC6AD9-3D74-A04F-3E47-D7E9F1567B33}"/>
                </a:ext>
              </a:extLst>
            </p:cNvPr>
            <p:cNvGrpSpPr/>
            <p:nvPr/>
          </p:nvGrpSpPr>
          <p:grpSpPr>
            <a:xfrm>
              <a:off x="2781854" y="3916888"/>
              <a:ext cx="13029902" cy="6370112"/>
              <a:chOff x="2781854" y="3872603"/>
              <a:chExt cx="13029902" cy="6370112"/>
            </a:xfrm>
          </p:grpSpPr>
          <p:grpSp>
            <p:nvGrpSpPr>
              <p:cNvPr id="19" name="Group 3">
                <a:extLst>
                  <a:ext uri="{FF2B5EF4-FFF2-40B4-BE49-F238E27FC236}">
                    <a16:creationId xmlns:a16="http://schemas.microsoft.com/office/drawing/2014/main" id="{2990A8BA-AEE1-5446-3078-A7DD6D24A49C}"/>
                  </a:ext>
                </a:extLst>
              </p:cNvPr>
              <p:cNvGrpSpPr>
                <a:grpSpLocks noChangeAspect="1"/>
              </p:cNvGrpSpPr>
              <p:nvPr/>
            </p:nvGrpSpPr>
            <p:grpSpPr>
              <a:xfrm>
                <a:off x="2781854" y="3872603"/>
                <a:ext cx="13029902" cy="6370112"/>
                <a:chOff x="0" y="0"/>
                <a:chExt cx="7467600" cy="6002020"/>
              </a:xfrm>
            </p:grpSpPr>
            <p:sp>
              <p:nvSpPr>
                <p:cNvPr id="22" name="Freeform 4">
                  <a:extLst>
                    <a:ext uri="{FF2B5EF4-FFF2-40B4-BE49-F238E27FC236}">
                      <a16:creationId xmlns:a16="http://schemas.microsoft.com/office/drawing/2014/main" id="{129DBC38-C29D-C2A8-0239-B8BA75D2F9CF}"/>
                    </a:ext>
                  </a:extLst>
                </p:cNvPr>
                <p:cNvSpPr/>
                <p:nvPr/>
              </p:nvSpPr>
              <p:spPr>
                <a:xfrm>
                  <a:off x="0" y="0"/>
                  <a:ext cx="7467600" cy="4719056"/>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5">
                  <a:extLst>
                    <a:ext uri="{FF2B5EF4-FFF2-40B4-BE49-F238E27FC236}">
                      <a16:creationId xmlns:a16="http://schemas.microsoft.com/office/drawing/2014/main" id="{9082A4EC-04D4-9BC9-A3FC-AE197DEBED1C}"/>
                    </a:ext>
                  </a:extLst>
                </p:cNvPr>
                <p:cNvSpPr/>
                <p:nvPr/>
              </p:nvSpPr>
              <p:spPr>
                <a:xfrm>
                  <a:off x="0" y="4744417"/>
                  <a:ext cx="7467600" cy="466393"/>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Freeform 6">
                  <a:extLst>
                    <a:ext uri="{FF2B5EF4-FFF2-40B4-BE49-F238E27FC236}">
                      <a16:creationId xmlns:a16="http://schemas.microsoft.com/office/drawing/2014/main" id="{078DCC73-CA11-1B15-A691-A5A88A79E588}"/>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Dikdörtgen 19">
                <a:extLst>
                  <a:ext uri="{FF2B5EF4-FFF2-40B4-BE49-F238E27FC236}">
                    <a16:creationId xmlns:a16="http://schemas.microsoft.com/office/drawing/2014/main" id="{DA6252F0-FC03-252B-F39F-E161BF5F314C}"/>
                  </a:ext>
                </a:extLst>
              </p:cNvPr>
              <p:cNvSpPr/>
              <p:nvPr/>
            </p:nvSpPr>
            <p:spPr>
              <a:xfrm>
                <a:off x="3340223" y="4152900"/>
                <a:ext cx="11975977" cy="462371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solidFill>
                      <a:sysClr val="windowText" lastClr="000000"/>
                    </a:solidFill>
                  </a:ln>
                  <a:solidFill>
                    <a:sysClr val="windowText" lastClr="000000"/>
                  </a:solidFill>
                  <a:effectLst/>
                  <a:uLnTx/>
                  <a:uFillTx/>
                  <a:latin typeface="Calibri"/>
                  <a:ea typeface="+mn-ea"/>
                  <a:cs typeface="+mn-cs"/>
                </a:endParaRPr>
              </a:p>
            </p:txBody>
          </p:sp>
        </p:grpSp>
        <p:sp>
          <p:nvSpPr>
            <p:cNvPr id="18" name="TextBox 17">
              <a:extLst>
                <a:ext uri="{FF2B5EF4-FFF2-40B4-BE49-F238E27FC236}">
                  <a16:creationId xmlns:a16="http://schemas.microsoft.com/office/drawing/2014/main" id="{6A2B3857-7974-B534-BE86-E2E1C162EC12}"/>
                </a:ext>
              </a:extLst>
            </p:cNvPr>
            <p:cNvSpPr txBox="1"/>
            <p:nvPr/>
          </p:nvSpPr>
          <p:spPr>
            <a:xfrm>
              <a:off x="3137854" y="4172608"/>
              <a:ext cx="12313468" cy="3285253"/>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z="3500" dirty="0">
                  <a:solidFill>
                    <a:srgbClr val="00FF00"/>
                  </a:solidFill>
                  <a:latin typeface="Consolas" panose="020B0609020204030204" pitchFamily="49" charset="0"/>
                  <a:ea typeface="Fira Code"/>
                  <a:cs typeface="Biome Light" panose="020B0502040204020203" pitchFamily="34" charset="0"/>
                  <a:sym typeface="Fira Code"/>
                </a:rPr>
                <a:t>i</a:t>
              </a:r>
              <a:r>
                <a:rPr kumimoji="0" lang="en-US" sz="35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 0</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while </a:t>
              </a:r>
              <a:r>
                <a:rPr kumimoji="0" lang="en-US" sz="35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i</a:t>
              </a:r>
              <a:r>
                <a:rPr kumimoji="0" lang="en-US" sz="35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&lt; 10:</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a:t>
              </a:r>
              <a:r>
                <a:rPr kumimoji="0" lang="en-US" sz="35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i</a:t>
              </a:r>
              <a:r>
                <a:rPr kumimoji="0" lang="en-US" sz="35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=i+1</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if </a:t>
              </a:r>
              <a:r>
                <a:rPr kumimoji="0" lang="en-US" sz="35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i</a:t>
              </a:r>
              <a:r>
                <a:rPr kumimoji="0" lang="en-US" sz="35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 5:</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continue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print(</a:t>
              </a:r>
              <a:r>
                <a:rPr kumimoji="0" lang="en-US" sz="35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i</a:t>
              </a:r>
              <a:r>
                <a:rPr kumimoji="0" lang="en-US" sz="35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a:t>
              </a:r>
              <a:endParaRPr kumimoji="0" lang="tr-TR" sz="35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endParaRPr>
            </a:p>
          </p:txBody>
        </p:sp>
      </p:grpSp>
    </p:spTree>
    <p:extLst>
      <p:ext uri="{BB962C8B-B14F-4D97-AF65-F5344CB8AC3E}">
        <p14:creationId xmlns:p14="http://schemas.microsoft.com/office/powerpoint/2010/main" val="40488938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C84FD-C1ED-5B37-241A-B7128D5A7544}"/>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8A3C298E-E21B-0DBF-8B75-0005E8C294BB}"/>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5ABEA404-7631-F874-A2B8-6E9654E04DC1}"/>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C87651FE-9963-9DDF-023A-F333A0576A6C}"/>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646C311E-2A19-2A62-4DD6-C58D44A35C9D}"/>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5D70982E-7A8A-0E7D-2E94-9FAF0A881275}"/>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553AB84C-5949-183E-1593-34BCB757775B}"/>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7E77CDAD-624E-9874-A471-8286B18CFB45}"/>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3D30C4B2-C5D3-00E0-E02B-048D7BF1D681}"/>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C2EEEFE6-FA1A-26E3-8652-CBC5D75FADE6}"/>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191573D5-7228-F95D-E460-39F789550BB2}"/>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FBD254CC-546B-9670-AF75-4A09B1B628F8}"/>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179641E0-67FC-D327-7F5A-880EE8E4EDAE}"/>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3CA46D02-3CE4-4CC4-54AD-3EEB234CA301}"/>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3AFA196C-604D-01F5-C626-AB689D25CB07}"/>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2E68A796-EC66-C04B-7768-4F0ED78DDAAE}"/>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51D6AF22-8176-9C78-E3D7-8525CD1C0634}"/>
              </a:ext>
            </a:extLst>
          </p:cNvPr>
          <p:cNvSpPr txBox="1"/>
          <p:nvPr/>
        </p:nvSpPr>
        <p:spPr>
          <a:xfrm>
            <a:off x="685799" y="3030363"/>
            <a:ext cx="6705601" cy="369332"/>
          </a:xfrm>
          <a:prstGeom prst="rect">
            <a:avLst/>
          </a:prstGeom>
        </p:spPr>
        <p:txBody>
          <a:bodyPr wrap="square" lIns="0" tIns="0" rIns="0" bIns="0" rtlCol="0" anchor="t">
            <a:spAutoFit/>
          </a:bodyPr>
          <a:lstStyle/>
          <a:p>
            <a:pPr lvl="0" algn="just">
              <a:spcBef>
                <a:spcPct val="0"/>
              </a:spcBef>
              <a:defRPr/>
            </a:pPr>
            <a:r>
              <a:rPr lang="tr-TR" sz="2400" dirty="0">
                <a:solidFill>
                  <a:srgbClr val="FFFFFF"/>
                </a:solidFill>
                <a:latin typeface="Fira Code"/>
                <a:ea typeface="Fira Code"/>
                <a:cs typeface="Fira Code"/>
                <a:sym typeface="Fira Code"/>
              </a:rPr>
              <a:t>Örnekteki kodun yorumlayınız.</a:t>
            </a:r>
          </a:p>
        </p:txBody>
      </p:sp>
      <p:sp>
        <p:nvSpPr>
          <p:cNvPr id="16" name="Slayt Numarası Yer Tutucusu 15">
            <a:extLst>
              <a:ext uri="{FF2B5EF4-FFF2-40B4-BE49-F238E27FC236}">
                <a16:creationId xmlns:a16="http://schemas.microsoft.com/office/drawing/2014/main" id="{86ECB60C-78DD-2DC0-94CE-281EC358E7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sp>
        <p:nvSpPr>
          <p:cNvPr id="2" name="TextBox 15">
            <a:extLst>
              <a:ext uri="{FF2B5EF4-FFF2-40B4-BE49-F238E27FC236}">
                <a16:creationId xmlns:a16="http://schemas.microsoft.com/office/drawing/2014/main" id="{6091CE8F-4288-03F2-D6D4-4216021280EC}"/>
              </a:ext>
            </a:extLst>
          </p:cNvPr>
          <p:cNvSpPr txBox="1"/>
          <p:nvPr/>
        </p:nvSpPr>
        <p:spPr>
          <a:xfrm>
            <a:off x="685800" y="1470727"/>
            <a:ext cx="17602200" cy="1292790"/>
          </a:xfrm>
          <a:prstGeom prst="rect">
            <a:avLst/>
          </a:prstGeom>
        </p:spPr>
        <p:txBody>
          <a:bodyPr wrap="square" lIns="0" tIns="0" rIns="0" bIns="0" rtlCol="0" anchor="t">
            <a:spAutoFit/>
          </a:bodyPr>
          <a:lstStyle/>
          <a:p>
            <a:pPr>
              <a:lnSpc>
                <a:spcPts val="10260"/>
              </a:lnSpc>
              <a:spcBef>
                <a:spcPct val="0"/>
              </a:spcBef>
              <a:defRPr/>
            </a:pPr>
            <a:r>
              <a:rPr lang="en-US" sz="7200" dirty="0">
                <a:solidFill>
                  <a:srgbClr val="7ED957"/>
                </a:solidFill>
                <a:latin typeface="Fira Code"/>
                <a:ea typeface="Fira Code"/>
                <a:cs typeface="Fira Code"/>
                <a:sym typeface="Fira Code"/>
              </a:rPr>
              <a:t>{0</a:t>
            </a:r>
            <a:r>
              <a:rPr lang="tr-TR" sz="7200" dirty="0">
                <a:solidFill>
                  <a:srgbClr val="7ED957"/>
                </a:solidFill>
                <a:latin typeface="Fira Code"/>
                <a:ea typeface="Fira Code"/>
                <a:cs typeface="Fira Code"/>
                <a:sym typeface="Fira Code"/>
              </a:rPr>
              <a:t>1</a:t>
            </a:r>
            <a:r>
              <a:rPr lang="en-US" sz="7200" dirty="0">
                <a:solidFill>
                  <a:srgbClr val="7ED957"/>
                </a:solidFill>
                <a:latin typeface="Fira Code"/>
                <a:ea typeface="Fira Code"/>
                <a:cs typeface="Fira Code"/>
                <a:sym typeface="Fira Code"/>
              </a:rPr>
              <a:t>}</a:t>
            </a:r>
            <a:r>
              <a:rPr lang="tr-TR" sz="7200" dirty="0">
                <a:solidFill>
                  <a:srgbClr val="7ED957"/>
                </a:solidFill>
                <a:latin typeface="Fira Code"/>
                <a:ea typeface="Fira Code"/>
                <a:cs typeface="Fira Code"/>
                <a:sym typeface="Fira Code"/>
              </a:rPr>
              <a:t> </a:t>
            </a:r>
            <a:r>
              <a:rPr lang="tr-TR" sz="7200" dirty="0">
                <a:solidFill>
                  <a:srgbClr val="FF5858"/>
                </a:solidFill>
                <a:latin typeface="Fira Code"/>
                <a:ea typeface="Fira Code"/>
                <a:cs typeface="Fira Code"/>
                <a:sym typeface="Fira Code"/>
              </a:rPr>
              <a:t>Önceki Hafta Tekrarı</a:t>
            </a:r>
          </a:p>
        </p:txBody>
      </p:sp>
      <p:grpSp>
        <p:nvGrpSpPr>
          <p:cNvPr id="15" name="Grup 14">
            <a:extLst>
              <a:ext uri="{FF2B5EF4-FFF2-40B4-BE49-F238E27FC236}">
                <a16:creationId xmlns:a16="http://schemas.microsoft.com/office/drawing/2014/main" id="{29F30D05-A4E6-9BA2-8757-2A3994E0E972}"/>
              </a:ext>
            </a:extLst>
          </p:cNvPr>
          <p:cNvGrpSpPr/>
          <p:nvPr/>
        </p:nvGrpSpPr>
        <p:grpSpPr>
          <a:xfrm>
            <a:off x="8382000" y="2628899"/>
            <a:ext cx="9599943" cy="7686369"/>
            <a:chOff x="2781854" y="3916887"/>
            <a:chExt cx="13029902" cy="6370113"/>
          </a:xfrm>
        </p:grpSpPr>
        <p:grpSp>
          <p:nvGrpSpPr>
            <p:cNvPr id="17" name="Grup 16">
              <a:extLst>
                <a:ext uri="{FF2B5EF4-FFF2-40B4-BE49-F238E27FC236}">
                  <a16:creationId xmlns:a16="http://schemas.microsoft.com/office/drawing/2014/main" id="{1CE21D05-DA56-73F3-44C7-E6B6A33660F9}"/>
                </a:ext>
              </a:extLst>
            </p:cNvPr>
            <p:cNvGrpSpPr/>
            <p:nvPr/>
          </p:nvGrpSpPr>
          <p:grpSpPr>
            <a:xfrm>
              <a:off x="2781854" y="3916887"/>
              <a:ext cx="13029902" cy="6370113"/>
              <a:chOff x="2781854" y="3872602"/>
              <a:chExt cx="13029902" cy="6370113"/>
            </a:xfrm>
          </p:grpSpPr>
          <p:grpSp>
            <p:nvGrpSpPr>
              <p:cNvPr id="19" name="Group 3">
                <a:extLst>
                  <a:ext uri="{FF2B5EF4-FFF2-40B4-BE49-F238E27FC236}">
                    <a16:creationId xmlns:a16="http://schemas.microsoft.com/office/drawing/2014/main" id="{E0295769-AC29-C001-DE7A-5918BCC2A46E}"/>
                  </a:ext>
                </a:extLst>
              </p:cNvPr>
              <p:cNvGrpSpPr>
                <a:grpSpLocks noChangeAspect="1"/>
              </p:cNvGrpSpPr>
              <p:nvPr/>
            </p:nvGrpSpPr>
            <p:grpSpPr>
              <a:xfrm>
                <a:off x="2781854" y="3872602"/>
                <a:ext cx="13029902" cy="6370113"/>
                <a:chOff x="0" y="-1"/>
                <a:chExt cx="7467600" cy="6002021"/>
              </a:xfrm>
            </p:grpSpPr>
            <p:sp>
              <p:nvSpPr>
                <p:cNvPr id="22" name="Freeform 4">
                  <a:extLst>
                    <a:ext uri="{FF2B5EF4-FFF2-40B4-BE49-F238E27FC236}">
                      <a16:creationId xmlns:a16="http://schemas.microsoft.com/office/drawing/2014/main" id="{F1010942-BF49-E901-31B8-A46EA4A47384}"/>
                    </a:ext>
                  </a:extLst>
                </p:cNvPr>
                <p:cNvSpPr/>
                <p:nvPr/>
              </p:nvSpPr>
              <p:spPr>
                <a:xfrm>
                  <a:off x="0" y="-1"/>
                  <a:ext cx="7467600" cy="4853666"/>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5">
                  <a:extLst>
                    <a:ext uri="{FF2B5EF4-FFF2-40B4-BE49-F238E27FC236}">
                      <a16:creationId xmlns:a16="http://schemas.microsoft.com/office/drawing/2014/main" id="{B2A9C0FD-BBCC-02BF-02E7-1453CDB12885}"/>
                    </a:ext>
                  </a:extLst>
                </p:cNvPr>
                <p:cNvSpPr/>
                <p:nvPr/>
              </p:nvSpPr>
              <p:spPr>
                <a:xfrm>
                  <a:off x="0" y="4887277"/>
                  <a:ext cx="7467600" cy="323532"/>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Freeform 6">
                  <a:extLst>
                    <a:ext uri="{FF2B5EF4-FFF2-40B4-BE49-F238E27FC236}">
                      <a16:creationId xmlns:a16="http://schemas.microsoft.com/office/drawing/2014/main" id="{96A9168A-A90A-BF97-B799-CA436AD8507A}"/>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Dikdörtgen 19">
                <a:extLst>
                  <a:ext uri="{FF2B5EF4-FFF2-40B4-BE49-F238E27FC236}">
                    <a16:creationId xmlns:a16="http://schemas.microsoft.com/office/drawing/2014/main" id="{30B8627D-E307-7AC9-8C7C-1620074596EF}"/>
                  </a:ext>
                </a:extLst>
              </p:cNvPr>
              <p:cNvSpPr/>
              <p:nvPr/>
            </p:nvSpPr>
            <p:spPr>
              <a:xfrm>
                <a:off x="3361597" y="4093353"/>
                <a:ext cx="11975977" cy="462371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solidFill>
                      <a:sysClr val="windowText" lastClr="000000"/>
                    </a:solidFill>
                  </a:ln>
                  <a:solidFill>
                    <a:sysClr val="windowText" lastClr="000000"/>
                  </a:solidFill>
                  <a:effectLst/>
                  <a:uLnTx/>
                  <a:uFillTx/>
                  <a:latin typeface="Calibri"/>
                  <a:ea typeface="+mn-ea"/>
                  <a:cs typeface="+mn-cs"/>
                </a:endParaRPr>
              </a:p>
            </p:txBody>
          </p:sp>
        </p:grpSp>
        <p:sp>
          <p:nvSpPr>
            <p:cNvPr id="18" name="TextBox 17">
              <a:extLst>
                <a:ext uri="{FF2B5EF4-FFF2-40B4-BE49-F238E27FC236}">
                  <a16:creationId xmlns:a16="http://schemas.microsoft.com/office/drawing/2014/main" id="{DF125E1E-BC92-0595-2637-0F75278763C2}"/>
                </a:ext>
              </a:extLst>
            </p:cNvPr>
            <p:cNvSpPr txBox="1"/>
            <p:nvPr/>
          </p:nvSpPr>
          <p:spPr>
            <a:xfrm>
              <a:off x="3188517" y="4744209"/>
              <a:ext cx="12577462" cy="3366940"/>
            </a:xfrm>
            <a:prstGeom prst="rect">
              <a:avLst/>
            </a:prstGeom>
          </p:spPr>
          <p:txBody>
            <a:bodyPr wrap="square" lIns="0" tIns="0" rIns="0" bIns="0" rtlCol="0" anchor="t">
              <a:spAutoFit/>
            </a:bodyPr>
            <a:lstStyle/>
            <a:p>
              <a:pPr lvl="0">
                <a:spcBef>
                  <a:spcPct val="0"/>
                </a:spcBef>
                <a:defRPr/>
              </a:pPr>
              <a:r>
                <a:rPr lang="en-US" sz="4400" dirty="0" err="1">
                  <a:solidFill>
                    <a:srgbClr val="00FF00"/>
                  </a:solidFill>
                  <a:latin typeface="Consolas" panose="020B0609020204030204" pitchFamily="49" charset="0"/>
                  <a:ea typeface="Fira Code"/>
                  <a:cs typeface="Biome Light" panose="020B0502040204020203" pitchFamily="34" charset="0"/>
                  <a:sym typeface="Fira Code"/>
                </a:rPr>
                <a:t>i</a:t>
              </a:r>
              <a:r>
                <a:rPr lang="en-US" sz="4400" dirty="0">
                  <a:solidFill>
                    <a:srgbClr val="00FF00"/>
                  </a:solidFill>
                  <a:latin typeface="Consolas" panose="020B0609020204030204" pitchFamily="49" charset="0"/>
                  <a:ea typeface="Fira Code"/>
                  <a:cs typeface="Biome Light" panose="020B0502040204020203" pitchFamily="34" charset="0"/>
                  <a:sym typeface="Fira Code"/>
                </a:rPr>
                <a:t> = 0</a:t>
              </a:r>
            </a:p>
            <a:p>
              <a:pPr lvl="0">
                <a:spcBef>
                  <a:spcPct val="0"/>
                </a:spcBef>
                <a:defRPr/>
              </a:pPr>
              <a:r>
                <a:rPr lang="en-US" sz="4400" dirty="0">
                  <a:solidFill>
                    <a:srgbClr val="00FF00"/>
                  </a:solidFill>
                  <a:latin typeface="Consolas" panose="020B0609020204030204" pitchFamily="49" charset="0"/>
                  <a:ea typeface="Fira Code"/>
                  <a:cs typeface="Biome Light" panose="020B0502040204020203" pitchFamily="34" charset="0"/>
                  <a:sym typeface="Fira Code"/>
                </a:rPr>
                <a:t>while </a:t>
              </a:r>
              <a:r>
                <a:rPr lang="en-US" sz="4400" dirty="0" err="1">
                  <a:solidFill>
                    <a:srgbClr val="00FF00"/>
                  </a:solidFill>
                  <a:latin typeface="Consolas" panose="020B0609020204030204" pitchFamily="49" charset="0"/>
                  <a:ea typeface="Fira Code"/>
                  <a:cs typeface="Biome Light" panose="020B0502040204020203" pitchFamily="34" charset="0"/>
                  <a:sym typeface="Fira Code"/>
                </a:rPr>
                <a:t>i</a:t>
              </a:r>
              <a:r>
                <a:rPr lang="en-US" sz="4400" dirty="0">
                  <a:solidFill>
                    <a:srgbClr val="00FF00"/>
                  </a:solidFill>
                  <a:latin typeface="Consolas" panose="020B0609020204030204" pitchFamily="49" charset="0"/>
                  <a:ea typeface="Fira Code"/>
                  <a:cs typeface="Biome Light" panose="020B0502040204020203" pitchFamily="34" charset="0"/>
                  <a:sym typeface="Fira Code"/>
                </a:rPr>
                <a:t> &lt; 50:</a:t>
              </a:r>
            </a:p>
            <a:p>
              <a:pPr lvl="0">
                <a:spcBef>
                  <a:spcPct val="0"/>
                </a:spcBef>
                <a:defRPr/>
              </a:pPr>
              <a:r>
                <a:rPr lang="en-US" sz="4400" dirty="0">
                  <a:solidFill>
                    <a:srgbClr val="00FF00"/>
                  </a:solidFill>
                  <a:latin typeface="Consolas" panose="020B0609020204030204" pitchFamily="49" charset="0"/>
                  <a:ea typeface="Fira Code"/>
                  <a:cs typeface="Biome Light" panose="020B0502040204020203" pitchFamily="34" charset="0"/>
                  <a:sym typeface="Fira Code"/>
                </a:rPr>
                <a:t>  </a:t>
              </a:r>
              <a:r>
                <a:rPr lang="en-US" sz="4400" dirty="0" err="1">
                  <a:solidFill>
                    <a:srgbClr val="00FF00"/>
                  </a:solidFill>
                  <a:latin typeface="Consolas" panose="020B0609020204030204" pitchFamily="49" charset="0"/>
                  <a:ea typeface="Fira Code"/>
                  <a:cs typeface="Biome Light" panose="020B0502040204020203" pitchFamily="34" charset="0"/>
                  <a:sym typeface="Fira Code"/>
                </a:rPr>
                <a:t>i</a:t>
              </a:r>
              <a:r>
                <a:rPr lang="en-US" sz="4400" dirty="0">
                  <a:solidFill>
                    <a:srgbClr val="00FF00"/>
                  </a:solidFill>
                  <a:latin typeface="Consolas" panose="020B0609020204030204" pitchFamily="49" charset="0"/>
                  <a:ea typeface="Fira Code"/>
                  <a:cs typeface="Biome Light" panose="020B0502040204020203" pitchFamily="34" charset="0"/>
                  <a:sym typeface="Fira Code"/>
                </a:rPr>
                <a:t>=i+1</a:t>
              </a:r>
            </a:p>
            <a:p>
              <a:pPr lvl="0">
                <a:spcBef>
                  <a:spcPct val="0"/>
                </a:spcBef>
                <a:defRPr/>
              </a:pPr>
              <a:r>
                <a:rPr lang="en-US" sz="4400" dirty="0">
                  <a:solidFill>
                    <a:srgbClr val="00FF00"/>
                  </a:solidFill>
                  <a:latin typeface="Consolas" panose="020B0609020204030204" pitchFamily="49" charset="0"/>
                  <a:ea typeface="Fira Code"/>
                  <a:cs typeface="Biome Light" panose="020B0502040204020203" pitchFamily="34" charset="0"/>
                  <a:sym typeface="Fira Code"/>
                </a:rPr>
                <a:t>  if </a:t>
              </a:r>
              <a:r>
                <a:rPr lang="en-US" sz="4400" dirty="0" err="1">
                  <a:solidFill>
                    <a:srgbClr val="00FF00"/>
                  </a:solidFill>
                  <a:latin typeface="Consolas" panose="020B0609020204030204" pitchFamily="49" charset="0"/>
                  <a:ea typeface="Fira Code"/>
                  <a:cs typeface="Biome Light" panose="020B0502040204020203" pitchFamily="34" charset="0"/>
                  <a:sym typeface="Fira Code"/>
                </a:rPr>
                <a:t>i</a:t>
              </a:r>
              <a:r>
                <a:rPr lang="en-US" sz="4400" dirty="0">
                  <a:solidFill>
                    <a:srgbClr val="00FF00"/>
                  </a:solidFill>
                  <a:latin typeface="Consolas" panose="020B0609020204030204" pitchFamily="49" charset="0"/>
                  <a:ea typeface="Fira Code"/>
                  <a:cs typeface="Biome Light" panose="020B0502040204020203" pitchFamily="34" charset="0"/>
                  <a:sym typeface="Fira Code"/>
                </a:rPr>
                <a:t>&gt;10 and </a:t>
              </a:r>
              <a:r>
                <a:rPr lang="en-US" sz="4400" dirty="0" err="1">
                  <a:solidFill>
                    <a:srgbClr val="00FF00"/>
                  </a:solidFill>
                  <a:latin typeface="Consolas" panose="020B0609020204030204" pitchFamily="49" charset="0"/>
                  <a:ea typeface="Fira Code"/>
                  <a:cs typeface="Biome Light" panose="020B0502040204020203" pitchFamily="34" charset="0"/>
                  <a:sym typeface="Fira Code"/>
                </a:rPr>
                <a:t>i</a:t>
              </a:r>
              <a:r>
                <a:rPr lang="en-US" sz="4400" dirty="0">
                  <a:solidFill>
                    <a:srgbClr val="00FF00"/>
                  </a:solidFill>
                  <a:latin typeface="Consolas" panose="020B0609020204030204" pitchFamily="49" charset="0"/>
                  <a:ea typeface="Fira Code"/>
                  <a:cs typeface="Biome Light" panose="020B0502040204020203" pitchFamily="34" charset="0"/>
                  <a:sym typeface="Fira Code"/>
                </a:rPr>
                <a:t>&lt;45:</a:t>
              </a:r>
            </a:p>
            <a:p>
              <a:pPr lvl="0">
                <a:spcBef>
                  <a:spcPct val="0"/>
                </a:spcBef>
                <a:defRPr/>
              </a:pPr>
              <a:r>
                <a:rPr lang="en-US" sz="4400" dirty="0">
                  <a:solidFill>
                    <a:srgbClr val="00FF00"/>
                  </a:solidFill>
                  <a:latin typeface="Consolas" panose="020B0609020204030204" pitchFamily="49" charset="0"/>
                  <a:ea typeface="Fira Code"/>
                  <a:cs typeface="Biome Light" panose="020B0502040204020203" pitchFamily="34" charset="0"/>
                  <a:sym typeface="Fira Code"/>
                </a:rPr>
                <a:t>    continue</a:t>
              </a:r>
            </a:p>
            <a:p>
              <a:pPr lvl="0">
                <a:spcBef>
                  <a:spcPct val="0"/>
                </a:spcBef>
                <a:defRPr/>
              </a:pPr>
              <a:r>
                <a:rPr lang="en-US" sz="4400" dirty="0">
                  <a:solidFill>
                    <a:srgbClr val="00FF00"/>
                  </a:solidFill>
                  <a:latin typeface="Consolas" panose="020B0609020204030204" pitchFamily="49" charset="0"/>
                  <a:ea typeface="Fira Code"/>
                  <a:cs typeface="Biome Light" panose="020B0502040204020203" pitchFamily="34" charset="0"/>
                  <a:sym typeface="Fira Code"/>
                </a:rPr>
                <a:t>  print(</a:t>
              </a:r>
              <a:r>
                <a:rPr lang="en-US" sz="4400" dirty="0" err="1">
                  <a:solidFill>
                    <a:srgbClr val="00FF00"/>
                  </a:solidFill>
                  <a:latin typeface="Consolas" panose="020B0609020204030204" pitchFamily="49" charset="0"/>
                  <a:ea typeface="Fira Code"/>
                  <a:cs typeface="Biome Light" panose="020B0502040204020203" pitchFamily="34" charset="0"/>
                  <a:sym typeface="Fira Code"/>
                </a:rPr>
                <a:t>i</a:t>
              </a:r>
              <a:r>
                <a:rPr lang="en-US" sz="4400" dirty="0">
                  <a:solidFill>
                    <a:srgbClr val="00FF00"/>
                  </a:solidFill>
                  <a:latin typeface="Consolas" panose="020B0609020204030204" pitchFamily="49" charset="0"/>
                  <a:ea typeface="Fira Code"/>
                  <a:cs typeface="Biome Light" panose="020B0502040204020203" pitchFamily="34" charset="0"/>
                  <a:sym typeface="Fira Code"/>
                </a:rPr>
                <a:t>)</a:t>
              </a:r>
            </a:p>
          </p:txBody>
        </p:sp>
      </p:grpSp>
    </p:spTree>
    <p:extLst>
      <p:ext uri="{BB962C8B-B14F-4D97-AF65-F5344CB8AC3E}">
        <p14:creationId xmlns:p14="http://schemas.microsoft.com/office/powerpoint/2010/main" val="11944176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B1299-8BE8-72E5-1E0E-279783DA3075}"/>
            </a:ext>
          </a:extLst>
        </p:cNvPr>
        <p:cNvGrpSpPr/>
        <p:nvPr/>
      </p:nvGrpSpPr>
      <p:grpSpPr>
        <a:xfrm>
          <a:off x="0" y="0"/>
          <a:ext cx="0" cy="0"/>
          <a:chOff x="0" y="0"/>
          <a:chExt cx="0" cy="0"/>
        </a:xfrm>
      </p:grpSpPr>
      <p:pic>
        <p:nvPicPr>
          <p:cNvPr id="1030" name="Picture 6" descr="Learn Python the fun way">
            <a:extLst>
              <a:ext uri="{FF2B5EF4-FFF2-40B4-BE49-F238E27FC236}">
                <a16:creationId xmlns:a16="http://schemas.microsoft.com/office/drawing/2014/main" id="{7F5C42DE-7905-64CB-D138-5CAC7107F6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4896"/>
          <a:stretch>
            <a:fillRect/>
          </a:stretch>
        </p:blipFill>
        <p:spPr bwMode="auto">
          <a:xfrm>
            <a:off x="25400" y="0"/>
            <a:ext cx="18262600" cy="102870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5">
            <a:extLst>
              <a:ext uri="{FF2B5EF4-FFF2-40B4-BE49-F238E27FC236}">
                <a16:creationId xmlns:a16="http://schemas.microsoft.com/office/drawing/2014/main" id="{A6A066F5-88E8-51DB-F799-510D1F0AC6E6}"/>
              </a:ext>
            </a:extLst>
          </p:cNvPr>
          <p:cNvGrpSpPr/>
          <p:nvPr/>
        </p:nvGrpSpPr>
        <p:grpSpPr>
          <a:xfrm>
            <a:off x="381000" y="3297598"/>
            <a:ext cx="8001000" cy="3217502"/>
            <a:chOff x="0" y="0"/>
            <a:chExt cx="2948376" cy="812800"/>
          </a:xfrm>
        </p:grpSpPr>
        <p:sp>
          <p:nvSpPr>
            <p:cNvPr id="6" name="Freeform 6">
              <a:extLst>
                <a:ext uri="{FF2B5EF4-FFF2-40B4-BE49-F238E27FC236}">
                  <a16:creationId xmlns:a16="http://schemas.microsoft.com/office/drawing/2014/main" id="{AD441AF3-1341-D677-897B-CA78BEE3EBF9}"/>
                </a:ext>
              </a:extLst>
            </p:cNvPr>
            <p:cNvSpPr/>
            <p:nvPr/>
          </p:nvSpPr>
          <p:spPr>
            <a:xfrm>
              <a:off x="0" y="0"/>
              <a:ext cx="2948376" cy="812800"/>
            </a:xfrm>
            <a:custGeom>
              <a:avLst/>
              <a:gdLst/>
              <a:ahLst/>
              <a:cxnLst/>
              <a:rect l="l" t="t" r="r" b="b"/>
              <a:pathLst>
                <a:path w="2948376" h="812800">
                  <a:moveTo>
                    <a:pt x="35270" y="0"/>
                  </a:moveTo>
                  <a:lnTo>
                    <a:pt x="2913105" y="0"/>
                  </a:lnTo>
                  <a:cubicBezTo>
                    <a:pt x="2932585" y="0"/>
                    <a:pt x="2948376" y="15791"/>
                    <a:pt x="2948376" y="35270"/>
                  </a:cubicBezTo>
                  <a:lnTo>
                    <a:pt x="2948376" y="777530"/>
                  </a:lnTo>
                  <a:cubicBezTo>
                    <a:pt x="2948376" y="797009"/>
                    <a:pt x="2932585" y="812800"/>
                    <a:pt x="2913105" y="812800"/>
                  </a:cubicBezTo>
                  <a:lnTo>
                    <a:pt x="35270" y="812800"/>
                  </a:lnTo>
                  <a:cubicBezTo>
                    <a:pt x="15791" y="812800"/>
                    <a:pt x="0" y="797009"/>
                    <a:pt x="0" y="777530"/>
                  </a:cubicBezTo>
                  <a:lnTo>
                    <a:pt x="0" y="35270"/>
                  </a:lnTo>
                  <a:cubicBezTo>
                    <a:pt x="0" y="15791"/>
                    <a:pt x="15791" y="0"/>
                    <a:pt x="35270" y="0"/>
                  </a:cubicBezTo>
                  <a:close/>
                </a:path>
              </a:pathLst>
            </a:custGeom>
            <a:solidFill>
              <a:srgbClr val="FFC53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365EAF35-6761-EB50-4751-305BBA712D18}"/>
                </a:ext>
              </a:extLst>
            </p:cNvPr>
            <p:cNvSpPr txBox="1"/>
            <p:nvPr/>
          </p:nvSpPr>
          <p:spPr>
            <a:xfrm>
              <a:off x="0" y="-38100"/>
              <a:ext cx="2948376"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TextBox 8">
            <a:extLst>
              <a:ext uri="{FF2B5EF4-FFF2-40B4-BE49-F238E27FC236}">
                <a16:creationId xmlns:a16="http://schemas.microsoft.com/office/drawing/2014/main" id="{350E7B39-C055-531D-D4EA-6D5BA5EAAF8F}"/>
              </a:ext>
            </a:extLst>
          </p:cNvPr>
          <p:cNvSpPr txBox="1"/>
          <p:nvPr/>
        </p:nvSpPr>
        <p:spPr>
          <a:xfrm>
            <a:off x="914400" y="3600449"/>
            <a:ext cx="10138647" cy="2588273"/>
          </a:xfrm>
          <a:prstGeom prst="rect">
            <a:avLst/>
          </a:prstGeom>
        </p:spPr>
        <p:txBody>
          <a:bodyPr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tr-TR" sz="7328" b="0" i="0" u="none" strike="noStrike" kern="1200" cap="none" spc="0" normalizeH="0" baseline="0" noProof="0" dirty="0">
                <a:ln>
                  <a:noFill/>
                </a:ln>
                <a:solidFill>
                  <a:srgbClr val="000000"/>
                </a:solidFill>
                <a:effectLst/>
                <a:uLnTx/>
                <a:uFillTx/>
                <a:latin typeface="Fira Code"/>
                <a:ea typeface="Fira Code"/>
                <a:cs typeface="Fira Code"/>
                <a:sym typeface="Fira Code"/>
              </a:rPr>
              <a:t>Fonksiyon </a:t>
            </a:r>
          </a:p>
          <a:p>
            <a:pPr marL="0" marR="0" lvl="0" indent="0" algn="l" defTabSz="914400" rtl="0" eaLnBrk="1" fontAlgn="auto" latinLnBrk="0" hangingPunct="1">
              <a:lnSpc>
                <a:spcPts val="10260"/>
              </a:lnSpc>
              <a:spcBef>
                <a:spcPct val="0"/>
              </a:spcBef>
              <a:spcAft>
                <a:spcPts val="0"/>
              </a:spcAft>
              <a:buClrTx/>
              <a:buSzTx/>
              <a:buFontTx/>
              <a:buNone/>
              <a:tabLst/>
              <a:defRPr/>
            </a:pPr>
            <a:r>
              <a:rPr lang="tr-TR" sz="7328" dirty="0">
                <a:solidFill>
                  <a:srgbClr val="000000"/>
                </a:solidFill>
                <a:latin typeface="Fira Code"/>
                <a:ea typeface="Fira Code"/>
                <a:cs typeface="Fira Code"/>
                <a:sym typeface="Fira Code"/>
              </a:rPr>
              <a:t>       </a:t>
            </a:r>
            <a:r>
              <a:rPr kumimoji="0" lang="tr-TR" sz="7328" b="0" i="0" u="none" strike="noStrike" kern="1200" cap="none" spc="0" normalizeH="0" baseline="0" noProof="0" dirty="0">
                <a:ln>
                  <a:noFill/>
                </a:ln>
                <a:solidFill>
                  <a:srgbClr val="000000"/>
                </a:solidFill>
                <a:effectLst/>
                <a:uLnTx/>
                <a:uFillTx/>
                <a:latin typeface="Fira Code"/>
                <a:ea typeface="Fira Code"/>
                <a:cs typeface="Fira Code"/>
                <a:sym typeface="Fira Code"/>
              </a:rPr>
              <a:t>Nedir</a:t>
            </a:r>
          </a:p>
        </p:txBody>
      </p:sp>
      <p:sp>
        <p:nvSpPr>
          <p:cNvPr id="10" name="Slayt Numarası Yer Tutucusu 9">
            <a:extLst>
              <a:ext uri="{FF2B5EF4-FFF2-40B4-BE49-F238E27FC236}">
                <a16:creationId xmlns:a16="http://schemas.microsoft.com/office/drawing/2014/main" id="{C1EE8194-506A-DDDD-161F-8396196D6E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spTree>
    <p:extLst>
      <p:ext uri="{BB962C8B-B14F-4D97-AF65-F5344CB8AC3E}">
        <p14:creationId xmlns:p14="http://schemas.microsoft.com/office/powerpoint/2010/main" val="170120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D020E-96DD-33F8-8695-BE66A4C8D14F}"/>
            </a:ext>
          </a:extLst>
        </p:cNvPr>
        <p:cNvGrpSpPr/>
        <p:nvPr/>
      </p:nvGrpSpPr>
      <p:grpSpPr>
        <a:xfrm>
          <a:off x="0" y="0"/>
          <a:ext cx="0" cy="0"/>
          <a:chOff x="0" y="0"/>
          <a:chExt cx="0" cy="0"/>
        </a:xfrm>
      </p:grpSpPr>
      <p:sp>
        <p:nvSpPr>
          <p:cNvPr id="13" name="Freeform 13">
            <a:extLst>
              <a:ext uri="{FF2B5EF4-FFF2-40B4-BE49-F238E27FC236}">
                <a16:creationId xmlns:a16="http://schemas.microsoft.com/office/drawing/2014/main" id="{AF35A060-C912-58C1-0A1C-8AEA0BBA1E9C}"/>
              </a:ext>
            </a:extLst>
          </p:cNvPr>
          <p:cNvSpPr/>
          <p:nvPr/>
        </p:nvSpPr>
        <p:spPr>
          <a:xfrm>
            <a:off x="12199612" y="3985174"/>
            <a:ext cx="4736876" cy="5273126"/>
          </a:xfrm>
          <a:custGeom>
            <a:avLst/>
            <a:gdLst/>
            <a:ahLst/>
            <a:cxnLst/>
            <a:rect l="l" t="t" r="r" b="b"/>
            <a:pathLst>
              <a:path w="4736876" h="5273126">
                <a:moveTo>
                  <a:pt x="0" y="0"/>
                </a:moveTo>
                <a:lnTo>
                  <a:pt x="4736877" y="0"/>
                </a:lnTo>
                <a:lnTo>
                  <a:pt x="4736877" y="5273126"/>
                </a:lnTo>
                <a:lnTo>
                  <a:pt x="0" y="527312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16">
            <a:extLst>
              <a:ext uri="{FF2B5EF4-FFF2-40B4-BE49-F238E27FC236}">
                <a16:creationId xmlns:a16="http://schemas.microsoft.com/office/drawing/2014/main" id="{94790A33-BD6E-E424-5712-B7E11DC086F5}"/>
              </a:ext>
            </a:extLst>
          </p:cNvPr>
          <p:cNvSpPr txBox="1"/>
          <p:nvPr/>
        </p:nvSpPr>
        <p:spPr>
          <a:xfrm>
            <a:off x="685800" y="3619500"/>
            <a:ext cx="10602532" cy="461664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rPr>
              <a:t>Bir bilgisayar programı yazılırken bazı işlemlerin programın farklı yerlerinde sürekli tekrarlanması gerekebilir. </a:t>
            </a: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rPr>
              <a:t>Örneğin arazi hesapları ile ilgili bir program yazılıyorsa sık sık geometrik şekillerin alanı hesaplanmak zorunda kalınabilir. Her gerektiğinde alan hesabı işlemini yerine getiren kodları yazmak hem programcının iş yükünü hem de hata yapma olasılığını arttırır.</a:t>
            </a:r>
          </a:p>
        </p:txBody>
      </p:sp>
      <p:sp>
        <p:nvSpPr>
          <p:cNvPr id="2" name="Slayt Numarası Yer Tutucusu 1">
            <a:extLst>
              <a:ext uri="{FF2B5EF4-FFF2-40B4-BE49-F238E27FC236}">
                <a16:creationId xmlns:a16="http://schemas.microsoft.com/office/drawing/2014/main" id="{ED547C35-FFF7-1D19-84D7-CD774197EC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dirty="0">
              <a:ln>
                <a:noFill/>
              </a:ln>
              <a:solidFill>
                <a:prstClr val="white"/>
              </a:solidFill>
              <a:effectLst/>
              <a:uLnTx/>
              <a:uFillTx/>
              <a:latin typeface="Fira Code"/>
              <a:ea typeface="Fira Code"/>
              <a:cs typeface="Fira Code"/>
            </a:endParaRPr>
          </a:p>
        </p:txBody>
      </p:sp>
      <p:sp>
        <p:nvSpPr>
          <p:cNvPr id="4" name="TextBox 15">
            <a:extLst>
              <a:ext uri="{FF2B5EF4-FFF2-40B4-BE49-F238E27FC236}">
                <a16:creationId xmlns:a16="http://schemas.microsoft.com/office/drawing/2014/main" id="{43DF4EAF-30D2-F847-CD8F-A7E53EF21F43}"/>
              </a:ext>
            </a:extLst>
          </p:cNvPr>
          <p:cNvSpPr txBox="1"/>
          <p:nvPr/>
        </p:nvSpPr>
        <p:spPr>
          <a:xfrm>
            <a:off x="685800" y="1470727"/>
            <a:ext cx="17602200" cy="1262590"/>
          </a:xfrm>
          <a:prstGeom prst="rect">
            <a:avLst/>
          </a:prstGeom>
        </p:spPr>
        <p:txBody>
          <a:bodyPr wrap="square" lIns="0" tIns="0" rIns="0" bIns="0" rtlCol="0" anchor="t">
            <a:spAutoFit/>
          </a:bodyPr>
          <a:lstStyle/>
          <a:p>
            <a:pPr lvl="0">
              <a:lnSpc>
                <a:spcPts val="10260"/>
              </a:lnSpc>
              <a:spcBef>
                <a:spcPct val="0"/>
              </a:spcBef>
              <a:defRPr/>
            </a:pPr>
            <a:r>
              <a:rPr lang="en-US" sz="7200" dirty="0">
                <a:solidFill>
                  <a:srgbClr val="38B6FF"/>
                </a:solidFill>
                <a:latin typeface="Fira Code"/>
                <a:ea typeface="Fira Code"/>
                <a:cs typeface="Fira Code"/>
                <a:sym typeface="Fira Code"/>
              </a:rPr>
              <a:t>{0</a:t>
            </a:r>
            <a:r>
              <a:rPr lang="tr-TR" sz="7200" dirty="0">
                <a:solidFill>
                  <a:srgbClr val="38B6FF"/>
                </a:solidFill>
                <a:latin typeface="Fira Code"/>
                <a:ea typeface="Fira Code"/>
                <a:cs typeface="Fira Code"/>
                <a:sym typeface="Fira Code"/>
              </a:rPr>
              <a:t>2</a:t>
            </a:r>
            <a:r>
              <a:rPr lang="en-US" sz="7200" dirty="0">
                <a:solidFill>
                  <a:srgbClr val="38B6FF"/>
                </a:solidFill>
                <a:latin typeface="Fira Code"/>
                <a:ea typeface="Fira Code"/>
                <a:cs typeface="Fira Code"/>
                <a:sym typeface="Fira Code"/>
              </a:rPr>
              <a:t>}</a:t>
            </a:r>
            <a:r>
              <a:rPr lang="tr-TR" sz="7200" dirty="0">
                <a:solidFill>
                  <a:srgbClr val="38B6FF"/>
                </a:solidFill>
                <a:latin typeface="Fira Code"/>
                <a:ea typeface="Fira Code"/>
                <a:cs typeface="Fira Code"/>
                <a:sym typeface="Fira Code"/>
              </a:rPr>
              <a:t> </a:t>
            </a:r>
            <a:r>
              <a:rPr lang="tr-TR" sz="7200" dirty="0">
                <a:solidFill>
                  <a:srgbClr val="FF5858"/>
                </a:solidFill>
                <a:latin typeface="Fira Code"/>
                <a:ea typeface="Fira Code"/>
                <a:cs typeface="Fira Code"/>
                <a:sym typeface="Fira Code"/>
              </a:rPr>
              <a:t>Fonksiyon Nedir?</a:t>
            </a:r>
          </a:p>
        </p:txBody>
      </p:sp>
    </p:spTree>
    <p:extLst>
      <p:ext uri="{BB962C8B-B14F-4D97-AF65-F5344CB8AC3E}">
        <p14:creationId xmlns:p14="http://schemas.microsoft.com/office/powerpoint/2010/main" val="2262869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94CDC-2535-B037-3F2A-F38E4BFC751C}"/>
            </a:ext>
          </a:extLst>
        </p:cNvPr>
        <p:cNvGrpSpPr/>
        <p:nvPr/>
      </p:nvGrpSpPr>
      <p:grpSpPr>
        <a:xfrm>
          <a:off x="0" y="0"/>
          <a:ext cx="0" cy="0"/>
          <a:chOff x="0" y="0"/>
          <a:chExt cx="0" cy="0"/>
        </a:xfrm>
      </p:grpSpPr>
      <p:sp>
        <p:nvSpPr>
          <p:cNvPr id="16" name="TextBox 16">
            <a:extLst>
              <a:ext uri="{FF2B5EF4-FFF2-40B4-BE49-F238E27FC236}">
                <a16:creationId xmlns:a16="http://schemas.microsoft.com/office/drawing/2014/main" id="{3F07682C-B46D-5C7A-3F0C-9FB3D36C2D24}"/>
              </a:ext>
            </a:extLst>
          </p:cNvPr>
          <p:cNvSpPr txBox="1"/>
          <p:nvPr/>
        </p:nvSpPr>
        <p:spPr>
          <a:xfrm>
            <a:off x="685800" y="3619500"/>
            <a:ext cx="10602532" cy="2308324"/>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rPr>
              <a:t>Bu nedenle programcılar, sık tekrarlanan işler için aynı kodu defalarca yazmak yerine, işlemi yerine getiren kod bloğunu yazıp adlandırarak ihtiyaç hâlinde bu adla basit bir şekilde çağırıp kullanmayı tercih ederler. </a:t>
            </a:r>
            <a:endParaRPr kumimoji="0" lang="en-US" sz="30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sp>
        <p:nvSpPr>
          <p:cNvPr id="2" name="Slayt Numarası Yer Tutucusu 1">
            <a:extLst>
              <a:ext uri="{FF2B5EF4-FFF2-40B4-BE49-F238E27FC236}">
                <a16:creationId xmlns:a16="http://schemas.microsoft.com/office/drawing/2014/main" id="{90767F5E-5D6C-EB0D-304D-B06F6E1F23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dirty="0">
              <a:ln>
                <a:noFill/>
              </a:ln>
              <a:solidFill>
                <a:prstClr val="white"/>
              </a:solidFill>
              <a:effectLst/>
              <a:uLnTx/>
              <a:uFillTx/>
              <a:latin typeface="Fira Code"/>
              <a:ea typeface="Fira Code"/>
              <a:cs typeface="Fira Code"/>
            </a:endParaRPr>
          </a:p>
        </p:txBody>
      </p:sp>
      <p:sp>
        <p:nvSpPr>
          <p:cNvPr id="4" name="TextBox 15">
            <a:extLst>
              <a:ext uri="{FF2B5EF4-FFF2-40B4-BE49-F238E27FC236}">
                <a16:creationId xmlns:a16="http://schemas.microsoft.com/office/drawing/2014/main" id="{E95FF0D8-14DF-2771-E430-2283C74AFB48}"/>
              </a:ext>
            </a:extLst>
          </p:cNvPr>
          <p:cNvSpPr txBox="1"/>
          <p:nvPr/>
        </p:nvSpPr>
        <p:spPr>
          <a:xfrm>
            <a:off x="685800" y="1470727"/>
            <a:ext cx="17602200" cy="1262590"/>
          </a:xfrm>
          <a:prstGeom prst="rect">
            <a:avLst/>
          </a:prstGeom>
        </p:spPr>
        <p:txBody>
          <a:bodyPr wrap="square" lIns="0" tIns="0" rIns="0" bIns="0" rtlCol="0" anchor="t">
            <a:spAutoFit/>
          </a:bodyPr>
          <a:lstStyle/>
          <a:p>
            <a:pPr lvl="0">
              <a:lnSpc>
                <a:spcPts val="10260"/>
              </a:lnSpc>
              <a:spcBef>
                <a:spcPct val="0"/>
              </a:spcBef>
              <a:defRPr/>
            </a:pPr>
            <a:r>
              <a:rPr lang="en-US" sz="7200" dirty="0">
                <a:solidFill>
                  <a:srgbClr val="38B6FF"/>
                </a:solidFill>
                <a:latin typeface="Fira Code"/>
                <a:ea typeface="Fira Code"/>
                <a:cs typeface="Fira Code"/>
                <a:sym typeface="Fira Code"/>
              </a:rPr>
              <a:t>{0</a:t>
            </a:r>
            <a:r>
              <a:rPr lang="tr-TR" sz="7200" dirty="0">
                <a:solidFill>
                  <a:srgbClr val="38B6FF"/>
                </a:solidFill>
                <a:latin typeface="Fira Code"/>
                <a:ea typeface="Fira Code"/>
                <a:cs typeface="Fira Code"/>
                <a:sym typeface="Fira Code"/>
              </a:rPr>
              <a:t>2</a:t>
            </a:r>
            <a:r>
              <a:rPr lang="en-US" sz="7200" dirty="0">
                <a:solidFill>
                  <a:srgbClr val="38B6FF"/>
                </a:solidFill>
                <a:latin typeface="Fira Code"/>
                <a:ea typeface="Fira Code"/>
                <a:cs typeface="Fira Code"/>
                <a:sym typeface="Fira Code"/>
              </a:rPr>
              <a:t>}</a:t>
            </a:r>
            <a:r>
              <a:rPr lang="tr-TR" sz="7200" dirty="0">
                <a:solidFill>
                  <a:srgbClr val="38B6FF"/>
                </a:solidFill>
                <a:latin typeface="Fira Code"/>
                <a:ea typeface="Fira Code"/>
                <a:cs typeface="Fira Code"/>
                <a:sym typeface="Fira Code"/>
              </a:rPr>
              <a:t> </a:t>
            </a:r>
            <a:r>
              <a:rPr lang="tr-TR" sz="7200" dirty="0">
                <a:solidFill>
                  <a:srgbClr val="FF5858"/>
                </a:solidFill>
                <a:latin typeface="Fira Code"/>
                <a:ea typeface="Fira Code"/>
                <a:cs typeface="Fira Code"/>
                <a:sym typeface="Fira Code"/>
              </a:rPr>
              <a:t>Fonksiyon Nedir?</a:t>
            </a:r>
          </a:p>
        </p:txBody>
      </p:sp>
      <p:sp>
        <p:nvSpPr>
          <p:cNvPr id="3" name="Freeform 8">
            <a:extLst>
              <a:ext uri="{FF2B5EF4-FFF2-40B4-BE49-F238E27FC236}">
                <a16:creationId xmlns:a16="http://schemas.microsoft.com/office/drawing/2014/main" id="{29A29E45-3E52-3E16-4B51-9488244A1681}"/>
              </a:ext>
            </a:extLst>
          </p:cNvPr>
          <p:cNvSpPr/>
          <p:nvPr/>
        </p:nvSpPr>
        <p:spPr>
          <a:xfrm>
            <a:off x="12573000" y="3608439"/>
            <a:ext cx="4237318" cy="5113721"/>
          </a:xfrm>
          <a:custGeom>
            <a:avLst/>
            <a:gdLst/>
            <a:ahLst/>
            <a:cxnLst/>
            <a:rect l="l" t="t" r="r" b="b"/>
            <a:pathLst>
              <a:path w="1007036" h="1215321">
                <a:moveTo>
                  <a:pt x="0" y="0"/>
                </a:moveTo>
                <a:lnTo>
                  <a:pt x="1007036" y="0"/>
                </a:lnTo>
                <a:lnTo>
                  <a:pt x="1007036" y="1215321"/>
                </a:lnTo>
                <a:lnTo>
                  <a:pt x="0" y="1215321"/>
                </a:lnTo>
                <a:lnTo>
                  <a:pt x="0" y="0"/>
                </a:lnTo>
                <a:close/>
              </a:path>
            </a:pathLst>
          </a:custGeom>
          <a:blipFill>
            <a:blip r:embed="rId2"/>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p>
        </p:txBody>
      </p:sp>
    </p:spTree>
    <p:extLst>
      <p:ext uri="{BB962C8B-B14F-4D97-AF65-F5344CB8AC3E}">
        <p14:creationId xmlns:p14="http://schemas.microsoft.com/office/powerpoint/2010/main" val="3652294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7D5E9-48B8-DE39-5D58-8BD1CF11763B}"/>
            </a:ext>
          </a:extLst>
        </p:cNvPr>
        <p:cNvGrpSpPr/>
        <p:nvPr/>
      </p:nvGrpSpPr>
      <p:grpSpPr>
        <a:xfrm>
          <a:off x="0" y="0"/>
          <a:ext cx="0" cy="0"/>
          <a:chOff x="0" y="0"/>
          <a:chExt cx="0" cy="0"/>
        </a:xfrm>
      </p:grpSpPr>
      <p:sp>
        <p:nvSpPr>
          <p:cNvPr id="16" name="TextBox 16">
            <a:extLst>
              <a:ext uri="{FF2B5EF4-FFF2-40B4-BE49-F238E27FC236}">
                <a16:creationId xmlns:a16="http://schemas.microsoft.com/office/drawing/2014/main" id="{B9045447-4E34-C3FD-391C-CD82A41ECF54}"/>
              </a:ext>
            </a:extLst>
          </p:cNvPr>
          <p:cNvSpPr txBox="1"/>
          <p:nvPr/>
        </p:nvSpPr>
        <p:spPr>
          <a:xfrm>
            <a:off x="4185634" y="3725584"/>
            <a:ext cx="13187966" cy="4154984"/>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rPr>
              <a:t>İhtiyaç duyulduğunda çağrılıp çalıştırılabilen bu kod paketlerine </a:t>
            </a:r>
            <a:r>
              <a:rPr kumimoji="0" lang="tr-TR" sz="3000" b="1" i="0" u="none" strike="noStrike" kern="1200" cap="none" spc="0" normalizeH="0" baseline="0" noProof="0" dirty="0">
                <a:ln>
                  <a:noFill/>
                </a:ln>
                <a:solidFill>
                  <a:srgbClr val="38B6FF"/>
                </a:solidFill>
                <a:effectLst/>
                <a:uLnTx/>
                <a:uFillTx/>
                <a:latin typeface="Fira Code"/>
                <a:ea typeface="Fira Code"/>
                <a:cs typeface="Fira Code"/>
                <a:sym typeface="Fira Code"/>
              </a:rPr>
              <a:t>fonksiyon</a:t>
            </a:r>
            <a:r>
              <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rPr>
              <a:t> adı verilir. Fonksiyon farklı programlama dillerinde prosedür ,metot veya yordam olarak da adlandırılabilir. </a:t>
            </a: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rPr>
              <a:t>Sık tekrarlanan işlemleri gerektiğinde kullanılacak küçük kod parçalarına bölüp yazma yani “fonksiyon” yaklaşımı bütün programlama dillerinde kullanılabilecek bir yöntemdir. </a:t>
            </a:r>
            <a:endParaRPr kumimoji="0" lang="en-US" sz="30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sp>
        <p:nvSpPr>
          <p:cNvPr id="2" name="Slayt Numarası Yer Tutucusu 1">
            <a:extLst>
              <a:ext uri="{FF2B5EF4-FFF2-40B4-BE49-F238E27FC236}">
                <a16:creationId xmlns:a16="http://schemas.microsoft.com/office/drawing/2014/main" id="{BD3414BD-D0AE-F4BF-8EA7-6AA5F1354E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dirty="0">
              <a:ln>
                <a:noFill/>
              </a:ln>
              <a:solidFill>
                <a:prstClr val="white"/>
              </a:solidFill>
              <a:effectLst/>
              <a:uLnTx/>
              <a:uFillTx/>
              <a:latin typeface="Fira Code"/>
              <a:ea typeface="Fira Code"/>
              <a:cs typeface="Fira Code"/>
            </a:endParaRPr>
          </a:p>
        </p:txBody>
      </p:sp>
      <p:sp>
        <p:nvSpPr>
          <p:cNvPr id="4" name="TextBox 15">
            <a:extLst>
              <a:ext uri="{FF2B5EF4-FFF2-40B4-BE49-F238E27FC236}">
                <a16:creationId xmlns:a16="http://schemas.microsoft.com/office/drawing/2014/main" id="{0BFB5E15-44D5-6E9D-1DD3-92D8E60A7971}"/>
              </a:ext>
            </a:extLst>
          </p:cNvPr>
          <p:cNvSpPr txBox="1"/>
          <p:nvPr/>
        </p:nvSpPr>
        <p:spPr>
          <a:xfrm>
            <a:off x="685800" y="1470727"/>
            <a:ext cx="17602200" cy="1262590"/>
          </a:xfrm>
          <a:prstGeom prst="rect">
            <a:avLst/>
          </a:prstGeom>
        </p:spPr>
        <p:txBody>
          <a:bodyPr wrap="square" lIns="0" tIns="0" rIns="0" bIns="0" rtlCol="0" anchor="t">
            <a:spAutoFit/>
          </a:bodyPr>
          <a:lstStyle/>
          <a:p>
            <a:pPr lvl="0">
              <a:lnSpc>
                <a:spcPts val="10260"/>
              </a:lnSpc>
              <a:spcBef>
                <a:spcPct val="0"/>
              </a:spcBef>
              <a:defRPr/>
            </a:pPr>
            <a:r>
              <a:rPr lang="en-US" sz="7200" dirty="0">
                <a:solidFill>
                  <a:srgbClr val="38B6FF"/>
                </a:solidFill>
                <a:latin typeface="Fira Code"/>
                <a:ea typeface="Fira Code"/>
                <a:cs typeface="Fira Code"/>
                <a:sym typeface="Fira Code"/>
              </a:rPr>
              <a:t>{0</a:t>
            </a:r>
            <a:r>
              <a:rPr lang="tr-TR" sz="7200" dirty="0">
                <a:solidFill>
                  <a:srgbClr val="38B6FF"/>
                </a:solidFill>
                <a:latin typeface="Fira Code"/>
                <a:ea typeface="Fira Code"/>
                <a:cs typeface="Fira Code"/>
                <a:sym typeface="Fira Code"/>
              </a:rPr>
              <a:t>2</a:t>
            </a:r>
            <a:r>
              <a:rPr lang="en-US" sz="7200" dirty="0">
                <a:solidFill>
                  <a:srgbClr val="38B6FF"/>
                </a:solidFill>
                <a:latin typeface="Fira Code"/>
                <a:ea typeface="Fira Code"/>
                <a:cs typeface="Fira Code"/>
                <a:sym typeface="Fira Code"/>
              </a:rPr>
              <a:t>}</a:t>
            </a:r>
            <a:r>
              <a:rPr lang="tr-TR" sz="7200" dirty="0">
                <a:solidFill>
                  <a:srgbClr val="38B6FF"/>
                </a:solidFill>
                <a:latin typeface="Fira Code"/>
                <a:ea typeface="Fira Code"/>
                <a:cs typeface="Fira Code"/>
                <a:sym typeface="Fira Code"/>
              </a:rPr>
              <a:t> </a:t>
            </a:r>
            <a:r>
              <a:rPr lang="tr-TR" sz="7200" dirty="0">
                <a:solidFill>
                  <a:srgbClr val="FF5858"/>
                </a:solidFill>
                <a:latin typeface="Fira Code"/>
                <a:ea typeface="Fira Code"/>
                <a:cs typeface="Fira Code"/>
                <a:sym typeface="Fira Code"/>
              </a:rPr>
              <a:t>Fonksiyon Nedir?</a:t>
            </a:r>
          </a:p>
        </p:txBody>
      </p:sp>
      <p:sp>
        <p:nvSpPr>
          <p:cNvPr id="3" name="Freeform 10">
            <a:extLst>
              <a:ext uri="{FF2B5EF4-FFF2-40B4-BE49-F238E27FC236}">
                <a16:creationId xmlns:a16="http://schemas.microsoft.com/office/drawing/2014/main" id="{F339712B-65D7-A2E3-BC82-E2A1C67CB8AA}"/>
              </a:ext>
            </a:extLst>
          </p:cNvPr>
          <p:cNvSpPr/>
          <p:nvPr/>
        </p:nvSpPr>
        <p:spPr>
          <a:xfrm>
            <a:off x="228600" y="3409974"/>
            <a:ext cx="3248864" cy="4826174"/>
          </a:xfrm>
          <a:custGeom>
            <a:avLst/>
            <a:gdLst/>
            <a:ahLst/>
            <a:cxnLst/>
            <a:rect l="l" t="t" r="r" b="b"/>
            <a:pathLst>
              <a:path w="1011329" h="1502325">
                <a:moveTo>
                  <a:pt x="0" y="0"/>
                </a:moveTo>
                <a:lnTo>
                  <a:pt x="1011329" y="0"/>
                </a:lnTo>
                <a:lnTo>
                  <a:pt x="1011329" y="1502325"/>
                </a:lnTo>
                <a:lnTo>
                  <a:pt x="0" y="1502325"/>
                </a:lnTo>
                <a:lnTo>
                  <a:pt x="0" y="0"/>
                </a:lnTo>
                <a:close/>
              </a:path>
            </a:pathLst>
          </a:custGeom>
          <a:blipFill>
            <a:blip r:embed="rId2"/>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p>
        </p:txBody>
      </p:sp>
    </p:spTree>
    <p:extLst>
      <p:ext uri="{BB962C8B-B14F-4D97-AF65-F5344CB8AC3E}">
        <p14:creationId xmlns:p14="http://schemas.microsoft.com/office/powerpoint/2010/main" val="11748008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21212-C732-B6FC-42E3-828181480AB8}"/>
            </a:ext>
          </a:extLst>
        </p:cNvPr>
        <p:cNvGrpSpPr/>
        <p:nvPr/>
      </p:nvGrpSpPr>
      <p:grpSpPr>
        <a:xfrm>
          <a:off x="0" y="0"/>
          <a:ext cx="0" cy="0"/>
          <a:chOff x="0" y="0"/>
          <a:chExt cx="0" cy="0"/>
        </a:xfrm>
      </p:grpSpPr>
      <p:sp>
        <p:nvSpPr>
          <p:cNvPr id="16" name="TextBox 16">
            <a:extLst>
              <a:ext uri="{FF2B5EF4-FFF2-40B4-BE49-F238E27FC236}">
                <a16:creationId xmlns:a16="http://schemas.microsoft.com/office/drawing/2014/main" id="{40BA0D9A-39B1-1705-058E-33F7CD8BAE96}"/>
              </a:ext>
            </a:extLst>
          </p:cNvPr>
          <p:cNvSpPr txBox="1"/>
          <p:nvPr/>
        </p:nvSpPr>
        <p:spPr>
          <a:xfrm>
            <a:off x="4254460" y="4912667"/>
            <a:ext cx="13187966" cy="461665"/>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rPr>
              <a:t>Fonksiyonların ne gibi artıları olabilir ? </a:t>
            </a:r>
            <a:endParaRPr kumimoji="0" lang="en-US" sz="30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sp>
        <p:nvSpPr>
          <p:cNvPr id="2" name="Slayt Numarası Yer Tutucusu 1">
            <a:extLst>
              <a:ext uri="{FF2B5EF4-FFF2-40B4-BE49-F238E27FC236}">
                <a16:creationId xmlns:a16="http://schemas.microsoft.com/office/drawing/2014/main" id="{1E44C42C-DF32-F741-4954-6FB138A16F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dirty="0">
              <a:ln>
                <a:noFill/>
              </a:ln>
              <a:solidFill>
                <a:prstClr val="white"/>
              </a:solidFill>
              <a:effectLst/>
              <a:uLnTx/>
              <a:uFillTx/>
              <a:latin typeface="Fira Code"/>
              <a:ea typeface="Fira Code"/>
              <a:cs typeface="Fira Code"/>
            </a:endParaRPr>
          </a:p>
        </p:txBody>
      </p:sp>
      <p:sp>
        <p:nvSpPr>
          <p:cNvPr id="4" name="TextBox 15">
            <a:extLst>
              <a:ext uri="{FF2B5EF4-FFF2-40B4-BE49-F238E27FC236}">
                <a16:creationId xmlns:a16="http://schemas.microsoft.com/office/drawing/2014/main" id="{188541A5-C8AD-99B8-58B7-558D9AAE87C9}"/>
              </a:ext>
            </a:extLst>
          </p:cNvPr>
          <p:cNvSpPr txBox="1"/>
          <p:nvPr/>
        </p:nvSpPr>
        <p:spPr>
          <a:xfrm>
            <a:off x="685800" y="1470727"/>
            <a:ext cx="17602200" cy="1262590"/>
          </a:xfrm>
          <a:prstGeom prst="rect">
            <a:avLst/>
          </a:prstGeom>
        </p:spPr>
        <p:txBody>
          <a:bodyPr wrap="square" lIns="0" tIns="0" rIns="0" bIns="0" rtlCol="0" anchor="t">
            <a:spAutoFit/>
          </a:bodyPr>
          <a:lstStyle/>
          <a:p>
            <a:pPr lvl="0">
              <a:lnSpc>
                <a:spcPts val="10260"/>
              </a:lnSpc>
              <a:spcBef>
                <a:spcPct val="0"/>
              </a:spcBef>
              <a:defRPr/>
            </a:pPr>
            <a:r>
              <a:rPr lang="en-US" sz="7200" dirty="0">
                <a:solidFill>
                  <a:srgbClr val="38B6FF"/>
                </a:solidFill>
                <a:latin typeface="Fira Code"/>
                <a:ea typeface="Fira Code"/>
                <a:cs typeface="Fira Code"/>
                <a:sym typeface="Fira Code"/>
              </a:rPr>
              <a:t>{0</a:t>
            </a:r>
            <a:r>
              <a:rPr lang="tr-TR" sz="7200" dirty="0">
                <a:solidFill>
                  <a:srgbClr val="38B6FF"/>
                </a:solidFill>
                <a:latin typeface="Fira Code"/>
                <a:ea typeface="Fira Code"/>
                <a:cs typeface="Fira Code"/>
                <a:sym typeface="Fira Code"/>
              </a:rPr>
              <a:t>2</a:t>
            </a:r>
            <a:r>
              <a:rPr lang="en-US" sz="7200" dirty="0">
                <a:solidFill>
                  <a:srgbClr val="38B6FF"/>
                </a:solidFill>
                <a:latin typeface="Fira Code"/>
                <a:ea typeface="Fira Code"/>
                <a:cs typeface="Fira Code"/>
                <a:sym typeface="Fira Code"/>
              </a:rPr>
              <a:t>}</a:t>
            </a:r>
            <a:r>
              <a:rPr lang="tr-TR" sz="7200" dirty="0">
                <a:solidFill>
                  <a:srgbClr val="38B6FF"/>
                </a:solidFill>
                <a:latin typeface="Fira Code"/>
                <a:ea typeface="Fira Code"/>
                <a:cs typeface="Fira Code"/>
                <a:sym typeface="Fira Code"/>
              </a:rPr>
              <a:t> </a:t>
            </a:r>
            <a:r>
              <a:rPr lang="tr-TR" sz="7200" dirty="0">
                <a:solidFill>
                  <a:srgbClr val="FF5858"/>
                </a:solidFill>
                <a:latin typeface="Fira Code"/>
                <a:ea typeface="Fira Code"/>
                <a:cs typeface="Fira Code"/>
                <a:sym typeface="Fira Code"/>
              </a:rPr>
              <a:t>Fonksiyon Nedir?</a:t>
            </a:r>
          </a:p>
        </p:txBody>
      </p:sp>
      <p:sp>
        <p:nvSpPr>
          <p:cNvPr id="3" name="Freeform 10">
            <a:extLst>
              <a:ext uri="{FF2B5EF4-FFF2-40B4-BE49-F238E27FC236}">
                <a16:creationId xmlns:a16="http://schemas.microsoft.com/office/drawing/2014/main" id="{89C56DC0-81C0-5616-8254-F0608ED1EEB3}"/>
              </a:ext>
            </a:extLst>
          </p:cNvPr>
          <p:cNvSpPr/>
          <p:nvPr/>
        </p:nvSpPr>
        <p:spPr>
          <a:xfrm>
            <a:off x="228600" y="3409974"/>
            <a:ext cx="3248864" cy="4826174"/>
          </a:xfrm>
          <a:custGeom>
            <a:avLst/>
            <a:gdLst/>
            <a:ahLst/>
            <a:cxnLst/>
            <a:rect l="l" t="t" r="r" b="b"/>
            <a:pathLst>
              <a:path w="1011329" h="1502325">
                <a:moveTo>
                  <a:pt x="0" y="0"/>
                </a:moveTo>
                <a:lnTo>
                  <a:pt x="1011329" y="0"/>
                </a:lnTo>
                <a:lnTo>
                  <a:pt x="1011329" y="1502325"/>
                </a:lnTo>
                <a:lnTo>
                  <a:pt x="0" y="1502325"/>
                </a:lnTo>
                <a:lnTo>
                  <a:pt x="0" y="0"/>
                </a:lnTo>
                <a:close/>
              </a:path>
            </a:pathLst>
          </a:custGeom>
          <a:blipFill>
            <a:blip r:embed="rId2"/>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p>
        </p:txBody>
      </p:sp>
    </p:spTree>
    <p:extLst>
      <p:ext uri="{BB962C8B-B14F-4D97-AF65-F5344CB8AC3E}">
        <p14:creationId xmlns:p14="http://schemas.microsoft.com/office/powerpoint/2010/main" val="5150101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B209A-4701-C405-D81F-121767CEF93C}"/>
            </a:ext>
          </a:extLst>
        </p:cNvPr>
        <p:cNvGrpSpPr/>
        <p:nvPr/>
      </p:nvGrpSpPr>
      <p:grpSpPr>
        <a:xfrm>
          <a:off x="0" y="0"/>
          <a:ext cx="0" cy="0"/>
          <a:chOff x="0" y="0"/>
          <a:chExt cx="0" cy="0"/>
        </a:xfrm>
      </p:grpSpPr>
      <p:sp>
        <p:nvSpPr>
          <p:cNvPr id="15" name="TextBox 15">
            <a:extLst>
              <a:ext uri="{FF2B5EF4-FFF2-40B4-BE49-F238E27FC236}">
                <a16:creationId xmlns:a16="http://schemas.microsoft.com/office/drawing/2014/main" id="{F69988B1-B231-F6DF-C43B-1EF5F529ABE7}"/>
              </a:ext>
            </a:extLst>
          </p:cNvPr>
          <p:cNvSpPr txBox="1"/>
          <p:nvPr/>
        </p:nvSpPr>
        <p:spPr>
          <a:xfrm>
            <a:off x="1028541" y="3299489"/>
            <a:ext cx="9339694" cy="726096"/>
          </a:xfrm>
          <a:prstGeom prst="rect">
            <a:avLst/>
          </a:prstGeom>
        </p:spPr>
        <p:txBody>
          <a:bodyPr wrap="square" lIns="0" tIns="0" rIns="0" bIns="0" rtlCol="0" anchor="t">
            <a:spAutoFit/>
          </a:bodyPr>
          <a:lstStyle/>
          <a:p>
            <a:pPr marL="0" marR="0" lvl="0" indent="0" algn="l" defTabSz="914400" rtl="0" eaLnBrk="1" fontAlgn="auto" latinLnBrk="0" hangingPunct="1">
              <a:lnSpc>
                <a:spcPts val="5880"/>
              </a:lnSpc>
              <a:spcBef>
                <a:spcPct val="0"/>
              </a:spcBef>
              <a:spcAft>
                <a:spcPts val="0"/>
              </a:spcAft>
              <a:buClrTx/>
              <a:buSzTx/>
              <a:buFontTx/>
              <a:buNone/>
              <a:tabLst/>
              <a:defRPr/>
            </a:pPr>
            <a:r>
              <a:rPr kumimoji="0" lang="tr-TR" sz="4200" b="0" i="1" u="none" strike="noStrike" kern="1200" cap="none" spc="0" normalizeH="0" baseline="0" noProof="0" dirty="0">
                <a:ln>
                  <a:noFill/>
                </a:ln>
                <a:solidFill>
                  <a:prstClr val="white"/>
                </a:solidFill>
                <a:effectLst/>
                <a:uLnTx/>
                <a:uFillTx/>
                <a:latin typeface="Fira Code"/>
                <a:ea typeface="Fira Code"/>
                <a:cs typeface="Fira Code"/>
                <a:sym typeface="Fira Code"/>
              </a:rPr>
              <a:t>Bu haftayı bitirdiğinizde, </a:t>
            </a:r>
            <a:endParaRPr kumimoji="0" lang="en-US" sz="4200" b="0" i="1" u="none" strike="noStrike" kern="1200" cap="none" spc="0" normalizeH="0" baseline="0" noProof="0" dirty="0">
              <a:ln>
                <a:noFill/>
              </a:ln>
              <a:solidFill>
                <a:prstClr val="white"/>
              </a:solidFill>
              <a:effectLst/>
              <a:uLnTx/>
              <a:uFillTx/>
              <a:latin typeface="Fira Code"/>
              <a:ea typeface="Fira Code"/>
              <a:cs typeface="Fira Code"/>
              <a:sym typeface="Fira Code"/>
            </a:endParaRPr>
          </a:p>
        </p:txBody>
      </p:sp>
      <p:sp>
        <p:nvSpPr>
          <p:cNvPr id="24" name="TextBox 24">
            <a:extLst>
              <a:ext uri="{FF2B5EF4-FFF2-40B4-BE49-F238E27FC236}">
                <a16:creationId xmlns:a16="http://schemas.microsoft.com/office/drawing/2014/main" id="{CD21CF35-768A-0CD1-588B-6FCCFC94A0CD}"/>
              </a:ext>
            </a:extLst>
          </p:cNvPr>
          <p:cNvSpPr txBox="1"/>
          <p:nvPr/>
        </p:nvSpPr>
        <p:spPr>
          <a:xfrm>
            <a:off x="1028700" y="1961331"/>
            <a:ext cx="16227196" cy="1267398"/>
          </a:xfrm>
          <a:prstGeom prst="rect">
            <a:avLst/>
          </a:prstGeom>
        </p:spPr>
        <p:txBody>
          <a:bodyPr wrap="square"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tr-TR" sz="7328" b="0" i="0" u="none" strike="noStrike" kern="1200" cap="none" spc="0" normalizeH="0" baseline="0" noProof="0" dirty="0">
                <a:ln>
                  <a:noFill/>
                </a:ln>
                <a:solidFill>
                  <a:srgbClr val="FF5858"/>
                </a:solidFill>
                <a:effectLst/>
                <a:uLnTx/>
                <a:uFillTx/>
                <a:latin typeface="Fira Code"/>
                <a:ea typeface="Fira Code"/>
                <a:cs typeface="Fira Code"/>
                <a:sym typeface="Fira Code"/>
              </a:rPr>
              <a:t>Bu Haftanın Ders Kazanımları</a:t>
            </a:r>
            <a:endParaRPr kumimoji="0" lang="en-US" sz="7328" b="0" i="0" u="none" strike="noStrike" kern="1200" cap="none" spc="0" normalizeH="0" baseline="0" noProof="0" dirty="0">
              <a:ln>
                <a:noFill/>
              </a:ln>
              <a:solidFill>
                <a:srgbClr val="FF5858"/>
              </a:solidFill>
              <a:effectLst/>
              <a:uLnTx/>
              <a:uFillTx/>
              <a:latin typeface="Fira Code"/>
              <a:ea typeface="Fira Code"/>
              <a:cs typeface="Fira Code"/>
              <a:sym typeface="Fira Code"/>
            </a:endParaRPr>
          </a:p>
        </p:txBody>
      </p:sp>
      <p:grpSp>
        <p:nvGrpSpPr>
          <p:cNvPr id="62" name="Grup 61">
            <a:extLst>
              <a:ext uri="{FF2B5EF4-FFF2-40B4-BE49-F238E27FC236}">
                <a16:creationId xmlns:a16="http://schemas.microsoft.com/office/drawing/2014/main" id="{4364F848-FBDD-618B-4E9B-6C7C1CD3F739}"/>
              </a:ext>
            </a:extLst>
          </p:cNvPr>
          <p:cNvGrpSpPr/>
          <p:nvPr/>
        </p:nvGrpSpPr>
        <p:grpSpPr>
          <a:xfrm>
            <a:off x="817362" y="4350763"/>
            <a:ext cx="9550872" cy="1483929"/>
            <a:chOff x="818991" y="4503175"/>
            <a:chExt cx="9550872" cy="1483929"/>
          </a:xfrm>
        </p:grpSpPr>
        <p:sp>
          <p:nvSpPr>
            <p:cNvPr id="21" name="TextBox 21">
              <a:extLst>
                <a:ext uri="{FF2B5EF4-FFF2-40B4-BE49-F238E27FC236}">
                  <a16:creationId xmlns:a16="http://schemas.microsoft.com/office/drawing/2014/main" id="{98601668-2B57-2A80-8322-5A75BD404416}"/>
                </a:ext>
              </a:extLst>
            </p:cNvPr>
            <p:cNvSpPr txBox="1"/>
            <p:nvPr/>
          </p:nvSpPr>
          <p:spPr>
            <a:xfrm>
              <a:off x="2335070" y="5106706"/>
              <a:ext cx="8034793" cy="373372"/>
            </a:xfrm>
            <a:prstGeom prst="rect">
              <a:avLst/>
            </a:prstGeom>
          </p:spPr>
          <p:txBody>
            <a:bodyPr wrap="square" lIns="0" tIns="0" rIns="0" bIns="0" rtlCol="0" anchor="t">
              <a:spAutoFit/>
            </a:bodyPr>
            <a:lstStyle/>
            <a:p>
              <a:pPr lvl="0">
                <a:lnSpc>
                  <a:spcPts val="2940"/>
                </a:lnSpc>
                <a:spcBef>
                  <a:spcPct val="0"/>
                </a:spcBef>
                <a:defRPr/>
              </a:pPr>
              <a:r>
                <a:rPr lang="tr-TR" sz="2500" dirty="0">
                  <a:solidFill>
                    <a:srgbClr val="FFFFFF"/>
                  </a:solidFill>
                  <a:latin typeface="Fira Code"/>
                  <a:ea typeface="Fira Code"/>
                  <a:cs typeface="Fira Code"/>
                  <a:sym typeface="Fira Code"/>
                </a:rPr>
                <a:t>Önceki Hafta Tekrarı</a:t>
              </a:r>
            </a:p>
          </p:txBody>
        </p:sp>
        <p:sp>
          <p:nvSpPr>
            <p:cNvPr id="16" name="TextBox 16">
              <a:extLst>
                <a:ext uri="{FF2B5EF4-FFF2-40B4-BE49-F238E27FC236}">
                  <a16:creationId xmlns:a16="http://schemas.microsoft.com/office/drawing/2014/main" id="{4C47D165-E813-E8B7-F0FC-341EEAE7E696}"/>
                </a:ext>
              </a:extLst>
            </p:cNvPr>
            <p:cNvSpPr txBox="1"/>
            <p:nvPr/>
          </p:nvSpPr>
          <p:spPr>
            <a:xfrm>
              <a:off x="1312939" y="4503175"/>
              <a:ext cx="558444" cy="1198405"/>
            </a:xfrm>
            <a:prstGeom prst="rect">
              <a:avLst/>
            </a:prstGeom>
          </p:spPr>
          <p:txBody>
            <a:bodyPr wrap="square"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AB81FF"/>
                  </a:solidFill>
                  <a:effectLst/>
                  <a:uLnTx/>
                  <a:uFillTx/>
                  <a:latin typeface="Fira Code"/>
                  <a:ea typeface="Fira Code"/>
                  <a:cs typeface="Fira Code"/>
                  <a:sym typeface="Fira Code"/>
                </a:rPr>
                <a:t>1</a:t>
              </a:r>
            </a:p>
          </p:txBody>
        </p:sp>
        <p:sp>
          <p:nvSpPr>
            <p:cNvPr id="26" name="TextBox 26">
              <a:extLst>
                <a:ext uri="{FF2B5EF4-FFF2-40B4-BE49-F238E27FC236}">
                  <a16:creationId xmlns:a16="http://schemas.microsoft.com/office/drawing/2014/main" id="{009C154D-F09F-0049-E3EA-3174EBED9D2A}"/>
                </a:ext>
              </a:extLst>
            </p:cNvPr>
            <p:cNvSpPr txBox="1"/>
            <p:nvPr/>
          </p:nvSpPr>
          <p:spPr>
            <a:xfrm>
              <a:off x="1813470" y="4528365"/>
              <a:ext cx="558444" cy="1222155"/>
            </a:xfrm>
            <a:prstGeom prst="rect">
              <a:avLst/>
            </a:prstGeom>
          </p:spPr>
          <p:txBody>
            <a:bodyPr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FFFFFF"/>
                  </a:solidFill>
                  <a:effectLst/>
                  <a:uLnTx/>
                  <a:uFillTx/>
                  <a:latin typeface="Fira Code"/>
                  <a:ea typeface="Fira Code"/>
                  <a:cs typeface="Fira Code"/>
                  <a:sym typeface="Fira Code"/>
                </a:rPr>
                <a:t>}</a:t>
              </a:r>
            </a:p>
          </p:txBody>
        </p:sp>
        <p:sp>
          <p:nvSpPr>
            <p:cNvPr id="29" name="TextBox 29">
              <a:extLst>
                <a:ext uri="{FF2B5EF4-FFF2-40B4-BE49-F238E27FC236}">
                  <a16:creationId xmlns:a16="http://schemas.microsoft.com/office/drawing/2014/main" id="{0C423240-3109-B6A1-FBD9-7B4B4F7C31BA}"/>
                </a:ext>
              </a:extLst>
            </p:cNvPr>
            <p:cNvSpPr txBox="1"/>
            <p:nvPr/>
          </p:nvSpPr>
          <p:spPr>
            <a:xfrm rot="10800000">
              <a:off x="818991" y="4788699"/>
              <a:ext cx="419100" cy="1198405"/>
            </a:xfrm>
            <a:prstGeom prst="rect">
              <a:avLst/>
            </a:prstGeom>
          </p:spPr>
          <p:txBody>
            <a:bodyPr wrap="square"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FFFFFF"/>
                  </a:solidFill>
                  <a:effectLst/>
                  <a:uLnTx/>
                  <a:uFillTx/>
                  <a:latin typeface="Fira Code"/>
                  <a:ea typeface="Fira Code"/>
                  <a:cs typeface="Fira Code"/>
                  <a:sym typeface="Fira Code"/>
                </a:rPr>
                <a:t>}</a:t>
              </a:r>
            </a:p>
          </p:txBody>
        </p:sp>
      </p:grpSp>
      <p:grpSp>
        <p:nvGrpSpPr>
          <p:cNvPr id="63" name="Grup 62">
            <a:extLst>
              <a:ext uri="{FF2B5EF4-FFF2-40B4-BE49-F238E27FC236}">
                <a16:creationId xmlns:a16="http://schemas.microsoft.com/office/drawing/2014/main" id="{20751A42-7FCF-05AF-3A7B-C15B0E574360}"/>
              </a:ext>
            </a:extLst>
          </p:cNvPr>
          <p:cNvGrpSpPr/>
          <p:nvPr/>
        </p:nvGrpSpPr>
        <p:grpSpPr>
          <a:xfrm>
            <a:off x="817362" y="5549168"/>
            <a:ext cx="8299629" cy="1483929"/>
            <a:chOff x="818991" y="4503175"/>
            <a:chExt cx="8299629" cy="1483929"/>
          </a:xfrm>
        </p:grpSpPr>
        <p:sp>
          <p:nvSpPr>
            <p:cNvPr id="64" name="TextBox 21">
              <a:extLst>
                <a:ext uri="{FF2B5EF4-FFF2-40B4-BE49-F238E27FC236}">
                  <a16:creationId xmlns:a16="http://schemas.microsoft.com/office/drawing/2014/main" id="{CBA4AE82-02EE-A71E-0681-F7EB84F7ED5C}"/>
                </a:ext>
              </a:extLst>
            </p:cNvPr>
            <p:cNvSpPr txBox="1"/>
            <p:nvPr/>
          </p:nvSpPr>
          <p:spPr>
            <a:xfrm>
              <a:off x="2281413" y="5023696"/>
              <a:ext cx="6837207" cy="373372"/>
            </a:xfrm>
            <a:prstGeom prst="rect">
              <a:avLst/>
            </a:prstGeom>
          </p:spPr>
          <p:txBody>
            <a:bodyPr wrap="square" lIns="0" tIns="0" rIns="0" bIns="0" rtlCol="0" anchor="t">
              <a:spAutoFit/>
            </a:bodyPr>
            <a:lstStyle/>
            <a:p>
              <a:pPr lvl="0">
                <a:lnSpc>
                  <a:spcPts val="2940"/>
                </a:lnSpc>
                <a:spcBef>
                  <a:spcPct val="0"/>
                </a:spcBef>
                <a:defRPr/>
              </a:pPr>
              <a:r>
                <a:rPr lang="tr-TR" sz="2500" dirty="0">
                  <a:solidFill>
                    <a:srgbClr val="FFFFFF"/>
                  </a:solidFill>
                  <a:latin typeface="Fira Code"/>
                  <a:ea typeface="Fira Code"/>
                  <a:cs typeface="Fira Code"/>
                  <a:sym typeface="Fira Code"/>
                </a:rPr>
                <a:t>Fonksiyon Nedir?</a:t>
              </a:r>
            </a:p>
          </p:txBody>
        </p:sp>
        <p:sp>
          <p:nvSpPr>
            <p:cNvPr id="65" name="TextBox 16">
              <a:extLst>
                <a:ext uri="{FF2B5EF4-FFF2-40B4-BE49-F238E27FC236}">
                  <a16:creationId xmlns:a16="http://schemas.microsoft.com/office/drawing/2014/main" id="{E44B1D7C-0542-ACCA-EB3F-CAE40E80C197}"/>
                </a:ext>
              </a:extLst>
            </p:cNvPr>
            <p:cNvSpPr txBox="1"/>
            <p:nvPr/>
          </p:nvSpPr>
          <p:spPr>
            <a:xfrm>
              <a:off x="1312939" y="4503175"/>
              <a:ext cx="558444" cy="1198405"/>
            </a:xfrm>
            <a:prstGeom prst="rect">
              <a:avLst/>
            </a:prstGeom>
          </p:spPr>
          <p:txBody>
            <a:bodyPr wrap="square"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tr-TR" sz="5500" b="0" i="0" u="none" strike="noStrike" kern="1200" cap="none" spc="0" normalizeH="0" baseline="0" noProof="0" dirty="0">
                  <a:ln>
                    <a:noFill/>
                  </a:ln>
                  <a:solidFill>
                    <a:srgbClr val="FFC535"/>
                  </a:solidFill>
                  <a:effectLst/>
                  <a:uLnTx/>
                  <a:uFillTx/>
                  <a:latin typeface="Fira Code"/>
                  <a:ea typeface="Fira Code"/>
                  <a:cs typeface="Fira Code"/>
                  <a:sym typeface="Fira Code"/>
                </a:rPr>
                <a:t>2</a:t>
              </a:r>
              <a:endParaRPr kumimoji="0" lang="en-US" sz="5500" b="0" i="0" u="none" strike="noStrike" kern="1200" cap="none" spc="0" normalizeH="0" baseline="0" noProof="0" dirty="0">
                <a:ln>
                  <a:noFill/>
                </a:ln>
                <a:solidFill>
                  <a:srgbClr val="FFC535"/>
                </a:solidFill>
                <a:effectLst/>
                <a:uLnTx/>
                <a:uFillTx/>
                <a:latin typeface="Fira Code"/>
                <a:ea typeface="Fira Code"/>
                <a:cs typeface="Fira Code"/>
                <a:sym typeface="Fira Code"/>
              </a:endParaRPr>
            </a:p>
          </p:txBody>
        </p:sp>
        <p:sp>
          <p:nvSpPr>
            <p:cNvPr id="66" name="TextBox 26">
              <a:extLst>
                <a:ext uri="{FF2B5EF4-FFF2-40B4-BE49-F238E27FC236}">
                  <a16:creationId xmlns:a16="http://schemas.microsoft.com/office/drawing/2014/main" id="{A7D8E3AF-542A-F614-1195-5F303D7CA5DB}"/>
                </a:ext>
              </a:extLst>
            </p:cNvPr>
            <p:cNvSpPr txBox="1"/>
            <p:nvPr/>
          </p:nvSpPr>
          <p:spPr>
            <a:xfrm>
              <a:off x="1813470" y="4528365"/>
              <a:ext cx="558444" cy="1222155"/>
            </a:xfrm>
            <a:prstGeom prst="rect">
              <a:avLst/>
            </a:prstGeom>
          </p:spPr>
          <p:txBody>
            <a:bodyPr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FFFFFF"/>
                  </a:solidFill>
                  <a:effectLst/>
                  <a:uLnTx/>
                  <a:uFillTx/>
                  <a:latin typeface="Fira Code"/>
                  <a:ea typeface="Fira Code"/>
                  <a:cs typeface="Fira Code"/>
                  <a:sym typeface="Fira Code"/>
                </a:rPr>
                <a:t>}</a:t>
              </a:r>
            </a:p>
          </p:txBody>
        </p:sp>
        <p:sp>
          <p:nvSpPr>
            <p:cNvPr id="67" name="TextBox 29">
              <a:extLst>
                <a:ext uri="{FF2B5EF4-FFF2-40B4-BE49-F238E27FC236}">
                  <a16:creationId xmlns:a16="http://schemas.microsoft.com/office/drawing/2014/main" id="{37C130DF-771D-5555-04AC-83E286100872}"/>
                </a:ext>
              </a:extLst>
            </p:cNvPr>
            <p:cNvSpPr txBox="1"/>
            <p:nvPr/>
          </p:nvSpPr>
          <p:spPr>
            <a:xfrm rot="10800000">
              <a:off x="818991" y="4788699"/>
              <a:ext cx="419100" cy="1198405"/>
            </a:xfrm>
            <a:prstGeom prst="rect">
              <a:avLst/>
            </a:prstGeom>
          </p:spPr>
          <p:txBody>
            <a:bodyPr wrap="square"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FFFFFF"/>
                  </a:solidFill>
                  <a:effectLst/>
                  <a:uLnTx/>
                  <a:uFillTx/>
                  <a:latin typeface="Fira Code"/>
                  <a:ea typeface="Fira Code"/>
                  <a:cs typeface="Fira Code"/>
                  <a:sym typeface="Fira Code"/>
                </a:rPr>
                <a:t>}</a:t>
              </a:r>
            </a:p>
          </p:txBody>
        </p:sp>
      </p:grpSp>
      <p:sp>
        <p:nvSpPr>
          <p:cNvPr id="83" name="TextBox 15">
            <a:extLst>
              <a:ext uri="{FF2B5EF4-FFF2-40B4-BE49-F238E27FC236}">
                <a16:creationId xmlns:a16="http://schemas.microsoft.com/office/drawing/2014/main" id="{7035ED04-6959-4195-B190-31CDD7DEF253}"/>
              </a:ext>
            </a:extLst>
          </p:cNvPr>
          <p:cNvSpPr txBox="1"/>
          <p:nvPr/>
        </p:nvSpPr>
        <p:spPr>
          <a:xfrm>
            <a:off x="9903058" y="8169069"/>
            <a:ext cx="9339694" cy="726096"/>
          </a:xfrm>
          <a:prstGeom prst="rect">
            <a:avLst/>
          </a:prstGeom>
        </p:spPr>
        <p:txBody>
          <a:bodyPr wrap="square" lIns="0" tIns="0" rIns="0" bIns="0" rtlCol="0" anchor="t">
            <a:spAutoFit/>
          </a:bodyPr>
          <a:lstStyle/>
          <a:p>
            <a:pPr marL="0" marR="0" lvl="0" indent="0" algn="l" defTabSz="914400" rtl="0" eaLnBrk="1" fontAlgn="auto" latinLnBrk="0" hangingPunct="1">
              <a:lnSpc>
                <a:spcPts val="5880"/>
              </a:lnSpc>
              <a:spcBef>
                <a:spcPct val="0"/>
              </a:spcBef>
              <a:spcAft>
                <a:spcPts val="0"/>
              </a:spcAft>
              <a:buClrTx/>
              <a:buSzTx/>
              <a:buFontTx/>
              <a:buNone/>
              <a:tabLst/>
              <a:defRPr/>
            </a:pPr>
            <a:r>
              <a:rPr kumimoji="0" lang="tr-TR" sz="4200" b="0" i="1" u="none" strike="noStrike" kern="1200" cap="none" spc="0" normalizeH="0" baseline="0" noProof="0" dirty="0">
                <a:ln>
                  <a:noFill/>
                </a:ln>
                <a:solidFill>
                  <a:prstClr val="white"/>
                </a:solidFill>
                <a:effectLst/>
                <a:uLnTx/>
                <a:uFillTx/>
                <a:latin typeface="Fira Code"/>
                <a:ea typeface="Fira Code"/>
                <a:cs typeface="Fira Code"/>
                <a:sym typeface="Fira Code"/>
              </a:rPr>
              <a:t>öğrenmiş olacaksınız.</a:t>
            </a:r>
            <a:endParaRPr kumimoji="0" lang="en-US" sz="4200" b="0" i="1" u="none" strike="noStrike" kern="1200" cap="none" spc="0" normalizeH="0" baseline="0" noProof="0" dirty="0">
              <a:ln>
                <a:noFill/>
              </a:ln>
              <a:solidFill>
                <a:prstClr val="white"/>
              </a:solidFill>
              <a:effectLst/>
              <a:uLnTx/>
              <a:uFillTx/>
              <a:latin typeface="Fira Code"/>
              <a:ea typeface="Fira Code"/>
              <a:cs typeface="Fira Code"/>
              <a:sym typeface="Fira Code"/>
            </a:endParaRPr>
          </a:p>
        </p:txBody>
      </p:sp>
      <p:sp>
        <p:nvSpPr>
          <p:cNvPr id="2" name="Slayt Numarası Yer Tutucusu 1">
            <a:extLst>
              <a:ext uri="{FF2B5EF4-FFF2-40B4-BE49-F238E27FC236}">
                <a16:creationId xmlns:a16="http://schemas.microsoft.com/office/drawing/2014/main" id="{354C362F-1990-B9F4-D80A-2471F73007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grpSp>
        <p:nvGrpSpPr>
          <p:cNvPr id="3" name="Grup 2">
            <a:extLst>
              <a:ext uri="{FF2B5EF4-FFF2-40B4-BE49-F238E27FC236}">
                <a16:creationId xmlns:a16="http://schemas.microsoft.com/office/drawing/2014/main" id="{0473D5FD-5E57-92C2-CEFF-72D0B0A89E14}"/>
              </a:ext>
            </a:extLst>
          </p:cNvPr>
          <p:cNvGrpSpPr/>
          <p:nvPr/>
        </p:nvGrpSpPr>
        <p:grpSpPr>
          <a:xfrm>
            <a:off x="762572" y="6744122"/>
            <a:ext cx="8476760" cy="1483929"/>
            <a:chOff x="818991" y="4503175"/>
            <a:chExt cx="8476760" cy="1483929"/>
          </a:xfrm>
        </p:grpSpPr>
        <p:sp>
          <p:nvSpPr>
            <p:cNvPr id="4" name="TextBox 21">
              <a:extLst>
                <a:ext uri="{FF2B5EF4-FFF2-40B4-BE49-F238E27FC236}">
                  <a16:creationId xmlns:a16="http://schemas.microsoft.com/office/drawing/2014/main" id="{FE94CCE4-BABE-E402-131C-9AFB2106D4F1}"/>
                </a:ext>
              </a:extLst>
            </p:cNvPr>
            <p:cNvSpPr txBox="1"/>
            <p:nvPr/>
          </p:nvSpPr>
          <p:spPr>
            <a:xfrm>
              <a:off x="2235583" y="5062667"/>
              <a:ext cx="7060168" cy="373372"/>
            </a:xfrm>
            <a:prstGeom prst="rect">
              <a:avLst/>
            </a:prstGeom>
          </p:spPr>
          <p:txBody>
            <a:bodyPr wrap="square" lIns="0" tIns="0" rIns="0" bIns="0" rtlCol="0" anchor="t">
              <a:spAutoFit/>
            </a:bodyPr>
            <a:lstStyle/>
            <a:p>
              <a:pPr lvl="0">
                <a:lnSpc>
                  <a:spcPts val="2940"/>
                </a:lnSpc>
                <a:spcBef>
                  <a:spcPct val="0"/>
                </a:spcBef>
                <a:defRPr/>
              </a:pPr>
              <a:r>
                <a:rPr lang="tr-TR" sz="2500" dirty="0">
                  <a:solidFill>
                    <a:srgbClr val="FFFFFF"/>
                  </a:solidFill>
                  <a:latin typeface="Fira Code"/>
                  <a:ea typeface="Fira Code"/>
                  <a:cs typeface="Fira Code"/>
                  <a:sym typeface="Fira Code"/>
                </a:rPr>
                <a:t>Fonksiyonların Kullanımı</a:t>
              </a:r>
              <a:endParaRPr lang="en-US" sz="2500" dirty="0">
                <a:solidFill>
                  <a:srgbClr val="FFFFFF"/>
                </a:solidFill>
                <a:latin typeface="Fira Code"/>
                <a:ea typeface="Fira Code"/>
                <a:cs typeface="Fira Code"/>
                <a:sym typeface="Fira Code"/>
              </a:endParaRPr>
            </a:p>
          </p:txBody>
        </p:sp>
        <p:sp>
          <p:nvSpPr>
            <p:cNvPr id="5" name="TextBox 16">
              <a:extLst>
                <a:ext uri="{FF2B5EF4-FFF2-40B4-BE49-F238E27FC236}">
                  <a16:creationId xmlns:a16="http://schemas.microsoft.com/office/drawing/2014/main" id="{C30B1F2B-0008-EB2B-CD07-A5C33A7628E7}"/>
                </a:ext>
              </a:extLst>
            </p:cNvPr>
            <p:cNvSpPr txBox="1"/>
            <p:nvPr/>
          </p:nvSpPr>
          <p:spPr>
            <a:xfrm>
              <a:off x="1312939" y="4503175"/>
              <a:ext cx="558444" cy="1198405"/>
            </a:xfrm>
            <a:prstGeom prst="rect">
              <a:avLst/>
            </a:prstGeom>
          </p:spPr>
          <p:txBody>
            <a:bodyPr wrap="square"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lang="tr-TR" sz="5500" dirty="0">
                  <a:solidFill>
                    <a:srgbClr val="7ED957"/>
                  </a:solidFill>
                  <a:latin typeface="Fira Code"/>
                  <a:ea typeface="Fira Code"/>
                  <a:cs typeface="Fira Code"/>
                  <a:sym typeface="Fira Code"/>
                </a:rPr>
                <a:t>3</a:t>
              </a:r>
              <a:endParaRPr kumimoji="0" lang="en-US" sz="5500" b="0" i="0" u="none" strike="noStrike" kern="1200" cap="none" spc="0" normalizeH="0" baseline="0" noProof="0" dirty="0">
                <a:ln>
                  <a:noFill/>
                </a:ln>
                <a:solidFill>
                  <a:srgbClr val="7ED957"/>
                </a:solidFill>
                <a:effectLst/>
                <a:uLnTx/>
                <a:uFillTx/>
                <a:latin typeface="Fira Code"/>
                <a:ea typeface="Fira Code"/>
                <a:cs typeface="Fira Code"/>
                <a:sym typeface="Fira Code"/>
              </a:endParaRPr>
            </a:p>
          </p:txBody>
        </p:sp>
        <p:sp>
          <p:nvSpPr>
            <p:cNvPr id="6" name="TextBox 26">
              <a:extLst>
                <a:ext uri="{FF2B5EF4-FFF2-40B4-BE49-F238E27FC236}">
                  <a16:creationId xmlns:a16="http://schemas.microsoft.com/office/drawing/2014/main" id="{56C30521-BA77-6077-F2E1-A9BD33707974}"/>
                </a:ext>
              </a:extLst>
            </p:cNvPr>
            <p:cNvSpPr txBox="1"/>
            <p:nvPr/>
          </p:nvSpPr>
          <p:spPr>
            <a:xfrm>
              <a:off x="1813470" y="4528365"/>
              <a:ext cx="558444" cy="1222155"/>
            </a:xfrm>
            <a:prstGeom prst="rect">
              <a:avLst/>
            </a:prstGeom>
          </p:spPr>
          <p:txBody>
            <a:bodyPr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FFFFFF"/>
                  </a:solidFill>
                  <a:effectLst/>
                  <a:uLnTx/>
                  <a:uFillTx/>
                  <a:latin typeface="Fira Code"/>
                  <a:ea typeface="Fira Code"/>
                  <a:cs typeface="Fira Code"/>
                  <a:sym typeface="Fira Code"/>
                </a:rPr>
                <a:t>}</a:t>
              </a:r>
            </a:p>
          </p:txBody>
        </p:sp>
        <p:sp>
          <p:nvSpPr>
            <p:cNvPr id="7" name="TextBox 29">
              <a:extLst>
                <a:ext uri="{FF2B5EF4-FFF2-40B4-BE49-F238E27FC236}">
                  <a16:creationId xmlns:a16="http://schemas.microsoft.com/office/drawing/2014/main" id="{CBE85405-4D6B-C6BD-1BCF-0C2163699FD4}"/>
                </a:ext>
              </a:extLst>
            </p:cNvPr>
            <p:cNvSpPr txBox="1"/>
            <p:nvPr/>
          </p:nvSpPr>
          <p:spPr>
            <a:xfrm rot="10800000">
              <a:off x="818991" y="4788699"/>
              <a:ext cx="419100" cy="1198405"/>
            </a:xfrm>
            <a:prstGeom prst="rect">
              <a:avLst/>
            </a:prstGeom>
          </p:spPr>
          <p:txBody>
            <a:bodyPr wrap="square"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FFFFFF"/>
                  </a:solidFill>
                  <a:effectLst/>
                  <a:uLnTx/>
                  <a:uFillTx/>
                  <a:latin typeface="Fira Code"/>
                  <a:ea typeface="Fira Code"/>
                  <a:cs typeface="Fira Code"/>
                  <a:sym typeface="Fira Code"/>
                </a:rPr>
                <a:t>}</a:t>
              </a:r>
            </a:p>
          </p:txBody>
        </p:sp>
      </p:grpSp>
      <p:grpSp>
        <p:nvGrpSpPr>
          <p:cNvPr id="8" name="Grup 7">
            <a:extLst>
              <a:ext uri="{FF2B5EF4-FFF2-40B4-BE49-F238E27FC236}">
                <a16:creationId xmlns:a16="http://schemas.microsoft.com/office/drawing/2014/main" id="{0FD0B515-528E-910A-7142-DD3B8D57FD99}"/>
              </a:ext>
            </a:extLst>
          </p:cNvPr>
          <p:cNvGrpSpPr/>
          <p:nvPr/>
        </p:nvGrpSpPr>
        <p:grpSpPr>
          <a:xfrm>
            <a:off x="9448800" y="4399015"/>
            <a:ext cx="8476760" cy="1483929"/>
            <a:chOff x="818991" y="4503175"/>
            <a:chExt cx="8476760" cy="1483929"/>
          </a:xfrm>
        </p:grpSpPr>
        <p:sp>
          <p:nvSpPr>
            <p:cNvPr id="9" name="TextBox 21">
              <a:extLst>
                <a:ext uri="{FF2B5EF4-FFF2-40B4-BE49-F238E27FC236}">
                  <a16:creationId xmlns:a16="http://schemas.microsoft.com/office/drawing/2014/main" id="{2F278328-5B11-47F0-EF88-F1B76C2FD99B}"/>
                </a:ext>
              </a:extLst>
            </p:cNvPr>
            <p:cNvSpPr txBox="1"/>
            <p:nvPr/>
          </p:nvSpPr>
          <p:spPr>
            <a:xfrm>
              <a:off x="2235583" y="5062667"/>
              <a:ext cx="7060168" cy="745269"/>
            </a:xfrm>
            <a:prstGeom prst="rect">
              <a:avLst/>
            </a:prstGeom>
          </p:spPr>
          <p:txBody>
            <a:bodyPr wrap="square" lIns="0" tIns="0" rIns="0" bIns="0" rtlCol="0" anchor="t">
              <a:spAutoFit/>
            </a:bodyPr>
            <a:lstStyle/>
            <a:p>
              <a:pPr lvl="0">
                <a:lnSpc>
                  <a:spcPts val="2940"/>
                </a:lnSpc>
                <a:spcBef>
                  <a:spcPct val="0"/>
                </a:spcBef>
                <a:defRPr/>
              </a:pPr>
              <a:r>
                <a:rPr lang="tr-TR" sz="2500" dirty="0">
                  <a:solidFill>
                    <a:srgbClr val="FFFFFF"/>
                  </a:solidFill>
                  <a:latin typeface="Fira Code"/>
                  <a:ea typeface="Fira Code"/>
                  <a:cs typeface="Fira Code"/>
                  <a:sym typeface="Fira Code"/>
                </a:rPr>
                <a:t>Gömülü Fonksiyonların ve Modüllerin Kullanımı</a:t>
              </a:r>
              <a:endParaRPr lang="en-US" sz="2500" dirty="0">
                <a:solidFill>
                  <a:srgbClr val="FFFFFF"/>
                </a:solidFill>
                <a:latin typeface="Fira Code"/>
                <a:ea typeface="Fira Code"/>
                <a:cs typeface="Fira Code"/>
                <a:sym typeface="Fira Code"/>
              </a:endParaRPr>
            </a:p>
          </p:txBody>
        </p:sp>
        <p:sp>
          <p:nvSpPr>
            <p:cNvPr id="10" name="TextBox 16">
              <a:extLst>
                <a:ext uri="{FF2B5EF4-FFF2-40B4-BE49-F238E27FC236}">
                  <a16:creationId xmlns:a16="http://schemas.microsoft.com/office/drawing/2014/main" id="{4641A7C0-1F76-CE96-19FE-EFC17A00A4E7}"/>
                </a:ext>
              </a:extLst>
            </p:cNvPr>
            <p:cNvSpPr txBox="1"/>
            <p:nvPr/>
          </p:nvSpPr>
          <p:spPr>
            <a:xfrm>
              <a:off x="1312939" y="4503175"/>
              <a:ext cx="558444" cy="1198405"/>
            </a:xfrm>
            <a:prstGeom prst="rect">
              <a:avLst/>
            </a:prstGeom>
          </p:spPr>
          <p:txBody>
            <a:bodyPr wrap="square"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lang="tr-TR" sz="5500" dirty="0">
                  <a:solidFill>
                    <a:srgbClr val="FF5858"/>
                  </a:solidFill>
                  <a:latin typeface="Fira Code"/>
                  <a:ea typeface="Fira Code"/>
                  <a:cs typeface="Fira Code"/>
                  <a:sym typeface="Fira Code"/>
                </a:rPr>
                <a:t>4</a:t>
              </a:r>
              <a:endParaRPr kumimoji="0" lang="en-US" sz="5500" b="0" i="0" u="none" strike="noStrike" kern="1200" cap="none" spc="0" normalizeH="0" baseline="0" noProof="0" dirty="0">
                <a:ln>
                  <a:noFill/>
                </a:ln>
                <a:solidFill>
                  <a:srgbClr val="FF5858"/>
                </a:solidFill>
                <a:effectLst/>
                <a:uLnTx/>
                <a:uFillTx/>
                <a:latin typeface="Fira Code"/>
                <a:ea typeface="Fira Code"/>
                <a:cs typeface="Fira Code"/>
                <a:sym typeface="Fira Code"/>
              </a:endParaRPr>
            </a:p>
          </p:txBody>
        </p:sp>
        <p:sp>
          <p:nvSpPr>
            <p:cNvPr id="11" name="TextBox 26">
              <a:extLst>
                <a:ext uri="{FF2B5EF4-FFF2-40B4-BE49-F238E27FC236}">
                  <a16:creationId xmlns:a16="http://schemas.microsoft.com/office/drawing/2014/main" id="{3901F439-4EEF-CC40-7FD2-352F1394D647}"/>
                </a:ext>
              </a:extLst>
            </p:cNvPr>
            <p:cNvSpPr txBox="1"/>
            <p:nvPr/>
          </p:nvSpPr>
          <p:spPr>
            <a:xfrm>
              <a:off x="1813470" y="4528365"/>
              <a:ext cx="558444" cy="1222155"/>
            </a:xfrm>
            <a:prstGeom prst="rect">
              <a:avLst/>
            </a:prstGeom>
          </p:spPr>
          <p:txBody>
            <a:bodyPr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FFFFFF"/>
                  </a:solidFill>
                  <a:effectLst/>
                  <a:uLnTx/>
                  <a:uFillTx/>
                  <a:latin typeface="Fira Code"/>
                  <a:ea typeface="Fira Code"/>
                  <a:cs typeface="Fira Code"/>
                  <a:sym typeface="Fira Code"/>
                </a:rPr>
                <a:t>}</a:t>
              </a:r>
            </a:p>
          </p:txBody>
        </p:sp>
        <p:sp>
          <p:nvSpPr>
            <p:cNvPr id="12" name="TextBox 29">
              <a:extLst>
                <a:ext uri="{FF2B5EF4-FFF2-40B4-BE49-F238E27FC236}">
                  <a16:creationId xmlns:a16="http://schemas.microsoft.com/office/drawing/2014/main" id="{C30D3A59-199B-ABE1-B7F1-B269EBCAEF14}"/>
                </a:ext>
              </a:extLst>
            </p:cNvPr>
            <p:cNvSpPr txBox="1"/>
            <p:nvPr/>
          </p:nvSpPr>
          <p:spPr>
            <a:xfrm rot="10800000">
              <a:off x="818991" y="4788699"/>
              <a:ext cx="419100" cy="1198405"/>
            </a:xfrm>
            <a:prstGeom prst="rect">
              <a:avLst/>
            </a:prstGeom>
          </p:spPr>
          <p:txBody>
            <a:bodyPr wrap="square"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FFFFFF"/>
                  </a:solidFill>
                  <a:effectLst/>
                  <a:uLnTx/>
                  <a:uFillTx/>
                  <a:latin typeface="Fira Code"/>
                  <a:ea typeface="Fira Code"/>
                  <a:cs typeface="Fira Code"/>
                  <a:sym typeface="Fira Code"/>
                </a:rPr>
                <a:t>}</a:t>
              </a:r>
            </a:p>
          </p:txBody>
        </p:sp>
      </p:grpSp>
      <p:grpSp>
        <p:nvGrpSpPr>
          <p:cNvPr id="13" name="Grup 12">
            <a:extLst>
              <a:ext uri="{FF2B5EF4-FFF2-40B4-BE49-F238E27FC236}">
                <a16:creationId xmlns:a16="http://schemas.microsoft.com/office/drawing/2014/main" id="{BA32BF3E-99FD-EBA4-1464-2F602D53A8F9}"/>
              </a:ext>
            </a:extLst>
          </p:cNvPr>
          <p:cNvGrpSpPr/>
          <p:nvPr/>
        </p:nvGrpSpPr>
        <p:grpSpPr>
          <a:xfrm>
            <a:off x="9448800" y="5543707"/>
            <a:ext cx="8476760" cy="1483929"/>
            <a:chOff x="818991" y="4503175"/>
            <a:chExt cx="8476760" cy="1483929"/>
          </a:xfrm>
        </p:grpSpPr>
        <p:sp>
          <p:nvSpPr>
            <p:cNvPr id="14" name="TextBox 21">
              <a:extLst>
                <a:ext uri="{FF2B5EF4-FFF2-40B4-BE49-F238E27FC236}">
                  <a16:creationId xmlns:a16="http://schemas.microsoft.com/office/drawing/2014/main" id="{E1F80684-CBF1-EDF9-DD79-7972916861EB}"/>
                </a:ext>
              </a:extLst>
            </p:cNvPr>
            <p:cNvSpPr txBox="1"/>
            <p:nvPr/>
          </p:nvSpPr>
          <p:spPr>
            <a:xfrm>
              <a:off x="2235583" y="5062667"/>
              <a:ext cx="7060168" cy="373372"/>
            </a:xfrm>
            <a:prstGeom prst="rect">
              <a:avLst/>
            </a:prstGeom>
          </p:spPr>
          <p:txBody>
            <a:bodyPr wrap="square" lIns="0" tIns="0" rIns="0" bIns="0" rtlCol="0" anchor="t">
              <a:spAutoFit/>
            </a:bodyPr>
            <a:lstStyle/>
            <a:p>
              <a:pPr lvl="0">
                <a:lnSpc>
                  <a:spcPts val="2940"/>
                </a:lnSpc>
                <a:spcBef>
                  <a:spcPct val="0"/>
                </a:spcBef>
                <a:defRPr/>
              </a:pPr>
              <a:r>
                <a:rPr lang="tr-TR" sz="2500" dirty="0">
                  <a:solidFill>
                    <a:srgbClr val="FFFFFF"/>
                  </a:solidFill>
                  <a:latin typeface="Fira Code"/>
                  <a:ea typeface="Fira Code"/>
                  <a:cs typeface="Fira Code"/>
                  <a:sym typeface="Fira Code"/>
                </a:rPr>
                <a:t>Fonksiyon Tanımlama</a:t>
              </a:r>
              <a:endParaRPr lang="en-US" sz="2500" dirty="0">
                <a:solidFill>
                  <a:srgbClr val="FFFFFF"/>
                </a:solidFill>
                <a:latin typeface="Fira Code"/>
                <a:ea typeface="Fira Code"/>
                <a:cs typeface="Fira Code"/>
                <a:sym typeface="Fira Code"/>
              </a:endParaRPr>
            </a:p>
          </p:txBody>
        </p:sp>
        <p:sp>
          <p:nvSpPr>
            <p:cNvPr id="17" name="TextBox 16">
              <a:extLst>
                <a:ext uri="{FF2B5EF4-FFF2-40B4-BE49-F238E27FC236}">
                  <a16:creationId xmlns:a16="http://schemas.microsoft.com/office/drawing/2014/main" id="{AEF28A50-D7AE-884D-0FC1-33AB0C259CFC}"/>
                </a:ext>
              </a:extLst>
            </p:cNvPr>
            <p:cNvSpPr txBox="1"/>
            <p:nvPr/>
          </p:nvSpPr>
          <p:spPr>
            <a:xfrm>
              <a:off x="1312939" y="4503175"/>
              <a:ext cx="558444" cy="1198405"/>
            </a:xfrm>
            <a:prstGeom prst="rect">
              <a:avLst/>
            </a:prstGeom>
          </p:spPr>
          <p:txBody>
            <a:bodyPr wrap="square"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lang="tr-TR" sz="5500" dirty="0">
                  <a:solidFill>
                    <a:srgbClr val="38B6FF"/>
                  </a:solidFill>
                  <a:latin typeface="Fira Code"/>
                  <a:ea typeface="Fira Code"/>
                  <a:cs typeface="Fira Code"/>
                  <a:sym typeface="Fira Code"/>
                </a:rPr>
                <a:t>5</a:t>
              </a:r>
              <a:endParaRPr kumimoji="0" lang="en-US" sz="5500" b="0" i="0" u="none" strike="noStrike" kern="1200" cap="none" spc="0" normalizeH="0" baseline="0" noProof="0" dirty="0">
                <a:ln>
                  <a:noFill/>
                </a:ln>
                <a:solidFill>
                  <a:srgbClr val="38B6FF"/>
                </a:solidFill>
                <a:effectLst/>
                <a:uLnTx/>
                <a:uFillTx/>
                <a:latin typeface="Fira Code"/>
                <a:ea typeface="Fira Code"/>
                <a:cs typeface="Fira Code"/>
                <a:sym typeface="Fira Code"/>
              </a:endParaRPr>
            </a:p>
          </p:txBody>
        </p:sp>
        <p:sp>
          <p:nvSpPr>
            <p:cNvPr id="18" name="TextBox 26">
              <a:extLst>
                <a:ext uri="{FF2B5EF4-FFF2-40B4-BE49-F238E27FC236}">
                  <a16:creationId xmlns:a16="http://schemas.microsoft.com/office/drawing/2014/main" id="{45A4B772-E396-6FE4-EC7A-7EA2AEAE3260}"/>
                </a:ext>
              </a:extLst>
            </p:cNvPr>
            <p:cNvSpPr txBox="1"/>
            <p:nvPr/>
          </p:nvSpPr>
          <p:spPr>
            <a:xfrm>
              <a:off x="1813470" y="4528365"/>
              <a:ext cx="558444" cy="1222155"/>
            </a:xfrm>
            <a:prstGeom prst="rect">
              <a:avLst/>
            </a:prstGeom>
          </p:spPr>
          <p:txBody>
            <a:bodyPr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FFFFFF"/>
                  </a:solidFill>
                  <a:effectLst/>
                  <a:uLnTx/>
                  <a:uFillTx/>
                  <a:latin typeface="Fira Code"/>
                  <a:ea typeface="Fira Code"/>
                  <a:cs typeface="Fira Code"/>
                  <a:sym typeface="Fira Code"/>
                </a:rPr>
                <a:t>}</a:t>
              </a:r>
            </a:p>
          </p:txBody>
        </p:sp>
        <p:sp>
          <p:nvSpPr>
            <p:cNvPr id="19" name="TextBox 29">
              <a:extLst>
                <a:ext uri="{FF2B5EF4-FFF2-40B4-BE49-F238E27FC236}">
                  <a16:creationId xmlns:a16="http://schemas.microsoft.com/office/drawing/2014/main" id="{C7427DE9-FBDD-1495-42AA-CB90AF9B04DB}"/>
                </a:ext>
              </a:extLst>
            </p:cNvPr>
            <p:cNvSpPr txBox="1"/>
            <p:nvPr/>
          </p:nvSpPr>
          <p:spPr>
            <a:xfrm rot="10800000">
              <a:off x="818991" y="4788699"/>
              <a:ext cx="419100" cy="1198405"/>
            </a:xfrm>
            <a:prstGeom prst="rect">
              <a:avLst/>
            </a:prstGeom>
          </p:spPr>
          <p:txBody>
            <a:bodyPr wrap="square"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5500" b="0" i="0" u="none" strike="noStrike" kern="1200" cap="none" spc="0" normalizeH="0" baseline="0" noProof="0" dirty="0">
                  <a:ln>
                    <a:noFill/>
                  </a:ln>
                  <a:solidFill>
                    <a:srgbClr val="FFFFFF"/>
                  </a:solidFill>
                  <a:effectLst/>
                  <a:uLnTx/>
                  <a:uFillTx/>
                  <a:latin typeface="Fira Code"/>
                  <a:ea typeface="Fira Code"/>
                  <a:cs typeface="Fira Code"/>
                  <a:sym typeface="Fira Code"/>
                </a:rPr>
                <a:t>}</a:t>
              </a:r>
            </a:p>
          </p:txBody>
        </p:sp>
      </p:grpSp>
    </p:spTree>
    <p:extLst>
      <p:ext uri="{BB962C8B-B14F-4D97-AF65-F5344CB8AC3E}">
        <p14:creationId xmlns:p14="http://schemas.microsoft.com/office/powerpoint/2010/main" val="881039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39B38-4420-BE92-E774-BA9C3CF9DF8E}"/>
            </a:ext>
          </a:extLst>
        </p:cNvPr>
        <p:cNvGrpSpPr/>
        <p:nvPr/>
      </p:nvGrpSpPr>
      <p:grpSpPr>
        <a:xfrm>
          <a:off x="0" y="0"/>
          <a:ext cx="0" cy="0"/>
          <a:chOff x="0" y="0"/>
          <a:chExt cx="0" cy="0"/>
        </a:xfrm>
      </p:grpSpPr>
      <p:sp>
        <p:nvSpPr>
          <p:cNvPr id="16" name="TextBox 16">
            <a:extLst>
              <a:ext uri="{FF2B5EF4-FFF2-40B4-BE49-F238E27FC236}">
                <a16:creationId xmlns:a16="http://schemas.microsoft.com/office/drawing/2014/main" id="{397E7365-6959-1587-97A4-F0167EF98E4C}"/>
              </a:ext>
            </a:extLst>
          </p:cNvPr>
          <p:cNvSpPr txBox="1"/>
          <p:nvPr/>
        </p:nvSpPr>
        <p:spPr>
          <a:xfrm>
            <a:off x="685800" y="3033087"/>
            <a:ext cx="14630400" cy="692497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rPr>
              <a:t>Fonksiyonlar sayesinde;</a:t>
            </a: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rPr>
              <a:t>• Programcı aynı kodları defalarca yazma yükünden kurtulur.</a:t>
            </a: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rPr>
              <a:t>• Daha az kod yazılacağı için hata yapma olasılığı azalır.</a:t>
            </a: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rPr>
              <a:t>• Fonksiyon sadece çağrıldığında kullanılacağı için bilgisayarın bellek kullanımından tasarruf edilir.</a:t>
            </a: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rPr>
              <a:t>• Kod okunabilirliğini arttırır ve kod analizini daha kolay hâle getirir.</a:t>
            </a:r>
          </a:p>
          <a:p>
            <a:pPr marL="0" marR="0" lvl="0" indent="0" algn="just" defTabSz="914400" rtl="0" eaLnBrk="1" fontAlgn="auto" latinLnBrk="0" hangingPunct="1">
              <a:lnSpc>
                <a:spcPct val="100000"/>
              </a:lnSpc>
              <a:spcBef>
                <a:spcPct val="0"/>
              </a:spcBef>
              <a:spcAft>
                <a:spcPts val="0"/>
              </a:spcAft>
              <a:buClrTx/>
              <a:buSzTx/>
              <a:buFontTx/>
              <a:buNone/>
              <a:tabLst/>
              <a:defRPr/>
            </a:pPr>
            <a:endParaRPr lang="tr-TR" sz="3000" dirty="0">
              <a:solidFill>
                <a:srgbClr val="FFFFFF"/>
              </a:solidFill>
              <a:latin typeface="Fira Code"/>
              <a:ea typeface="Fira Code"/>
              <a:cs typeface="Fira Code"/>
              <a:sym typeface="Fira Code"/>
            </a:endParaRPr>
          </a:p>
          <a:p>
            <a:pPr algn="just">
              <a:spcBef>
                <a:spcPct val="0"/>
              </a:spcBef>
              <a:defRPr/>
            </a:pPr>
            <a:r>
              <a:rPr lang="tr-TR" sz="3000" dirty="0">
                <a:solidFill>
                  <a:srgbClr val="FFFFFF"/>
                </a:solidFill>
                <a:latin typeface="Fira Code"/>
                <a:ea typeface="Fira Code"/>
                <a:cs typeface="Fira Code"/>
                <a:sym typeface="Fira Code"/>
              </a:rPr>
              <a:t>• Karmaşık problemlerin daha basit küçük parçalara ayrılarak çözülmesini kolaylaştırır.</a:t>
            </a: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sp>
        <p:nvSpPr>
          <p:cNvPr id="2" name="Slayt Numarası Yer Tutucusu 1">
            <a:extLst>
              <a:ext uri="{FF2B5EF4-FFF2-40B4-BE49-F238E27FC236}">
                <a16:creationId xmlns:a16="http://schemas.microsoft.com/office/drawing/2014/main" id="{50CE5A63-1849-1393-8ED0-1C73D2F500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dirty="0">
              <a:ln>
                <a:noFill/>
              </a:ln>
              <a:solidFill>
                <a:prstClr val="white"/>
              </a:solidFill>
              <a:effectLst/>
              <a:uLnTx/>
              <a:uFillTx/>
              <a:latin typeface="Fira Code"/>
              <a:ea typeface="Fira Code"/>
              <a:cs typeface="Fira Code"/>
            </a:endParaRPr>
          </a:p>
        </p:txBody>
      </p:sp>
      <p:sp>
        <p:nvSpPr>
          <p:cNvPr id="4" name="TextBox 15">
            <a:extLst>
              <a:ext uri="{FF2B5EF4-FFF2-40B4-BE49-F238E27FC236}">
                <a16:creationId xmlns:a16="http://schemas.microsoft.com/office/drawing/2014/main" id="{A05403D3-0A90-6209-8E93-86E3192DECA7}"/>
              </a:ext>
            </a:extLst>
          </p:cNvPr>
          <p:cNvSpPr txBox="1"/>
          <p:nvPr/>
        </p:nvSpPr>
        <p:spPr>
          <a:xfrm>
            <a:off x="685800" y="1470727"/>
            <a:ext cx="17602200" cy="1262590"/>
          </a:xfrm>
          <a:prstGeom prst="rect">
            <a:avLst/>
          </a:prstGeom>
        </p:spPr>
        <p:txBody>
          <a:bodyPr wrap="square" lIns="0" tIns="0" rIns="0" bIns="0" rtlCol="0" anchor="t">
            <a:spAutoFit/>
          </a:bodyPr>
          <a:lstStyle/>
          <a:p>
            <a:pPr lvl="0">
              <a:lnSpc>
                <a:spcPts val="10260"/>
              </a:lnSpc>
              <a:spcBef>
                <a:spcPct val="0"/>
              </a:spcBef>
              <a:defRPr/>
            </a:pPr>
            <a:r>
              <a:rPr lang="en-US" sz="7200" dirty="0">
                <a:solidFill>
                  <a:srgbClr val="38B6FF"/>
                </a:solidFill>
                <a:latin typeface="Fira Code"/>
                <a:ea typeface="Fira Code"/>
                <a:cs typeface="Fira Code"/>
                <a:sym typeface="Fira Code"/>
              </a:rPr>
              <a:t>{0</a:t>
            </a:r>
            <a:r>
              <a:rPr lang="tr-TR" sz="7200" dirty="0">
                <a:solidFill>
                  <a:srgbClr val="38B6FF"/>
                </a:solidFill>
                <a:latin typeface="Fira Code"/>
                <a:ea typeface="Fira Code"/>
                <a:cs typeface="Fira Code"/>
                <a:sym typeface="Fira Code"/>
              </a:rPr>
              <a:t>2</a:t>
            </a:r>
            <a:r>
              <a:rPr lang="en-US" sz="7200" dirty="0">
                <a:solidFill>
                  <a:srgbClr val="38B6FF"/>
                </a:solidFill>
                <a:latin typeface="Fira Code"/>
                <a:ea typeface="Fira Code"/>
                <a:cs typeface="Fira Code"/>
                <a:sym typeface="Fira Code"/>
              </a:rPr>
              <a:t>}</a:t>
            </a:r>
            <a:r>
              <a:rPr lang="tr-TR" sz="7200" dirty="0">
                <a:solidFill>
                  <a:srgbClr val="38B6FF"/>
                </a:solidFill>
                <a:latin typeface="Fira Code"/>
                <a:ea typeface="Fira Code"/>
                <a:cs typeface="Fira Code"/>
                <a:sym typeface="Fira Code"/>
              </a:rPr>
              <a:t> </a:t>
            </a:r>
            <a:r>
              <a:rPr lang="tr-TR" sz="7200" dirty="0">
                <a:solidFill>
                  <a:srgbClr val="FF5858"/>
                </a:solidFill>
                <a:latin typeface="Fira Code"/>
                <a:ea typeface="Fira Code"/>
                <a:cs typeface="Fira Code"/>
                <a:sym typeface="Fira Code"/>
              </a:rPr>
              <a:t>Fonksiyon Nedir?</a:t>
            </a:r>
          </a:p>
        </p:txBody>
      </p:sp>
      <p:sp>
        <p:nvSpPr>
          <p:cNvPr id="3" name="Freeform 9">
            <a:extLst>
              <a:ext uri="{FF2B5EF4-FFF2-40B4-BE49-F238E27FC236}">
                <a16:creationId xmlns:a16="http://schemas.microsoft.com/office/drawing/2014/main" id="{2DD0DA5E-4009-ACD9-9F8B-431B1C36DC23}"/>
              </a:ext>
            </a:extLst>
          </p:cNvPr>
          <p:cNvSpPr/>
          <p:nvPr/>
        </p:nvSpPr>
        <p:spPr>
          <a:xfrm>
            <a:off x="15768260" y="6551132"/>
            <a:ext cx="2133600" cy="2365886"/>
          </a:xfrm>
          <a:custGeom>
            <a:avLst/>
            <a:gdLst/>
            <a:ahLst/>
            <a:cxnLst/>
            <a:rect l="l" t="t" r="r" b="b"/>
            <a:pathLst>
              <a:path w="1229480" h="1363334">
                <a:moveTo>
                  <a:pt x="0" y="0"/>
                </a:moveTo>
                <a:lnTo>
                  <a:pt x="1229480" y="0"/>
                </a:lnTo>
                <a:lnTo>
                  <a:pt x="1229480" y="1363334"/>
                </a:lnTo>
                <a:lnTo>
                  <a:pt x="0" y="1363334"/>
                </a:lnTo>
                <a:lnTo>
                  <a:pt x="0" y="0"/>
                </a:lnTo>
                <a:close/>
              </a:path>
            </a:pathLst>
          </a:custGeom>
          <a:blipFill>
            <a:blip r:embed="rId2"/>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p>
        </p:txBody>
      </p:sp>
    </p:spTree>
    <p:extLst>
      <p:ext uri="{BB962C8B-B14F-4D97-AF65-F5344CB8AC3E}">
        <p14:creationId xmlns:p14="http://schemas.microsoft.com/office/powerpoint/2010/main" val="107274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98237-D4AA-8188-7EBA-EF4B7A9A8775}"/>
            </a:ext>
          </a:extLst>
        </p:cNvPr>
        <p:cNvGrpSpPr/>
        <p:nvPr/>
      </p:nvGrpSpPr>
      <p:grpSpPr>
        <a:xfrm>
          <a:off x="0" y="0"/>
          <a:ext cx="0" cy="0"/>
          <a:chOff x="0" y="0"/>
          <a:chExt cx="0" cy="0"/>
        </a:xfrm>
      </p:grpSpPr>
      <p:sp>
        <p:nvSpPr>
          <p:cNvPr id="16" name="TextBox 16">
            <a:extLst>
              <a:ext uri="{FF2B5EF4-FFF2-40B4-BE49-F238E27FC236}">
                <a16:creationId xmlns:a16="http://schemas.microsoft.com/office/drawing/2014/main" id="{30060525-BEF9-9AF4-DAF9-A1BF3E4945CA}"/>
              </a:ext>
            </a:extLst>
          </p:cNvPr>
          <p:cNvSpPr txBox="1"/>
          <p:nvPr/>
        </p:nvSpPr>
        <p:spPr>
          <a:xfrm>
            <a:off x="4724400" y="4152900"/>
            <a:ext cx="11811000" cy="2769989"/>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rPr>
              <a:t>Fonksiyonlar çağrıldıklarında, barındırdıkları kod kümelerini işleyerek oluşan sonuçları döndürebilir. Ayrıca istenirse kendilerine parametre olarak gönderilen verileri işleyip ürettikleri sonucu da döndürebilir.</a:t>
            </a:r>
            <a:endParaRPr kumimoji="0" lang="en-US" sz="30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sp>
        <p:nvSpPr>
          <p:cNvPr id="2" name="Slayt Numarası Yer Tutucusu 1">
            <a:extLst>
              <a:ext uri="{FF2B5EF4-FFF2-40B4-BE49-F238E27FC236}">
                <a16:creationId xmlns:a16="http://schemas.microsoft.com/office/drawing/2014/main" id="{46F6B354-7D60-BB20-C6F5-97A71CC8F1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1200" cap="none" spc="0" normalizeH="0" baseline="0" noProof="0" dirty="0">
              <a:ln>
                <a:noFill/>
              </a:ln>
              <a:solidFill>
                <a:prstClr val="white"/>
              </a:solidFill>
              <a:effectLst/>
              <a:uLnTx/>
              <a:uFillTx/>
              <a:latin typeface="Fira Code"/>
              <a:ea typeface="Fira Code"/>
              <a:cs typeface="Fira Code"/>
            </a:endParaRPr>
          </a:p>
        </p:txBody>
      </p:sp>
      <p:sp>
        <p:nvSpPr>
          <p:cNvPr id="4" name="TextBox 15">
            <a:extLst>
              <a:ext uri="{FF2B5EF4-FFF2-40B4-BE49-F238E27FC236}">
                <a16:creationId xmlns:a16="http://schemas.microsoft.com/office/drawing/2014/main" id="{CBAA16E9-0358-80E8-3B0E-7D391685824E}"/>
              </a:ext>
            </a:extLst>
          </p:cNvPr>
          <p:cNvSpPr txBox="1"/>
          <p:nvPr/>
        </p:nvSpPr>
        <p:spPr>
          <a:xfrm>
            <a:off x="685800" y="1470727"/>
            <a:ext cx="17602200" cy="1262590"/>
          </a:xfrm>
          <a:prstGeom prst="rect">
            <a:avLst/>
          </a:prstGeom>
        </p:spPr>
        <p:txBody>
          <a:bodyPr wrap="square"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7200" b="0" i="0" u="none" strike="noStrike" kern="1200" cap="none" spc="0" normalizeH="0" baseline="0" noProof="0" dirty="0">
                <a:ln>
                  <a:noFill/>
                </a:ln>
                <a:solidFill>
                  <a:srgbClr val="38B6FF"/>
                </a:solidFill>
                <a:effectLst/>
                <a:uLnTx/>
                <a:uFillTx/>
                <a:latin typeface="Fira Code"/>
                <a:ea typeface="Fira Code"/>
                <a:cs typeface="Fira Code"/>
                <a:sym typeface="Fira Code"/>
              </a:rPr>
              <a:t>{0</a:t>
            </a:r>
            <a:r>
              <a:rPr kumimoji="0" lang="tr-TR" sz="7200" b="0" i="0" u="none" strike="noStrike" kern="1200" cap="none" spc="0" normalizeH="0" baseline="0" noProof="0" dirty="0">
                <a:ln>
                  <a:noFill/>
                </a:ln>
                <a:solidFill>
                  <a:srgbClr val="38B6FF"/>
                </a:solidFill>
                <a:effectLst/>
                <a:uLnTx/>
                <a:uFillTx/>
                <a:latin typeface="Fira Code"/>
                <a:ea typeface="Fira Code"/>
                <a:cs typeface="Fira Code"/>
                <a:sym typeface="Fira Code"/>
              </a:rPr>
              <a:t>2</a:t>
            </a:r>
            <a:r>
              <a:rPr kumimoji="0" lang="en-US" sz="7200" b="0" i="0" u="none" strike="noStrike" kern="1200" cap="none" spc="0" normalizeH="0" baseline="0" noProof="0" dirty="0">
                <a:ln>
                  <a:noFill/>
                </a:ln>
                <a:solidFill>
                  <a:srgbClr val="38B6FF"/>
                </a:solidFill>
                <a:effectLst/>
                <a:uLnTx/>
                <a:uFillTx/>
                <a:latin typeface="Fira Code"/>
                <a:ea typeface="Fira Code"/>
                <a:cs typeface="Fira Code"/>
                <a:sym typeface="Fira Code"/>
              </a:rPr>
              <a:t>}</a:t>
            </a:r>
            <a:r>
              <a:rPr kumimoji="0" lang="tr-TR" sz="7200" b="0" i="0" u="none" strike="noStrike" kern="1200" cap="none" spc="0" normalizeH="0" baseline="0" noProof="0" dirty="0">
                <a:ln>
                  <a:noFill/>
                </a:ln>
                <a:solidFill>
                  <a:srgbClr val="38B6FF"/>
                </a:solidFill>
                <a:effectLst/>
                <a:uLnTx/>
                <a:uFillTx/>
                <a:latin typeface="Fira Code"/>
                <a:ea typeface="Fira Code"/>
                <a:cs typeface="Fira Code"/>
                <a:sym typeface="Fira Code"/>
              </a:rPr>
              <a:t> </a:t>
            </a:r>
            <a:r>
              <a:rPr kumimoji="0" lang="tr-TR" sz="7200" b="0" i="0" u="none" strike="noStrike" kern="1200" cap="none" spc="0" normalizeH="0" baseline="0" noProof="0" dirty="0">
                <a:ln>
                  <a:noFill/>
                </a:ln>
                <a:solidFill>
                  <a:srgbClr val="FF5858"/>
                </a:solidFill>
                <a:effectLst/>
                <a:uLnTx/>
                <a:uFillTx/>
                <a:latin typeface="Fira Code"/>
                <a:ea typeface="Fira Code"/>
                <a:cs typeface="Fira Code"/>
                <a:sym typeface="Fira Code"/>
              </a:rPr>
              <a:t>Fonksiyon Nedir?</a:t>
            </a:r>
          </a:p>
        </p:txBody>
      </p:sp>
      <p:sp>
        <p:nvSpPr>
          <p:cNvPr id="3" name="Freeform 12">
            <a:extLst>
              <a:ext uri="{FF2B5EF4-FFF2-40B4-BE49-F238E27FC236}">
                <a16:creationId xmlns:a16="http://schemas.microsoft.com/office/drawing/2014/main" id="{E581A10E-33CF-93AE-8549-C14049D3F3C9}"/>
              </a:ext>
            </a:extLst>
          </p:cNvPr>
          <p:cNvSpPr/>
          <p:nvPr/>
        </p:nvSpPr>
        <p:spPr>
          <a:xfrm>
            <a:off x="923190" y="6210300"/>
            <a:ext cx="2860965" cy="2974912"/>
          </a:xfrm>
          <a:custGeom>
            <a:avLst/>
            <a:gdLst/>
            <a:ahLst/>
            <a:cxnLst/>
            <a:rect l="l" t="t" r="r" b="b"/>
            <a:pathLst>
              <a:path w="1322057" h="1374712">
                <a:moveTo>
                  <a:pt x="0" y="0"/>
                </a:moveTo>
                <a:lnTo>
                  <a:pt x="1322057" y="0"/>
                </a:lnTo>
                <a:lnTo>
                  <a:pt x="1322057" y="1374712"/>
                </a:lnTo>
                <a:lnTo>
                  <a:pt x="0" y="1374712"/>
                </a:lnTo>
                <a:lnTo>
                  <a:pt x="0" y="0"/>
                </a:lnTo>
                <a:close/>
              </a:path>
            </a:pathLst>
          </a:custGeom>
          <a:blipFill>
            <a:blip r:embed="rId2"/>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p>
        </p:txBody>
      </p:sp>
    </p:spTree>
    <p:extLst>
      <p:ext uri="{BB962C8B-B14F-4D97-AF65-F5344CB8AC3E}">
        <p14:creationId xmlns:p14="http://schemas.microsoft.com/office/powerpoint/2010/main" val="274668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58BA7-A777-F03D-FDBB-91554E732C22}"/>
            </a:ext>
          </a:extLst>
        </p:cNvPr>
        <p:cNvGrpSpPr/>
        <p:nvPr/>
      </p:nvGrpSpPr>
      <p:grpSpPr>
        <a:xfrm>
          <a:off x="0" y="0"/>
          <a:ext cx="0" cy="0"/>
          <a:chOff x="0" y="0"/>
          <a:chExt cx="0" cy="0"/>
        </a:xfrm>
      </p:grpSpPr>
      <p:pic>
        <p:nvPicPr>
          <p:cNvPr id="1030" name="Picture 6" descr="Learn Python the fun way">
            <a:extLst>
              <a:ext uri="{FF2B5EF4-FFF2-40B4-BE49-F238E27FC236}">
                <a16:creationId xmlns:a16="http://schemas.microsoft.com/office/drawing/2014/main" id="{E87BA9DB-6F30-7F0F-4941-B0238024D6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4896"/>
          <a:stretch>
            <a:fillRect/>
          </a:stretch>
        </p:blipFill>
        <p:spPr bwMode="auto">
          <a:xfrm>
            <a:off x="25400" y="0"/>
            <a:ext cx="18262600" cy="102870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5">
            <a:extLst>
              <a:ext uri="{FF2B5EF4-FFF2-40B4-BE49-F238E27FC236}">
                <a16:creationId xmlns:a16="http://schemas.microsoft.com/office/drawing/2014/main" id="{8675CD08-0E39-70BE-574C-67162069274B}"/>
              </a:ext>
            </a:extLst>
          </p:cNvPr>
          <p:cNvGrpSpPr/>
          <p:nvPr/>
        </p:nvGrpSpPr>
        <p:grpSpPr>
          <a:xfrm>
            <a:off x="380999" y="3297598"/>
            <a:ext cx="10138647" cy="3217502"/>
            <a:chOff x="0" y="0"/>
            <a:chExt cx="2948376" cy="812800"/>
          </a:xfrm>
        </p:grpSpPr>
        <p:sp>
          <p:nvSpPr>
            <p:cNvPr id="6" name="Freeform 6">
              <a:extLst>
                <a:ext uri="{FF2B5EF4-FFF2-40B4-BE49-F238E27FC236}">
                  <a16:creationId xmlns:a16="http://schemas.microsoft.com/office/drawing/2014/main" id="{23E85EF0-144D-F860-5E8A-D5F58CAF01AE}"/>
                </a:ext>
              </a:extLst>
            </p:cNvPr>
            <p:cNvSpPr/>
            <p:nvPr/>
          </p:nvSpPr>
          <p:spPr>
            <a:xfrm>
              <a:off x="0" y="0"/>
              <a:ext cx="2948376" cy="812800"/>
            </a:xfrm>
            <a:custGeom>
              <a:avLst/>
              <a:gdLst/>
              <a:ahLst/>
              <a:cxnLst/>
              <a:rect l="l" t="t" r="r" b="b"/>
              <a:pathLst>
                <a:path w="2948376" h="812800">
                  <a:moveTo>
                    <a:pt x="35270" y="0"/>
                  </a:moveTo>
                  <a:lnTo>
                    <a:pt x="2913105" y="0"/>
                  </a:lnTo>
                  <a:cubicBezTo>
                    <a:pt x="2932585" y="0"/>
                    <a:pt x="2948376" y="15791"/>
                    <a:pt x="2948376" y="35270"/>
                  </a:cubicBezTo>
                  <a:lnTo>
                    <a:pt x="2948376" y="777530"/>
                  </a:lnTo>
                  <a:cubicBezTo>
                    <a:pt x="2948376" y="797009"/>
                    <a:pt x="2932585" y="812800"/>
                    <a:pt x="2913105" y="812800"/>
                  </a:cubicBezTo>
                  <a:lnTo>
                    <a:pt x="35270" y="812800"/>
                  </a:lnTo>
                  <a:cubicBezTo>
                    <a:pt x="15791" y="812800"/>
                    <a:pt x="0" y="797009"/>
                    <a:pt x="0" y="777530"/>
                  </a:cubicBezTo>
                  <a:lnTo>
                    <a:pt x="0" y="35270"/>
                  </a:lnTo>
                  <a:cubicBezTo>
                    <a:pt x="0" y="15791"/>
                    <a:pt x="15791" y="0"/>
                    <a:pt x="35270" y="0"/>
                  </a:cubicBezTo>
                  <a:close/>
                </a:path>
              </a:pathLst>
            </a:custGeom>
            <a:solidFill>
              <a:srgbClr val="FFC53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75D87793-59FB-9B5B-1CB8-08C749034C74}"/>
                </a:ext>
              </a:extLst>
            </p:cNvPr>
            <p:cNvSpPr txBox="1"/>
            <p:nvPr/>
          </p:nvSpPr>
          <p:spPr>
            <a:xfrm>
              <a:off x="0" y="-38100"/>
              <a:ext cx="2948376"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TextBox 8">
            <a:extLst>
              <a:ext uri="{FF2B5EF4-FFF2-40B4-BE49-F238E27FC236}">
                <a16:creationId xmlns:a16="http://schemas.microsoft.com/office/drawing/2014/main" id="{0BDF0CC3-F674-CD9F-427D-2E67497F5809}"/>
              </a:ext>
            </a:extLst>
          </p:cNvPr>
          <p:cNvSpPr txBox="1"/>
          <p:nvPr/>
        </p:nvSpPr>
        <p:spPr>
          <a:xfrm>
            <a:off x="914400" y="3600449"/>
            <a:ext cx="10138647" cy="2588273"/>
          </a:xfrm>
          <a:prstGeom prst="rect">
            <a:avLst/>
          </a:prstGeom>
        </p:spPr>
        <p:txBody>
          <a:bodyPr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tr-TR" sz="7328" b="0" i="0" u="none" strike="noStrike" kern="1200" cap="none" spc="0" normalizeH="0" baseline="0" noProof="0" dirty="0">
                <a:ln>
                  <a:noFill/>
                </a:ln>
                <a:solidFill>
                  <a:srgbClr val="000000"/>
                </a:solidFill>
                <a:effectLst/>
                <a:uLnTx/>
                <a:uFillTx/>
                <a:latin typeface="Fira Code"/>
                <a:ea typeface="Fira Code"/>
                <a:cs typeface="Fira Code"/>
                <a:sym typeface="Fira Code"/>
              </a:rPr>
              <a:t>Fonksiyonların </a:t>
            </a:r>
          </a:p>
          <a:p>
            <a:pPr marL="0" marR="0" lvl="0" indent="0" algn="l" defTabSz="914400" rtl="0" eaLnBrk="1" fontAlgn="auto" latinLnBrk="0" hangingPunct="1">
              <a:lnSpc>
                <a:spcPts val="10260"/>
              </a:lnSpc>
              <a:spcBef>
                <a:spcPct val="0"/>
              </a:spcBef>
              <a:spcAft>
                <a:spcPts val="0"/>
              </a:spcAft>
              <a:buClrTx/>
              <a:buSzTx/>
              <a:buFontTx/>
              <a:buNone/>
              <a:tabLst/>
              <a:defRPr/>
            </a:pPr>
            <a:r>
              <a:rPr lang="tr-TR" sz="7328" dirty="0">
                <a:solidFill>
                  <a:srgbClr val="000000"/>
                </a:solidFill>
                <a:latin typeface="Fira Code"/>
                <a:ea typeface="Fira Code"/>
                <a:cs typeface="Fira Code"/>
                <a:sym typeface="Fira Code"/>
              </a:rPr>
              <a:t>       </a:t>
            </a:r>
            <a:r>
              <a:rPr kumimoji="0" lang="tr-TR" sz="7328" b="0" i="0" u="none" strike="noStrike" kern="1200" cap="none" spc="0" normalizeH="0" baseline="0" noProof="0" dirty="0">
                <a:ln>
                  <a:noFill/>
                </a:ln>
                <a:solidFill>
                  <a:srgbClr val="000000"/>
                </a:solidFill>
                <a:effectLst/>
                <a:uLnTx/>
                <a:uFillTx/>
                <a:latin typeface="Fira Code"/>
                <a:ea typeface="Fira Code"/>
                <a:cs typeface="Fira Code"/>
                <a:sym typeface="Fira Code"/>
              </a:rPr>
              <a:t>Kullanımı</a:t>
            </a:r>
          </a:p>
        </p:txBody>
      </p:sp>
      <p:sp>
        <p:nvSpPr>
          <p:cNvPr id="10" name="Slayt Numarası Yer Tutucusu 9">
            <a:extLst>
              <a:ext uri="{FF2B5EF4-FFF2-40B4-BE49-F238E27FC236}">
                <a16:creationId xmlns:a16="http://schemas.microsoft.com/office/drawing/2014/main" id="{0CF3767F-CA43-F27B-8ADE-8F24824752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spTree>
    <p:extLst>
      <p:ext uri="{BB962C8B-B14F-4D97-AF65-F5344CB8AC3E}">
        <p14:creationId xmlns:p14="http://schemas.microsoft.com/office/powerpoint/2010/main" val="40749123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75763-B165-906B-E7A6-942ADF537EEF}"/>
            </a:ext>
          </a:extLst>
        </p:cNvPr>
        <p:cNvGrpSpPr/>
        <p:nvPr/>
      </p:nvGrpSpPr>
      <p:grpSpPr>
        <a:xfrm>
          <a:off x="0" y="0"/>
          <a:ext cx="0" cy="0"/>
          <a:chOff x="0" y="0"/>
          <a:chExt cx="0" cy="0"/>
        </a:xfrm>
      </p:grpSpPr>
      <p:sp>
        <p:nvSpPr>
          <p:cNvPr id="13" name="Freeform 13">
            <a:extLst>
              <a:ext uri="{FF2B5EF4-FFF2-40B4-BE49-F238E27FC236}">
                <a16:creationId xmlns:a16="http://schemas.microsoft.com/office/drawing/2014/main" id="{4545674A-794F-2B6F-C82C-79DD76F769D3}"/>
              </a:ext>
            </a:extLst>
          </p:cNvPr>
          <p:cNvSpPr/>
          <p:nvPr/>
        </p:nvSpPr>
        <p:spPr>
          <a:xfrm>
            <a:off x="12199612" y="3985174"/>
            <a:ext cx="4736876" cy="5273126"/>
          </a:xfrm>
          <a:custGeom>
            <a:avLst/>
            <a:gdLst/>
            <a:ahLst/>
            <a:cxnLst/>
            <a:rect l="l" t="t" r="r" b="b"/>
            <a:pathLst>
              <a:path w="4736876" h="5273126">
                <a:moveTo>
                  <a:pt x="0" y="0"/>
                </a:moveTo>
                <a:lnTo>
                  <a:pt x="4736877" y="0"/>
                </a:lnTo>
                <a:lnTo>
                  <a:pt x="4736877" y="5273126"/>
                </a:lnTo>
                <a:lnTo>
                  <a:pt x="0" y="527312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16">
            <a:extLst>
              <a:ext uri="{FF2B5EF4-FFF2-40B4-BE49-F238E27FC236}">
                <a16:creationId xmlns:a16="http://schemas.microsoft.com/office/drawing/2014/main" id="{51C2D282-0995-B77C-F6B0-939887552927}"/>
              </a:ext>
            </a:extLst>
          </p:cNvPr>
          <p:cNvSpPr txBox="1"/>
          <p:nvPr/>
        </p:nvSpPr>
        <p:spPr>
          <a:xfrm>
            <a:off x="685800" y="3619500"/>
            <a:ext cx="11125200" cy="461664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rPr>
              <a:t>Bu bölüme kadar yazılan örnek programlarda programlama dilinin bazı hazır fonksiyonları kullanıldı. Örneğin ekrana veri yazdırmak için kullandığınız </a:t>
            </a:r>
            <a:r>
              <a:rPr kumimoji="0" lang="tr-TR" sz="3000" b="0" i="0" u="none" strike="noStrike" kern="1200" cap="none" spc="0" normalizeH="0" baseline="0" noProof="0" dirty="0" err="1">
                <a:ln>
                  <a:noFill/>
                </a:ln>
                <a:solidFill>
                  <a:srgbClr val="FFFFFF"/>
                </a:solidFill>
                <a:effectLst/>
                <a:uLnTx/>
                <a:uFillTx/>
                <a:latin typeface="Fira Code"/>
                <a:ea typeface="Fira Code"/>
                <a:cs typeface="Fira Code"/>
                <a:sym typeface="Fira Code"/>
              </a:rPr>
              <a:t>print</a:t>
            </a:r>
            <a:r>
              <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rPr>
              <a:t>() bir fonksiyondur.</a:t>
            </a:r>
          </a:p>
          <a:p>
            <a:pPr marL="0" marR="0" lvl="0" indent="0" algn="just" defTabSz="914400" rtl="0" eaLnBrk="1" fontAlgn="auto" latinLnBrk="0" hangingPunct="1">
              <a:lnSpc>
                <a:spcPct val="100000"/>
              </a:lnSpc>
              <a:spcBef>
                <a:spcPct val="0"/>
              </a:spcBef>
              <a:spcAft>
                <a:spcPts val="0"/>
              </a:spcAft>
              <a:buClrTx/>
              <a:buSzTx/>
              <a:buFontTx/>
              <a:buNone/>
              <a:tabLst/>
              <a:defRPr/>
            </a:pPr>
            <a:endParaRPr lang="tr-TR" sz="3000" dirty="0">
              <a:solidFill>
                <a:srgbClr val="FFFFFF"/>
              </a:solidFill>
              <a:latin typeface="Fira Code"/>
              <a:ea typeface="Fira Code"/>
              <a:cs typeface="Fira Code"/>
              <a:sym typeface="Fira Code"/>
            </a:endParaRP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rPr>
              <a:t> Programlama dilleri yazılımcının gerektiğinde kullanabileceği birçok hazır fonksiyonla beraber gelir. Bunlara </a:t>
            </a:r>
            <a:r>
              <a:rPr kumimoji="0" lang="tr-TR" sz="3000" b="1" i="0" u="none" strike="noStrike" kern="1200" cap="none" spc="0" normalizeH="0" baseline="0" noProof="0" dirty="0" err="1">
                <a:ln>
                  <a:noFill/>
                </a:ln>
                <a:solidFill>
                  <a:srgbClr val="FFCA04"/>
                </a:solidFill>
                <a:effectLst/>
                <a:uLnTx/>
                <a:uFillTx/>
                <a:latin typeface="Fira Code"/>
                <a:ea typeface="Fira Code"/>
                <a:cs typeface="Fira Code"/>
                <a:sym typeface="Fira Code"/>
              </a:rPr>
              <a:t>built</a:t>
            </a:r>
            <a:r>
              <a:rPr kumimoji="0" lang="tr-TR" sz="3000" b="1" i="0" u="none" strike="noStrike" kern="1200" cap="none" spc="0" normalizeH="0" baseline="0" noProof="0" dirty="0">
                <a:ln>
                  <a:noFill/>
                </a:ln>
                <a:solidFill>
                  <a:srgbClr val="FFCA04"/>
                </a:solidFill>
                <a:effectLst/>
                <a:uLnTx/>
                <a:uFillTx/>
                <a:latin typeface="Fira Code"/>
                <a:ea typeface="Fira Code"/>
                <a:cs typeface="Fira Code"/>
                <a:sym typeface="Fira Code"/>
              </a:rPr>
              <a:t>-in</a:t>
            </a:r>
            <a:r>
              <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rPr>
              <a:t> (</a:t>
            </a:r>
            <a:r>
              <a:rPr kumimoji="0" lang="tr-TR" sz="3000" b="1" i="0" u="none" strike="noStrike" kern="1200" cap="none" spc="0" normalizeH="0" baseline="0" noProof="0" dirty="0">
                <a:ln>
                  <a:noFill/>
                </a:ln>
                <a:solidFill>
                  <a:srgbClr val="FFCA04"/>
                </a:solidFill>
                <a:effectLst/>
                <a:uLnTx/>
                <a:uFillTx/>
                <a:latin typeface="Fira Code"/>
                <a:ea typeface="Fira Code"/>
                <a:cs typeface="Fira Code"/>
                <a:sym typeface="Fira Code"/>
              </a:rPr>
              <a:t>gömülü fonksiyonlar</a:t>
            </a:r>
            <a:r>
              <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rPr>
              <a:t>) denir.</a:t>
            </a:r>
          </a:p>
        </p:txBody>
      </p:sp>
      <p:sp>
        <p:nvSpPr>
          <p:cNvPr id="2" name="Slayt Numarası Yer Tutucusu 1">
            <a:extLst>
              <a:ext uri="{FF2B5EF4-FFF2-40B4-BE49-F238E27FC236}">
                <a16:creationId xmlns:a16="http://schemas.microsoft.com/office/drawing/2014/main" id="{0473E10F-D1F6-BBC9-345C-6191139ED3A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1200" cap="none" spc="0" normalizeH="0" baseline="0" noProof="0" dirty="0">
              <a:ln>
                <a:noFill/>
              </a:ln>
              <a:solidFill>
                <a:prstClr val="white"/>
              </a:solidFill>
              <a:effectLst/>
              <a:uLnTx/>
              <a:uFillTx/>
              <a:latin typeface="Fira Code"/>
              <a:ea typeface="Fira Code"/>
              <a:cs typeface="Fira Code"/>
            </a:endParaRPr>
          </a:p>
        </p:txBody>
      </p:sp>
      <p:sp>
        <p:nvSpPr>
          <p:cNvPr id="4" name="TextBox 15">
            <a:extLst>
              <a:ext uri="{FF2B5EF4-FFF2-40B4-BE49-F238E27FC236}">
                <a16:creationId xmlns:a16="http://schemas.microsoft.com/office/drawing/2014/main" id="{6E4AB647-D349-1696-C14B-995D4B5F41CA}"/>
              </a:ext>
            </a:extLst>
          </p:cNvPr>
          <p:cNvSpPr txBox="1"/>
          <p:nvPr/>
        </p:nvSpPr>
        <p:spPr>
          <a:xfrm>
            <a:off x="685800" y="1470727"/>
            <a:ext cx="17602200" cy="1262590"/>
          </a:xfrm>
          <a:prstGeom prst="rect">
            <a:avLst/>
          </a:prstGeom>
        </p:spPr>
        <p:txBody>
          <a:bodyPr wrap="square"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7200" b="0" i="0" u="none" strike="noStrike" kern="1200" cap="none" spc="0" normalizeH="0" baseline="0" noProof="0" dirty="0">
                <a:ln>
                  <a:noFill/>
                </a:ln>
                <a:solidFill>
                  <a:srgbClr val="FFCA04"/>
                </a:solidFill>
                <a:effectLst/>
                <a:uLnTx/>
                <a:uFillTx/>
                <a:latin typeface="Fira Code"/>
                <a:ea typeface="Fira Code"/>
                <a:cs typeface="Fira Code"/>
                <a:sym typeface="Fira Code"/>
              </a:rPr>
              <a:t>{0</a:t>
            </a:r>
            <a:r>
              <a:rPr kumimoji="0" lang="tr-TR" sz="7200" b="0" i="0" u="none" strike="noStrike" kern="1200" cap="none" spc="0" normalizeH="0" baseline="0" noProof="0" dirty="0">
                <a:ln>
                  <a:noFill/>
                </a:ln>
                <a:solidFill>
                  <a:srgbClr val="FFCA04"/>
                </a:solidFill>
                <a:effectLst/>
                <a:uLnTx/>
                <a:uFillTx/>
                <a:latin typeface="Fira Code"/>
                <a:ea typeface="Fira Code"/>
                <a:cs typeface="Fira Code"/>
                <a:sym typeface="Fira Code"/>
              </a:rPr>
              <a:t>3</a:t>
            </a:r>
            <a:r>
              <a:rPr kumimoji="0" lang="en-US" sz="7200" b="0" i="0" u="none" strike="noStrike" kern="1200" cap="none" spc="0" normalizeH="0" baseline="0" noProof="0" dirty="0">
                <a:ln>
                  <a:noFill/>
                </a:ln>
                <a:solidFill>
                  <a:srgbClr val="FFCA04"/>
                </a:solidFill>
                <a:effectLst/>
                <a:uLnTx/>
                <a:uFillTx/>
                <a:latin typeface="Fira Code"/>
                <a:ea typeface="Fira Code"/>
                <a:cs typeface="Fira Code"/>
                <a:sym typeface="Fira Code"/>
              </a:rPr>
              <a:t>}</a:t>
            </a:r>
            <a:r>
              <a:rPr kumimoji="0" lang="tr-TR" sz="7200" b="0" i="0" u="none" strike="noStrike" kern="1200" cap="none" spc="0" normalizeH="0" baseline="0" noProof="0" dirty="0">
                <a:ln>
                  <a:noFill/>
                </a:ln>
                <a:solidFill>
                  <a:srgbClr val="FFCA04"/>
                </a:solidFill>
                <a:effectLst/>
                <a:uLnTx/>
                <a:uFillTx/>
                <a:latin typeface="Fira Code"/>
                <a:ea typeface="Fira Code"/>
                <a:cs typeface="Fira Code"/>
                <a:sym typeface="Fira Code"/>
              </a:rPr>
              <a:t> </a:t>
            </a:r>
            <a:r>
              <a:rPr kumimoji="0" lang="tr-TR" sz="7200" b="0" i="0" u="none" strike="noStrike" kern="1200" cap="none" spc="0" normalizeH="0" baseline="0" noProof="0" dirty="0">
                <a:ln>
                  <a:noFill/>
                </a:ln>
                <a:solidFill>
                  <a:srgbClr val="FF5858"/>
                </a:solidFill>
                <a:effectLst/>
                <a:uLnTx/>
                <a:uFillTx/>
                <a:latin typeface="Fira Code"/>
                <a:ea typeface="Fira Code"/>
                <a:cs typeface="Fira Code"/>
                <a:sym typeface="Fira Code"/>
              </a:rPr>
              <a:t>Fonksiyonların Kullanımı</a:t>
            </a:r>
          </a:p>
        </p:txBody>
      </p:sp>
    </p:spTree>
    <p:extLst>
      <p:ext uri="{BB962C8B-B14F-4D97-AF65-F5344CB8AC3E}">
        <p14:creationId xmlns:p14="http://schemas.microsoft.com/office/powerpoint/2010/main" val="35699192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BD6F2-29DF-87D4-2ED4-E06E00FDD197}"/>
            </a:ext>
          </a:extLst>
        </p:cNvPr>
        <p:cNvGrpSpPr/>
        <p:nvPr/>
      </p:nvGrpSpPr>
      <p:grpSpPr>
        <a:xfrm>
          <a:off x="0" y="0"/>
          <a:ext cx="0" cy="0"/>
          <a:chOff x="0" y="0"/>
          <a:chExt cx="0" cy="0"/>
        </a:xfrm>
      </p:grpSpPr>
      <p:sp>
        <p:nvSpPr>
          <p:cNvPr id="16" name="TextBox 16">
            <a:extLst>
              <a:ext uri="{FF2B5EF4-FFF2-40B4-BE49-F238E27FC236}">
                <a16:creationId xmlns:a16="http://schemas.microsoft.com/office/drawing/2014/main" id="{001A6F8C-BC0C-5E0A-DFC5-C3296A676CFC}"/>
              </a:ext>
            </a:extLst>
          </p:cNvPr>
          <p:cNvSpPr txBox="1"/>
          <p:nvPr/>
        </p:nvSpPr>
        <p:spPr>
          <a:xfrm>
            <a:off x="685800" y="3619500"/>
            <a:ext cx="17221200" cy="1384995"/>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rPr>
              <a:t>Bir fonksiyonu çağırıp çalıştırmak için fonksiyona verilen ismi yazmak gerekir. Eğer fonksiyon parametre alıyorsa isminin yanına parantez içinde fonksiyona gönderilecek parametreleri de yazmak gerekir.</a:t>
            </a:r>
          </a:p>
        </p:txBody>
      </p:sp>
      <p:sp>
        <p:nvSpPr>
          <p:cNvPr id="2" name="Slayt Numarası Yer Tutucusu 1">
            <a:extLst>
              <a:ext uri="{FF2B5EF4-FFF2-40B4-BE49-F238E27FC236}">
                <a16:creationId xmlns:a16="http://schemas.microsoft.com/office/drawing/2014/main" id="{E98EF1D7-17B6-CD5F-2EE8-5D56AE567A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800" b="0" i="0" u="none" strike="noStrike" kern="1200" cap="none" spc="0" normalizeH="0" baseline="0" noProof="0" dirty="0">
              <a:ln>
                <a:noFill/>
              </a:ln>
              <a:solidFill>
                <a:prstClr val="white"/>
              </a:solidFill>
              <a:effectLst/>
              <a:uLnTx/>
              <a:uFillTx/>
              <a:latin typeface="Fira Code"/>
              <a:ea typeface="Fira Code"/>
              <a:cs typeface="Fira Code"/>
            </a:endParaRPr>
          </a:p>
        </p:txBody>
      </p:sp>
      <p:sp>
        <p:nvSpPr>
          <p:cNvPr id="4" name="TextBox 15">
            <a:extLst>
              <a:ext uri="{FF2B5EF4-FFF2-40B4-BE49-F238E27FC236}">
                <a16:creationId xmlns:a16="http://schemas.microsoft.com/office/drawing/2014/main" id="{5D751316-5C54-EA0E-EFF8-54CA009A40ED}"/>
              </a:ext>
            </a:extLst>
          </p:cNvPr>
          <p:cNvSpPr txBox="1"/>
          <p:nvPr/>
        </p:nvSpPr>
        <p:spPr>
          <a:xfrm>
            <a:off x="685800" y="1470727"/>
            <a:ext cx="17602200" cy="1262590"/>
          </a:xfrm>
          <a:prstGeom prst="rect">
            <a:avLst/>
          </a:prstGeom>
        </p:spPr>
        <p:txBody>
          <a:bodyPr wrap="square"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7200" b="0" i="0" u="none" strike="noStrike" kern="1200" cap="none" spc="0" normalizeH="0" baseline="0" noProof="0" dirty="0">
                <a:ln>
                  <a:noFill/>
                </a:ln>
                <a:solidFill>
                  <a:srgbClr val="FFCA04"/>
                </a:solidFill>
                <a:effectLst/>
                <a:uLnTx/>
                <a:uFillTx/>
                <a:latin typeface="Fira Code"/>
                <a:ea typeface="Fira Code"/>
                <a:cs typeface="Fira Code"/>
                <a:sym typeface="Fira Code"/>
              </a:rPr>
              <a:t>{0</a:t>
            </a:r>
            <a:r>
              <a:rPr kumimoji="0" lang="tr-TR" sz="7200" b="0" i="0" u="none" strike="noStrike" kern="1200" cap="none" spc="0" normalizeH="0" baseline="0" noProof="0" dirty="0">
                <a:ln>
                  <a:noFill/>
                </a:ln>
                <a:solidFill>
                  <a:srgbClr val="FFCA04"/>
                </a:solidFill>
                <a:effectLst/>
                <a:uLnTx/>
                <a:uFillTx/>
                <a:latin typeface="Fira Code"/>
                <a:ea typeface="Fira Code"/>
                <a:cs typeface="Fira Code"/>
                <a:sym typeface="Fira Code"/>
              </a:rPr>
              <a:t>3</a:t>
            </a:r>
            <a:r>
              <a:rPr kumimoji="0" lang="en-US" sz="7200" b="0" i="0" u="none" strike="noStrike" kern="1200" cap="none" spc="0" normalizeH="0" baseline="0" noProof="0" dirty="0">
                <a:ln>
                  <a:noFill/>
                </a:ln>
                <a:solidFill>
                  <a:srgbClr val="FFCA04"/>
                </a:solidFill>
                <a:effectLst/>
                <a:uLnTx/>
                <a:uFillTx/>
                <a:latin typeface="Fira Code"/>
                <a:ea typeface="Fira Code"/>
                <a:cs typeface="Fira Code"/>
                <a:sym typeface="Fira Code"/>
              </a:rPr>
              <a:t>}</a:t>
            </a:r>
            <a:r>
              <a:rPr kumimoji="0" lang="tr-TR" sz="7200" b="0" i="0" u="none" strike="noStrike" kern="1200" cap="none" spc="0" normalizeH="0" baseline="0" noProof="0" dirty="0">
                <a:ln>
                  <a:noFill/>
                </a:ln>
                <a:solidFill>
                  <a:srgbClr val="FFCA04"/>
                </a:solidFill>
                <a:effectLst/>
                <a:uLnTx/>
                <a:uFillTx/>
                <a:latin typeface="Fira Code"/>
                <a:ea typeface="Fira Code"/>
                <a:cs typeface="Fira Code"/>
                <a:sym typeface="Fira Code"/>
              </a:rPr>
              <a:t> </a:t>
            </a:r>
            <a:r>
              <a:rPr kumimoji="0" lang="tr-TR" sz="7200" b="0" i="0" u="none" strike="noStrike" kern="1200" cap="none" spc="0" normalizeH="0" baseline="0" noProof="0" dirty="0">
                <a:ln>
                  <a:noFill/>
                </a:ln>
                <a:solidFill>
                  <a:srgbClr val="FF5858"/>
                </a:solidFill>
                <a:effectLst/>
                <a:uLnTx/>
                <a:uFillTx/>
                <a:latin typeface="Fira Code"/>
                <a:ea typeface="Fira Code"/>
                <a:cs typeface="Fira Code"/>
                <a:sym typeface="Fira Code"/>
              </a:rPr>
              <a:t>Fonksiyonların Kullanımı</a:t>
            </a:r>
          </a:p>
        </p:txBody>
      </p:sp>
      <p:grpSp>
        <p:nvGrpSpPr>
          <p:cNvPr id="12" name="Grup 11">
            <a:extLst>
              <a:ext uri="{FF2B5EF4-FFF2-40B4-BE49-F238E27FC236}">
                <a16:creationId xmlns:a16="http://schemas.microsoft.com/office/drawing/2014/main" id="{E95DD0DF-1929-3527-B876-9B27517F5137}"/>
              </a:ext>
            </a:extLst>
          </p:cNvPr>
          <p:cNvGrpSpPr/>
          <p:nvPr/>
        </p:nvGrpSpPr>
        <p:grpSpPr>
          <a:xfrm>
            <a:off x="3175179" y="5722358"/>
            <a:ext cx="10934071" cy="4630734"/>
            <a:chOff x="2781854" y="3916888"/>
            <a:chExt cx="13245488" cy="6370112"/>
          </a:xfrm>
        </p:grpSpPr>
        <p:grpSp>
          <p:nvGrpSpPr>
            <p:cNvPr id="14" name="Grup 13">
              <a:extLst>
                <a:ext uri="{FF2B5EF4-FFF2-40B4-BE49-F238E27FC236}">
                  <a16:creationId xmlns:a16="http://schemas.microsoft.com/office/drawing/2014/main" id="{DFD45F2A-04E9-F0DF-07A1-A756002D6C0D}"/>
                </a:ext>
              </a:extLst>
            </p:cNvPr>
            <p:cNvGrpSpPr/>
            <p:nvPr/>
          </p:nvGrpSpPr>
          <p:grpSpPr>
            <a:xfrm>
              <a:off x="2781854" y="3916888"/>
              <a:ext cx="13029902" cy="6370112"/>
              <a:chOff x="2781854" y="3872603"/>
              <a:chExt cx="13029902" cy="6370112"/>
            </a:xfrm>
          </p:grpSpPr>
          <p:grpSp>
            <p:nvGrpSpPr>
              <p:cNvPr id="17" name="Group 3">
                <a:extLst>
                  <a:ext uri="{FF2B5EF4-FFF2-40B4-BE49-F238E27FC236}">
                    <a16:creationId xmlns:a16="http://schemas.microsoft.com/office/drawing/2014/main" id="{6AE591F1-2FF8-8784-FF98-E4E725443705}"/>
                  </a:ext>
                </a:extLst>
              </p:cNvPr>
              <p:cNvGrpSpPr>
                <a:grpSpLocks noChangeAspect="1"/>
              </p:cNvGrpSpPr>
              <p:nvPr/>
            </p:nvGrpSpPr>
            <p:grpSpPr>
              <a:xfrm>
                <a:off x="2781854" y="3872603"/>
                <a:ext cx="13029902" cy="6370112"/>
                <a:chOff x="0" y="0"/>
                <a:chExt cx="7467600" cy="6002020"/>
              </a:xfrm>
            </p:grpSpPr>
            <p:sp>
              <p:nvSpPr>
                <p:cNvPr id="19" name="Freeform 4">
                  <a:extLst>
                    <a:ext uri="{FF2B5EF4-FFF2-40B4-BE49-F238E27FC236}">
                      <a16:creationId xmlns:a16="http://schemas.microsoft.com/office/drawing/2014/main" id="{F933D379-B8E9-0C2E-27E6-00478E424515}"/>
                    </a:ext>
                  </a:extLst>
                </p:cNvPr>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5">
                  <a:extLst>
                    <a:ext uri="{FF2B5EF4-FFF2-40B4-BE49-F238E27FC236}">
                      <a16:creationId xmlns:a16="http://schemas.microsoft.com/office/drawing/2014/main" id="{816A3A99-3EBC-5792-569C-4B5B90BAE40A}"/>
                    </a:ext>
                  </a:extLst>
                </p:cNvPr>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Freeform 6">
                  <a:extLst>
                    <a:ext uri="{FF2B5EF4-FFF2-40B4-BE49-F238E27FC236}">
                      <a16:creationId xmlns:a16="http://schemas.microsoft.com/office/drawing/2014/main" id="{CF1E3EB4-045F-E6C1-DFC6-32D80175D8BB}"/>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Dikdörtgen 17">
                <a:extLst>
                  <a:ext uri="{FF2B5EF4-FFF2-40B4-BE49-F238E27FC236}">
                    <a16:creationId xmlns:a16="http://schemas.microsoft.com/office/drawing/2014/main" id="{EA0B5893-4018-3B2C-7D96-EB4BE1A2364A}"/>
                  </a:ext>
                </a:extLst>
              </p:cNvPr>
              <p:cNvSpPr/>
              <p:nvPr/>
            </p:nvSpPr>
            <p:spPr>
              <a:xfrm>
                <a:off x="3366266" y="4122845"/>
                <a:ext cx="11975977" cy="42672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ln>
                    <a:solidFill>
                      <a:sysClr val="windowText" lastClr="000000"/>
                    </a:solidFill>
                  </a:ln>
                  <a:solidFill>
                    <a:sysClr val="windowText" lastClr="000000"/>
                  </a:solidFill>
                </a:endParaRPr>
              </a:p>
            </p:txBody>
          </p:sp>
        </p:grpSp>
        <p:sp>
          <p:nvSpPr>
            <p:cNvPr id="15" name="TextBox 17">
              <a:extLst>
                <a:ext uri="{FF2B5EF4-FFF2-40B4-BE49-F238E27FC236}">
                  <a16:creationId xmlns:a16="http://schemas.microsoft.com/office/drawing/2014/main" id="{1F808C49-2EBD-43E2-93C5-E52A10795938}"/>
                </a:ext>
              </a:extLst>
            </p:cNvPr>
            <p:cNvSpPr txBox="1"/>
            <p:nvPr/>
          </p:nvSpPr>
          <p:spPr>
            <a:xfrm>
              <a:off x="2894619" y="5618836"/>
              <a:ext cx="13132723" cy="1397162"/>
            </a:xfrm>
            <a:prstGeom prst="rect">
              <a:avLst/>
            </a:prstGeom>
          </p:spPr>
          <p:txBody>
            <a:bodyPr wrap="square" lIns="0" tIns="0" rIns="0" bIns="0" rtlCol="0" anchor="t">
              <a:spAutoFit/>
            </a:bodyPr>
            <a:lstStyle/>
            <a:p>
              <a:pPr lvl="0">
                <a:spcBef>
                  <a:spcPct val="0"/>
                </a:spcBef>
                <a:defRPr/>
              </a:pPr>
              <a:r>
                <a:rPr lang="tr-TR" sz="3300" dirty="0" err="1">
                  <a:solidFill>
                    <a:srgbClr val="00FF00"/>
                  </a:solidFill>
                  <a:latin typeface="Consolas" panose="020B0609020204030204" pitchFamily="49" charset="0"/>
                  <a:ea typeface="Fira Code"/>
                  <a:cs typeface="Biome Light" panose="020B0502040204020203" pitchFamily="34" charset="0"/>
                  <a:sym typeface="Fira Code"/>
                </a:rPr>
                <a:t>print</a:t>
              </a:r>
              <a:r>
                <a:rPr lang="tr-TR" sz="3300" dirty="0">
                  <a:solidFill>
                    <a:srgbClr val="00FF00"/>
                  </a:solidFill>
                  <a:latin typeface="Consolas" panose="020B0609020204030204" pitchFamily="49" charset="0"/>
                  <a:ea typeface="Fira Code"/>
                  <a:cs typeface="Biome Light" panose="020B0502040204020203" pitchFamily="34" charset="0"/>
                  <a:sym typeface="Fira Code"/>
                </a:rPr>
                <a:t>("Merhaba, ben bir gömülü fonksiyonum!")</a:t>
              </a:r>
            </a:p>
            <a:p>
              <a:pPr lvl="0">
                <a:spcBef>
                  <a:spcPct val="0"/>
                </a:spcBef>
                <a:defRPr/>
              </a:pPr>
              <a:endParaRPr lang="tr-TR" sz="3300" dirty="0">
                <a:solidFill>
                  <a:srgbClr val="00FF00"/>
                </a:solidFill>
                <a:latin typeface="Consolas" panose="020B0609020204030204" pitchFamily="49" charset="0"/>
                <a:ea typeface="Fira Code"/>
                <a:cs typeface="Biome Light" panose="020B0502040204020203" pitchFamily="34" charset="0"/>
                <a:sym typeface="Fira Code"/>
              </a:endParaRPr>
            </a:p>
          </p:txBody>
        </p:sp>
      </p:grpSp>
      <p:sp>
        <p:nvSpPr>
          <p:cNvPr id="22" name="Sağ Ayraç 21">
            <a:extLst>
              <a:ext uri="{FF2B5EF4-FFF2-40B4-BE49-F238E27FC236}">
                <a16:creationId xmlns:a16="http://schemas.microsoft.com/office/drawing/2014/main" id="{1433C2DC-D674-DAD2-3587-7E6BD9F45398}"/>
              </a:ext>
            </a:extLst>
          </p:cNvPr>
          <p:cNvSpPr/>
          <p:nvPr/>
        </p:nvSpPr>
        <p:spPr>
          <a:xfrm rot="16200000">
            <a:off x="3537124" y="6125191"/>
            <a:ext cx="596732" cy="1320621"/>
          </a:xfrm>
          <a:prstGeom prst="rightBrace">
            <a:avLst>
              <a:gd name="adj1" fmla="val 8333"/>
              <a:gd name="adj2" fmla="val 49235"/>
            </a:avLst>
          </a:prstGeom>
          <a:ln w="57150">
            <a:solidFill>
              <a:srgbClr val="FFC53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25" name="TextBox 17">
            <a:extLst>
              <a:ext uri="{FF2B5EF4-FFF2-40B4-BE49-F238E27FC236}">
                <a16:creationId xmlns:a16="http://schemas.microsoft.com/office/drawing/2014/main" id="{DC940151-FBB8-68E9-AE5C-A2261B484676}"/>
              </a:ext>
            </a:extLst>
          </p:cNvPr>
          <p:cNvSpPr txBox="1"/>
          <p:nvPr/>
        </p:nvSpPr>
        <p:spPr>
          <a:xfrm>
            <a:off x="3134729" y="5626278"/>
            <a:ext cx="7239000" cy="84638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tr-TR" sz="5500" dirty="0">
                <a:solidFill>
                  <a:srgbClr val="FFC000"/>
                </a:solidFill>
                <a:latin typeface="Fira Code"/>
                <a:ea typeface="Fira Code"/>
                <a:cs typeface="Fira Code"/>
                <a:sym typeface="Fira Code"/>
              </a:rPr>
              <a:t>Fonksiyon</a:t>
            </a:r>
            <a:endParaRPr kumimoji="0" lang="en-US" sz="5500" b="0" i="0" u="none" strike="noStrike" kern="1200" cap="none" spc="0" normalizeH="0" baseline="0" noProof="0" dirty="0">
              <a:ln>
                <a:noFill/>
              </a:ln>
              <a:solidFill>
                <a:srgbClr val="FFC000"/>
              </a:solidFill>
              <a:effectLst/>
              <a:uLnTx/>
              <a:uFillTx/>
              <a:latin typeface="Fira Code"/>
              <a:ea typeface="Fira Code"/>
              <a:cs typeface="Fira Code"/>
              <a:sym typeface="Fira Code"/>
            </a:endParaRPr>
          </a:p>
        </p:txBody>
      </p:sp>
      <p:sp>
        <p:nvSpPr>
          <p:cNvPr id="26" name="Sağ Ayraç 25">
            <a:extLst>
              <a:ext uri="{FF2B5EF4-FFF2-40B4-BE49-F238E27FC236}">
                <a16:creationId xmlns:a16="http://schemas.microsoft.com/office/drawing/2014/main" id="{C0E9C2DC-2601-41E7-5A3D-C6E5D260082D}"/>
              </a:ext>
            </a:extLst>
          </p:cNvPr>
          <p:cNvSpPr/>
          <p:nvPr/>
        </p:nvSpPr>
        <p:spPr>
          <a:xfrm rot="16200000" flipH="1">
            <a:off x="8703401" y="3597487"/>
            <a:ext cx="659938" cy="8298461"/>
          </a:xfrm>
          <a:prstGeom prst="rightBrace">
            <a:avLst>
              <a:gd name="adj1" fmla="val 8333"/>
              <a:gd name="adj2" fmla="val 49235"/>
            </a:avLst>
          </a:prstGeom>
          <a:ln w="57150">
            <a:solidFill>
              <a:srgbClr val="AB81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p>
        </p:txBody>
      </p:sp>
      <p:sp>
        <p:nvSpPr>
          <p:cNvPr id="29" name="TextBox 17">
            <a:extLst>
              <a:ext uri="{FF2B5EF4-FFF2-40B4-BE49-F238E27FC236}">
                <a16:creationId xmlns:a16="http://schemas.microsoft.com/office/drawing/2014/main" id="{8399B30D-821E-D798-33F8-04D8F864AE98}"/>
              </a:ext>
            </a:extLst>
          </p:cNvPr>
          <p:cNvSpPr txBox="1"/>
          <p:nvPr/>
        </p:nvSpPr>
        <p:spPr>
          <a:xfrm>
            <a:off x="6762741" y="8361457"/>
            <a:ext cx="8298461" cy="84638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tr-TR" sz="5500" dirty="0">
                <a:solidFill>
                  <a:srgbClr val="AB81FF"/>
                </a:solidFill>
                <a:latin typeface="Fira Code"/>
                <a:ea typeface="Fira Code"/>
                <a:cs typeface="Fira Code"/>
                <a:sym typeface="Fira Code"/>
              </a:rPr>
              <a:t>Parametre</a:t>
            </a:r>
            <a:endParaRPr kumimoji="0" lang="en-US" sz="55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spTree>
    <p:extLst>
      <p:ext uri="{BB962C8B-B14F-4D97-AF65-F5344CB8AC3E}">
        <p14:creationId xmlns:p14="http://schemas.microsoft.com/office/powerpoint/2010/main" val="11527554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4807C-01D8-AE7F-D6D0-C4E5C39AAA29}"/>
            </a:ext>
          </a:extLst>
        </p:cNvPr>
        <p:cNvGrpSpPr/>
        <p:nvPr/>
      </p:nvGrpSpPr>
      <p:grpSpPr>
        <a:xfrm>
          <a:off x="0" y="0"/>
          <a:ext cx="0" cy="0"/>
          <a:chOff x="0" y="0"/>
          <a:chExt cx="0" cy="0"/>
        </a:xfrm>
      </p:grpSpPr>
      <p:sp>
        <p:nvSpPr>
          <p:cNvPr id="16" name="TextBox 16">
            <a:extLst>
              <a:ext uri="{FF2B5EF4-FFF2-40B4-BE49-F238E27FC236}">
                <a16:creationId xmlns:a16="http://schemas.microsoft.com/office/drawing/2014/main" id="{32C4D8EC-1BBA-9E72-E26D-20F0106FD17C}"/>
              </a:ext>
            </a:extLst>
          </p:cNvPr>
          <p:cNvSpPr txBox="1"/>
          <p:nvPr/>
        </p:nvSpPr>
        <p:spPr>
          <a:xfrm>
            <a:off x="422770" y="7713758"/>
            <a:ext cx="17221200" cy="1384995"/>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rPr>
              <a:t>Yukarıdaki komut çalıştırıldığında programlama dili ile beraber gelen </a:t>
            </a:r>
            <a:r>
              <a:rPr kumimoji="0" lang="tr-TR" sz="3000" b="0" i="0" u="none" strike="noStrike" kern="1200" cap="none" spc="0" normalizeH="0" baseline="0" noProof="0" dirty="0" err="1">
                <a:ln>
                  <a:noFill/>
                </a:ln>
                <a:solidFill>
                  <a:srgbClr val="FFFFFF"/>
                </a:solidFill>
                <a:effectLst/>
                <a:uLnTx/>
                <a:uFillTx/>
                <a:latin typeface="Fira Code"/>
                <a:ea typeface="Fira Code"/>
                <a:cs typeface="Fira Code"/>
                <a:sym typeface="Fira Code"/>
              </a:rPr>
              <a:t>print</a:t>
            </a:r>
            <a:r>
              <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rPr>
              <a:t> isimli fonksiyon, ekrana getireceği metin fonksiyona parantez içinde parametre olarak gönderilerek çağrılmış olur.</a:t>
            </a:r>
          </a:p>
        </p:txBody>
      </p:sp>
      <p:sp>
        <p:nvSpPr>
          <p:cNvPr id="2" name="Slayt Numarası Yer Tutucusu 1">
            <a:extLst>
              <a:ext uri="{FF2B5EF4-FFF2-40B4-BE49-F238E27FC236}">
                <a16:creationId xmlns:a16="http://schemas.microsoft.com/office/drawing/2014/main" id="{8D1F9D87-9FB4-5698-9BB1-B899F3D042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800" b="0" i="0" u="none" strike="noStrike" kern="1200" cap="none" spc="0" normalizeH="0" baseline="0" noProof="0" dirty="0">
              <a:ln>
                <a:noFill/>
              </a:ln>
              <a:solidFill>
                <a:prstClr val="white"/>
              </a:solidFill>
              <a:effectLst/>
              <a:uLnTx/>
              <a:uFillTx/>
              <a:latin typeface="Fira Code"/>
              <a:ea typeface="Fira Code"/>
              <a:cs typeface="Fira Code"/>
            </a:endParaRPr>
          </a:p>
        </p:txBody>
      </p:sp>
      <p:sp>
        <p:nvSpPr>
          <p:cNvPr id="4" name="TextBox 15">
            <a:extLst>
              <a:ext uri="{FF2B5EF4-FFF2-40B4-BE49-F238E27FC236}">
                <a16:creationId xmlns:a16="http://schemas.microsoft.com/office/drawing/2014/main" id="{9410929F-6310-5B78-0947-DA3FA13A41F5}"/>
              </a:ext>
            </a:extLst>
          </p:cNvPr>
          <p:cNvSpPr txBox="1"/>
          <p:nvPr/>
        </p:nvSpPr>
        <p:spPr>
          <a:xfrm>
            <a:off x="685800" y="1470727"/>
            <a:ext cx="17602200" cy="1262590"/>
          </a:xfrm>
          <a:prstGeom prst="rect">
            <a:avLst/>
          </a:prstGeom>
        </p:spPr>
        <p:txBody>
          <a:bodyPr wrap="square"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7200" b="0" i="0" u="none" strike="noStrike" kern="1200" cap="none" spc="0" normalizeH="0" baseline="0" noProof="0" dirty="0">
                <a:ln>
                  <a:noFill/>
                </a:ln>
                <a:solidFill>
                  <a:srgbClr val="FFCA04"/>
                </a:solidFill>
                <a:effectLst/>
                <a:uLnTx/>
                <a:uFillTx/>
                <a:latin typeface="Fira Code"/>
                <a:ea typeface="Fira Code"/>
                <a:cs typeface="Fira Code"/>
                <a:sym typeface="Fira Code"/>
              </a:rPr>
              <a:t>{0</a:t>
            </a:r>
            <a:r>
              <a:rPr kumimoji="0" lang="tr-TR" sz="7200" b="0" i="0" u="none" strike="noStrike" kern="1200" cap="none" spc="0" normalizeH="0" baseline="0" noProof="0" dirty="0">
                <a:ln>
                  <a:noFill/>
                </a:ln>
                <a:solidFill>
                  <a:srgbClr val="FFCA04"/>
                </a:solidFill>
                <a:effectLst/>
                <a:uLnTx/>
                <a:uFillTx/>
                <a:latin typeface="Fira Code"/>
                <a:ea typeface="Fira Code"/>
                <a:cs typeface="Fira Code"/>
                <a:sym typeface="Fira Code"/>
              </a:rPr>
              <a:t>3</a:t>
            </a:r>
            <a:r>
              <a:rPr kumimoji="0" lang="en-US" sz="7200" b="0" i="0" u="none" strike="noStrike" kern="1200" cap="none" spc="0" normalizeH="0" baseline="0" noProof="0" dirty="0">
                <a:ln>
                  <a:noFill/>
                </a:ln>
                <a:solidFill>
                  <a:srgbClr val="FFCA04"/>
                </a:solidFill>
                <a:effectLst/>
                <a:uLnTx/>
                <a:uFillTx/>
                <a:latin typeface="Fira Code"/>
                <a:ea typeface="Fira Code"/>
                <a:cs typeface="Fira Code"/>
                <a:sym typeface="Fira Code"/>
              </a:rPr>
              <a:t>}</a:t>
            </a:r>
            <a:r>
              <a:rPr kumimoji="0" lang="tr-TR" sz="7200" b="0" i="0" u="none" strike="noStrike" kern="1200" cap="none" spc="0" normalizeH="0" baseline="0" noProof="0" dirty="0">
                <a:ln>
                  <a:noFill/>
                </a:ln>
                <a:solidFill>
                  <a:srgbClr val="FFCA04"/>
                </a:solidFill>
                <a:effectLst/>
                <a:uLnTx/>
                <a:uFillTx/>
                <a:latin typeface="Fira Code"/>
                <a:ea typeface="Fira Code"/>
                <a:cs typeface="Fira Code"/>
                <a:sym typeface="Fira Code"/>
              </a:rPr>
              <a:t> </a:t>
            </a:r>
            <a:r>
              <a:rPr kumimoji="0" lang="tr-TR" sz="7200" b="0" i="0" u="none" strike="noStrike" kern="1200" cap="none" spc="0" normalizeH="0" baseline="0" noProof="0" dirty="0">
                <a:ln>
                  <a:noFill/>
                </a:ln>
                <a:solidFill>
                  <a:srgbClr val="FF5858"/>
                </a:solidFill>
                <a:effectLst/>
                <a:uLnTx/>
                <a:uFillTx/>
                <a:latin typeface="Fira Code"/>
                <a:ea typeface="Fira Code"/>
                <a:cs typeface="Fira Code"/>
                <a:sym typeface="Fira Code"/>
              </a:rPr>
              <a:t>Fonksiyonların Kullanımı</a:t>
            </a:r>
          </a:p>
        </p:txBody>
      </p:sp>
      <p:grpSp>
        <p:nvGrpSpPr>
          <p:cNvPr id="12" name="Grup 11">
            <a:extLst>
              <a:ext uri="{FF2B5EF4-FFF2-40B4-BE49-F238E27FC236}">
                <a16:creationId xmlns:a16="http://schemas.microsoft.com/office/drawing/2014/main" id="{E054F3BA-3008-6C40-B5FD-F77D9DD5E25C}"/>
              </a:ext>
            </a:extLst>
          </p:cNvPr>
          <p:cNvGrpSpPr/>
          <p:nvPr/>
        </p:nvGrpSpPr>
        <p:grpSpPr>
          <a:xfrm>
            <a:off x="3175179" y="2724980"/>
            <a:ext cx="10934071" cy="4630734"/>
            <a:chOff x="2781854" y="3916888"/>
            <a:chExt cx="13245488" cy="6370112"/>
          </a:xfrm>
        </p:grpSpPr>
        <p:grpSp>
          <p:nvGrpSpPr>
            <p:cNvPr id="14" name="Grup 13">
              <a:extLst>
                <a:ext uri="{FF2B5EF4-FFF2-40B4-BE49-F238E27FC236}">
                  <a16:creationId xmlns:a16="http://schemas.microsoft.com/office/drawing/2014/main" id="{05D656CF-F802-3774-2589-15366405A54C}"/>
                </a:ext>
              </a:extLst>
            </p:cNvPr>
            <p:cNvGrpSpPr/>
            <p:nvPr/>
          </p:nvGrpSpPr>
          <p:grpSpPr>
            <a:xfrm>
              <a:off x="2781854" y="3916888"/>
              <a:ext cx="13029902" cy="6370112"/>
              <a:chOff x="2781854" y="3872603"/>
              <a:chExt cx="13029902" cy="6370112"/>
            </a:xfrm>
          </p:grpSpPr>
          <p:grpSp>
            <p:nvGrpSpPr>
              <p:cNvPr id="17" name="Group 3">
                <a:extLst>
                  <a:ext uri="{FF2B5EF4-FFF2-40B4-BE49-F238E27FC236}">
                    <a16:creationId xmlns:a16="http://schemas.microsoft.com/office/drawing/2014/main" id="{7B3EF254-3A07-7398-7991-CAF66B3F8360}"/>
                  </a:ext>
                </a:extLst>
              </p:cNvPr>
              <p:cNvGrpSpPr>
                <a:grpSpLocks noChangeAspect="1"/>
              </p:cNvGrpSpPr>
              <p:nvPr/>
            </p:nvGrpSpPr>
            <p:grpSpPr>
              <a:xfrm>
                <a:off x="2781854" y="3872603"/>
                <a:ext cx="13029902" cy="6370112"/>
                <a:chOff x="0" y="0"/>
                <a:chExt cx="7467600" cy="6002020"/>
              </a:xfrm>
            </p:grpSpPr>
            <p:sp>
              <p:nvSpPr>
                <p:cNvPr id="19" name="Freeform 4">
                  <a:extLst>
                    <a:ext uri="{FF2B5EF4-FFF2-40B4-BE49-F238E27FC236}">
                      <a16:creationId xmlns:a16="http://schemas.microsoft.com/office/drawing/2014/main" id="{9116AD70-98D2-80DE-FD8D-BE45231A3C91}"/>
                    </a:ext>
                  </a:extLst>
                </p:cNvPr>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5">
                  <a:extLst>
                    <a:ext uri="{FF2B5EF4-FFF2-40B4-BE49-F238E27FC236}">
                      <a16:creationId xmlns:a16="http://schemas.microsoft.com/office/drawing/2014/main" id="{CB4452F2-76A3-0DDC-23D8-14C69CE77F2E}"/>
                    </a:ext>
                  </a:extLst>
                </p:cNvPr>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Freeform 6">
                  <a:extLst>
                    <a:ext uri="{FF2B5EF4-FFF2-40B4-BE49-F238E27FC236}">
                      <a16:creationId xmlns:a16="http://schemas.microsoft.com/office/drawing/2014/main" id="{A755982E-D5DA-A07D-C500-F37D2A956367}"/>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Dikdörtgen 17">
                <a:extLst>
                  <a:ext uri="{FF2B5EF4-FFF2-40B4-BE49-F238E27FC236}">
                    <a16:creationId xmlns:a16="http://schemas.microsoft.com/office/drawing/2014/main" id="{1272C461-0B40-57B8-DCDE-8392564B6E89}"/>
                  </a:ext>
                </a:extLst>
              </p:cNvPr>
              <p:cNvSpPr/>
              <p:nvPr/>
            </p:nvSpPr>
            <p:spPr>
              <a:xfrm>
                <a:off x="3366266" y="4122845"/>
                <a:ext cx="11975977" cy="42672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ln>
                    <a:solidFill>
                      <a:sysClr val="windowText" lastClr="000000"/>
                    </a:solidFill>
                  </a:ln>
                  <a:solidFill>
                    <a:sysClr val="windowText" lastClr="000000"/>
                  </a:solidFill>
                </a:endParaRPr>
              </a:p>
            </p:txBody>
          </p:sp>
        </p:grpSp>
        <p:sp>
          <p:nvSpPr>
            <p:cNvPr id="15" name="TextBox 17">
              <a:extLst>
                <a:ext uri="{FF2B5EF4-FFF2-40B4-BE49-F238E27FC236}">
                  <a16:creationId xmlns:a16="http://schemas.microsoft.com/office/drawing/2014/main" id="{F022AC6E-D8EC-FFFF-5000-29E68841FC21}"/>
                </a:ext>
              </a:extLst>
            </p:cNvPr>
            <p:cNvSpPr txBox="1"/>
            <p:nvPr/>
          </p:nvSpPr>
          <p:spPr>
            <a:xfrm>
              <a:off x="2894619" y="5618836"/>
              <a:ext cx="13132723" cy="1397162"/>
            </a:xfrm>
            <a:prstGeom prst="rect">
              <a:avLst/>
            </a:prstGeom>
          </p:spPr>
          <p:txBody>
            <a:bodyPr wrap="square" lIns="0" tIns="0" rIns="0" bIns="0" rtlCol="0" anchor="t">
              <a:spAutoFit/>
            </a:bodyPr>
            <a:lstStyle/>
            <a:p>
              <a:pPr lvl="0">
                <a:spcBef>
                  <a:spcPct val="0"/>
                </a:spcBef>
                <a:defRPr/>
              </a:pPr>
              <a:r>
                <a:rPr lang="tr-TR" sz="3300" dirty="0" err="1">
                  <a:solidFill>
                    <a:srgbClr val="00FF00"/>
                  </a:solidFill>
                  <a:latin typeface="Consolas" panose="020B0609020204030204" pitchFamily="49" charset="0"/>
                  <a:ea typeface="Fira Code"/>
                  <a:cs typeface="Biome Light" panose="020B0502040204020203" pitchFamily="34" charset="0"/>
                  <a:sym typeface="Fira Code"/>
                </a:rPr>
                <a:t>print</a:t>
              </a:r>
              <a:r>
                <a:rPr lang="tr-TR" sz="3300" dirty="0">
                  <a:solidFill>
                    <a:srgbClr val="00FF00"/>
                  </a:solidFill>
                  <a:latin typeface="Consolas" panose="020B0609020204030204" pitchFamily="49" charset="0"/>
                  <a:ea typeface="Fira Code"/>
                  <a:cs typeface="Biome Light" panose="020B0502040204020203" pitchFamily="34" charset="0"/>
                  <a:sym typeface="Fira Code"/>
                </a:rPr>
                <a:t>("Merhaba, ben bir gömülü fonksiyonum!")</a:t>
              </a:r>
            </a:p>
            <a:p>
              <a:pPr lvl="0">
                <a:spcBef>
                  <a:spcPct val="0"/>
                </a:spcBef>
                <a:defRPr/>
              </a:pPr>
              <a:endParaRPr lang="tr-TR" sz="3300" dirty="0">
                <a:solidFill>
                  <a:srgbClr val="00FF00"/>
                </a:solidFill>
                <a:latin typeface="Consolas" panose="020B0609020204030204" pitchFamily="49" charset="0"/>
                <a:ea typeface="Fira Code"/>
                <a:cs typeface="Biome Light" panose="020B0502040204020203" pitchFamily="34" charset="0"/>
                <a:sym typeface="Fira Code"/>
              </a:endParaRPr>
            </a:p>
          </p:txBody>
        </p:sp>
      </p:grpSp>
      <p:sp>
        <p:nvSpPr>
          <p:cNvPr id="22" name="Sağ Ayraç 21">
            <a:extLst>
              <a:ext uri="{FF2B5EF4-FFF2-40B4-BE49-F238E27FC236}">
                <a16:creationId xmlns:a16="http://schemas.microsoft.com/office/drawing/2014/main" id="{BEB98817-6E84-0EE8-C4D3-4768CCB93636}"/>
              </a:ext>
            </a:extLst>
          </p:cNvPr>
          <p:cNvSpPr/>
          <p:nvPr/>
        </p:nvSpPr>
        <p:spPr>
          <a:xfrm rot="16200000">
            <a:off x="3537124" y="3127813"/>
            <a:ext cx="596732" cy="1320621"/>
          </a:xfrm>
          <a:prstGeom prst="rightBrace">
            <a:avLst>
              <a:gd name="adj1" fmla="val 8333"/>
              <a:gd name="adj2" fmla="val 49235"/>
            </a:avLst>
          </a:prstGeom>
          <a:ln w="57150">
            <a:solidFill>
              <a:srgbClr val="FFC53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25" name="TextBox 17">
            <a:extLst>
              <a:ext uri="{FF2B5EF4-FFF2-40B4-BE49-F238E27FC236}">
                <a16:creationId xmlns:a16="http://schemas.microsoft.com/office/drawing/2014/main" id="{C3070922-3CE0-69DE-8DF0-6173087D1480}"/>
              </a:ext>
            </a:extLst>
          </p:cNvPr>
          <p:cNvSpPr txBox="1"/>
          <p:nvPr/>
        </p:nvSpPr>
        <p:spPr>
          <a:xfrm>
            <a:off x="3134729" y="2628900"/>
            <a:ext cx="7239000" cy="84638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tr-TR" sz="5500" dirty="0">
                <a:solidFill>
                  <a:srgbClr val="FFC000"/>
                </a:solidFill>
                <a:latin typeface="Fira Code"/>
                <a:ea typeface="Fira Code"/>
                <a:cs typeface="Fira Code"/>
                <a:sym typeface="Fira Code"/>
              </a:rPr>
              <a:t>Fonksiyon</a:t>
            </a:r>
            <a:endParaRPr kumimoji="0" lang="en-US" sz="5500" b="0" i="0" u="none" strike="noStrike" kern="1200" cap="none" spc="0" normalizeH="0" baseline="0" noProof="0" dirty="0">
              <a:ln>
                <a:noFill/>
              </a:ln>
              <a:solidFill>
                <a:srgbClr val="FFC000"/>
              </a:solidFill>
              <a:effectLst/>
              <a:uLnTx/>
              <a:uFillTx/>
              <a:latin typeface="Fira Code"/>
              <a:ea typeface="Fira Code"/>
              <a:cs typeface="Fira Code"/>
              <a:sym typeface="Fira Code"/>
            </a:endParaRPr>
          </a:p>
        </p:txBody>
      </p:sp>
      <p:sp>
        <p:nvSpPr>
          <p:cNvPr id="26" name="Sağ Ayraç 25">
            <a:extLst>
              <a:ext uri="{FF2B5EF4-FFF2-40B4-BE49-F238E27FC236}">
                <a16:creationId xmlns:a16="http://schemas.microsoft.com/office/drawing/2014/main" id="{77A2B70D-178B-3A4F-D735-3823E4D01DD3}"/>
              </a:ext>
            </a:extLst>
          </p:cNvPr>
          <p:cNvSpPr/>
          <p:nvPr/>
        </p:nvSpPr>
        <p:spPr>
          <a:xfrm rot="16200000" flipH="1">
            <a:off x="8703401" y="600109"/>
            <a:ext cx="659938" cy="8298461"/>
          </a:xfrm>
          <a:prstGeom prst="rightBrace">
            <a:avLst>
              <a:gd name="adj1" fmla="val 8333"/>
              <a:gd name="adj2" fmla="val 49235"/>
            </a:avLst>
          </a:prstGeom>
          <a:ln w="57150">
            <a:solidFill>
              <a:srgbClr val="AB81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p>
        </p:txBody>
      </p:sp>
      <p:sp>
        <p:nvSpPr>
          <p:cNvPr id="29" name="TextBox 17">
            <a:extLst>
              <a:ext uri="{FF2B5EF4-FFF2-40B4-BE49-F238E27FC236}">
                <a16:creationId xmlns:a16="http://schemas.microsoft.com/office/drawing/2014/main" id="{0770F819-CB98-3E32-E8B6-747EAA7E95A6}"/>
              </a:ext>
            </a:extLst>
          </p:cNvPr>
          <p:cNvSpPr txBox="1"/>
          <p:nvPr/>
        </p:nvSpPr>
        <p:spPr>
          <a:xfrm>
            <a:off x="6762741" y="5364079"/>
            <a:ext cx="8298461" cy="84638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tr-TR" sz="5500" dirty="0">
                <a:solidFill>
                  <a:srgbClr val="AB81FF"/>
                </a:solidFill>
                <a:latin typeface="Fira Code"/>
                <a:ea typeface="Fira Code"/>
                <a:cs typeface="Fira Code"/>
                <a:sym typeface="Fira Code"/>
              </a:rPr>
              <a:t>Parametre</a:t>
            </a:r>
            <a:endParaRPr kumimoji="0" lang="en-US" sz="55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spTree>
    <p:extLst>
      <p:ext uri="{BB962C8B-B14F-4D97-AF65-F5344CB8AC3E}">
        <p14:creationId xmlns:p14="http://schemas.microsoft.com/office/powerpoint/2010/main" val="25982311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BFCD3-297D-7337-C43E-494815473F42}"/>
            </a:ext>
          </a:extLst>
        </p:cNvPr>
        <p:cNvGrpSpPr/>
        <p:nvPr/>
      </p:nvGrpSpPr>
      <p:grpSpPr>
        <a:xfrm>
          <a:off x="0" y="0"/>
          <a:ext cx="0" cy="0"/>
          <a:chOff x="0" y="0"/>
          <a:chExt cx="0" cy="0"/>
        </a:xfrm>
      </p:grpSpPr>
      <p:sp>
        <p:nvSpPr>
          <p:cNvPr id="16" name="TextBox 16">
            <a:extLst>
              <a:ext uri="{FF2B5EF4-FFF2-40B4-BE49-F238E27FC236}">
                <a16:creationId xmlns:a16="http://schemas.microsoft.com/office/drawing/2014/main" id="{10C09991-C5CE-8D92-3291-902C2CE4AF86}"/>
              </a:ext>
            </a:extLst>
          </p:cNvPr>
          <p:cNvSpPr txBox="1"/>
          <p:nvPr/>
        </p:nvSpPr>
        <p:spPr>
          <a:xfrm>
            <a:off x="4038600" y="4305300"/>
            <a:ext cx="13187966" cy="2769989"/>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rPr>
              <a:t>Tanımladığımız veya programlama dili ile hazır gelen fonksiyonlar çağrılmadıkça o fonksiyon bloğu içinde yer alan kodlar çalıştırılmaz. Fonksiyonu başka bir fonksiyondan ya da doğrudan programdan ismi ile birlikte parantez içinde parametre bilgilerini yazarak çağırabilirsiniz.</a:t>
            </a:r>
            <a:endParaRPr kumimoji="0" lang="en-US" sz="30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sp>
        <p:nvSpPr>
          <p:cNvPr id="2" name="Slayt Numarası Yer Tutucusu 1">
            <a:extLst>
              <a:ext uri="{FF2B5EF4-FFF2-40B4-BE49-F238E27FC236}">
                <a16:creationId xmlns:a16="http://schemas.microsoft.com/office/drawing/2014/main" id="{79D27A9B-EE28-9273-ED8D-B16F754538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800" b="0" i="0" u="none" strike="noStrike" kern="1200" cap="none" spc="0" normalizeH="0" baseline="0" noProof="0" dirty="0">
              <a:ln>
                <a:noFill/>
              </a:ln>
              <a:solidFill>
                <a:prstClr val="white"/>
              </a:solidFill>
              <a:effectLst/>
              <a:uLnTx/>
              <a:uFillTx/>
              <a:latin typeface="Fira Code"/>
              <a:ea typeface="Fira Code"/>
              <a:cs typeface="Fira Code"/>
            </a:endParaRPr>
          </a:p>
        </p:txBody>
      </p:sp>
      <p:sp>
        <p:nvSpPr>
          <p:cNvPr id="4" name="TextBox 15">
            <a:extLst>
              <a:ext uri="{FF2B5EF4-FFF2-40B4-BE49-F238E27FC236}">
                <a16:creationId xmlns:a16="http://schemas.microsoft.com/office/drawing/2014/main" id="{0CA0AE04-8B05-1E7F-9CF3-9317B6C7BC31}"/>
              </a:ext>
            </a:extLst>
          </p:cNvPr>
          <p:cNvSpPr txBox="1"/>
          <p:nvPr/>
        </p:nvSpPr>
        <p:spPr>
          <a:xfrm>
            <a:off x="685800" y="1470727"/>
            <a:ext cx="17602200" cy="1262590"/>
          </a:xfrm>
          <a:prstGeom prst="rect">
            <a:avLst/>
          </a:prstGeom>
        </p:spPr>
        <p:txBody>
          <a:bodyPr wrap="square" lIns="0" tIns="0" rIns="0" bIns="0" rtlCol="0" anchor="t">
            <a:spAutoFit/>
          </a:bodyPr>
          <a:lstStyle/>
          <a:p>
            <a:pPr lvl="0">
              <a:lnSpc>
                <a:spcPts val="10260"/>
              </a:lnSpc>
              <a:spcBef>
                <a:spcPct val="0"/>
              </a:spcBef>
              <a:defRPr/>
            </a:pPr>
            <a:r>
              <a:rPr lang="en-US" sz="7200" dirty="0">
                <a:solidFill>
                  <a:srgbClr val="FFCA04"/>
                </a:solidFill>
                <a:latin typeface="Fira Code"/>
                <a:ea typeface="Fira Code"/>
                <a:cs typeface="Fira Code"/>
                <a:sym typeface="Fira Code"/>
              </a:rPr>
              <a:t>{0</a:t>
            </a:r>
            <a:r>
              <a:rPr lang="tr-TR" sz="7200" dirty="0">
                <a:solidFill>
                  <a:srgbClr val="FFCA04"/>
                </a:solidFill>
                <a:latin typeface="Fira Code"/>
                <a:ea typeface="Fira Code"/>
                <a:cs typeface="Fira Code"/>
                <a:sym typeface="Fira Code"/>
              </a:rPr>
              <a:t>3</a:t>
            </a:r>
            <a:r>
              <a:rPr lang="en-US" sz="7200" dirty="0">
                <a:solidFill>
                  <a:srgbClr val="FFCA04"/>
                </a:solidFill>
                <a:latin typeface="Fira Code"/>
                <a:ea typeface="Fira Code"/>
                <a:cs typeface="Fira Code"/>
                <a:sym typeface="Fira Code"/>
              </a:rPr>
              <a:t>}</a:t>
            </a:r>
            <a:r>
              <a:rPr lang="tr-TR" sz="7200" dirty="0">
                <a:solidFill>
                  <a:srgbClr val="FFCA04"/>
                </a:solidFill>
                <a:latin typeface="Fira Code"/>
                <a:ea typeface="Fira Code"/>
                <a:cs typeface="Fira Code"/>
                <a:sym typeface="Fira Code"/>
              </a:rPr>
              <a:t> </a:t>
            </a:r>
            <a:r>
              <a:rPr lang="tr-TR" sz="7200" dirty="0">
                <a:solidFill>
                  <a:srgbClr val="FF5858"/>
                </a:solidFill>
                <a:latin typeface="Fira Code"/>
                <a:ea typeface="Fira Code"/>
                <a:cs typeface="Fira Code"/>
                <a:sym typeface="Fira Code"/>
              </a:rPr>
              <a:t>Fonksiyonların Kullanımı</a:t>
            </a:r>
          </a:p>
        </p:txBody>
      </p:sp>
      <p:sp>
        <p:nvSpPr>
          <p:cNvPr id="3" name="Freeform 10">
            <a:extLst>
              <a:ext uri="{FF2B5EF4-FFF2-40B4-BE49-F238E27FC236}">
                <a16:creationId xmlns:a16="http://schemas.microsoft.com/office/drawing/2014/main" id="{9810AF83-6435-2ECD-25B5-552835C52FAC}"/>
              </a:ext>
            </a:extLst>
          </p:cNvPr>
          <p:cNvSpPr/>
          <p:nvPr/>
        </p:nvSpPr>
        <p:spPr>
          <a:xfrm>
            <a:off x="228600" y="3409974"/>
            <a:ext cx="3248864" cy="4826174"/>
          </a:xfrm>
          <a:custGeom>
            <a:avLst/>
            <a:gdLst/>
            <a:ahLst/>
            <a:cxnLst/>
            <a:rect l="l" t="t" r="r" b="b"/>
            <a:pathLst>
              <a:path w="1011329" h="1502325">
                <a:moveTo>
                  <a:pt x="0" y="0"/>
                </a:moveTo>
                <a:lnTo>
                  <a:pt x="1011329" y="0"/>
                </a:lnTo>
                <a:lnTo>
                  <a:pt x="1011329" y="1502325"/>
                </a:lnTo>
                <a:lnTo>
                  <a:pt x="0" y="1502325"/>
                </a:lnTo>
                <a:lnTo>
                  <a:pt x="0" y="0"/>
                </a:lnTo>
                <a:close/>
              </a:path>
            </a:pathLst>
          </a:custGeom>
          <a:blipFill>
            <a:blip r:embed="rId2"/>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p>
        </p:txBody>
      </p:sp>
    </p:spTree>
    <p:extLst>
      <p:ext uri="{BB962C8B-B14F-4D97-AF65-F5344CB8AC3E}">
        <p14:creationId xmlns:p14="http://schemas.microsoft.com/office/powerpoint/2010/main" val="37909323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57AF3-03C7-EA27-6B51-456DC9FAC7A3}"/>
            </a:ext>
          </a:extLst>
        </p:cNvPr>
        <p:cNvGrpSpPr/>
        <p:nvPr/>
      </p:nvGrpSpPr>
      <p:grpSpPr>
        <a:xfrm>
          <a:off x="0" y="0"/>
          <a:ext cx="0" cy="0"/>
          <a:chOff x="0" y="0"/>
          <a:chExt cx="0" cy="0"/>
        </a:xfrm>
      </p:grpSpPr>
      <p:pic>
        <p:nvPicPr>
          <p:cNvPr id="1030" name="Picture 6" descr="Learn Python the fun way">
            <a:extLst>
              <a:ext uri="{FF2B5EF4-FFF2-40B4-BE49-F238E27FC236}">
                <a16:creationId xmlns:a16="http://schemas.microsoft.com/office/drawing/2014/main" id="{C79B11C5-5A0C-AE77-4573-32050067E4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4896"/>
          <a:stretch>
            <a:fillRect/>
          </a:stretch>
        </p:blipFill>
        <p:spPr bwMode="auto">
          <a:xfrm>
            <a:off x="25400" y="0"/>
            <a:ext cx="18262600" cy="102870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5">
            <a:extLst>
              <a:ext uri="{FF2B5EF4-FFF2-40B4-BE49-F238E27FC236}">
                <a16:creationId xmlns:a16="http://schemas.microsoft.com/office/drawing/2014/main" id="{EF862C34-5799-9567-D1D6-BB51CA517526}"/>
              </a:ext>
            </a:extLst>
          </p:cNvPr>
          <p:cNvGrpSpPr/>
          <p:nvPr/>
        </p:nvGrpSpPr>
        <p:grpSpPr>
          <a:xfrm>
            <a:off x="380999" y="3297598"/>
            <a:ext cx="13868401" cy="3217502"/>
            <a:chOff x="0" y="0"/>
            <a:chExt cx="2948376" cy="812800"/>
          </a:xfrm>
        </p:grpSpPr>
        <p:sp>
          <p:nvSpPr>
            <p:cNvPr id="6" name="Freeform 6">
              <a:extLst>
                <a:ext uri="{FF2B5EF4-FFF2-40B4-BE49-F238E27FC236}">
                  <a16:creationId xmlns:a16="http://schemas.microsoft.com/office/drawing/2014/main" id="{1811B6EE-DA05-AE4E-4736-C9518D93CE65}"/>
                </a:ext>
              </a:extLst>
            </p:cNvPr>
            <p:cNvSpPr/>
            <p:nvPr/>
          </p:nvSpPr>
          <p:spPr>
            <a:xfrm>
              <a:off x="0" y="0"/>
              <a:ext cx="2948376" cy="812800"/>
            </a:xfrm>
            <a:custGeom>
              <a:avLst/>
              <a:gdLst/>
              <a:ahLst/>
              <a:cxnLst/>
              <a:rect l="l" t="t" r="r" b="b"/>
              <a:pathLst>
                <a:path w="2948376" h="812800">
                  <a:moveTo>
                    <a:pt x="35270" y="0"/>
                  </a:moveTo>
                  <a:lnTo>
                    <a:pt x="2913105" y="0"/>
                  </a:lnTo>
                  <a:cubicBezTo>
                    <a:pt x="2932585" y="0"/>
                    <a:pt x="2948376" y="15791"/>
                    <a:pt x="2948376" y="35270"/>
                  </a:cubicBezTo>
                  <a:lnTo>
                    <a:pt x="2948376" y="777530"/>
                  </a:lnTo>
                  <a:cubicBezTo>
                    <a:pt x="2948376" y="797009"/>
                    <a:pt x="2932585" y="812800"/>
                    <a:pt x="2913105" y="812800"/>
                  </a:cubicBezTo>
                  <a:lnTo>
                    <a:pt x="35270" y="812800"/>
                  </a:lnTo>
                  <a:cubicBezTo>
                    <a:pt x="15791" y="812800"/>
                    <a:pt x="0" y="797009"/>
                    <a:pt x="0" y="777530"/>
                  </a:cubicBezTo>
                  <a:lnTo>
                    <a:pt x="0" y="35270"/>
                  </a:lnTo>
                  <a:cubicBezTo>
                    <a:pt x="0" y="15791"/>
                    <a:pt x="15791" y="0"/>
                    <a:pt x="35270" y="0"/>
                  </a:cubicBezTo>
                  <a:close/>
                </a:path>
              </a:pathLst>
            </a:custGeom>
            <a:solidFill>
              <a:srgbClr val="FFC53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2067C753-6DAC-F62D-1517-A6F03E537B79}"/>
                </a:ext>
              </a:extLst>
            </p:cNvPr>
            <p:cNvSpPr txBox="1"/>
            <p:nvPr/>
          </p:nvSpPr>
          <p:spPr>
            <a:xfrm>
              <a:off x="0" y="-38100"/>
              <a:ext cx="2948376"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TextBox 8">
            <a:extLst>
              <a:ext uri="{FF2B5EF4-FFF2-40B4-BE49-F238E27FC236}">
                <a16:creationId xmlns:a16="http://schemas.microsoft.com/office/drawing/2014/main" id="{F4BC12F2-2E4C-F4D3-ADB1-83B1FFF651F9}"/>
              </a:ext>
            </a:extLst>
          </p:cNvPr>
          <p:cNvSpPr txBox="1"/>
          <p:nvPr/>
        </p:nvSpPr>
        <p:spPr>
          <a:xfrm>
            <a:off x="914400" y="3600449"/>
            <a:ext cx="13030200" cy="2588273"/>
          </a:xfrm>
          <a:prstGeom prst="rect">
            <a:avLst/>
          </a:prstGeom>
        </p:spPr>
        <p:txBody>
          <a:bodyPr wrap="square"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tr-TR" sz="7328" b="0" i="0" u="none" strike="noStrike" kern="1200" cap="none" spc="0" normalizeH="0" baseline="0" noProof="0" dirty="0">
                <a:ln>
                  <a:noFill/>
                </a:ln>
                <a:solidFill>
                  <a:srgbClr val="000000"/>
                </a:solidFill>
                <a:effectLst/>
                <a:uLnTx/>
                <a:uFillTx/>
                <a:latin typeface="Fira Code"/>
                <a:ea typeface="Fira Code"/>
                <a:cs typeface="Fira Code"/>
                <a:sym typeface="Fira Code"/>
              </a:rPr>
              <a:t>Gömülü Fonksiyonların ve Modüllerin Kullanımı</a:t>
            </a:r>
          </a:p>
        </p:txBody>
      </p:sp>
      <p:sp>
        <p:nvSpPr>
          <p:cNvPr id="10" name="Slayt Numarası Yer Tutucusu 9">
            <a:extLst>
              <a:ext uri="{FF2B5EF4-FFF2-40B4-BE49-F238E27FC236}">
                <a16:creationId xmlns:a16="http://schemas.microsoft.com/office/drawing/2014/main" id="{68235CC4-C7FE-07A7-425D-10F3A51455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spTree>
    <p:extLst>
      <p:ext uri="{BB962C8B-B14F-4D97-AF65-F5344CB8AC3E}">
        <p14:creationId xmlns:p14="http://schemas.microsoft.com/office/powerpoint/2010/main" val="3206731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642EC-4E97-852F-7FCF-8A4864694B2D}"/>
            </a:ext>
          </a:extLst>
        </p:cNvPr>
        <p:cNvGrpSpPr/>
        <p:nvPr/>
      </p:nvGrpSpPr>
      <p:grpSpPr>
        <a:xfrm>
          <a:off x="0" y="0"/>
          <a:ext cx="0" cy="0"/>
          <a:chOff x="0" y="0"/>
          <a:chExt cx="0" cy="0"/>
        </a:xfrm>
      </p:grpSpPr>
      <p:sp>
        <p:nvSpPr>
          <p:cNvPr id="16" name="TextBox 16">
            <a:extLst>
              <a:ext uri="{FF2B5EF4-FFF2-40B4-BE49-F238E27FC236}">
                <a16:creationId xmlns:a16="http://schemas.microsoft.com/office/drawing/2014/main" id="{8877C912-5EE8-83A0-20E8-BB77517278CB}"/>
              </a:ext>
            </a:extLst>
          </p:cNvPr>
          <p:cNvSpPr txBox="1"/>
          <p:nvPr/>
        </p:nvSpPr>
        <p:spPr>
          <a:xfrm>
            <a:off x="4038600" y="3647768"/>
            <a:ext cx="13187966" cy="507831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rPr>
              <a:t>Programlama dili ile  temel işlemleri yerine getiren birçok fonksiyon hazır ve tanımlanmış olarak gelir. Şu </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rPr>
              <a:t>ana kadar kullanılmış olan </a:t>
            </a:r>
            <a:r>
              <a:rPr kumimoji="0" lang="tr-TR" sz="3000" b="0" i="0" u="none" strike="noStrike" kern="1200" cap="none" spc="0" normalizeH="0" baseline="0" noProof="0" dirty="0" err="1">
                <a:ln>
                  <a:noFill/>
                </a:ln>
                <a:solidFill>
                  <a:srgbClr val="FFFFFF"/>
                </a:solidFill>
                <a:effectLst/>
                <a:uLnTx/>
                <a:uFillTx/>
                <a:latin typeface="Fira Code"/>
                <a:ea typeface="Fira Code"/>
                <a:cs typeface="Fira Code"/>
                <a:sym typeface="Fira Code"/>
              </a:rPr>
              <a:t>print</a:t>
            </a:r>
            <a:r>
              <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rPr>
              <a:t>, </a:t>
            </a:r>
            <a:r>
              <a:rPr kumimoji="0" lang="tr-TR" sz="3000" b="0" i="0" u="none" strike="noStrike" kern="1200" cap="none" spc="0" normalizeH="0" baseline="0" noProof="0" dirty="0" err="1">
                <a:ln>
                  <a:noFill/>
                </a:ln>
                <a:solidFill>
                  <a:srgbClr val="FFFFFF"/>
                </a:solidFill>
                <a:effectLst/>
                <a:uLnTx/>
                <a:uFillTx/>
                <a:latin typeface="Fira Code"/>
                <a:ea typeface="Fira Code"/>
                <a:cs typeface="Fira Code"/>
                <a:sym typeface="Fira Code"/>
              </a:rPr>
              <a:t>input</a:t>
            </a:r>
            <a:r>
              <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rPr>
              <a:t>, </a:t>
            </a:r>
            <a:r>
              <a:rPr kumimoji="0" lang="tr-TR" sz="3000" b="0" i="0" u="none" strike="noStrike" kern="1200" cap="none" spc="0" normalizeH="0" baseline="0" noProof="0" dirty="0" err="1">
                <a:ln>
                  <a:noFill/>
                </a:ln>
                <a:solidFill>
                  <a:srgbClr val="FFFFFF"/>
                </a:solidFill>
                <a:effectLst/>
                <a:uLnTx/>
                <a:uFillTx/>
                <a:latin typeface="Fira Code"/>
                <a:ea typeface="Fira Code"/>
                <a:cs typeface="Fira Code"/>
                <a:sym typeface="Fira Code"/>
              </a:rPr>
              <a:t>type</a:t>
            </a:r>
            <a:r>
              <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rPr>
              <a:t>, </a:t>
            </a:r>
            <a:r>
              <a:rPr kumimoji="0" lang="tr-TR" sz="3000" b="0" i="0" u="none" strike="noStrike" kern="1200" cap="none" spc="0" normalizeH="0" baseline="0" noProof="0" dirty="0" err="1">
                <a:ln>
                  <a:noFill/>
                </a:ln>
                <a:solidFill>
                  <a:srgbClr val="FFFFFF"/>
                </a:solidFill>
                <a:effectLst/>
                <a:uLnTx/>
                <a:uFillTx/>
                <a:latin typeface="Fira Code"/>
                <a:ea typeface="Fira Code"/>
                <a:cs typeface="Fira Code"/>
                <a:sym typeface="Fira Code"/>
              </a:rPr>
              <a:t>int</a:t>
            </a:r>
            <a:r>
              <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rPr>
              <a:t>, </a:t>
            </a:r>
            <a:r>
              <a:rPr kumimoji="0" lang="tr-TR" sz="3000" b="0" i="0" u="none" strike="noStrike" kern="1200" cap="none" spc="0" normalizeH="0" baseline="0" noProof="0" dirty="0" err="1">
                <a:ln>
                  <a:noFill/>
                </a:ln>
                <a:solidFill>
                  <a:srgbClr val="FFFFFF"/>
                </a:solidFill>
                <a:effectLst/>
                <a:uLnTx/>
                <a:uFillTx/>
                <a:latin typeface="Fira Code"/>
                <a:ea typeface="Fira Code"/>
                <a:cs typeface="Fira Code"/>
                <a:sym typeface="Fira Code"/>
              </a:rPr>
              <a:t>float</a:t>
            </a:r>
            <a:r>
              <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rPr>
              <a:t>, </a:t>
            </a:r>
            <a:r>
              <a:rPr kumimoji="0" lang="tr-TR" sz="3000" b="0" i="0" u="none" strike="noStrike" kern="1200" cap="none" spc="0" normalizeH="0" baseline="0" noProof="0" dirty="0" err="1">
                <a:ln>
                  <a:noFill/>
                </a:ln>
                <a:solidFill>
                  <a:srgbClr val="FFFFFF"/>
                </a:solidFill>
                <a:effectLst/>
                <a:uLnTx/>
                <a:uFillTx/>
                <a:latin typeface="Fira Code"/>
                <a:ea typeface="Fira Code"/>
                <a:cs typeface="Fira Code"/>
                <a:sym typeface="Fira Code"/>
              </a:rPr>
              <a:t>str</a:t>
            </a:r>
            <a:r>
              <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rPr>
              <a:t> gibi fonksiyonlar programlama dili içinde gömülüdür. </a:t>
            </a: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3000" b="1" i="0" u="none" strike="noStrike" kern="1200" cap="none" spc="0" normalizeH="0" baseline="0" noProof="0" dirty="0">
                <a:ln>
                  <a:noFill/>
                </a:ln>
                <a:solidFill>
                  <a:srgbClr val="AB81FF"/>
                </a:solidFill>
                <a:effectLst/>
                <a:uLnTx/>
                <a:uFillTx/>
                <a:latin typeface="Fira Code"/>
                <a:ea typeface="Fira Code"/>
                <a:cs typeface="Fira Code"/>
                <a:sym typeface="Fira Code"/>
              </a:rPr>
              <a:t>Gömülü fonksiyonlar</a:t>
            </a:r>
            <a:r>
              <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rPr>
              <a:t>, geliştiricileri tarafından programlama dili içine gömülmüş ve tanımlamaya gerek kalmadan kullanılabilen fonksiyonlardır. Gömülü fonksiyonlarda tek yapılması gereken fonksiyonu çağırmak ve kullanmaktır.</a:t>
            </a:r>
            <a:endParaRPr kumimoji="0" lang="en-US" sz="30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sp>
        <p:nvSpPr>
          <p:cNvPr id="2" name="Slayt Numarası Yer Tutucusu 1">
            <a:extLst>
              <a:ext uri="{FF2B5EF4-FFF2-40B4-BE49-F238E27FC236}">
                <a16:creationId xmlns:a16="http://schemas.microsoft.com/office/drawing/2014/main" id="{DDC07AD1-6C41-8E45-F186-70E7B7E0B41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800" b="0" i="0" u="none" strike="noStrike" kern="1200" cap="none" spc="0" normalizeH="0" baseline="0" noProof="0" dirty="0">
              <a:ln>
                <a:noFill/>
              </a:ln>
              <a:solidFill>
                <a:prstClr val="white"/>
              </a:solidFill>
              <a:effectLst/>
              <a:uLnTx/>
              <a:uFillTx/>
              <a:latin typeface="Fira Code"/>
              <a:ea typeface="Fira Code"/>
              <a:cs typeface="Fira Code"/>
            </a:endParaRPr>
          </a:p>
        </p:txBody>
      </p:sp>
      <p:sp>
        <p:nvSpPr>
          <p:cNvPr id="4" name="TextBox 15">
            <a:extLst>
              <a:ext uri="{FF2B5EF4-FFF2-40B4-BE49-F238E27FC236}">
                <a16:creationId xmlns:a16="http://schemas.microsoft.com/office/drawing/2014/main" id="{1F232D47-2C1D-82B3-D5DB-0DAF99CCD00A}"/>
              </a:ext>
            </a:extLst>
          </p:cNvPr>
          <p:cNvSpPr txBox="1"/>
          <p:nvPr/>
        </p:nvSpPr>
        <p:spPr>
          <a:xfrm>
            <a:off x="685800" y="1470727"/>
            <a:ext cx="17602200" cy="1262590"/>
          </a:xfrm>
          <a:prstGeom prst="rect">
            <a:avLst/>
          </a:prstGeom>
        </p:spPr>
        <p:txBody>
          <a:bodyPr wrap="square" lIns="0" tIns="0" rIns="0" bIns="0" rtlCol="0" anchor="t">
            <a:spAutoFit/>
          </a:bodyPr>
          <a:lstStyle/>
          <a:p>
            <a:pPr lvl="0">
              <a:lnSpc>
                <a:spcPts val="10260"/>
              </a:lnSpc>
              <a:spcBef>
                <a:spcPct val="0"/>
              </a:spcBef>
              <a:defRPr/>
            </a:pPr>
            <a:r>
              <a:rPr lang="en-US" sz="7200" dirty="0">
                <a:solidFill>
                  <a:srgbClr val="AB81FF"/>
                </a:solidFill>
                <a:latin typeface="Fira Code"/>
                <a:ea typeface="Fira Code"/>
                <a:cs typeface="Fira Code"/>
                <a:sym typeface="Fira Code"/>
              </a:rPr>
              <a:t>{0</a:t>
            </a:r>
            <a:r>
              <a:rPr lang="tr-TR" sz="7200" dirty="0">
                <a:solidFill>
                  <a:srgbClr val="AB81FF"/>
                </a:solidFill>
                <a:latin typeface="Fira Code"/>
                <a:ea typeface="Fira Code"/>
                <a:cs typeface="Fira Code"/>
                <a:sym typeface="Fira Code"/>
              </a:rPr>
              <a:t>4</a:t>
            </a:r>
            <a:r>
              <a:rPr lang="en-US" sz="7200" dirty="0">
                <a:solidFill>
                  <a:srgbClr val="AB81FF"/>
                </a:solidFill>
                <a:latin typeface="Fira Code"/>
                <a:ea typeface="Fira Code"/>
                <a:cs typeface="Fira Code"/>
                <a:sym typeface="Fira Code"/>
              </a:rPr>
              <a:t>}</a:t>
            </a:r>
            <a:r>
              <a:rPr lang="tr-TR" sz="7200" dirty="0">
                <a:solidFill>
                  <a:srgbClr val="AB81FF"/>
                </a:solidFill>
                <a:latin typeface="Fira Code"/>
                <a:ea typeface="Fira Code"/>
                <a:cs typeface="Fira Code"/>
                <a:sym typeface="Fira Code"/>
              </a:rPr>
              <a:t> </a:t>
            </a:r>
            <a:r>
              <a:rPr lang="tr-TR" sz="4000" dirty="0">
                <a:solidFill>
                  <a:srgbClr val="FF5858"/>
                </a:solidFill>
                <a:latin typeface="Fira Code"/>
                <a:ea typeface="Fira Code"/>
                <a:cs typeface="Fira Code"/>
                <a:sym typeface="Fira Code"/>
              </a:rPr>
              <a:t>Gömülü Fonksiyonların ve Modüllerin Kullanımı</a:t>
            </a:r>
            <a:endParaRPr lang="tr-TR" sz="7200" dirty="0">
              <a:solidFill>
                <a:srgbClr val="FF5858"/>
              </a:solidFill>
              <a:latin typeface="Fira Code"/>
              <a:ea typeface="Fira Code"/>
              <a:cs typeface="Fira Code"/>
              <a:sym typeface="Fira Code"/>
            </a:endParaRPr>
          </a:p>
        </p:txBody>
      </p:sp>
      <p:sp>
        <p:nvSpPr>
          <p:cNvPr id="3" name="Freeform 10">
            <a:extLst>
              <a:ext uri="{FF2B5EF4-FFF2-40B4-BE49-F238E27FC236}">
                <a16:creationId xmlns:a16="http://schemas.microsoft.com/office/drawing/2014/main" id="{3F6B9303-0C12-320B-D76A-B257BECE0D9A}"/>
              </a:ext>
            </a:extLst>
          </p:cNvPr>
          <p:cNvSpPr/>
          <p:nvPr/>
        </p:nvSpPr>
        <p:spPr>
          <a:xfrm>
            <a:off x="228600" y="3409974"/>
            <a:ext cx="3248864" cy="4826174"/>
          </a:xfrm>
          <a:custGeom>
            <a:avLst/>
            <a:gdLst/>
            <a:ahLst/>
            <a:cxnLst/>
            <a:rect l="l" t="t" r="r" b="b"/>
            <a:pathLst>
              <a:path w="1011329" h="1502325">
                <a:moveTo>
                  <a:pt x="0" y="0"/>
                </a:moveTo>
                <a:lnTo>
                  <a:pt x="1011329" y="0"/>
                </a:lnTo>
                <a:lnTo>
                  <a:pt x="1011329" y="1502325"/>
                </a:lnTo>
                <a:lnTo>
                  <a:pt x="0" y="1502325"/>
                </a:lnTo>
                <a:lnTo>
                  <a:pt x="0" y="0"/>
                </a:lnTo>
                <a:close/>
              </a:path>
            </a:pathLst>
          </a:custGeom>
          <a:blipFill>
            <a:blip r:embed="rId2"/>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p>
        </p:txBody>
      </p:sp>
    </p:spTree>
    <p:extLst>
      <p:ext uri="{BB962C8B-B14F-4D97-AF65-F5344CB8AC3E}">
        <p14:creationId xmlns:p14="http://schemas.microsoft.com/office/powerpoint/2010/main" val="17079390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679FB-2E53-B05F-E634-5813830B7BCC}"/>
            </a:ext>
          </a:extLst>
        </p:cNvPr>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FB079834-306C-4026-8230-50C98E6FC8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800" b="0" i="0" u="none" strike="noStrike" kern="1200" cap="none" spc="0" normalizeH="0" baseline="0" noProof="0" dirty="0">
              <a:ln>
                <a:noFill/>
              </a:ln>
              <a:solidFill>
                <a:prstClr val="white"/>
              </a:solidFill>
              <a:effectLst/>
              <a:uLnTx/>
              <a:uFillTx/>
              <a:latin typeface="Fira Code"/>
              <a:ea typeface="Fira Code"/>
              <a:cs typeface="Fira Code"/>
            </a:endParaRPr>
          </a:p>
        </p:txBody>
      </p:sp>
      <p:sp>
        <p:nvSpPr>
          <p:cNvPr id="4" name="TextBox 15">
            <a:extLst>
              <a:ext uri="{FF2B5EF4-FFF2-40B4-BE49-F238E27FC236}">
                <a16:creationId xmlns:a16="http://schemas.microsoft.com/office/drawing/2014/main" id="{49124674-BA21-506A-7E10-5EEC138A2C14}"/>
              </a:ext>
            </a:extLst>
          </p:cNvPr>
          <p:cNvSpPr txBox="1"/>
          <p:nvPr/>
        </p:nvSpPr>
        <p:spPr>
          <a:xfrm>
            <a:off x="685800" y="1470727"/>
            <a:ext cx="17602200" cy="1262590"/>
          </a:xfrm>
          <a:prstGeom prst="rect">
            <a:avLst/>
          </a:prstGeom>
        </p:spPr>
        <p:txBody>
          <a:bodyPr wrap="square" lIns="0" tIns="0" rIns="0" bIns="0" rtlCol="0" anchor="t">
            <a:spAutoFit/>
          </a:bodyPr>
          <a:lstStyle/>
          <a:p>
            <a:pPr lvl="0">
              <a:lnSpc>
                <a:spcPts val="10260"/>
              </a:lnSpc>
              <a:spcBef>
                <a:spcPct val="0"/>
              </a:spcBef>
              <a:defRPr/>
            </a:pPr>
            <a:r>
              <a:rPr lang="en-US" sz="7200" dirty="0">
                <a:solidFill>
                  <a:srgbClr val="AB81FF"/>
                </a:solidFill>
                <a:latin typeface="Fira Code"/>
                <a:ea typeface="Fira Code"/>
                <a:cs typeface="Fira Code"/>
                <a:sym typeface="Fira Code"/>
              </a:rPr>
              <a:t>{0</a:t>
            </a:r>
            <a:r>
              <a:rPr lang="tr-TR" sz="7200" dirty="0">
                <a:solidFill>
                  <a:srgbClr val="AB81FF"/>
                </a:solidFill>
                <a:latin typeface="Fira Code"/>
                <a:ea typeface="Fira Code"/>
                <a:cs typeface="Fira Code"/>
                <a:sym typeface="Fira Code"/>
              </a:rPr>
              <a:t>4</a:t>
            </a:r>
            <a:r>
              <a:rPr lang="en-US" sz="7200" dirty="0">
                <a:solidFill>
                  <a:srgbClr val="AB81FF"/>
                </a:solidFill>
                <a:latin typeface="Fira Code"/>
                <a:ea typeface="Fira Code"/>
                <a:cs typeface="Fira Code"/>
                <a:sym typeface="Fira Code"/>
              </a:rPr>
              <a:t>}</a:t>
            </a:r>
            <a:r>
              <a:rPr lang="tr-TR" sz="7200" dirty="0">
                <a:solidFill>
                  <a:srgbClr val="AB81FF"/>
                </a:solidFill>
                <a:latin typeface="Fira Code"/>
                <a:ea typeface="Fira Code"/>
                <a:cs typeface="Fira Code"/>
                <a:sym typeface="Fira Code"/>
              </a:rPr>
              <a:t> </a:t>
            </a:r>
            <a:r>
              <a:rPr lang="tr-TR" sz="4000" dirty="0">
                <a:solidFill>
                  <a:srgbClr val="FF5858"/>
                </a:solidFill>
                <a:latin typeface="Fira Code"/>
                <a:ea typeface="Fira Code"/>
                <a:cs typeface="Fira Code"/>
                <a:sym typeface="Fira Code"/>
              </a:rPr>
              <a:t>Gömülü Fonksiyonların ve Modüllerin Kullanımı</a:t>
            </a:r>
            <a:endParaRPr lang="tr-TR" sz="7200" dirty="0">
              <a:solidFill>
                <a:srgbClr val="FF5858"/>
              </a:solidFill>
              <a:latin typeface="Fira Code"/>
              <a:ea typeface="Fira Code"/>
              <a:cs typeface="Fira Code"/>
              <a:sym typeface="Fira Code"/>
            </a:endParaRPr>
          </a:p>
        </p:txBody>
      </p:sp>
      <p:sp>
        <p:nvSpPr>
          <p:cNvPr id="3" name="Freeform 10">
            <a:extLst>
              <a:ext uri="{FF2B5EF4-FFF2-40B4-BE49-F238E27FC236}">
                <a16:creationId xmlns:a16="http://schemas.microsoft.com/office/drawing/2014/main" id="{CA11066F-B10D-E5D3-FDC8-97FB0615BE79}"/>
              </a:ext>
            </a:extLst>
          </p:cNvPr>
          <p:cNvSpPr/>
          <p:nvPr/>
        </p:nvSpPr>
        <p:spPr>
          <a:xfrm>
            <a:off x="228600" y="3409974"/>
            <a:ext cx="3248864" cy="4826174"/>
          </a:xfrm>
          <a:custGeom>
            <a:avLst/>
            <a:gdLst/>
            <a:ahLst/>
            <a:cxnLst/>
            <a:rect l="l" t="t" r="r" b="b"/>
            <a:pathLst>
              <a:path w="1011329" h="1502325">
                <a:moveTo>
                  <a:pt x="0" y="0"/>
                </a:moveTo>
                <a:lnTo>
                  <a:pt x="1011329" y="0"/>
                </a:lnTo>
                <a:lnTo>
                  <a:pt x="1011329" y="1502325"/>
                </a:lnTo>
                <a:lnTo>
                  <a:pt x="0" y="1502325"/>
                </a:lnTo>
                <a:lnTo>
                  <a:pt x="0" y="0"/>
                </a:lnTo>
                <a:close/>
              </a:path>
            </a:pathLst>
          </a:custGeom>
          <a:blipFill>
            <a:blip r:embed="rId2"/>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p>
        </p:txBody>
      </p:sp>
      <p:pic>
        <p:nvPicPr>
          <p:cNvPr id="6" name="Resim 5" descr="metin, ekran görüntüsü, yazılım, sayı, numara içeren bir resim&#10;&#10;Yapay zeka tarafından oluşturulmuş içerik yanlış olabilir.">
            <a:extLst>
              <a:ext uri="{FF2B5EF4-FFF2-40B4-BE49-F238E27FC236}">
                <a16:creationId xmlns:a16="http://schemas.microsoft.com/office/drawing/2014/main" id="{EB46B2E6-929A-8ECC-C6E8-D08ADDACA9C9}"/>
              </a:ext>
            </a:extLst>
          </p:cNvPr>
          <p:cNvPicPr>
            <a:picLocks noChangeAspect="1"/>
          </p:cNvPicPr>
          <p:nvPr/>
        </p:nvPicPr>
        <p:blipFill>
          <a:blip r:embed="rId3"/>
          <a:stretch>
            <a:fillRect/>
          </a:stretch>
        </p:blipFill>
        <p:spPr>
          <a:xfrm>
            <a:off x="3886200" y="2733317"/>
            <a:ext cx="13009121" cy="64042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172821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D620A-C382-3472-CD27-A244F864C278}"/>
            </a:ext>
          </a:extLst>
        </p:cNvPr>
        <p:cNvGrpSpPr/>
        <p:nvPr/>
      </p:nvGrpSpPr>
      <p:grpSpPr>
        <a:xfrm>
          <a:off x="0" y="0"/>
          <a:ext cx="0" cy="0"/>
          <a:chOff x="0" y="0"/>
          <a:chExt cx="0" cy="0"/>
        </a:xfrm>
      </p:grpSpPr>
      <p:pic>
        <p:nvPicPr>
          <p:cNvPr id="1030" name="Picture 6" descr="Learn Python the fun way">
            <a:extLst>
              <a:ext uri="{FF2B5EF4-FFF2-40B4-BE49-F238E27FC236}">
                <a16:creationId xmlns:a16="http://schemas.microsoft.com/office/drawing/2014/main" id="{734731DD-B3AA-317B-A147-08A44A0982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4896"/>
          <a:stretch>
            <a:fillRect/>
          </a:stretch>
        </p:blipFill>
        <p:spPr bwMode="auto">
          <a:xfrm>
            <a:off x="25400" y="0"/>
            <a:ext cx="18262600" cy="102870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5">
            <a:extLst>
              <a:ext uri="{FF2B5EF4-FFF2-40B4-BE49-F238E27FC236}">
                <a16:creationId xmlns:a16="http://schemas.microsoft.com/office/drawing/2014/main" id="{AEF4ADB9-70B8-4888-CFB3-C0452B20B9D9}"/>
              </a:ext>
            </a:extLst>
          </p:cNvPr>
          <p:cNvGrpSpPr/>
          <p:nvPr/>
        </p:nvGrpSpPr>
        <p:grpSpPr>
          <a:xfrm>
            <a:off x="381000" y="3297598"/>
            <a:ext cx="8534400" cy="3217502"/>
            <a:chOff x="0" y="0"/>
            <a:chExt cx="2948376" cy="812800"/>
          </a:xfrm>
        </p:grpSpPr>
        <p:sp>
          <p:nvSpPr>
            <p:cNvPr id="6" name="Freeform 6">
              <a:extLst>
                <a:ext uri="{FF2B5EF4-FFF2-40B4-BE49-F238E27FC236}">
                  <a16:creationId xmlns:a16="http://schemas.microsoft.com/office/drawing/2014/main" id="{D0E942F1-2EA4-D49E-26F4-8460D44FDB6E}"/>
                </a:ext>
              </a:extLst>
            </p:cNvPr>
            <p:cNvSpPr/>
            <p:nvPr/>
          </p:nvSpPr>
          <p:spPr>
            <a:xfrm>
              <a:off x="0" y="0"/>
              <a:ext cx="2948376" cy="812800"/>
            </a:xfrm>
            <a:custGeom>
              <a:avLst/>
              <a:gdLst/>
              <a:ahLst/>
              <a:cxnLst/>
              <a:rect l="l" t="t" r="r" b="b"/>
              <a:pathLst>
                <a:path w="2948376" h="812800">
                  <a:moveTo>
                    <a:pt x="35270" y="0"/>
                  </a:moveTo>
                  <a:lnTo>
                    <a:pt x="2913105" y="0"/>
                  </a:lnTo>
                  <a:cubicBezTo>
                    <a:pt x="2932585" y="0"/>
                    <a:pt x="2948376" y="15791"/>
                    <a:pt x="2948376" y="35270"/>
                  </a:cubicBezTo>
                  <a:lnTo>
                    <a:pt x="2948376" y="777530"/>
                  </a:lnTo>
                  <a:cubicBezTo>
                    <a:pt x="2948376" y="797009"/>
                    <a:pt x="2932585" y="812800"/>
                    <a:pt x="2913105" y="812800"/>
                  </a:cubicBezTo>
                  <a:lnTo>
                    <a:pt x="35270" y="812800"/>
                  </a:lnTo>
                  <a:cubicBezTo>
                    <a:pt x="15791" y="812800"/>
                    <a:pt x="0" y="797009"/>
                    <a:pt x="0" y="777530"/>
                  </a:cubicBezTo>
                  <a:lnTo>
                    <a:pt x="0" y="35270"/>
                  </a:lnTo>
                  <a:cubicBezTo>
                    <a:pt x="0" y="15791"/>
                    <a:pt x="15791" y="0"/>
                    <a:pt x="35270" y="0"/>
                  </a:cubicBezTo>
                  <a:close/>
                </a:path>
              </a:pathLst>
            </a:custGeom>
            <a:solidFill>
              <a:srgbClr val="FFC53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619B7BB7-C4C3-913C-4BAA-1B7ADD16348A}"/>
                </a:ext>
              </a:extLst>
            </p:cNvPr>
            <p:cNvSpPr txBox="1"/>
            <p:nvPr/>
          </p:nvSpPr>
          <p:spPr>
            <a:xfrm>
              <a:off x="0" y="-38100"/>
              <a:ext cx="2948376"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TextBox 8">
            <a:extLst>
              <a:ext uri="{FF2B5EF4-FFF2-40B4-BE49-F238E27FC236}">
                <a16:creationId xmlns:a16="http://schemas.microsoft.com/office/drawing/2014/main" id="{8B7A8A86-CD6D-EFDC-230E-21C76B4663B0}"/>
              </a:ext>
            </a:extLst>
          </p:cNvPr>
          <p:cNvSpPr txBox="1"/>
          <p:nvPr/>
        </p:nvSpPr>
        <p:spPr>
          <a:xfrm>
            <a:off x="914400" y="3600449"/>
            <a:ext cx="10138647" cy="2588273"/>
          </a:xfrm>
          <a:prstGeom prst="rect">
            <a:avLst/>
          </a:prstGeom>
        </p:spPr>
        <p:txBody>
          <a:bodyPr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tr-TR" sz="7328" b="0" i="0" u="none" strike="noStrike" kern="1200" cap="none" spc="0" normalizeH="0" baseline="0" noProof="0" dirty="0">
                <a:ln>
                  <a:noFill/>
                </a:ln>
                <a:solidFill>
                  <a:srgbClr val="000000"/>
                </a:solidFill>
                <a:effectLst/>
                <a:uLnTx/>
                <a:uFillTx/>
                <a:latin typeface="Fira Code"/>
                <a:ea typeface="Fira Code"/>
                <a:cs typeface="Fira Code"/>
                <a:sym typeface="Fira Code"/>
              </a:rPr>
              <a:t>Önceki Hafta Tekrarı</a:t>
            </a:r>
          </a:p>
        </p:txBody>
      </p:sp>
      <p:sp>
        <p:nvSpPr>
          <p:cNvPr id="10" name="Slayt Numarası Yer Tutucusu 9">
            <a:extLst>
              <a:ext uri="{FF2B5EF4-FFF2-40B4-BE49-F238E27FC236}">
                <a16:creationId xmlns:a16="http://schemas.microsoft.com/office/drawing/2014/main" id="{B1728B84-715D-9B09-B7FA-786AD569A33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spTree>
    <p:extLst>
      <p:ext uri="{BB962C8B-B14F-4D97-AF65-F5344CB8AC3E}">
        <p14:creationId xmlns:p14="http://schemas.microsoft.com/office/powerpoint/2010/main" val="17004326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BCD49-AADC-F3AF-BBC6-CDB62E7D6CE2}"/>
            </a:ext>
          </a:extLst>
        </p:cNvPr>
        <p:cNvGrpSpPr/>
        <p:nvPr/>
      </p:nvGrpSpPr>
      <p:grpSpPr>
        <a:xfrm>
          <a:off x="0" y="0"/>
          <a:ext cx="0" cy="0"/>
          <a:chOff x="0" y="0"/>
          <a:chExt cx="0" cy="0"/>
        </a:xfrm>
      </p:grpSpPr>
      <p:sp>
        <p:nvSpPr>
          <p:cNvPr id="16" name="TextBox 16">
            <a:extLst>
              <a:ext uri="{FF2B5EF4-FFF2-40B4-BE49-F238E27FC236}">
                <a16:creationId xmlns:a16="http://schemas.microsoft.com/office/drawing/2014/main" id="{360CC27A-7A2D-22B2-702C-BF24E9C5A0F9}"/>
              </a:ext>
            </a:extLst>
          </p:cNvPr>
          <p:cNvSpPr txBox="1"/>
          <p:nvPr/>
        </p:nvSpPr>
        <p:spPr>
          <a:xfrm>
            <a:off x="4038600" y="3647768"/>
            <a:ext cx="13187966" cy="461664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rPr>
              <a:t>Bu gömülü fonksiyonlar haricinde farklı işlevler için geliştirilmiş fonksiyon kütüphaneleri vardır. Örneğin matematik işlemlerinde ihtiyaç duyabileceğiniz tüm fonksiyonlar, hazır olarak programlama dili ve “Math” isimli bir kütüphane ile gelir. </a:t>
            </a:r>
          </a:p>
          <a:p>
            <a:pPr marL="0" marR="0" lvl="0" indent="0" algn="just" defTabSz="914400" rtl="0" eaLnBrk="1" fontAlgn="auto" latinLnBrk="0" hangingPunct="1">
              <a:lnSpc>
                <a:spcPct val="100000"/>
              </a:lnSpc>
              <a:spcBef>
                <a:spcPct val="0"/>
              </a:spcBef>
              <a:spcAft>
                <a:spcPts val="0"/>
              </a:spcAft>
              <a:buClrTx/>
              <a:buSzTx/>
              <a:buFontTx/>
              <a:buNone/>
              <a:tabLst/>
              <a:defRPr/>
            </a:pPr>
            <a:endParaRPr lang="tr-TR" sz="3000" dirty="0">
              <a:solidFill>
                <a:srgbClr val="FFFFFF"/>
              </a:solidFill>
              <a:latin typeface="Fira Code"/>
              <a:ea typeface="Fira Code"/>
              <a:cs typeface="Fira Code"/>
              <a:sym typeface="Fira Code"/>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rPr>
              <a:t>İhtiyaç duyduğunuzda makine öğrenmesi, oyun geliştirme, ağ işlemleri gibi alanlarda size gerekli işlevleri sağlayacak kütüphaneler programlama diline eklenip kullanılabilir.</a:t>
            </a:r>
            <a:endParaRPr kumimoji="0" lang="en-US" sz="30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sp>
        <p:nvSpPr>
          <p:cNvPr id="2" name="Slayt Numarası Yer Tutucusu 1">
            <a:extLst>
              <a:ext uri="{FF2B5EF4-FFF2-40B4-BE49-F238E27FC236}">
                <a16:creationId xmlns:a16="http://schemas.microsoft.com/office/drawing/2014/main" id="{6DAF6F13-CAEC-6997-C28F-AA49612260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800" b="0" i="0" u="none" strike="noStrike" kern="1200" cap="none" spc="0" normalizeH="0" baseline="0" noProof="0" dirty="0">
              <a:ln>
                <a:noFill/>
              </a:ln>
              <a:solidFill>
                <a:prstClr val="white"/>
              </a:solidFill>
              <a:effectLst/>
              <a:uLnTx/>
              <a:uFillTx/>
              <a:latin typeface="Fira Code"/>
              <a:ea typeface="Fira Code"/>
              <a:cs typeface="Fira Code"/>
            </a:endParaRPr>
          </a:p>
        </p:txBody>
      </p:sp>
      <p:sp>
        <p:nvSpPr>
          <p:cNvPr id="4" name="TextBox 15">
            <a:extLst>
              <a:ext uri="{FF2B5EF4-FFF2-40B4-BE49-F238E27FC236}">
                <a16:creationId xmlns:a16="http://schemas.microsoft.com/office/drawing/2014/main" id="{26D71D9B-6180-B7D3-2D9B-726D2292B8BF}"/>
              </a:ext>
            </a:extLst>
          </p:cNvPr>
          <p:cNvSpPr txBox="1"/>
          <p:nvPr/>
        </p:nvSpPr>
        <p:spPr>
          <a:xfrm>
            <a:off x="685800" y="1470727"/>
            <a:ext cx="17602200" cy="1262590"/>
          </a:xfrm>
          <a:prstGeom prst="rect">
            <a:avLst/>
          </a:prstGeom>
        </p:spPr>
        <p:txBody>
          <a:bodyPr wrap="square" lIns="0" tIns="0" rIns="0" bIns="0" rtlCol="0" anchor="t">
            <a:spAutoFit/>
          </a:bodyPr>
          <a:lstStyle/>
          <a:p>
            <a:pPr lvl="0">
              <a:lnSpc>
                <a:spcPts val="10260"/>
              </a:lnSpc>
              <a:spcBef>
                <a:spcPct val="0"/>
              </a:spcBef>
              <a:defRPr/>
            </a:pPr>
            <a:r>
              <a:rPr lang="en-US" sz="7200" dirty="0">
                <a:solidFill>
                  <a:srgbClr val="AB81FF"/>
                </a:solidFill>
                <a:latin typeface="Fira Code"/>
                <a:ea typeface="Fira Code"/>
                <a:cs typeface="Fira Code"/>
                <a:sym typeface="Fira Code"/>
              </a:rPr>
              <a:t>{0</a:t>
            </a:r>
            <a:r>
              <a:rPr lang="tr-TR" sz="7200" dirty="0">
                <a:solidFill>
                  <a:srgbClr val="AB81FF"/>
                </a:solidFill>
                <a:latin typeface="Fira Code"/>
                <a:ea typeface="Fira Code"/>
                <a:cs typeface="Fira Code"/>
                <a:sym typeface="Fira Code"/>
              </a:rPr>
              <a:t>4</a:t>
            </a:r>
            <a:r>
              <a:rPr lang="en-US" sz="7200" dirty="0">
                <a:solidFill>
                  <a:srgbClr val="AB81FF"/>
                </a:solidFill>
                <a:latin typeface="Fira Code"/>
                <a:ea typeface="Fira Code"/>
                <a:cs typeface="Fira Code"/>
                <a:sym typeface="Fira Code"/>
              </a:rPr>
              <a:t>}</a:t>
            </a:r>
            <a:r>
              <a:rPr lang="tr-TR" sz="7200" dirty="0">
                <a:solidFill>
                  <a:srgbClr val="AB81FF"/>
                </a:solidFill>
                <a:latin typeface="Fira Code"/>
                <a:ea typeface="Fira Code"/>
                <a:cs typeface="Fira Code"/>
                <a:sym typeface="Fira Code"/>
              </a:rPr>
              <a:t> </a:t>
            </a:r>
            <a:r>
              <a:rPr lang="tr-TR" sz="4000" dirty="0">
                <a:solidFill>
                  <a:srgbClr val="FF5858"/>
                </a:solidFill>
                <a:latin typeface="Fira Code"/>
                <a:ea typeface="Fira Code"/>
                <a:cs typeface="Fira Code"/>
                <a:sym typeface="Fira Code"/>
              </a:rPr>
              <a:t>Gömülü Fonksiyonların ve Modüllerin Kullanımı</a:t>
            </a:r>
            <a:endParaRPr lang="tr-TR" sz="7200" dirty="0">
              <a:solidFill>
                <a:srgbClr val="FF5858"/>
              </a:solidFill>
              <a:latin typeface="Fira Code"/>
              <a:ea typeface="Fira Code"/>
              <a:cs typeface="Fira Code"/>
              <a:sym typeface="Fira Code"/>
            </a:endParaRPr>
          </a:p>
        </p:txBody>
      </p:sp>
      <p:sp>
        <p:nvSpPr>
          <p:cNvPr id="3" name="Freeform 10">
            <a:extLst>
              <a:ext uri="{FF2B5EF4-FFF2-40B4-BE49-F238E27FC236}">
                <a16:creationId xmlns:a16="http://schemas.microsoft.com/office/drawing/2014/main" id="{E2F23557-BA57-C79C-173B-2BDCF2449920}"/>
              </a:ext>
            </a:extLst>
          </p:cNvPr>
          <p:cNvSpPr/>
          <p:nvPr/>
        </p:nvSpPr>
        <p:spPr>
          <a:xfrm>
            <a:off x="228600" y="3409974"/>
            <a:ext cx="3248864" cy="4826174"/>
          </a:xfrm>
          <a:custGeom>
            <a:avLst/>
            <a:gdLst/>
            <a:ahLst/>
            <a:cxnLst/>
            <a:rect l="l" t="t" r="r" b="b"/>
            <a:pathLst>
              <a:path w="1011329" h="1502325">
                <a:moveTo>
                  <a:pt x="0" y="0"/>
                </a:moveTo>
                <a:lnTo>
                  <a:pt x="1011329" y="0"/>
                </a:lnTo>
                <a:lnTo>
                  <a:pt x="1011329" y="1502325"/>
                </a:lnTo>
                <a:lnTo>
                  <a:pt x="0" y="1502325"/>
                </a:lnTo>
                <a:lnTo>
                  <a:pt x="0" y="0"/>
                </a:lnTo>
                <a:close/>
              </a:path>
            </a:pathLst>
          </a:custGeom>
          <a:blipFill>
            <a:blip r:embed="rId2"/>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p>
        </p:txBody>
      </p:sp>
    </p:spTree>
    <p:extLst>
      <p:ext uri="{BB962C8B-B14F-4D97-AF65-F5344CB8AC3E}">
        <p14:creationId xmlns:p14="http://schemas.microsoft.com/office/powerpoint/2010/main" val="10220184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38274-1C37-73E9-ADC7-4AA8CEC72008}"/>
            </a:ext>
          </a:extLst>
        </p:cNvPr>
        <p:cNvGrpSpPr/>
        <p:nvPr/>
      </p:nvGrpSpPr>
      <p:grpSpPr>
        <a:xfrm>
          <a:off x="0" y="0"/>
          <a:ext cx="0" cy="0"/>
          <a:chOff x="0" y="0"/>
          <a:chExt cx="0" cy="0"/>
        </a:xfrm>
      </p:grpSpPr>
      <p:sp>
        <p:nvSpPr>
          <p:cNvPr id="16" name="TextBox 16">
            <a:extLst>
              <a:ext uri="{FF2B5EF4-FFF2-40B4-BE49-F238E27FC236}">
                <a16:creationId xmlns:a16="http://schemas.microsoft.com/office/drawing/2014/main" id="{A3B7ADC6-1136-5A04-E2F8-20CCB2679CD4}"/>
              </a:ext>
            </a:extLst>
          </p:cNvPr>
          <p:cNvSpPr txBox="1"/>
          <p:nvPr/>
        </p:nvSpPr>
        <p:spPr>
          <a:xfrm>
            <a:off x="3886200" y="3745569"/>
            <a:ext cx="13187966" cy="461664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rPr>
              <a:t>Kendiniz de projenizde kullanmak için yazdığınız fonksiyonları bir kütüphane hâlinde toplayarak ihtiyacı olan programcılara dağıtabilirsiniz. Bu şekilde bir konuda belirli işlevleri yerine getiren fonksiyonların bir araya getirildiği Python dosyalarına </a:t>
            </a:r>
            <a:r>
              <a:rPr kumimoji="0" lang="tr-TR" sz="3000" b="1" i="0" u="none" strike="noStrike" kern="1200" cap="none" spc="0" normalizeH="0" baseline="0" noProof="0" dirty="0">
                <a:ln>
                  <a:noFill/>
                </a:ln>
                <a:solidFill>
                  <a:srgbClr val="AB81FF"/>
                </a:solidFill>
                <a:effectLst/>
                <a:uLnTx/>
                <a:uFillTx/>
                <a:latin typeface="Fira Code"/>
                <a:ea typeface="Fira Code"/>
                <a:cs typeface="Fira Code"/>
                <a:sym typeface="Fira Code"/>
              </a:rPr>
              <a:t>modül</a:t>
            </a:r>
            <a:r>
              <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rPr>
              <a:t> denir. </a:t>
            </a:r>
            <a:br>
              <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rPr>
            </a:br>
            <a:br>
              <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rPr>
            </a:br>
            <a:r>
              <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rPr>
              <a:t>Hâlihazırda programlama dili kurulumu ile birlikte birçok modül bilgisayarınıza yüklenir. Bu modüller haricinde ihtiyaç duyabileceğiniz modüller de üçüncü parti sağlayıcılardan bulunabilir. </a:t>
            </a:r>
            <a:endParaRPr kumimoji="0" lang="en-US" sz="30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sp>
        <p:nvSpPr>
          <p:cNvPr id="2" name="Slayt Numarası Yer Tutucusu 1">
            <a:extLst>
              <a:ext uri="{FF2B5EF4-FFF2-40B4-BE49-F238E27FC236}">
                <a16:creationId xmlns:a16="http://schemas.microsoft.com/office/drawing/2014/main" id="{96D1BFED-18AF-D29F-BA24-1DCD0F09BE3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800" b="0" i="0" u="none" strike="noStrike" kern="1200" cap="none" spc="0" normalizeH="0" baseline="0" noProof="0" dirty="0">
              <a:ln>
                <a:noFill/>
              </a:ln>
              <a:solidFill>
                <a:prstClr val="white"/>
              </a:solidFill>
              <a:effectLst/>
              <a:uLnTx/>
              <a:uFillTx/>
              <a:latin typeface="Fira Code"/>
              <a:ea typeface="Fira Code"/>
              <a:cs typeface="Fira Code"/>
            </a:endParaRPr>
          </a:p>
        </p:txBody>
      </p:sp>
      <p:sp>
        <p:nvSpPr>
          <p:cNvPr id="4" name="TextBox 15">
            <a:extLst>
              <a:ext uri="{FF2B5EF4-FFF2-40B4-BE49-F238E27FC236}">
                <a16:creationId xmlns:a16="http://schemas.microsoft.com/office/drawing/2014/main" id="{6927E736-0D97-CE0F-F899-1E9D2C19EBA6}"/>
              </a:ext>
            </a:extLst>
          </p:cNvPr>
          <p:cNvSpPr txBox="1"/>
          <p:nvPr/>
        </p:nvSpPr>
        <p:spPr>
          <a:xfrm>
            <a:off x="685800" y="1470727"/>
            <a:ext cx="17602200" cy="1262590"/>
          </a:xfrm>
          <a:prstGeom prst="rect">
            <a:avLst/>
          </a:prstGeom>
        </p:spPr>
        <p:txBody>
          <a:bodyPr wrap="square" lIns="0" tIns="0" rIns="0" bIns="0" rtlCol="0" anchor="t">
            <a:spAutoFit/>
          </a:bodyPr>
          <a:lstStyle/>
          <a:p>
            <a:pPr lvl="0">
              <a:lnSpc>
                <a:spcPts val="10260"/>
              </a:lnSpc>
              <a:spcBef>
                <a:spcPct val="0"/>
              </a:spcBef>
              <a:defRPr/>
            </a:pPr>
            <a:r>
              <a:rPr lang="en-US" sz="7200" dirty="0">
                <a:solidFill>
                  <a:srgbClr val="AB81FF"/>
                </a:solidFill>
                <a:latin typeface="Fira Code"/>
                <a:ea typeface="Fira Code"/>
                <a:cs typeface="Fira Code"/>
                <a:sym typeface="Fira Code"/>
              </a:rPr>
              <a:t>{0</a:t>
            </a:r>
            <a:r>
              <a:rPr lang="tr-TR" sz="7200" dirty="0">
                <a:solidFill>
                  <a:srgbClr val="AB81FF"/>
                </a:solidFill>
                <a:latin typeface="Fira Code"/>
                <a:ea typeface="Fira Code"/>
                <a:cs typeface="Fira Code"/>
                <a:sym typeface="Fira Code"/>
              </a:rPr>
              <a:t>4</a:t>
            </a:r>
            <a:r>
              <a:rPr lang="en-US" sz="7200" dirty="0">
                <a:solidFill>
                  <a:srgbClr val="AB81FF"/>
                </a:solidFill>
                <a:latin typeface="Fira Code"/>
                <a:ea typeface="Fira Code"/>
                <a:cs typeface="Fira Code"/>
                <a:sym typeface="Fira Code"/>
              </a:rPr>
              <a:t>}</a:t>
            </a:r>
            <a:r>
              <a:rPr lang="tr-TR" sz="7200" dirty="0">
                <a:solidFill>
                  <a:srgbClr val="AB81FF"/>
                </a:solidFill>
                <a:latin typeface="Fira Code"/>
                <a:ea typeface="Fira Code"/>
                <a:cs typeface="Fira Code"/>
                <a:sym typeface="Fira Code"/>
              </a:rPr>
              <a:t> </a:t>
            </a:r>
            <a:r>
              <a:rPr lang="tr-TR" sz="4000" dirty="0">
                <a:solidFill>
                  <a:srgbClr val="FF5858"/>
                </a:solidFill>
                <a:latin typeface="Fira Code"/>
                <a:ea typeface="Fira Code"/>
                <a:cs typeface="Fira Code"/>
                <a:sym typeface="Fira Code"/>
              </a:rPr>
              <a:t>Gömülü Fonksiyonların ve Modüllerin Kullanımı</a:t>
            </a:r>
            <a:endParaRPr lang="tr-TR" sz="7200" dirty="0">
              <a:solidFill>
                <a:srgbClr val="FF5858"/>
              </a:solidFill>
              <a:latin typeface="Fira Code"/>
              <a:ea typeface="Fira Code"/>
              <a:cs typeface="Fira Code"/>
              <a:sym typeface="Fira Code"/>
            </a:endParaRPr>
          </a:p>
        </p:txBody>
      </p:sp>
      <p:sp>
        <p:nvSpPr>
          <p:cNvPr id="3" name="Freeform 10">
            <a:extLst>
              <a:ext uri="{FF2B5EF4-FFF2-40B4-BE49-F238E27FC236}">
                <a16:creationId xmlns:a16="http://schemas.microsoft.com/office/drawing/2014/main" id="{8F21BFE8-4EF3-43A7-3091-A9A09782C008}"/>
              </a:ext>
            </a:extLst>
          </p:cNvPr>
          <p:cNvSpPr/>
          <p:nvPr/>
        </p:nvSpPr>
        <p:spPr>
          <a:xfrm>
            <a:off x="228600" y="3409974"/>
            <a:ext cx="3248864" cy="4826174"/>
          </a:xfrm>
          <a:custGeom>
            <a:avLst/>
            <a:gdLst/>
            <a:ahLst/>
            <a:cxnLst/>
            <a:rect l="l" t="t" r="r" b="b"/>
            <a:pathLst>
              <a:path w="1011329" h="1502325">
                <a:moveTo>
                  <a:pt x="0" y="0"/>
                </a:moveTo>
                <a:lnTo>
                  <a:pt x="1011329" y="0"/>
                </a:lnTo>
                <a:lnTo>
                  <a:pt x="1011329" y="1502325"/>
                </a:lnTo>
                <a:lnTo>
                  <a:pt x="0" y="1502325"/>
                </a:lnTo>
                <a:lnTo>
                  <a:pt x="0" y="0"/>
                </a:lnTo>
                <a:close/>
              </a:path>
            </a:pathLst>
          </a:custGeom>
          <a:blipFill>
            <a:blip r:embed="rId2"/>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p>
        </p:txBody>
      </p:sp>
    </p:spTree>
    <p:extLst>
      <p:ext uri="{BB962C8B-B14F-4D97-AF65-F5344CB8AC3E}">
        <p14:creationId xmlns:p14="http://schemas.microsoft.com/office/powerpoint/2010/main" val="3217152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16604-EDCE-CDEF-5FA0-FE4411CDCFD4}"/>
            </a:ext>
          </a:extLst>
        </p:cNvPr>
        <p:cNvGrpSpPr/>
        <p:nvPr/>
      </p:nvGrpSpPr>
      <p:grpSpPr>
        <a:xfrm>
          <a:off x="0" y="0"/>
          <a:ext cx="0" cy="0"/>
          <a:chOff x="0" y="0"/>
          <a:chExt cx="0" cy="0"/>
        </a:xfrm>
      </p:grpSpPr>
      <p:sp>
        <p:nvSpPr>
          <p:cNvPr id="16" name="TextBox 16">
            <a:extLst>
              <a:ext uri="{FF2B5EF4-FFF2-40B4-BE49-F238E27FC236}">
                <a16:creationId xmlns:a16="http://schemas.microsoft.com/office/drawing/2014/main" id="{703C6128-D73F-9E66-F373-D2B723CEB6C8}"/>
              </a:ext>
            </a:extLst>
          </p:cNvPr>
          <p:cNvSpPr txBox="1"/>
          <p:nvPr/>
        </p:nvSpPr>
        <p:spPr>
          <a:xfrm>
            <a:off x="4038600" y="4912667"/>
            <a:ext cx="13187966" cy="461665"/>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rPr>
              <a:t>Ders kapsamında hiç modül kullandık mı?</a:t>
            </a:r>
            <a:endParaRPr kumimoji="0" lang="en-US" sz="30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sp>
        <p:nvSpPr>
          <p:cNvPr id="2" name="Slayt Numarası Yer Tutucusu 1">
            <a:extLst>
              <a:ext uri="{FF2B5EF4-FFF2-40B4-BE49-F238E27FC236}">
                <a16:creationId xmlns:a16="http://schemas.microsoft.com/office/drawing/2014/main" id="{41A8E392-7C35-4578-3F1F-611D9C8B0C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800" b="0" i="0" u="none" strike="noStrike" kern="1200" cap="none" spc="0" normalizeH="0" baseline="0" noProof="0" dirty="0">
              <a:ln>
                <a:noFill/>
              </a:ln>
              <a:solidFill>
                <a:prstClr val="white"/>
              </a:solidFill>
              <a:effectLst/>
              <a:uLnTx/>
              <a:uFillTx/>
              <a:latin typeface="Fira Code"/>
              <a:ea typeface="Fira Code"/>
              <a:cs typeface="Fira Code"/>
            </a:endParaRPr>
          </a:p>
        </p:txBody>
      </p:sp>
      <p:sp>
        <p:nvSpPr>
          <p:cNvPr id="4" name="TextBox 15">
            <a:extLst>
              <a:ext uri="{FF2B5EF4-FFF2-40B4-BE49-F238E27FC236}">
                <a16:creationId xmlns:a16="http://schemas.microsoft.com/office/drawing/2014/main" id="{8D9706D2-9ED5-5700-742A-490902A8781B}"/>
              </a:ext>
            </a:extLst>
          </p:cNvPr>
          <p:cNvSpPr txBox="1"/>
          <p:nvPr/>
        </p:nvSpPr>
        <p:spPr>
          <a:xfrm>
            <a:off x="685800" y="1470727"/>
            <a:ext cx="17602200" cy="1262590"/>
          </a:xfrm>
          <a:prstGeom prst="rect">
            <a:avLst/>
          </a:prstGeom>
        </p:spPr>
        <p:txBody>
          <a:bodyPr wrap="square" lIns="0" tIns="0" rIns="0" bIns="0" rtlCol="0" anchor="t">
            <a:spAutoFit/>
          </a:bodyPr>
          <a:lstStyle/>
          <a:p>
            <a:pPr lvl="0">
              <a:lnSpc>
                <a:spcPts val="10260"/>
              </a:lnSpc>
              <a:spcBef>
                <a:spcPct val="0"/>
              </a:spcBef>
              <a:defRPr/>
            </a:pPr>
            <a:r>
              <a:rPr lang="en-US" sz="7200" dirty="0">
                <a:solidFill>
                  <a:srgbClr val="AB81FF"/>
                </a:solidFill>
                <a:latin typeface="Fira Code"/>
                <a:ea typeface="Fira Code"/>
                <a:cs typeface="Fira Code"/>
                <a:sym typeface="Fira Code"/>
              </a:rPr>
              <a:t>{0</a:t>
            </a:r>
            <a:r>
              <a:rPr lang="tr-TR" sz="7200" dirty="0">
                <a:solidFill>
                  <a:srgbClr val="AB81FF"/>
                </a:solidFill>
                <a:latin typeface="Fira Code"/>
                <a:ea typeface="Fira Code"/>
                <a:cs typeface="Fira Code"/>
                <a:sym typeface="Fira Code"/>
              </a:rPr>
              <a:t>4</a:t>
            </a:r>
            <a:r>
              <a:rPr lang="en-US" sz="7200" dirty="0">
                <a:solidFill>
                  <a:srgbClr val="AB81FF"/>
                </a:solidFill>
                <a:latin typeface="Fira Code"/>
                <a:ea typeface="Fira Code"/>
                <a:cs typeface="Fira Code"/>
                <a:sym typeface="Fira Code"/>
              </a:rPr>
              <a:t>}</a:t>
            </a:r>
            <a:r>
              <a:rPr lang="tr-TR" sz="7200" dirty="0">
                <a:solidFill>
                  <a:srgbClr val="AB81FF"/>
                </a:solidFill>
                <a:latin typeface="Fira Code"/>
                <a:ea typeface="Fira Code"/>
                <a:cs typeface="Fira Code"/>
                <a:sym typeface="Fira Code"/>
              </a:rPr>
              <a:t> </a:t>
            </a:r>
            <a:r>
              <a:rPr lang="tr-TR" sz="4000" dirty="0">
                <a:solidFill>
                  <a:srgbClr val="FF5858"/>
                </a:solidFill>
                <a:latin typeface="Fira Code"/>
                <a:ea typeface="Fira Code"/>
                <a:cs typeface="Fira Code"/>
                <a:sym typeface="Fira Code"/>
              </a:rPr>
              <a:t>Gömülü Fonksiyonların ve Modüllerin Kullanımı</a:t>
            </a:r>
            <a:endParaRPr lang="tr-TR" sz="7200" dirty="0">
              <a:solidFill>
                <a:srgbClr val="FF5858"/>
              </a:solidFill>
              <a:latin typeface="Fira Code"/>
              <a:ea typeface="Fira Code"/>
              <a:cs typeface="Fira Code"/>
              <a:sym typeface="Fira Code"/>
            </a:endParaRPr>
          </a:p>
        </p:txBody>
      </p:sp>
      <p:sp>
        <p:nvSpPr>
          <p:cNvPr id="3" name="Freeform 10">
            <a:extLst>
              <a:ext uri="{FF2B5EF4-FFF2-40B4-BE49-F238E27FC236}">
                <a16:creationId xmlns:a16="http://schemas.microsoft.com/office/drawing/2014/main" id="{23171FC5-66DE-225B-6A9A-4BFA7139078B}"/>
              </a:ext>
            </a:extLst>
          </p:cNvPr>
          <p:cNvSpPr/>
          <p:nvPr/>
        </p:nvSpPr>
        <p:spPr>
          <a:xfrm>
            <a:off x="228600" y="3409974"/>
            <a:ext cx="3248864" cy="4826174"/>
          </a:xfrm>
          <a:custGeom>
            <a:avLst/>
            <a:gdLst/>
            <a:ahLst/>
            <a:cxnLst/>
            <a:rect l="l" t="t" r="r" b="b"/>
            <a:pathLst>
              <a:path w="1011329" h="1502325">
                <a:moveTo>
                  <a:pt x="0" y="0"/>
                </a:moveTo>
                <a:lnTo>
                  <a:pt x="1011329" y="0"/>
                </a:lnTo>
                <a:lnTo>
                  <a:pt x="1011329" y="1502325"/>
                </a:lnTo>
                <a:lnTo>
                  <a:pt x="0" y="1502325"/>
                </a:lnTo>
                <a:lnTo>
                  <a:pt x="0" y="0"/>
                </a:lnTo>
                <a:close/>
              </a:path>
            </a:pathLst>
          </a:custGeom>
          <a:blipFill>
            <a:blip r:embed="rId2"/>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p>
        </p:txBody>
      </p:sp>
    </p:spTree>
    <p:extLst>
      <p:ext uri="{BB962C8B-B14F-4D97-AF65-F5344CB8AC3E}">
        <p14:creationId xmlns:p14="http://schemas.microsoft.com/office/powerpoint/2010/main" val="21581444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15673-ECC5-8B94-2C2E-1EBF0168E790}"/>
            </a:ext>
          </a:extLst>
        </p:cNvPr>
        <p:cNvGrpSpPr/>
        <p:nvPr/>
      </p:nvGrpSpPr>
      <p:grpSpPr>
        <a:xfrm>
          <a:off x="0" y="0"/>
          <a:ext cx="0" cy="0"/>
          <a:chOff x="0" y="0"/>
          <a:chExt cx="0" cy="0"/>
        </a:xfrm>
      </p:grpSpPr>
      <p:sp>
        <p:nvSpPr>
          <p:cNvPr id="16" name="TextBox 16">
            <a:extLst>
              <a:ext uri="{FF2B5EF4-FFF2-40B4-BE49-F238E27FC236}">
                <a16:creationId xmlns:a16="http://schemas.microsoft.com/office/drawing/2014/main" id="{FDD0F16D-EC18-9DF1-F12C-88458ACDE0AE}"/>
              </a:ext>
            </a:extLst>
          </p:cNvPr>
          <p:cNvSpPr txBox="1"/>
          <p:nvPr/>
        </p:nvSpPr>
        <p:spPr>
          <a:xfrm>
            <a:off x="3810000" y="3771900"/>
            <a:ext cx="13187966" cy="600164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rPr>
              <a:t>Programlama diline eklenmiş olan modülü ve içerdiği fonksiyonları kullanabilmek için önce yazılan kodun başına “</a:t>
            </a:r>
            <a:r>
              <a:rPr kumimoji="0" lang="tr-TR" sz="3000" b="1" i="0" u="none" strike="noStrike" kern="1200" cap="none" spc="0" normalizeH="0" baseline="0" noProof="0" dirty="0" err="1">
                <a:ln>
                  <a:noFill/>
                </a:ln>
                <a:solidFill>
                  <a:srgbClr val="AB81FF"/>
                </a:solidFill>
                <a:effectLst/>
                <a:uLnTx/>
                <a:uFillTx/>
                <a:latin typeface="Fira Code"/>
                <a:ea typeface="Fira Code"/>
                <a:cs typeface="Fira Code"/>
                <a:sym typeface="Fira Code"/>
              </a:rPr>
              <a:t>import</a:t>
            </a:r>
            <a:r>
              <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rPr>
              <a:t>” komutu eklenerek modüle erişim sağlanır. </a:t>
            </a:r>
          </a:p>
          <a:p>
            <a:pPr marL="0" marR="0" lvl="0" indent="0" algn="just" defTabSz="914400" rtl="0" eaLnBrk="1" fontAlgn="auto" latinLnBrk="0" hangingPunct="1">
              <a:lnSpc>
                <a:spcPct val="100000"/>
              </a:lnSpc>
              <a:spcBef>
                <a:spcPct val="0"/>
              </a:spcBef>
              <a:spcAft>
                <a:spcPts val="0"/>
              </a:spcAft>
              <a:buClrTx/>
              <a:buSzTx/>
              <a:buFontTx/>
              <a:buNone/>
              <a:tabLst/>
              <a:defRPr/>
            </a:pPr>
            <a:endParaRPr lang="tr-TR" sz="3000" dirty="0">
              <a:solidFill>
                <a:srgbClr val="FFFFFF"/>
              </a:solidFill>
              <a:latin typeface="Fira Code"/>
              <a:ea typeface="Fira Code"/>
              <a:cs typeface="Fira Code"/>
              <a:sym typeface="Fira Code"/>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AB81FF"/>
                </a:solidFill>
                <a:effectLst/>
                <a:uLnTx/>
                <a:uFillTx/>
                <a:latin typeface="Fira Code"/>
                <a:ea typeface="Fira Code"/>
                <a:cs typeface="Fira Code"/>
                <a:sym typeface="Fira Code"/>
              </a:rPr>
              <a:t>from</a:t>
            </a:r>
            <a:r>
              <a:rPr kumimoji="0" lang="en-US" sz="3000" b="0" i="0" u="none" strike="noStrike" kern="1200" cap="none" spc="0" normalizeH="0" baseline="0" noProof="0" dirty="0">
                <a:ln>
                  <a:noFill/>
                </a:ln>
                <a:solidFill>
                  <a:srgbClr val="FFFFFF"/>
                </a:solidFill>
                <a:effectLst/>
                <a:uLnTx/>
                <a:uFillTx/>
                <a:latin typeface="Fira Code"/>
                <a:ea typeface="Fira Code"/>
                <a:cs typeface="Fira Code"/>
                <a:sym typeface="Fira Code"/>
              </a:rPr>
              <a:t> </a:t>
            </a:r>
            <a:r>
              <a:rPr kumimoji="0" lang="en-US" sz="3000" b="0" i="0" u="none" strike="noStrike" kern="1200" cap="none" spc="0" normalizeH="0" baseline="0" noProof="0" dirty="0" err="1">
                <a:ln>
                  <a:noFill/>
                </a:ln>
                <a:solidFill>
                  <a:srgbClr val="FFFFFF"/>
                </a:solidFill>
                <a:effectLst/>
                <a:uLnTx/>
                <a:uFillTx/>
                <a:latin typeface="Fira Code"/>
                <a:ea typeface="Fira Code"/>
                <a:cs typeface="Fira Code"/>
                <a:sym typeface="Fira Code"/>
              </a:rPr>
              <a:t>modül_adi</a:t>
            </a:r>
            <a:r>
              <a:rPr kumimoji="0" lang="en-US" sz="3000" b="0" i="0" u="none" strike="noStrike" kern="1200" cap="none" spc="0" normalizeH="0" baseline="0" noProof="0" dirty="0">
                <a:ln>
                  <a:noFill/>
                </a:ln>
                <a:solidFill>
                  <a:srgbClr val="FFFFFF"/>
                </a:solidFill>
                <a:effectLst/>
                <a:uLnTx/>
                <a:uFillTx/>
                <a:latin typeface="Fira Code"/>
                <a:ea typeface="Fira Code"/>
                <a:cs typeface="Fira Code"/>
                <a:sym typeface="Fira Code"/>
              </a:rPr>
              <a:t> </a:t>
            </a:r>
            <a:r>
              <a:rPr kumimoji="0" lang="en-US" sz="3000" b="1" i="0" u="none" strike="noStrike" kern="1200" cap="none" spc="0" normalizeH="0" baseline="0" noProof="0" dirty="0">
                <a:ln>
                  <a:noFill/>
                </a:ln>
                <a:solidFill>
                  <a:srgbClr val="AB81FF"/>
                </a:solidFill>
                <a:effectLst/>
                <a:uLnTx/>
                <a:uFillTx/>
                <a:latin typeface="Fira Code"/>
                <a:ea typeface="Fira Code"/>
                <a:cs typeface="Fira Code"/>
                <a:sym typeface="Fira Code"/>
              </a:rPr>
              <a:t>import</a:t>
            </a:r>
            <a:r>
              <a:rPr kumimoji="0" lang="en-US" sz="3000" b="0" i="0" u="none" strike="noStrike" kern="1200" cap="none" spc="0" normalizeH="0" baseline="0" noProof="0" dirty="0">
                <a:ln>
                  <a:noFill/>
                </a:ln>
                <a:solidFill>
                  <a:srgbClr val="FFFFFF"/>
                </a:solidFill>
                <a:effectLst/>
                <a:uLnTx/>
                <a:uFillTx/>
                <a:latin typeface="Fira Code"/>
                <a:ea typeface="Fira Code"/>
                <a:cs typeface="Fira Code"/>
                <a:sym typeface="Fira Code"/>
              </a:rPr>
              <a:t> </a:t>
            </a:r>
            <a:r>
              <a:rPr kumimoji="0" lang="en-US" sz="3000" b="0" i="0" u="none" strike="noStrike" kern="1200" cap="none" spc="0" normalizeH="0" baseline="0" noProof="0" dirty="0" err="1">
                <a:ln>
                  <a:noFill/>
                </a:ln>
                <a:solidFill>
                  <a:srgbClr val="FFFFFF"/>
                </a:solidFill>
                <a:effectLst/>
                <a:uLnTx/>
                <a:uFillTx/>
                <a:latin typeface="Fira Code"/>
                <a:ea typeface="Fira Code"/>
                <a:cs typeface="Fira Code"/>
                <a:sym typeface="Fira Code"/>
              </a:rPr>
              <a:t>fonksiyon_adi</a:t>
            </a:r>
            <a:endParaRPr kumimoji="0" lang="en-US" sz="30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rPr>
              <a:t>Programlama dili kurulumu ile gelen, matematik fonksiyonlarını içeren “math.py” dosyasına yani Math modülüne erişmek için programın başına aşağıdaki gibi erişim ifadesi eklenmesi gerekir.</a:t>
            </a: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lang="en-US" sz="3000" b="1" dirty="0">
                <a:solidFill>
                  <a:srgbClr val="AB81FF"/>
                </a:solidFill>
                <a:latin typeface="Fira Code"/>
                <a:ea typeface="Fira Code"/>
                <a:cs typeface="Fira Code"/>
                <a:sym typeface="Fira Code"/>
              </a:rPr>
              <a:t>from</a:t>
            </a:r>
            <a:r>
              <a:rPr kumimoji="0" lang="en-US" sz="3000" b="0" i="0" u="none" strike="noStrike" kern="1200" cap="none" spc="0" normalizeH="0" baseline="0" noProof="0" dirty="0">
                <a:ln>
                  <a:noFill/>
                </a:ln>
                <a:solidFill>
                  <a:srgbClr val="FFFFFF"/>
                </a:solidFill>
                <a:effectLst/>
                <a:uLnTx/>
                <a:uFillTx/>
                <a:latin typeface="Fira Code"/>
                <a:ea typeface="Fira Code"/>
                <a:cs typeface="Fira Code"/>
                <a:sym typeface="Fira Code"/>
              </a:rPr>
              <a:t> math </a:t>
            </a:r>
            <a:r>
              <a:rPr lang="en-US" sz="3000" b="1" dirty="0">
                <a:solidFill>
                  <a:srgbClr val="AB81FF"/>
                </a:solidFill>
                <a:latin typeface="Fira Code"/>
                <a:ea typeface="Fira Code"/>
                <a:cs typeface="Fira Code"/>
                <a:sym typeface="Fira Code"/>
              </a:rPr>
              <a:t>import</a:t>
            </a:r>
            <a:r>
              <a:rPr kumimoji="0" lang="en-US" sz="3000" b="0" i="0" u="none" strike="noStrike" kern="1200" cap="none" spc="0" normalizeH="0" baseline="0" noProof="0" dirty="0">
                <a:ln>
                  <a:noFill/>
                </a:ln>
                <a:solidFill>
                  <a:srgbClr val="FFFFFF"/>
                </a:solidFill>
                <a:effectLst/>
                <a:uLnTx/>
                <a:uFillTx/>
                <a:latin typeface="Fira Code"/>
                <a:ea typeface="Fira Code"/>
                <a:cs typeface="Fira Code"/>
                <a:sym typeface="Fira Code"/>
              </a:rPr>
              <a:t> sin</a:t>
            </a: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en-US" sz="30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sp>
        <p:nvSpPr>
          <p:cNvPr id="2" name="Slayt Numarası Yer Tutucusu 1">
            <a:extLst>
              <a:ext uri="{FF2B5EF4-FFF2-40B4-BE49-F238E27FC236}">
                <a16:creationId xmlns:a16="http://schemas.microsoft.com/office/drawing/2014/main" id="{20596978-04DC-D54E-785F-807B26B782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800" b="0" i="0" u="none" strike="noStrike" kern="1200" cap="none" spc="0" normalizeH="0" baseline="0" noProof="0" dirty="0">
              <a:ln>
                <a:noFill/>
              </a:ln>
              <a:solidFill>
                <a:prstClr val="white"/>
              </a:solidFill>
              <a:effectLst/>
              <a:uLnTx/>
              <a:uFillTx/>
              <a:latin typeface="Fira Code"/>
              <a:ea typeface="Fira Code"/>
              <a:cs typeface="Fira Code"/>
            </a:endParaRPr>
          </a:p>
        </p:txBody>
      </p:sp>
      <p:sp>
        <p:nvSpPr>
          <p:cNvPr id="4" name="TextBox 15">
            <a:extLst>
              <a:ext uri="{FF2B5EF4-FFF2-40B4-BE49-F238E27FC236}">
                <a16:creationId xmlns:a16="http://schemas.microsoft.com/office/drawing/2014/main" id="{7EC04D9D-D3D7-0241-D020-BC0A1F5B06F9}"/>
              </a:ext>
            </a:extLst>
          </p:cNvPr>
          <p:cNvSpPr txBox="1"/>
          <p:nvPr/>
        </p:nvSpPr>
        <p:spPr>
          <a:xfrm>
            <a:off x="685800" y="1470727"/>
            <a:ext cx="17602200" cy="1262590"/>
          </a:xfrm>
          <a:prstGeom prst="rect">
            <a:avLst/>
          </a:prstGeom>
        </p:spPr>
        <p:txBody>
          <a:bodyPr wrap="square" lIns="0" tIns="0" rIns="0" bIns="0" rtlCol="0" anchor="t">
            <a:spAutoFit/>
          </a:bodyPr>
          <a:lstStyle/>
          <a:p>
            <a:pPr lvl="0">
              <a:lnSpc>
                <a:spcPts val="10260"/>
              </a:lnSpc>
              <a:spcBef>
                <a:spcPct val="0"/>
              </a:spcBef>
              <a:defRPr/>
            </a:pPr>
            <a:r>
              <a:rPr lang="en-US" sz="7200" dirty="0">
                <a:solidFill>
                  <a:srgbClr val="AB81FF"/>
                </a:solidFill>
                <a:latin typeface="Fira Code"/>
                <a:ea typeface="Fira Code"/>
                <a:cs typeface="Fira Code"/>
                <a:sym typeface="Fira Code"/>
              </a:rPr>
              <a:t>{0</a:t>
            </a:r>
            <a:r>
              <a:rPr lang="tr-TR" sz="7200" dirty="0">
                <a:solidFill>
                  <a:srgbClr val="AB81FF"/>
                </a:solidFill>
                <a:latin typeface="Fira Code"/>
                <a:ea typeface="Fira Code"/>
                <a:cs typeface="Fira Code"/>
                <a:sym typeface="Fira Code"/>
              </a:rPr>
              <a:t>4</a:t>
            </a:r>
            <a:r>
              <a:rPr lang="en-US" sz="7200" dirty="0">
                <a:solidFill>
                  <a:srgbClr val="AB81FF"/>
                </a:solidFill>
                <a:latin typeface="Fira Code"/>
                <a:ea typeface="Fira Code"/>
                <a:cs typeface="Fira Code"/>
                <a:sym typeface="Fira Code"/>
              </a:rPr>
              <a:t>}</a:t>
            </a:r>
            <a:r>
              <a:rPr lang="tr-TR" sz="7200" dirty="0">
                <a:solidFill>
                  <a:srgbClr val="AB81FF"/>
                </a:solidFill>
                <a:latin typeface="Fira Code"/>
                <a:ea typeface="Fira Code"/>
                <a:cs typeface="Fira Code"/>
                <a:sym typeface="Fira Code"/>
              </a:rPr>
              <a:t> </a:t>
            </a:r>
            <a:r>
              <a:rPr lang="tr-TR" sz="4000" dirty="0">
                <a:solidFill>
                  <a:srgbClr val="FF5858"/>
                </a:solidFill>
                <a:latin typeface="Fira Code"/>
                <a:ea typeface="Fira Code"/>
                <a:cs typeface="Fira Code"/>
                <a:sym typeface="Fira Code"/>
              </a:rPr>
              <a:t>Gömülü Fonksiyonların ve Modüllerin Kullanımı</a:t>
            </a:r>
            <a:endParaRPr lang="tr-TR" sz="7200" dirty="0">
              <a:solidFill>
                <a:srgbClr val="FF5858"/>
              </a:solidFill>
              <a:latin typeface="Fira Code"/>
              <a:ea typeface="Fira Code"/>
              <a:cs typeface="Fira Code"/>
              <a:sym typeface="Fira Code"/>
            </a:endParaRPr>
          </a:p>
        </p:txBody>
      </p:sp>
      <p:sp>
        <p:nvSpPr>
          <p:cNvPr id="3" name="Freeform 10">
            <a:extLst>
              <a:ext uri="{FF2B5EF4-FFF2-40B4-BE49-F238E27FC236}">
                <a16:creationId xmlns:a16="http://schemas.microsoft.com/office/drawing/2014/main" id="{5C7CA1D1-3C28-9D83-D8D5-F2E9D68EAB80}"/>
              </a:ext>
            </a:extLst>
          </p:cNvPr>
          <p:cNvSpPr/>
          <p:nvPr/>
        </p:nvSpPr>
        <p:spPr>
          <a:xfrm>
            <a:off x="228600" y="3409974"/>
            <a:ext cx="3248864" cy="4826174"/>
          </a:xfrm>
          <a:custGeom>
            <a:avLst/>
            <a:gdLst/>
            <a:ahLst/>
            <a:cxnLst/>
            <a:rect l="l" t="t" r="r" b="b"/>
            <a:pathLst>
              <a:path w="1011329" h="1502325">
                <a:moveTo>
                  <a:pt x="0" y="0"/>
                </a:moveTo>
                <a:lnTo>
                  <a:pt x="1011329" y="0"/>
                </a:lnTo>
                <a:lnTo>
                  <a:pt x="1011329" y="1502325"/>
                </a:lnTo>
                <a:lnTo>
                  <a:pt x="0" y="1502325"/>
                </a:lnTo>
                <a:lnTo>
                  <a:pt x="0" y="0"/>
                </a:lnTo>
                <a:close/>
              </a:path>
            </a:pathLst>
          </a:custGeom>
          <a:blipFill>
            <a:blip r:embed="rId2"/>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p>
        </p:txBody>
      </p:sp>
    </p:spTree>
    <p:extLst>
      <p:ext uri="{BB962C8B-B14F-4D97-AF65-F5344CB8AC3E}">
        <p14:creationId xmlns:p14="http://schemas.microsoft.com/office/powerpoint/2010/main" val="25359484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183E8-BC2B-F454-A604-863852F90260}"/>
            </a:ext>
          </a:extLst>
        </p:cNvPr>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6E372665-BF42-3C07-1B62-E053A201EF1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800" b="0" i="0" u="none" strike="noStrike" kern="1200" cap="none" spc="0" normalizeH="0" baseline="0" noProof="0" dirty="0">
              <a:ln>
                <a:noFill/>
              </a:ln>
              <a:solidFill>
                <a:prstClr val="white"/>
              </a:solidFill>
              <a:effectLst/>
              <a:uLnTx/>
              <a:uFillTx/>
              <a:latin typeface="Fira Code"/>
              <a:ea typeface="Fira Code"/>
              <a:cs typeface="Fira Code"/>
            </a:endParaRPr>
          </a:p>
        </p:txBody>
      </p:sp>
      <p:sp>
        <p:nvSpPr>
          <p:cNvPr id="4" name="TextBox 15">
            <a:extLst>
              <a:ext uri="{FF2B5EF4-FFF2-40B4-BE49-F238E27FC236}">
                <a16:creationId xmlns:a16="http://schemas.microsoft.com/office/drawing/2014/main" id="{A07925CB-9FA8-543E-FD6D-7E6C759F7037}"/>
              </a:ext>
            </a:extLst>
          </p:cNvPr>
          <p:cNvSpPr txBox="1"/>
          <p:nvPr/>
        </p:nvSpPr>
        <p:spPr>
          <a:xfrm>
            <a:off x="685800" y="1470727"/>
            <a:ext cx="17602200" cy="1262590"/>
          </a:xfrm>
          <a:prstGeom prst="rect">
            <a:avLst/>
          </a:prstGeom>
        </p:spPr>
        <p:txBody>
          <a:bodyPr wrap="square" lIns="0" tIns="0" rIns="0" bIns="0" rtlCol="0" anchor="t">
            <a:spAutoFit/>
          </a:bodyPr>
          <a:lstStyle/>
          <a:p>
            <a:pPr lvl="0">
              <a:lnSpc>
                <a:spcPts val="10260"/>
              </a:lnSpc>
              <a:spcBef>
                <a:spcPct val="0"/>
              </a:spcBef>
              <a:defRPr/>
            </a:pPr>
            <a:r>
              <a:rPr lang="en-US" sz="7200" dirty="0">
                <a:solidFill>
                  <a:srgbClr val="AB81FF"/>
                </a:solidFill>
                <a:latin typeface="Fira Code"/>
                <a:ea typeface="Fira Code"/>
                <a:cs typeface="Fira Code"/>
                <a:sym typeface="Fira Code"/>
              </a:rPr>
              <a:t>{0</a:t>
            </a:r>
            <a:r>
              <a:rPr lang="tr-TR" sz="7200" dirty="0">
                <a:solidFill>
                  <a:srgbClr val="AB81FF"/>
                </a:solidFill>
                <a:latin typeface="Fira Code"/>
                <a:ea typeface="Fira Code"/>
                <a:cs typeface="Fira Code"/>
                <a:sym typeface="Fira Code"/>
              </a:rPr>
              <a:t>4</a:t>
            </a:r>
            <a:r>
              <a:rPr lang="en-US" sz="7200" dirty="0">
                <a:solidFill>
                  <a:srgbClr val="AB81FF"/>
                </a:solidFill>
                <a:latin typeface="Fira Code"/>
                <a:ea typeface="Fira Code"/>
                <a:cs typeface="Fira Code"/>
                <a:sym typeface="Fira Code"/>
              </a:rPr>
              <a:t>}</a:t>
            </a:r>
            <a:r>
              <a:rPr lang="tr-TR" sz="7200" dirty="0">
                <a:solidFill>
                  <a:srgbClr val="AB81FF"/>
                </a:solidFill>
                <a:latin typeface="Fira Code"/>
                <a:ea typeface="Fira Code"/>
                <a:cs typeface="Fira Code"/>
                <a:sym typeface="Fira Code"/>
              </a:rPr>
              <a:t> </a:t>
            </a:r>
            <a:r>
              <a:rPr lang="tr-TR" sz="4000" dirty="0">
                <a:solidFill>
                  <a:srgbClr val="FF5858"/>
                </a:solidFill>
                <a:latin typeface="Fira Code"/>
                <a:ea typeface="Fira Code"/>
                <a:cs typeface="Fira Code"/>
                <a:sym typeface="Fira Code"/>
              </a:rPr>
              <a:t>Gömülü Fonksiyonların ve Modüllerin Kullanımı</a:t>
            </a:r>
            <a:endParaRPr lang="tr-TR" sz="7200" dirty="0">
              <a:solidFill>
                <a:srgbClr val="FF5858"/>
              </a:solidFill>
              <a:latin typeface="Fira Code"/>
              <a:ea typeface="Fira Code"/>
              <a:cs typeface="Fira Code"/>
              <a:sym typeface="Fira Code"/>
            </a:endParaRPr>
          </a:p>
        </p:txBody>
      </p:sp>
      <p:sp>
        <p:nvSpPr>
          <p:cNvPr id="3" name="Freeform 10">
            <a:extLst>
              <a:ext uri="{FF2B5EF4-FFF2-40B4-BE49-F238E27FC236}">
                <a16:creationId xmlns:a16="http://schemas.microsoft.com/office/drawing/2014/main" id="{2449550F-BFDA-3F5B-C2E8-B8FAAA93F38A}"/>
              </a:ext>
            </a:extLst>
          </p:cNvPr>
          <p:cNvSpPr/>
          <p:nvPr/>
        </p:nvSpPr>
        <p:spPr>
          <a:xfrm>
            <a:off x="228600" y="3409974"/>
            <a:ext cx="3248864" cy="4826174"/>
          </a:xfrm>
          <a:custGeom>
            <a:avLst/>
            <a:gdLst/>
            <a:ahLst/>
            <a:cxnLst/>
            <a:rect l="l" t="t" r="r" b="b"/>
            <a:pathLst>
              <a:path w="1011329" h="1502325">
                <a:moveTo>
                  <a:pt x="0" y="0"/>
                </a:moveTo>
                <a:lnTo>
                  <a:pt x="1011329" y="0"/>
                </a:lnTo>
                <a:lnTo>
                  <a:pt x="1011329" y="1502325"/>
                </a:lnTo>
                <a:lnTo>
                  <a:pt x="0" y="1502325"/>
                </a:lnTo>
                <a:lnTo>
                  <a:pt x="0" y="0"/>
                </a:lnTo>
                <a:close/>
              </a:path>
            </a:pathLst>
          </a:custGeom>
          <a:blipFill>
            <a:blip r:embed="rId2"/>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p>
        </p:txBody>
      </p:sp>
      <p:pic>
        <p:nvPicPr>
          <p:cNvPr id="6" name="Resim 5" descr="metin, yazılım, yazı tipi, sayı, numara içeren bir resim&#10;&#10;Yapay zeka tarafından oluşturulmuş içerik yanlış olabilir.">
            <a:extLst>
              <a:ext uri="{FF2B5EF4-FFF2-40B4-BE49-F238E27FC236}">
                <a16:creationId xmlns:a16="http://schemas.microsoft.com/office/drawing/2014/main" id="{B60F46B8-68FA-540C-9EA0-B65695529CC0}"/>
              </a:ext>
            </a:extLst>
          </p:cNvPr>
          <p:cNvPicPr>
            <a:picLocks noChangeAspect="1"/>
          </p:cNvPicPr>
          <p:nvPr/>
        </p:nvPicPr>
        <p:blipFill>
          <a:blip r:embed="rId3"/>
          <a:stretch>
            <a:fillRect/>
          </a:stretch>
        </p:blipFill>
        <p:spPr>
          <a:xfrm>
            <a:off x="3810000" y="3646135"/>
            <a:ext cx="13228188" cy="51320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379980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3924D-3541-DB7F-EC34-850093F67A91}"/>
            </a:ext>
          </a:extLst>
        </p:cNvPr>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FDEC8794-41A7-A41B-B035-C6E42CE10A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800" b="0" i="0" u="none" strike="noStrike" kern="1200" cap="none" spc="0" normalizeH="0" baseline="0" noProof="0" dirty="0">
              <a:ln>
                <a:noFill/>
              </a:ln>
              <a:solidFill>
                <a:prstClr val="white"/>
              </a:solidFill>
              <a:effectLst/>
              <a:uLnTx/>
              <a:uFillTx/>
              <a:latin typeface="Fira Code"/>
              <a:ea typeface="Fira Code"/>
              <a:cs typeface="Fira Code"/>
            </a:endParaRPr>
          </a:p>
        </p:txBody>
      </p:sp>
      <p:sp>
        <p:nvSpPr>
          <p:cNvPr id="4" name="TextBox 15">
            <a:extLst>
              <a:ext uri="{FF2B5EF4-FFF2-40B4-BE49-F238E27FC236}">
                <a16:creationId xmlns:a16="http://schemas.microsoft.com/office/drawing/2014/main" id="{D873C2C0-0E4C-BEA5-1EF1-6AEE9F0CF71B}"/>
              </a:ext>
            </a:extLst>
          </p:cNvPr>
          <p:cNvSpPr txBox="1"/>
          <p:nvPr/>
        </p:nvSpPr>
        <p:spPr>
          <a:xfrm>
            <a:off x="685800" y="1470727"/>
            <a:ext cx="17602200" cy="1262590"/>
          </a:xfrm>
          <a:prstGeom prst="rect">
            <a:avLst/>
          </a:prstGeom>
        </p:spPr>
        <p:txBody>
          <a:bodyPr wrap="square" lIns="0" tIns="0" rIns="0" bIns="0" rtlCol="0" anchor="t">
            <a:spAutoFit/>
          </a:bodyPr>
          <a:lstStyle/>
          <a:p>
            <a:pPr lvl="0">
              <a:lnSpc>
                <a:spcPts val="10260"/>
              </a:lnSpc>
              <a:spcBef>
                <a:spcPct val="0"/>
              </a:spcBef>
              <a:defRPr/>
            </a:pPr>
            <a:r>
              <a:rPr lang="en-US" sz="7200" dirty="0">
                <a:solidFill>
                  <a:srgbClr val="AB81FF"/>
                </a:solidFill>
                <a:latin typeface="Fira Code"/>
                <a:ea typeface="Fira Code"/>
                <a:cs typeface="Fira Code"/>
                <a:sym typeface="Fira Code"/>
              </a:rPr>
              <a:t>{0</a:t>
            </a:r>
            <a:r>
              <a:rPr lang="tr-TR" sz="7200" dirty="0">
                <a:solidFill>
                  <a:srgbClr val="AB81FF"/>
                </a:solidFill>
                <a:latin typeface="Fira Code"/>
                <a:ea typeface="Fira Code"/>
                <a:cs typeface="Fira Code"/>
                <a:sym typeface="Fira Code"/>
              </a:rPr>
              <a:t>4</a:t>
            </a:r>
            <a:r>
              <a:rPr lang="en-US" sz="7200" dirty="0">
                <a:solidFill>
                  <a:srgbClr val="AB81FF"/>
                </a:solidFill>
                <a:latin typeface="Fira Code"/>
                <a:ea typeface="Fira Code"/>
                <a:cs typeface="Fira Code"/>
                <a:sym typeface="Fira Code"/>
              </a:rPr>
              <a:t>}</a:t>
            </a:r>
            <a:r>
              <a:rPr lang="tr-TR" sz="7200" dirty="0">
                <a:solidFill>
                  <a:srgbClr val="AB81FF"/>
                </a:solidFill>
                <a:latin typeface="Fira Code"/>
                <a:ea typeface="Fira Code"/>
                <a:cs typeface="Fira Code"/>
                <a:sym typeface="Fira Code"/>
              </a:rPr>
              <a:t> </a:t>
            </a:r>
            <a:r>
              <a:rPr lang="tr-TR" sz="4000" dirty="0">
                <a:solidFill>
                  <a:srgbClr val="FF5858"/>
                </a:solidFill>
                <a:latin typeface="Fira Code"/>
                <a:ea typeface="Fira Code"/>
                <a:cs typeface="Fira Code"/>
                <a:sym typeface="Fira Code"/>
              </a:rPr>
              <a:t>Gömülü Fonksiyonların ve Modüllerin Kullanımı</a:t>
            </a:r>
            <a:endParaRPr lang="tr-TR" sz="7200" dirty="0">
              <a:solidFill>
                <a:srgbClr val="FF5858"/>
              </a:solidFill>
              <a:latin typeface="Fira Code"/>
              <a:ea typeface="Fira Code"/>
              <a:cs typeface="Fira Code"/>
              <a:sym typeface="Fira Code"/>
            </a:endParaRPr>
          </a:p>
        </p:txBody>
      </p:sp>
      <p:sp>
        <p:nvSpPr>
          <p:cNvPr id="3" name="Freeform 10">
            <a:extLst>
              <a:ext uri="{FF2B5EF4-FFF2-40B4-BE49-F238E27FC236}">
                <a16:creationId xmlns:a16="http://schemas.microsoft.com/office/drawing/2014/main" id="{2C1551EE-2649-D5BA-785B-F3151EB4A213}"/>
              </a:ext>
            </a:extLst>
          </p:cNvPr>
          <p:cNvSpPr/>
          <p:nvPr/>
        </p:nvSpPr>
        <p:spPr>
          <a:xfrm>
            <a:off x="228600" y="3409974"/>
            <a:ext cx="3248864" cy="4826174"/>
          </a:xfrm>
          <a:custGeom>
            <a:avLst/>
            <a:gdLst/>
            <a:ahLst/>
            <a:cxnLst/>
            <a:rect l="l" t="t" r="r" b="b"/>
            <a:pathLst>
              <a:path w="1011329" h="1502325">
                <a:moveTo>
                  <a:pt x="0" y="0"/>
                </a:moveTo>
                <a:lnTo>
                  <a:pt x="1011329" y="0"/>
                </a:lnTo>
                <a:lnTo>
                  <a:pt x="1011329" y="1502325"/>
                </a:lnTo>
                <a:lnTo>
                  <a:pt x="0" y="1502325"/>
                </a:lnTo>
                <a:lnTo>
                  <a:pt x="0" y="0"/>
                </a:lnTo>
                <a:close/>
              </a:path>
            </a:pathLst>
          </a:custGeom>
          <a:blipFill>
            <a:blip r:embed="rId2"/>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p>
        </p:txBody>
      </p:sp>
      <p:pic>
        <p:nvPicPr>
          <p:cNvPr id="7" name="Resim 6" descr="metin, ekran görüntüsü, yazılım, web sayfası içeren bir resim&#10;&#10;Yapay zeka tarafından oluşturulmuş içerik yanlış olabilir.">
            <a:extLst>
              <a:ext uri="{FF2B5EF4-FFF2-40B4-BE49-F238E27FC236}">
                <a16:creationId xmlns:a16="http://schemas.microsoft.com/office/drawing/2014/main" id="{3142FF5C-9E91-F6EC-B76B-2A57881FB2E6}"/>
              </a:ext>
            </a:extLst>
          </p:cNvPr>
          <p:cNvPicPr>
            <a:picLocks noChangeAspect="1"/>
          </p:cNvPicPr>
          <p:nvPr/>
        </p:nvPicPr>
        <p:blipFill>
          <a:blip r:embed="rId3"/>
          <a:stretch>
            <a:fillRect/>
          </a:stretch>
        </p:blipFill>
        <p:spPr>
          <a:xfrm>
            <a:off x="4191000" y="2975960"/>
            <a:ext cx="11323226" cy="56942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637132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3E2DF-562B-E67F-F40A-C6E273BE6106}"/>
            </a:ext>
          </a:extLst>
        </p:cNvPr>
        <p:cNvGrpSpPr/>
        <p:nvPr/>
      </p:nvGrpSpPr>
      <p:grpSpPr>
        <a:xfrm>
          <a:off x="0" y="0"/>
          <a:ext cx="0" cy="0"/>
          <a:chOff x="0" y="0"/>
          <a:chExt cx="0" cy="0"/>
        </a:xfrm>
      </p:grpSpPr>
      <p:sp>
        <p:nvSpPr>
          <p:cNvPr id="16" name="TextBox 16">
            <a:extLst>
              <a:ext uri="{FF2B5EF4-FFF2-40B4-BE49-F238E27FC236}">
                <a16:creationId xmlns:a16="http://schemas.microsoft.com/office/drawing/2014/main" id="{570BEA22-7F67-B52E-948E-061247CDD003}"/>
              </a:ext>
            </a:extLst>
          </p:cNvPr>
          <p:cNvSpPr txBox="1"/>
          <p:nvPr/>
        </p:nvSpPr>
        <p:spPr>
          <a:xfrm>
            <a:off x="3810000" y="3771900"/>
            <a:ext cx="13187966" cy="3693319"/>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lang="en-US" sz="3000" b="1" dirty="0">
                <a:solidFill>
                  <a:srgbClr val="AB81FF"/>
                </a:solidFill>
                <a:latin typeface="Fira Code"/>
                <a:ea typeface="Fira Code"/>
                <a:cs typeface="Fira Code"/>
                <a:sym typeface="Fira Code"/>
              </a:rPr>
              <a:t>from</a:t>
            </a:r>
            <a:r>
              <a:rPr kumimoji="0" lang="en-US" sz="3000" b="0" i="0" u="none" strike="noStrike" kern="1200" cap="none" spc="0" normalizeH="0" baseline="0" noProof="0" dirty="0">
                <a:ln>
                  <a:noFill/>
                </a:ln>
                <a:solidFill>
                  <a:srgbClr val="FFFFFF"/>
                </a:solidFill>
                <a:effectLst/>
                <a:uLnTx/>
                <a:uFillTx/>
                <a:latin typeface="Fira Code"/>
                <a:ea typeface="Fira Code"/>
                <a:cs typeface="Fira Code"/>
                <a:sym typeface="Fira Code"/>
              </a:rPr>
              <a:t> math </a:t>
            </a:r>
            <a:r>
              <a:rPr lang="en-US" sz="3000" b="1" dirty="0">
                <a:solidFill>
                  <a:srgbClr val="AB81FF"/>
                </a:solidFill>
                <a:latin typeface="Fira Code"/>
                <a:ea typeface="Fira Code"/>
                <a:cs typeface="Fira Code"/>
                <a:sym typeface="Fira Code"/>
              </a:rPr>
              <a:t>import</a:t>
            </a:r>
            <a:r>
              <a:rPr kumimoji="0" lang="en-US" sz="3000" b="0" i="0" u="none" strike="noStrike" kern="1200" cap="none" spc="0" normalizeH="0" baseline="0" noProof="0" dirty="0">
                <a:ln>
                  <a:noFill/>
                </a:ln>
                <a:solidFill>
                  <a:srgbClr val="FFFFFF"/>
                </a:solidFill>
                <a:effectLst/>
                <a:uLnTx/>
                <a:uFillTx/>
                <a:latin typeface="Fira Code"/>
                <a:ea typeface="Fira Code"/>
                <a:cs typeface="Fira Code"/>
                <a:sym typeface="Fira Code"/>
              </a:rPr>
              <a:t> sin</a:t>
            </a:r>
            <a:endPar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a:p>
            <a:pPr marL="0" marR="0" lvl="0" indent="0" algn="just" defTabSz="914400" rtl="0" eaLnBrk="1" fontAlgn="auto" latinLnBrk="0" hangingPunct="1">
              <a:lnSpc>
                <a:spcPct val="100000"/>
              </a:lnSpc>
              <a:spcBef>
                <a:spcPct val="0"/>
              </a:spcBef>
              <a:spcAft>
                <a:spcPts val="0"/>
              </a:spcAft>
              <a:buClrTx/>
              <a:buSzTx/>
              <a:buFontTx/>
              <a:buNone/>
              <a:tabLst/>
              <a:defRPr/>
            </a:pPr>
            <a:endParaRPr lang="tr-TR" sz="3000" dirty="0">
              <a:solidFill>
                <a:srgbClr val="FFFFFF"/>
              </a:solidFill>
              <a:latin typeface="Fira Code"/>
              <a:ea typeface="Fira Code"/>
              <a:cs typeface="Fira Code"/>
              <a:sym typeface="Fira Code"/>
            </a:endParaRP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err="1">
                <a:ln>
                  <a:noFill/>
                </a:ln>
                <a:solidFill>
                  <a:srgbClr val="FFFFFF"/>
                </a:solidFill>
                <a:effectLst/>
                <a:uLnTx/>
                <a:uFillTx/>
                <a:latin typeface="Fira Code"/>
                <a:ea typeface="Fira Code"/>
                <a:cs typeface="Fira Code"/>
                <a:sym typeface="Fira Code"/>
              </a:rPr>
              <a:t>satırı</a:t>
            </a:r>
            <a:r>
              <a:rPr kumimoji="0" lang="en-US" sz="3000" b="0" i="0" u="none" strike="noStrike" kern="1200" cap="none" spc="0" normalizeH="0" baseline="0" noProof="0" dirty="0">
                <a:ln>
                  <a:noFill/>
                </a:ln>
                <a:solidFill>
                  <a:srgbClr val="FFFFFF"/>
                </a:solidFill>
                <a:effectLst/>
                <a:uLnTx/>
                <a:uFillTx/>
                <a:latin typeface="Fira Code"/>
                <a:ea typeface="Fira Code"/>
                <a:cs typeface="Fira Code"/>
                <a:sym typeface="Fira Code"/>
              </a:rPr>
              <a:t> </a:t>
            </a:r>
            <a:r>
              <a:rPr kumimoji="0" lang="en-US" sz="3000" b="0" i="0" u="none" strike="noStrike" kern="1200" cap="none" spc="0" normalizeH="0" baseline="0" noProof="0" dirty="0" err="1">
                <a:ln>
                  <a:noFill/>
                </a:ln>
                <a:solidFill>
                  <a:srgbClr val="FFFFFF"/>
                </a:solidFill>
                <a:effectLst/>
                <a:uLnTx/>
                <a:uFillTx/>
                <a:latin typeface="Fira Code"/>
                <a:ea typeface="Fira Code"/>
                <a:cs typeface="Fira Code"/>
                <a:sym typeface="Fira Code"/>
              </a:rPr>
              <a:t>eklendiğinde</a:t>
            </a:r>
            <a:r>
              <a:rPr kumimoji="0" lang="en-US" sz="3000" b="0" i="0" u="none" strike="noStrike" kern="1200" cap="none" spc="0" normalizeH="0" baseline="0" noProof="0" dirty="0">
                <a:ln>
                  <a:noFill/>
                </a:ln>
                <a:solidFill>
                  <a:srgbClr val="FFFFFF"/>
                </a:solidFill>
                <a:effectLst/>
                <a:uLnTx/>
                <a:uFillTx/>
                <a:latin typeface="Fira Code"/>
                <a:ea typeface="Fira Code"/>
                <a:cs typeface="Fira Code"/>
                <a:sym typeface="Fira Code"/>
              </a:rPr>
              <a:t> Math </a:t>
            </a:r>
            <a:r>
              <a:rPr kumimoji="0" lang="en-US" sz="3000" b="0" i="0" u="none" strike="noStrike" kern="1200" cap="none" spc="0" normalizeH="0" baseline="0" noProof="0" dirty="0" err="1">
                <a:ln>
                  <a:noFill/>
                </a:ln>
                <a:solidFill>
                  <a:srgbClr val="FFFFFF"/>
                </a:solidFill>
                <a:effectLst/>
                <a:uLnTx/>
                <a:uFillTx/>
                <a:latin typeface="Fira Code"/>
                <a:ea typeface="Fira Code"/>
                <a:cs typeface="Fira Code"/>
                <a:sym typeface="Fira Code"/>
              </a:rPr>
              <a:t>modülünden</a:t>
            </a:r>
            <a:r>
              <a:rPr kumimoji="0" lang="en-US" sz="3000" b="0" i="0" u="none" strike="noStrike" kern="1200" cap="none" spc="0" normalizeH="0" baseline="0" noProof="0" dirty="0">
                <a:ln>
                  <a:noFill/>
                </a:ln>
                <a:solidFill>
                  <a:srgbClr val="FFFFFF"/>
                </a:solidFill>
                <a:effectLst/>
                <a:uLnTx/>
                <a:uFillTx/>
                <a:latin typeface="Fira Code"/>
                <a:ea typeface="Fira Code"/>
                <a:cs typeface="Fira Code"/>
                <a:sym typeface="Fira Code"/>
              </a:rPr>
              <a:t> </a:t>
            </a:r>
            <a:r>
              <a:rPr kumimoji="0" lang="en-US" sz="3000" b="0" i="0" u="none" strike="noStrike" kern="1200" cap="none" spc="0" normalizeH="0" baseline="0" noProof="0" dirty="0" err="1">
                <a:ln>
                  <a:noFill/>
                </a:ln>
                <a:solidFill>
                  <a:srgbClr val="FFFFFF"/>
                </a:solidFill>
                <a:effectLst/>
                <a:uLnTx/>
                <a:uFillTx/>
                <a:latin typeface="Fira Code"/>
                <a:ea typeface="Fira Code"/>
                <a:cs typeface="Fira Code"/>
                <a:sym typeface="Fira Code"/>
              </a:rPr>
              <a:t>parametre</a:t>
            </a:r>
            <a:r>
              <a:rPr kumimoji="0" lang="en-US" sz="3000" b="0" i="0" u="none" strike="noStrike" kern="1200" cap="none" spc="0" normalizeH="0" baseline="0" noProof="0" dirty="0">
                <a:ln>
                  <a:noFill/>
                </a:ln>
                <a:solidFill>
                  <a:srgbClr val="FFFFFF"/>
                </a:solidFill>
                <a:effectLst/>
                <a:uLnTx/>
                <a:uFillTx/>
                <a:latin typeface="Fira Code"/>
                <a:ea typeface="Fira Code"/>
                <a:cs typeface="Fira Code"/>
                <a:sym typeface="Fira Code"/>
              </a:rPr>
              <a:t> </a:t>
            </a:r>
            <a:r>
              <a:rPr kumimoji="0" lang="en-US" sz="3000" b="0" i="0" u="none" strike="noStrike" kern="1200" cap="none" spc="0" normalizeH="0" baseline="0" noProof="0" dirty="0" err="1">
                <a:ln>
                  <a:noFill/>
                </a:ln>
                <a:solidFill>
                  <a:srgbClr val="FFFFFF"/>
                </a:solidFill>
                <a:effectLst/>
                <a:uLnTx/>
                <a:uFillTx/>
                <a:latin typeface="Fira Code"/>
                <a:ea typeface="Fira Code"/>
                <a:cs typeface="Fira Code"/>
                <a:sym typeface="Fira Code"/>
              </a:rPr>
              <a:t>olarak</a:t>
            </a:r>
            <a:r>
              <a:rPr kumimoji="0" lang="en-US" sz="3000" b="0" i="0" u="none" strike="noStrike" kern="1200" cap="none" spc="0" normalizeH="0" baseline="0" noProof="0" dirty="0">
                <a:ln>
                  <a:noFill/>
                </a:ln>
                <a:solidFill>
                  <a:srgbClr val="FFFFFF"/>
                </a:solidFill>
                <a:effectLst/>
                <a:uLnTx/>
                <a:uFillTx/>
                <a:latin typeface="Fira Code"/>
                <a:ea typeface="Fira Code"/>
                <a:cs typeface="Fira Code"/>
                <a:sym typeface="Fira Code"/>
              </a:rPr>
              <a:t> </a:t>
            </a:r>
            <a:r>
              <a:rPr kumimoji="0" lang="en-US" sz="3000" b="0" i="0" u="none" strike="noStrike" kern="1200" cap="none" spc="0" normalizeH="0" baseline="0" noProof="0" dirty="0" err="1">
                <a:ln>
                  <a:noFill/>
                </a:ln>
                <a:solidFill>
                  <a:srgbClr val="FFFFFF"/>
                </a:solidFill>
                <a:effectLst/>
                <a:uLnTx/>
                <a:uFillTx/>
                <a:latin typeface="Fira Code"/>
                <a:ea typeface="Fira Code"/>
                <a:cs typeface="Fira Code"/>
                <a:sym typeface="Fira Code"/>
              </a:rPr>
              <a:t>verilen</a:t>
            </a:r>
            <a:r>
              <a:rPr kumimoji="0" lang="en-US" sz="3000" b="0" i="0" u="none" strike="noStrike" kern="1200" cap="none" spc="0" normalizeH="0" baseline="0" noProof="0" dirty="0">
                <a:ln>
                  <a:noFill/>
                </a:ln>
                <a:solidFill>
                  <a:srgbClr val="FFFFFF"/>
                </a:solidFill>
                <a:effectLst/>
                <a:uLnTx/>
                <a:uFillTx/>
                <a:latin typeface="Fira Code"/>
                <a:ea typeface="Fira Code"/>
                <a:cs typeface="Fira Code"/>
                <a:sym typeface="Fira Code"/>
              </a:rPr>
              <a:t> </a:t>
            </a:r>
            <a:r>
              <a:rPr kumimoji="0" lang="en-US" sz="3000" b="0" i="0" u="none" strike="noStrike" kern="1200" cap="none" spc="0" normalizeH="0" baseline="0" noProof="0" dirty="0" err="1">
                <a:ln>
                  <a:noFill/>
                </a:ln>
                <a:solidFill>
                  <a:srgbClr val="FFFFFF"/>
                </a:solidFill>
                <a:effectLst/>
                <a:uLnTx/>
                <a:uFillTx/>
                <a:latin typeface="Fira Code"/>
                <a:ea typeface="Fira Code"/>
                <a:cs typeface="Fira Code"/>
                <a:sym typeface="Fira Code"/>
              </a:rPr>
              <a:t>sayının</a:t>
            </a:r>
            <a:r>
              <a:rPr kumimoji="0" lang="en-US" sz="3000" b="0" i="0" u="none" strike="noStrike" kern="1200" cap="none" spc="0" normalizeH="0" baseline="0" noProof="0" dirty="0">
                <a:ln>
                  <a:noFill/>
                </a:ln>
                <a:solidFill>
                  <a:srgbClr val="FFFFFF"/>
                </a:solidFill>
                <a:effectLst/>
                <a:uLnTx/>
                <a:uFillTx/>
                <a:latin typeface="Fira Code"/>
                <a:ea typeface="Fira Code"/>
                <a:cs typeface="Fira Code"/>
                <a:sym typeface="Fira Code"/>
              </a:rPr>
              <a:t> </a:t>
            </a:r>
            <a:r>
              <a:rPr kumimoji="0" lang="en-US" sz="3000" b="0" i="0" u="none" strike="noStrike" kern="1200" cap="none" spc="0" normalizeH="0" baseline="0" noProof="0" dirty="0" err="1">
                <a:ln>
                  <a:noFill/>
                </a:ln>
                <a:solidFill>
                  <a:srgbClr val="FFFFFF"/>
                </a:solidFill>
                <a:effectLst/>
                <a:uLnTx/>
                <a:uFillTx/>
                <a:latin typeface="Fira Code"/>
                <a:ea typeface="Fira Code"/>
                <a:cs typeface="Fira Code"/>
                <a:sym typeface="Fira Code"/>
              </a:rPr>
              <a:t>sinüs</a:t>
            </a:r>
            <a:r>
              <a:rPr kumimoji="0" lang="en-US" sz="3000" b="0" i="0" u="none" strike="noStrike" kern="1200" cap="none" spc="0" normalizeH="0" baseline="0" noProof="0" dirty="0">
                <a:ln>
                  <a:noFill/>
                </a:ln>
                <a:solidFill>
                  <a:srgbClr val="FFFFFF"/>
                </a:solidFill>
                <a:effectLst/>
                <a:uLnTx/>
                <a:uFillTx/>
                <a:latin typeface="Fira Code"/>
                <a:ea typeface="Fira Code"/>
                <a:cs typeface="Fira Code"/>
                <a:sym typeface="Fira Code"/>
              </a:rPr>
              <a:t> </a:t>
            </a:r>
            <a:r>
              <a:rPr kumimoji="0" lang="en-US" sz="3000" b="0" i="0" u="none" strike="noStrike" kern="1200" cap="none" spc="0" normalizeH="0" baseline="0" noProof="0" dirty="0" err="1">
                <a:ln>
                  <a:noFill/>
                </a:ln>
                <a:solidFill>
                  <a:srgbClr val="FFFFFF"/>
                </a:solidFill>
                <a:effectLst/>
                <a:uLnTx/>
                <a:uFillTx/>
                <a:latin typeface="Fira Code"/>
                <a:ea typeface="Fira Code"/>
                <a:cs typeface="Fira Code"/>
                <a:sym typeface="Fira Code"/>
              </a:rPr>
              <a:t>değerini</a:t>
            </a:r>
            <a:r>
              <a:rPr kumimoji="0" lang="en-US" sz="3000" b="0" i="0" u="none" strike="noStrike" kern="1200" cap="none" spc="0" normalizeH="0" baseline="0" noProof="0" dirty="0">
                <a:ln>
                  <a:noFill/>
                </a:ln>
                <a:solidFill>
                  <a:srgbClr val="FFFFFF"/>
                </a:solidFill>
                <a:effectLst/>
                <a:uLnTx/>
                <a:uFillTx/>
                <a:latin typeface="Fira Code"/>
                <a:ea typeface="Fira Code"/>
                <a:cs typeface="Fira Code"/>
                <a:sym typeface="Fira Code"/>
              </a:rPr>
              <a:t> </a:t>
            </a:r>
            <a:r>
              <a:rPr kumimoji="0" lang="en-US" sz="3000" b="0" i="0" u="none" strike="noStrike" kern="1200" cap="none" spc="0" normalizeH="0" baseline="0" noProof="0" dirty="0" err="1">
                <a:ln>
                  <a:noFill/>
                </a:ln>
                <a:solidFill>
                  <a:srgbClr val="FFFFFF"/>
                </a:solidFill>
                <a:effectLst/>
                <a:uLnTx/>
                <a:uFillTx/>
                <a:latin typeface="Fira Code"/>
                <a:ea typeface="Fira Code"/>
                <a:cs typeface="Fira Code"/>
                <a:sym typeface="Fira Code"/>
              </a:rPr>
              <a:t>veren</a:t>
            </a:r>
            <a:r>
              <a:rPr kumimoji="0" lang="en-US" sz="3000" b="0" i="0" u="none" strike="noStrike" kern="1200" cap="none" spc="0" normalizeH="0" baseline="0" noProof="0" dirty="0">
                <a:ln>
                  <a:noFill/>
                </a:ln>
                <a:solidFill>
                  <a:srgbClr val="FFFFFF"/>
                </a:solidFill>
                <a:effectLst/>
                <a:uLnTx/>
                <a:uFillTx/>
                <a:latin typeface="Fira Code"/>
                <a:ea typeface="Fira Code"/>
                <a:cs typeface="Fira Code"/>
                <a:sym typeface="Fira Code"/>
              </a:rPr>
              <a:t> </a:t>
            </a:r>
            <a:r>
              <a:rPr kumimoji="0" lang="en-US" sz="3000" b="0" i="0" u="none" strike="noStrike" kern="1200" cap="none" spc="0" normalizeH="0" baseline="0" noProof="0" dirty="0" err="1">
                <a:ln>
                  <a:noFill/>
                </a:ln>
                <a:solidFill>
                  <a:srgbClr val="FFFFFF"/>
                </a:solidFill>
                <a:effectLst/>
                <a:uLnTx/>
                <a:uFillTx/>
                <a:latin typeface="Fira Code"/>
                <a:ea typeface="Fira Code"/>
                <a:cs typeface="Fira Code"/>
                <a:sym typeface="Fira Code"/>
              </a:rPr>
              <a:t>fonksiyona</a:t>
            </a:r>
            <a:r>
              <a:rPr kumimoji="0" lang="en-US" sz="3000" b="0" i="0" u="none" strike="noStrike" kern="1200" cap="none" spc="0" normalizeH="0" baseline="0" noProof="0" dirty="0">
                <a:ln>
                  <a:noFill/>
                </a:ln>
                <a:solidFill>
                  <a:srgbClr val="FFFFFF"/>
                </a:solidFill>
                <a:effectLst/>
                <a:uLnTx/>
                <a:uFillTx/>
                <a:latin typeface="Fira Code"/>
                <a:ea typeface="Fira Code"/>
                <a:cs typeface="Fira Code"/>
                <a:sym typeface="Fira Code"/>
              </a:rPr>
              <a:t> </a:t>
            </a:r>
            <a:r>
              <a:rPr kumimoji="0" lang="en-US" sz="3000" b="0" i="0" u="none" strike="noStrike" kern="1200" cap="none" spc="0" normalizeH="0" baseline="0" noProof="0" dirty="0" err="1">
                <a:ln>
                  <a:noFill/>
                </a:ln>
                <a:solidFill>
                  <a:srgbClr val="FFFFFF"/>
                </a:solidFill>
                <a:effectLst/>
                <a:uLnTx/>
                <a:uFillTx/>
                <a:latin typeface="Fira Code"/>
                <a:ea typeface="Fira Code"/>
                <a:cs typeface="Fira Code"/>
                <a:sym typeface="Fira Code"/>
              </a:rPr>
              <a:t>erişim</a:t>
            </a:r>
            <a:r>
              <a:rPr kumimoji="0" lang="en-US" sz="3000" b="0" i="0" u="none" strike="noStrike" kern="1200" cap="none" spc="0" normalizeH="0" baseline="0" noProof="0" dirty="0">
                <a:ln>
                  <a:noFill/>
                </a:ln>
                <a:solidFill>
                  <a:srgbClr val="FFFFFF"/>
                </a:solidFill>
                <a:effectLst/>
                <a:uLnTx/>
                <a:uFillTx/>
                <a:latin typeface="Fira Code"/>
                <a:ea typeface="Fira Code"/>
                <a:cs typeface="Fira Code"/>
                <a:sym typeface="Fira Code"/>
              </a:rPr>
              <a:t> </a:t>
            </a:r>
            <a:r>
              <a:rPr kumimoji="0" lang="en-US" sz="3000" b="0" i="0" u="none" strike="noStrike" kern="1200" cap="none" spc="0" normalizeH="0" baseline="0" noProof="0" dirty="0" err="1">
                <a:ln>
                  <a:noFill/>
                </a:ln>
                <a:solidFill>
                  <a:srgbClr val="FFFFFF"/>
                </a:solidFill>
                <a:effectLst/>
                <a:uLnTx/>
                <a:uFillTx/>
                <a:latin typeface="Fira Code"/>
                <a:ea typeface="Fira Code"/>
                <a:cs typeface="Fira Code"/>
                <a:sym typeface="Fira Code"/>
              </a:rPr>
              <a:t>sağlanmış</a:t>
            </a:r>
            <a:r>
              <a:rPr kumimoji="0" lang="en-US" sz="3000" b="0" i="0" u="none" strike="noStrike" kern="1200" cap="none" spc="0" normalizeH="0" baseline="0" noProof="0" dirty="0">
                <a:ln>
                  <a:noFill/>
                </a:ln>
                <a:solidFill>
                  <a:srgbClr val="FFFFFF"/>
                </a:solidFill>
                <a:effectLst/>
                <a:uLnTx/>
                <a:uFillTx/>
                <a:latin typeface="Fira Code"/>
                <a:ea typeface="Fira Code"/>
                <a:cs typeface="Fira Code"/>
                <a:sym typeface="Fira Code"/>
              </a:rPr>
              <a:t> </a:t>
            </a:r>
            <a:r>
              <a:rPr kumimoji="0" lang="en-US" sz="3000" b="0" i="0" u="none" strike="noStrike" kern="1200" cap="none" spc="0" normalizeH="0" baseline="0" noProof="0" dirty="0" err="1">
                <a:ln>
                  <a:noFill/>
                </a:ln>
                <a:solidFill>
                  <a:srgbClr val="FFFFFF"/>
                </a:solidFill>
                <a:effectLst/>
                <a:uLnTx/>
                <a:uFillTx/>
                <a:latin typeface="Fira Code"/>
                <a:ea typeface="Fira Code"/>
                <a:cs typeface="Fira Code"/>
                <a:sym typeface="Fira Code"/>
              </a:rPr>
              <a:t>olur</a:t>
            </a:r>
            <a:r>
              <a:rPr kumimoji="0" lang="en-US" sz="3000" b="0" i="0" u="none" strike="noStrike" kern="1200" cap="none" spc="0" normalizeH="0" baseline="0" noProof="0" dirty="0">
                <a:ln>
                  <a:noFill/>
                </a:ln>
                <a:solidFill>
                  <a:srgbClr val="FFFFFF"/>
                </a:solidFill>
                <a:effectLst/>
                <a:uLnTx/>
                <a:uFillTx/>
                <a:latin typeface="Fira Code"/>
                <a:ea typeface="Fira Code"/>
                <a:cs typeface="Fira Code"/>
                <a:sym typeface="Fira Code"/>
              </a:rPr>
              <a:t> </a:t>
            </a:r>
            <a:r>
              <a:rPr kumimoji="0" lang="en-US" sz="3000" b="0" i="0" u="none" strike="noStrike" kern="1200" cap="none" spc="0" normalizeH="0" baseline="0" noProof="0" dirty="0" err="1">
                <a:ln>
                  <a:noFill/>
                </a:ln>
                <a:solidFill>
                  <a:srgbClr val="FFFFFF"/>
                </a:solidFill>
                <a:effectLst/>
                <a:uLnTx/>
                <a:uFillTx/>
                <a:latin typeface="Fira Code"/>
                <a:ea typeface="Fira Code"/>
                <a:cs typeface="Fira Code"/>
                <a:sym typeface="Fira Code"/>
              </a:rPr>
              <a:t>ve</a:t>
            </a:r>
            <a:r>
              <a:rPr kumimoji="0" lang="en-US" sz="3000" b="0" i="0" u="none" strike="noStrike" kern="1200" cap="none" spc="0" normalizeH="0" baseline="0" noProof="0" dirty="0">
                <a:ln>
                  <a:noFill/>
                </a:ln>
                <a:solidFill>
                  <a:srgbClr val="FFFFFF"/>
                </a:solidFill>
                <a:effectLst/>
                <a:uLnTx/>
                <a:uFillTx/>
                <a:latin typeface="Fira Code"/>
                <a:ea typeface="Fira Code"/>
                <a:cs typeface="Fira Code"/>
                <a:sym typeface="Fira Code"/>
              </a:rPr>
              <a:t> sin() </a:t>
            </a:r>
            <a:r>
              <a:rPr kumimoji="0" lang="en-US" sz="3000" b="0" i="0" u="none" strike="noStrike" kern="1200" cap="none" spc="0" normalizeH="0" baseline="0" noProof="0" dirty="0" err="1">
                <a:ln>
                  <a:noFill/>
                </a:ln>
                <a:solidFill>
                  <a:srgbClr val="FFFFFF"/>
                </a:solidFill>
                <a:effectLst/>
                <a:uLnTx/>
                <a:uFillTx/>
                <a:latin typeface="Fira Code"/>
                <a:ea typeface="Fira Code"/>
                <a:cs typeface="Fira Code"/>
                <a:sym typeface="Fira Code"/>
              </a:rPr>
              <a:t>tanımlı</a:t>
            </a:r>
            <a:r>
              <a:rPr kumimoji="0" lang="en-US" sz="3000" b="0" i="0" u="none" strike="noStrike" kern="1200" cap="none" spc="0" normalizeH="0" baseline="0" noProof="0" dirty="0">
                <a:ln>
                  <a:noFill/>
                </a:ln>
                <a:solidFill>
                  <a:srgbClr val="FFFFFF"/>
                </a:solidFill>
                <a:effectLst/>
                <a:uLnTx/>
                <a:uFillTx/>
                <a:latin typeface="Fira Code"/>
                <a:ea typeface="Fira Code"/>
                <a:cs typeface="Fira Code"/>
                <a:sym typeface="Fira Code"/>
              </a:rPr>
              <a:t> </a:t>
            </a:r>
            <a:r>
              <a:rPr kumimoji="0" lang="en-US" sz="3000" b="0" i="0" u="none" strike="noStrike" kern="1200" cap="none" spc="0" normalizeH="0" baseline="0" noProof="0" dirty="0" err="1">
                <a:ln>
                  <a:noFill/>
                </a:ln>
                <a:solidFill>
                  <a:srgbClr val="FFFFFF"/>
                </a:solidFill>
                <a:effectLst/>
                <a:uLnTx/>
                <a:uFillTx/>
                <a:latin typeface="Fira Code"/>
                <a:ea typeface="Fira Code"/>
                <a:cs typeface="Fira Code"/>
                <a:sym typeface="Fira Code"/>
              </a:rPr>
              <a:t>fonksiyon</a:t>
            </a:r>
            <a:r>
              <a:rPr kumimoji="0" lang="en-US" sz="3000" b="0" i="0" u="none" strike="noStrike" kern="1200" cap="none" spc="0" normalizeH="0" baseline="0" noProof="0" dirty="0">
                <a:ln>
                  <a:noFill/>
                </a:ln>
                <a:solidFill>
                  <a:srgbClr val="FFFFFF"/>
                </a:solidFill>
                <a:effectLst/>
                <a:uLnTx/>
                <a:uFillTx/>
                <a:latin typeface="Fira Code"/>
                <a:ea typeface="Fira Code"/>
                <a:cs typeface="Fira Code"/>
                <a:sym typeface="Fira Code"/>
              </a:rPr>
              <a:t> </a:t>
            </a:r>
            <a:r>
              <a:rPr kumimoji="0" lang="en-US" sz="3000" b="0" i="0" u="none" strike="noStrike" kern="1200" cap="none" spc="0" normalizeH="0" baseline="0" noProof="0" dirty="0" err="1">
                <a:ln>
                  <a:noFill/>
                </a:ln>
                <a:solidFill>
                  <a:srgbClr val="FFFFFF"/>
                </a:solidFill>
                <a:effectLst/>
                <a:uLnTx/>
                <a:uFillTx/>
                <a:latin typeface="Fira Code"/>
                <a:ea typeface="Fira Code"/>
                <a:cs typeface="Fira Code"/>
                <a:sym typeface="Fira Code"/>
              </a:rPr>
              <a:t>programda</a:t>
            </a:r>
            <a:r>
              <a:rPr kumimoji="0" lang="en-US" sz="3000" b="0" i="0" u="none" strike="noStrike" kern="1200" cap="none" spc="0" normalizeH="0" baseline="0" noProof="0" dirty="0">
                <a:ln>
                  <a:noFill/>
                </a:ln>
                <a:solidFill>
                  <a:srgbClr val="FFFFFF"/>
                </a:solidFill>
                <a:effectLst/>
                <a:uLnTx/>
                <a:uFillTx/>
                <a:latin typeface="Fira Code"/>
                <a:ea typeface="Fira Code"/>
                <a:cs typeface="Fira Code"/>
                <a:sym typeface="Fira Code"/>
              </a:rPr>
              <a:t> </a:t>
            </a:r>
            <a:r>
              <a:rPr kumimoji="0" lang="en-US" sz="3000" b="0" i="0" u="none" strike="noStrike" kern="1200" cap="none" spc="0" normalizeH="0" baseline="0" noProof="0" dirty="0" err="1">
                <a:ln>
                  <a:noFill/>
                </a:ln>
                <a:solidFill>
                  <a:srgbClr val="FFFFFF"/>
                </a:solidFill>
                <a:effectLst/>
                <a:uLnTx/>
                <a:uFillTx/>
                <a:latin typeface="Fira Code"/>
                <a:ea typeface="Fira Code"/>
                <a:cs typeface="Fira Code"/>
                <a:sym typeface="Fira Code"/>
              </a:rPr>
              <a:t>istediğiniz</a:t>
            </a:r>
            <a:r>
              <a:rPr kumimoji="0" lang="en-US" sz="3000" b="0" i="0" u="none" strike="noStrike" kern="1200" cap="none" spc="0" normalizeH="0" baseline="0" noProof="0" dirty="0">
                <a:ln>
                  <a:noFill/>
                </a:ln>
                <a:solidFill>
                  <a:srgbClr val="FFFFFF"/>
                </a:solidFill>
                <a:effectLst/>
                <a:uLnTx/>
                <a:uFillTx/>
                <a:latin typeface="Fira Code"/>
                <a:ea typeface="Fira Code"/>
                <a:cs typeface="Fira Code"/>
                <a:sym typeface="Fira Code"/>
              </a:rPr>
              <a:t> </a:t>
            </a:r>
            <a:r>
              <a:rPr kumimoji="0" lang="en-US" sz="3000" b="0" i="0" u="none" strike="noStrike" kern="1200" cap="none" spc="0" normalizeH="0" baseline="0" noProof="0" dirty="0" err="1">
                <a:ln>
                  <a:noFill/>
                </a:ln>
                <a:solidFill>
                  <a:srgbClr val="FFFFFF"/>
                </a:solidFill>
                <a:effectLst/>
                <a:uLnTx/>
                <a:uFillTx/>
                <a:latin typeface="Fira Code"/>
                <a:ea typeface="Fira Code"/>
                <a:cs typeface="Fira Code"/>
                <a:sym typeface="Fira Code"/>
              </a:rPr>
              <a:t>yerde</a:t>
            </a:r>
            <a:r>
              <a:rPr kumimoji="0" lang="en-US" sz="3000" b="0" i="0" u="none" strike="noStrike" kern="1200" cap="none" spc="0" normalizeH="0" baseline="0" noProof="0" dirty="0">
                <a:ln>
                  <a:noFill/>
                </a:ln>
                <a:solidFill>
                  <a:srgbClr val="FFFFFF"/>
                </a:solidFill>
                <a:effectLst/>
                <a:uLnTx/>
                <a:uFillTx/>
                <a:latin typeface="Fira Code"/>
                <a:ea typeface="Fira Code"/>
                <a:cs typeface="Fira Code"/>
                <a:sym typeface="Fira Code"/>
              </a:rPr>
              <a:t> </a:t>
            </a:r>
            <a:r>
              <a:rPr kumimoji="0" lang="en-US" sz="3000" b="0" i="0" u="none" strike="noStrike" kern="1200" cap="none" spc="0" normalizeH="0" baseline="0" noProof="0" dirty="0" err="1">
                <a:ln>
                  <a:noFill/>
                </a:ln>
                <a:solidFill>
                  <a:srgbClr val="FFFFFF"/>
                </a:solidFill>
                <a:effectLst/>
                <a:uLnTx/>
                <a:uFillTx/>
                <a:latin typeface="Fira Code"/>
                <a:ea typeface="Fira Code"/>
                <a:cs typeface="Fira Code"/>
                <a:sym typeface="Fira Code"/>
              </a:rPr>
              <a:t>kullanılabilir</a:t>
            </a:r>
            <a:r>
              <a:rPr kumimoji="0" lang="en-US" sz="3000" b="0" i="0" u="none" strike="noStrike" kern="1200" cap="none" spc="0" normalizeH="0" baseline="0" noProof="0" dirty="0">
                <a:ln>
                  <a:noFill/>
                </a:ln>
                <a:solidFill>
                  <a:srgbClr val="FFFFFF"/>
                </a:solidFill>
                <a:effectLst/>
                <a:uLnTx/>
                <a:uFillTx/>
                <a:latin typeface="Fira Code"/>
                <a:ea typeface="Fira Code"/>
                <a:cs typeface="Fira Code"/>
                <a:sym typeface="Fira Code"/>
              </a:rPr>
              <a:t>. </a:t>
            </a:r>
          </a:p>
        </p:txBody>
      </p:sp>
      <p:sp>
        <p:nvSpPr>
          <p:cNvPr id="2" name="Slayt Numarası Yer Tutucusu 1">
            <a:extLst>
              <a:ext uri="{FF2B5EF4-FFF2-40B4-BE49-F238E27FC236}">
                <a16:creationId xmlns:a16="http://schemas.microsoft.com/office/drawing/2014/main" id="{78592F54-CC65-280C-1245-E0CA0F562EF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800" b="0" i="0" u="none" strike="noStrike" kern="1200" cap="none" spc="0" normalizeH="0" baseline="0" noProof="0" dirty="0">
              <a:ln>
                <a:noFill/>
              </a:ln>
              <a:solidFill>
                <a:prstClr val="white"/>
              </a:solidFill>
              <a:effectLst/>
              <a:uLnTx/>
              <a:uFillTx/>
              <a:latin typeface="Fira Code"/>
              <a:ea typeface="Fira Code"/>
              <a:cs typeface="Fira Code"/>
            </a:endParaRPr>
          </a:p>
        </p:txBody>
      </p:sp>
      <p:sp>
        <p:nvSpPr>
          <p:cNvPr id="4" name="TextBox 15">
            <a:extLst>
              <a:ext uri="{FF2B5EF4-FFF2-40B4-BE49-F238E27FC236}">
                <a16:creationId xmlns:a16="http://schemas.microsoft.com/office/drawing/2014/main" id="{3372F3E6-9560-65F2-16B6-33C6369E9F15}"/>
              </a:ext>
            </a:extLst>
          </p:cNvPr>
          <p:cNvSpPr txBox="1"/>
          <p:nvPr/>
        </p:nvSpPr>
        <p:spPr>
          <a:xfrm>
            <a:off x="685800" y="1470727"/>
            <a:ext cx="17602200" cy="1262590"/>
          </a:xfrm>
          <a:prstGeom prst="rect">
            <a:avLst/>
          </a:prstGeom>
        </p:spPr>
        <p:txBody>
          <a:bodyPr wrap="square" lIns="0" tIns="0" rIns="0" bIns="0" rtlCol="0" anchor="t">
            <a:spAutoFit/>
          </a:bodyPr>
          <a:lstStyle/>
          <a:p>
            <a:pPr lvl="0">
              <a:lnSpc>
                <a:spcPts val="10260"/>
              </a:lnSpc>
              <a:spcBef>
                <a:spcPct val="0"/>
              </a:spcBef>
              <a:defRPr/>
            </a:pPr>
            <a:r>
              <a:rPr lang="en-US" sz="7200" dirty="0">
                <a:solidFill>
                  <a:srgbClr val="AB81FF"/>
                </a:solidFill>
                <a:latin typeface="Fira Code"/>
                <a:ea typeface="Fira Code"/>
                <a:cs typeface="Fira Code"/>
                <a:sym typeface="Fira Code"/>
              </a:rPr>
              <a:t>{0</a:t>
            </a:r>
            <a:r>
              <a:rPr lang="tr-TR" sz="7200" dirty="0">
                <a:solidFill>
                  <a:srgbClr val="AB81FF"/>
                </a:solidFill>
                <a:latin typeface="Fira Code"/>
                <a:ea typeface="Fira Code"/>
                <a:cs typeface="Fira Code"/>
                <a:sym typeface="Fira Code"/>
              </a:rPr>
              <a:t>4</a:t>
            </a:r>
            <a:r>
              <a:rPr lang="en-US" sz="7200" dirty="0">
                <a:solidFill>
                  <a:srgbClr val="AB81FF"/>
                </a:solidFill>
                <a:latin typeface="Fira Code"/>
                <a:ea typeface="Fira Code"/>
                <a:cs typeface="Fira Code"/>
                <a:sym typeface="Fira Code"/>
              </a:rPr>
              <a:t>}</a:t>
            </a:r>
            <a:r>
              <a:rPr lang="tr-TR" sz="7200" dirty="0">
                <a:solidFill>
                  <a:srgbClr val="AB81FF"/>
                </a:solidFill>
                <a:latin typeface="Fira Code"/>
                <a:ea typeface="Fira Code"/>
                <a:cs typeface="Fira Code"/>
                <a:sym typeface="Fira Code"/>
              </a:rPr>
              <a:t> </a:t>
            </a:r>
            <a:r>
              <a:rPr lang="tr-TR" sz="4000" dirty="0">
                <a:solidFill>
                  <a:srgbClr val="FF5858"/>
                </a:solidFill>
                <a:latin typeface="Fira Code"/>
                <a:ea typeface="Fira Code"/>
                <a:cs typeface="Fira Code"/>
                <a:sym typeface="Fira Code"/>
              </a:rPr>
              <a:t>Gömülü Fonksiyonların ve Modüllerin Kullanımı</a:t>
            </a:r>
            <a:endParaRPr lang="tr-TR" sz="7200" dirty="0">
              <a:solidFill>
                <a:srgbClr val="FF5858"/>
              </a:solidFill>
              <a:latin typeface="Fira Code"/>
              <a:ea typeface="Fira Code"/>
              <a:cs typeface="Fira Code"/>
              <a:sym typeface="Fira Code"/>
            </a:endParaRPr>
          </a:p>
        </p:txBody>
      </p:sp>
      <p:sp>
        <p:nvSpPr>
          <p:cNvPr id="3" name="Freeform 10">
            <a:extLst>
              <a:ext uri="{FF2B5EF4-FFF2-40B4-BE49-F238E27FC236}">
                <a16:creationId xmlns:a16="http://schemas.microsoft.com/office/drawing/2014/main" id="{71C36864-8AD3-43D9-67B7-3BF2A68AFD1A}"/>
              </a:ext>
            </a:extLst>
          </p:cNvPr>
          <p:cNvSpPr/>
          <p:nvPr/>
        </p:nvSpPr>
        <p:spPr>
          <a:xfrm>
            <a:off x="228600" y="3409974"/>
            <a:ext cx="3248864" cy="4826174"/>
          </a:xfrm>
          <a:custGeom>
            <a:avLst/>
            <a:gdLst/>
            <a:ahLst/>
            <a:cxnLst/>
            <a:rect l="l" t="t" r="r" b="b"/>
            <a:pathLst>
              <a:path w="1011329" h="1502325">
                <a:moveTo>
                  <a:pt x="0" y="0"/>
                </a:moveTo>
                <a:lnTo>
                  <a:pt x="1011329" y="0"/>
                </a:lnTo>
                <a:lnTo>
                  <a:pt x="1011329" y="1502325"/>
                </a:lnTo>
                <a:lnTo>
                  <a:pt x="0" y="1502325"/>
                </a:lnTo>
                <a:lnTo>
                  <a:pt x="0" y="0"/>
                </a:lnTo>
                <a:close/>
              </a:path>
            </a:pathLst>
          </a:custGeom>
          <a:blipFill>
            <a:blip r:embed="rId2"/>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p>
        </p:txBody>
      </p:sp>
    </p:spTree>
    <p:extLst>
      <p:ext uri="{BB962C8B-B14F-4D97-AF65-F5344CB8AC3E}">
        <p14:creationId xmlns:p14="http://schemas.microsoft.com/office/powerpoint/2010/main" val="3314169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4CA82-1FE3-F570-4FB5-E2B80C578EC6}"/>
            </a:ext>
          </a:extLst>
        </p:cNvPr>
        <p:cNvGrpSpPr/>
        <p:nvPr/>
      </p:nvGrpSpPr>
      <p:grpSpPr>
        <a:xfrm>
          <a:off x="0" y="0"/>
          <a:ext cx="0" cy="0"/>
          <a:chOff x="0" y="0"/>
          <a:chExt cx="0" cy="0"/>
        </a:xfrm>
      </p:grpSpPr>
      <p:sp>
        <p:nvSpPr>
          <p:cNvPr id="16" name="TextBox 16">
            <a:extLst>
              <a:ext uri="{FF2B5EF4-FFF2-40B4-BE49-F238E27FC236}">
                <a16:creationId xmlns:a16="http://schemas.microsoft.com/office/drawing/2014/main" id="{A3CD7A82-DF28-90F4-41BF-29D7CAD2EB63}"/>
              </a:ext>
            </a:extLst>
          </p:cNvPr>
          <p:cNvSpPr txBox="1"/>
          <p:nvPr/>
        </p:nvSpPr>
        <p:spPr>
          <a:xfrm>
            <a:off x="3810000" y="3296840"/>
            <a:ext cx="13187966" cy="4154984"/>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a:p>
            <a:pPr marL="0" marR="0" lvl="0" indent="0" algn="just" defTabSz="914400" rtl="0" eaLnBrk="1" fontAlgn="auto" latinLnBrk="0" hangingPunct="1">
              <a:lnSpc>
                <a:spcPct val="100000"/>
              </a:lnSpc>
              <a:spcBef>
                <a:spcPct val="0"/>
              </a:spcBef>
              <a:spcAft>
                <a:spcPts val="0"/>
              </a:spcAft>
              <a:buClrTx/>
              <a:buSzTx/>
              <a:buFontTx/>
              <a:buNone/>
              <a:tabLst/>
              <a:defRPr/>
            </a:pPr>
            <a:endParaRPr lang="tr-TR" sz="3000" dirty="0">
              <a:solidFill>
                <a:srgbClr val="FFFFFF"/>
              </a:solidFill>
              <a:latin typeface="Fira Code"/>
              <a:ea typeface="Fira Code"/>
              <a:cs typeface="Fira Code"/>
              <a:sym typeface="Fira Code"/>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rPr>
              <a:t>Birden fazla fonksiyona erişim sağlamak isteniyorsa fonksiyonları aşağıdaki gibi beraber belirtmek yeterli olacaktır.</a:t>
            </a: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a:p>
            <a:pPr marL="0" marR="0" lvl="0" indent="0" algn="just" defTabSz="914400" rtl="0" eaLnBrk="1" fontAlgn="auto" latinLnBrk="0" hangingPunct="1">
              <a:lnSpc>
                <a:spcPct val="100000"/>
              </a:lnSpc>
              <a:spcBef>
                <a:spcPct val="0"/>
              </a:spcBef>
              <a:spcAft>
                <a:spcPts val="0"/>
              </a:spcAft>
              <a:buClrTx/>
              <a:buSzTx/>
              <a:buFontTx/>
              <a:buNone/>
              <a:tabLst/>
              <a:defRPr/>
            </a:pPr>
            <a:endParaRPr lang="tr-TR" sz="3000" dirty="0">
              <a:solidFill>
                <a:srgbClr val="FFFFFF"/>
              </a:solidFill>
              <a:latin typeface="Fira Code"/>
              <a:ea typeface="Fira Code"/>
              <a:cs typeface="Fira Code"/>
              <a:sym typeface="Fira Code"/>
            </a:endParaRPr>
          </a:p>
          <a:p>
            <a:pPr algn="just">
              <a:spcBef>
                <a:spcPct val="0"/>
              </a:spcBef>
              <a:defRPr/>
            </a:pPr>
            <a:r>
              <a:rPr lang="en-US" sz="3000" b="1" dirty="0">
                <a:solidFill>
                  <a:srgbClr val="AB81FF"/>
                </a:solidFill>
                <a:latin typeface="Fira Code"/>
                <a:ea typeface="Fira Code"/>
                <a:cs typeface="Fira Code"/>
                <a:sym typeface="Fira Code"/>
              </a:rPr>
              <a:t>from</a:t>
            </a:r>
            <a:r>
              <a:rPr lang="en-US" sz="3000" dirty="0">
                <a:solidFill>
                  <a:srgbClr val="FFFFFF"/>
                </a:solidFill>
                <a:latin typeface="Fira Code"/>
                <a:ea typeface="Fira Code"/>
                <a:cs typeface="Fira Code"/>
                <a:sym typeface="Fira Code"/>
              </a:rPr>
              <a:t> math </a:t>
            </a:r>
            <a:r>
              <a:rPr lang="en-US" sz="3000" b="1" dirty="0">
                <a:solidFill>
                  <a:srgbClr val="AB81FF"/>
                </a:solidFill>
                <a:latin typeface="Fira Code"/>
                <a:ea typeface="Fira Code"/>
                <a:cs typeface="Fira Code"/>
                <a:sym typeface="Fira Code"/>
              </a:rPr>
              <a:t>import</a:t>
            </a:r>
            <a:r>
              <a:rPr lang="en-US" sz="3000" dirty="0">
                <a:solidFill>
                  <a:srgbClr val="FFFFFF"/>
                </a:solidFill>
                <a:latin typeface="Fira Code"/>
                <a:ea typeface="Fira Code"/>
                <a:cs typeface="Fira Code"/>
                <a:sym typeface="Fira Code"/>
              </a:rPr>
              <a:t> sin</a:t>
            </a:r>
            <a:r>
              <a:rPr lang="tr-TR" sz="3000" dirty="0">
                <a:solidFill>
                  <a:srgbClr val="FFFFFF"/>
                </a:solidFill>
                <a:latin typeface="Fira Code"/>
                <a:ea typeface="Fira Code"/>
                <a:cs typeface="Fira Code"/>
                <a:sym typeface="Fira Code"/>
              </a:rPr>
              <a:t>, </a:t>
            </a:r>
            <a:r>
              <a:rPr lang="tr-TR" sz="3000" dirty="0" err="1">
                <a:solidFill>
                  <a:srgbClr val="FFFFFF"/>
                </a:solidFill>
                <a:latin typeface="Fira Code"/>
                <a:ea typeface="Fira Code"/>
                <a:cs typeface="Fira Code"/>
                <a:sym typeface="Fira Code"/>
              </a:rPr>
              <a:t>sqrt</a:t>
            </a:r>
            <a:r>
              <a:rPr lang="tr-TR" sz="3000" dirty="0">
                <a:solidFill>
                  <a:srgbClr val="FFFFFF"/>
                </a:solidFill>
                <a:latin typeface="Fira Code"/>
                <a:ea typeface="Fira Code"/>
                <a:cs typeface="Fira Code"/>
                <a:sym typeface="Fira Code"/>
              </a:rPr>
              <a:t>, cos, </a:t>
            </a:r>
            <a:r>
              <a:rPr lang="tr-TR" sz="3000" dirty="0" err="1">
                <a:solidFill>
                  <a:srgbClr val="FFFFFF"/>
                </a:solidFill>
                <a:latin typeface="Fira Code"/>
                <a:ea typeface="Fira Code"/>
                <a:cs typeface="Fira Code"/>
                <a:sym typeface="Fira Code"/>
              </a:rPr>
              <a:t>pow</a:t>
            </a:r>
            <a:endParaRPr lang="tr-TR" sz="3000" dirty="0">
              <a:solidFill>
                <a:srgbClr val="FFFFFF"/>
              </a:solidFill>
              <a:latin typeface="Fira Code"/>
              <a:ea typeface="Fira Code"/>
              <a:cs typeface="Fira Code"/>
              <a:sym typeface="Fira Code"/>
            </a:endParaRP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en-US" sz="30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sp>
        <p:nvSpPr>
          <p:cNvPr id="2" name="Slayt Numarası Yer Tutucusu 1">
            <a:extLst>
              <a:ext uri="{FF2B5EF4-FFF2-40B4-BE49-F238E27FC236}">
                <a16:creationId xmlns:a16="http://schemas.microsoft.com/office/drawing/2014/main" id="{DDC79C0C-4509-22DB-11FE-A2CFE955CD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800" b="0" i="0" u="none" strike="noStrike" kern="1200" cap="none" spc="0" normalizeH="0" baseline="0" noProof="0" dirty="0">
              <a:ln>
                <a:noFill/>
              </a:ln>
              <a:solidFill>
                <a:prstClr val="white"/>
              </a:solidFill>
              <a:effectLst/>
              <a:uLnTx/>
              <a:uFillTx/>
              <a:latin typeface="Fira Code"/>
              <a:ea typeface="Fira Code"/>
              <a:cs typeface="Fira Code"/>
            </a:endParaRPr>
          </a:p>
        </p:txBody>
      </p:sp>
      <p:sp>
        <p:nvSpPr>
          <p:cNvPr id="4" name="TextBox 15">
            <a:extLst>
              <a:ext uri="{FF2B5EF4-FFF2-40B4-BE49-F238E27FC236}">
                <a16:creationId xmlns:a16="http://schemas.microsoft.com/office/drawing/2014/main" id="{89782757-25B7-835B-E3B8-C7C5ED335F8E}"/>
              </a:ext>
            </a:extLst>
          </p:cNvPr>
          <p:cNvSpPr txBox="1"/>
          <p:nvPr/>
        </p:nvSpPr>
        <p:spPr>
          <a:xfrm>
            <a:off x="685800" y="1470727"/>
            <a:ext cx="17602200" cy="1262590"/>
          </a:xfrm>
          <a:prstGeom prst="rect">
            <a:avLst/>
          </a:prstGeom>
        </p:spPr>
        <p:txBody>
          <a:bodyPr wrap="square" lIns="0" tIns="0" rIns="0" bIns="0" rtlCol="0" anchor="t">
            <a:spAutoFit/>
          </a:bodyPr>
          <a:lstStyle/>
          <a:p>
            <a:pPr lvl="0">
              <a:lnSpc>
                <a:spcPts val="10260"/>
              </a:lnSpc>
              <a:spcBef>
                <a:spcPct val="0"/>
              </a:spcBef>
              <a:defRPr/>
            </a:pPr>
            <a:r>
              <a:rPr lang="en-US" sz="7200" dirty="0">
                <a:solidFill>
                  <a:srgbClr val="AB81FF"/>
                </a:solidFill>
                <a:latin typeface="Fira Code"/>
                <a:ea typeface="Fira Code"/>
                <a:cs typeface="Fira Code"/>
                <a:sym typeface="Fira Code"/>
              </a:rPr>
              <a:t>{0</a:t>
            </a:r>
            <a:r>
              <a:rPr lang="tr-TR" sz="7200" dirty="0">
                <a:solidFill>
                  <a:srgbClr val="AB81FF"/>
                </a:solidFill>
                <a:latin typeface="Fira Code"/>
                <a:ea typeface="Fira Code"/>
                <a:cs typeface="Fira Code"/>
                <a:sym typeface="Fira Code"/>
              </a:rPr>
              <a:t>4</a:t>
            </a:r>
            <a:r>
              <a:rPr lang="en-US" sz="7200" dirty="0">
                <a:solidFill>
                  <a:srgbClr val="AB81FF"/>
                </a:solidFill>
                <a:latin typeface="Fira Code"/>
                <a:ea typeface="Fira Code"/>
                <a:cs typeface="Fira Code"/>
                <a:sym typeface="Fira Code"/>
              </a:rPr>
              <a:t>}</a:t>
            </a:r>
            <a:r>
              <a:rPr lang="tr-TR" sz="7200" dirty="0">
                <a:solidFill>
                  <a:srgbClr val="AB81FF"/>
                </a:solidFill>
                <a:latin typeface="Fira Code"/>
                <a:ea typeface="Fira Code"/>
                <a:cs typeface="Fira Code"/>
                <a:sym typeface="Fira Code"/>
              </a:rPr>
              <a:t> </a:t>
            </a:r>
            <a:r>
              <a:rPr lang="tr-TR" sz="4000" dirty="0">
                <a:solidFill>
                  <a:srgbClr val="FF5858"/>
                </a:solidFill>
                <a:latin typeface="Fira Code"/>
                <a:ea typeface="Fira Code"/>
                <a:cs typeface="Fira Code"/>
                <a:sym typeface="Fira Code"/>
              </a:rPr>
              <a:t>Gömülü Fonksiyonların ve Modüllerin Kullanımı</a:t>
            </a:r>
            <a:endParaRPr lang="tr-TR" sz="7200" dirty="0">
              <a:solidFill>
                <a:srgbClr val="FF5858"/>
              </a:solidFill>
              <a:latin typeface="Fira Code"/>
              <a:ea typeface="Fira Code"/>
              <a:cs typeface="Fira Code"/>
              <a:sym typeface="Fira Code"/>
            </a:endParaRPr>
          </a:p>
        </p:txBody>
      </p:sp>
      <p:sp>
        <p:nvSpPr>
          <p:cNvPr id="3" name="Freeform 10">
            <a:extLst>
              <a:ext uri="{FF2B5EF4-FFF2-40B4-BE49-F238E27FC236}">
                <a16:creationId xmlns:a16="http://schemas.microsoft.com/office/drawing/2014/main" id="{29D21AF9-4DF1-7965-49F7-86AE82DDEA47}"/>
              </a:ext>
            </a:extLst>
          </p:cNvPr>
          <p:cNvSpPr/>
          <p:nvPr/>
        </p:nvSpPr>
        <p:spPr>
          <a:xfrm>
            <a:off x="228600" y="3409974"/>
            <a:ext cx="3248864" cy="4826174"/>
          </a:xfrm>
          <a:custGeom>
            <a:avLst/>
            <a:gdLst/>
            <a:ahLst/>
            <a:cxnLst/>
            <a:rect l="l" t="t" r="r" b="b"/>
            <a:pathLst>
              <a:path w="1011329" h="1502325">
                <a:moveTo>
                  <a:pt x="0" y="0"/>
                </a:moveTo>
                <a:lnTo>
                  <a:pt x="1011329" y="0"/>
                </a:lnTo>
                <a:lnTo>
                  <a:pt x="1011329" y="1502325"/>
                </a:lnTo>
                <a:lnTo>
                  <a:pt x="0" y="1502325"/>
                </a:lnTo>
                <a:lnTo>
                  <a:pt x="0" y="0"/>
                </a:lnTo>
                <a:close/>
              </a:path>
            </a:pathLst>
          </a:custGeom>
          <a:blipFill>
            <a:blip r:embed="rId2"/>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p>
        </p:txBody>
      </p:sp>
    </p:spTree>
    <p:extLst>
      <p:ext uri="{BB962C8B-B14F-4D97-AF65-F5344CB8AC3E}">
        <p14:creationId xmlns:p14="http://schemas.microsoft.com/office/powerpoint/2010/main" val="975871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DC38C-8826-8113-4775-8F9FB5454A6C}"/>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8CEA3C5B-CAA5-BEAE-12BF-0C58E0044065}"/>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FE474EC1-CD2F-B622-DAF1-643DCC9A5C0C}"/>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B3345891-D16A-6324-7A38-BDA1AC1B20F0}"/>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2B950DD4-11D1-2987-2746-A957C727DAFE}"/>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7CB84BCE-3FA4-1C1C-7C03-888D1BCD6145}"/>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19390A45-FAB3-D1C9-E124-16F43F809BA4}"/>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2774112E-6D20-27B1-761F-4F41BA09A84A}"/>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D4031023-78F1-B724-AC6A-68D703C969AD}"/>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93D55179-9642-88C6-5F1A-B2517C495FFD}"/>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FE7C927D-ECE8-CBF0-FADA-A2E4BB8DBBC6}"/>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C222231A-274B-20FA-2FAA-9F58AB106793}"/>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53D92354-B5FF-3863-3C24-35065F53B6E4}"/>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09BD36BB-9A95-A7B9-4536-7E9E30E2E7A9}"/>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51669D06-A2B8-7853-4994-91658AD56982}"/>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2F6CC69D-000B-ECD5-B130-3EEF97B81CB4}"/>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9D424CD1-AD00-121F-8FD2-B2025C114A23}"/>
              </a:ext>
            </a:extLst>
          </p:cNvPr>
          <p:cNvSpPr txBox="1"/>
          <p:nvPr/>
        </p:nvSpPr>
        <p:spPr>
          <a:xfrm>
            <a:off x="10509112" y="2786798"/>
            <a:ext cx="5188087" cy="2954655"/>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a:ln>
                  <a:noFill/>
                </a:ln>
                <a:solidFill>
                  <a:srgbClr val="7ED957"/>
                </a:solidFill>
                <a:effectLst/>
                <a:uLnTx/>
                <a:uFillTx/>
                <a:latin typeface="Fira Code"/>
                <a:ea typeface="Fira Code"/>
                <a:cs typeface="Fira Code"/>
                <a:sym typeface="Fira Code"/>
              </a:rPr>
              <a:t>Çıktı :</a:t>
            </a: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tr-TR" sz="3200" b="1" i="0" u="none" strike="noStrike" kern="1200" cap="none" spc="0" normalizeH="0" baseline="0" noProof="0" dirty="0">
              <a:ln>
                <a:noFill/>
              </a:ln>
              <a:solidFill>
                <a:srgbClr val="7ED957"/>
              </a:solidFill>
              <a:effectLst/>
              <a:uLnTx/>
              <a:uFillTx/>
              <a:latin typeface="Fira Code"/>
              <a:ea typeface="Fira Code"/>
              <a:cs typeface="Fira Code"/>
              <a:sym typeface="Fira Code"/>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a:ln>
                  <a:noFill/>
                </a:ln>
                <a:solidFill>
                  <a:srgbClr val="7ED957"/>
                </a:solidFill>
                <a:effectLst/>
                <a:uLnTx/>
                <a:uFillTx/>
                <a:latin typeface="Fira Code"/>
                <a:ea typeface="Fira Code"/>
                <a:cs typeface="Fira Code"/>
                <a:sym typeface="Fira Code"/>
              </a:rPr>
              <a:t>2.0</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a:ln>
                  <a:noFill/>
                </a:ln>
                <a:solidFill>
                  <a:srgbClr val="7ED957"/>
                </a:solidFill>
                <a:effectLst/>
                <a:uLnTx/>
                <a:uFillTx/>
                <a:latin typeface="Fira Code"/>
                <a:ea typeface="Fira Code"/>
                <a:cs typeface="Fira Code"/>
                <a:sym typeface="Fira Code"/>
              </a:rPr>
              <a:t>0.9974949866040544</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a:ln>
                  <a:noFill/>
                </a:ln>
                <a:solidFill>
                  <a:srgbClr val="7ED957"/>
                </a:solidFill>
                <a:effectLst/>
                <a:uLnTx/>
                <a:uFillTx/>
                <a:latin typeface="Fira Code"/>
                <a:ea typeface="Fira Code"/>
                <a:cs typeface="Fira Code"/>
                <a:sym typeface="Fira Code"/>
              </a:rPr>
              <a:t>0.23523757330298942</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a:ln>
                  <a:noFill/>
                </a:ln>
                <a:solidFill>
                  <a:srgbClr val="7ED957"/>
                </a:solidFill>
                <a:effectLst/>
                <a:uLnTx/>
                <a:uFillTx/>
                <a:latin typeface="Fira Code"/>
                <a:ea typeface="Fira Code"/>
                <a:cs typeface="Fira Code"/>
                <a:sym typeface="Fira Code"/>
              </a:rPr>
              <a:t>9.0</a:t>
            </a:r>
            <a:endParaRPr kumimoji="0" lang="tr-TR" sz="2800" b="1" i="0" u="none" strike="noStrike" kern="1200" cap="none" spc="0" normalizeH="0" baseline="0" noProof="0" dirty="0">
              <a:ln>
                <a:noFill/>
              </a:ln>
              <a:solidFill>
                <a:srgbClr val="FFCA04"/>
              </a:solidFill>
              <a:effectLst/>
              <a:uLnTx/>
              <a:uFillTx/>
              <a:latin typeface="Fira Code"/>
              <a:ea typeface="Fira Code"/>
              <a:cs typeface="Fira Code"/>
              <a:sym typeface="Fira Code"/>
            </a:endParaRPr>
          </a:p>
        </p:txBody>
      </p:sp>
      <p:sp>
        <p:nvSpPr>
          <p:cNvPr id="16" name="Slayt Numarası Yer Tutucusu 15">
            <a:extLst>
              <a:ext uri="{FF2B5EF4-FFF2-40B4-BE49-F238E27FC236}">
                <a16:creationId xmlns:a16="http://schemas.microsoft.com/office/drawing/2014/main" id="{B1C59D6F-36A7-47CD-9C49-E39789E94A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grpSp>
        <p:nvGrpSpPr>
          <p:cNvPr id="15" name="Grup 14">
            <a:extLst>
              <a:ext uri="{FF2B5EF4-FFF2-40B4-BE49-F238E27FC236}">
                <a16:creationId xmlns:a16="http://schemas.microsoft.com/office/drawing/2014/main" id="{DADD7B02-F0B7-D119-34F5-F645E0129D90}"/>
              </a:ext>
            </a:extLst>
          </p:cNvPr>
          <p:cNvGrpSpPr/>
          <p:nvPr/>
        </p:nvGrpSpPr>
        <p:grpSpPr>
          <a:xfrm>
            <a:off x="658809" y="2763516"/>
            <a:ext cx="9399591" cy="6266183"/>
            <a:chOff x="2781854" y="3916888"/>
            <a:chExt cx="13029902" cy="6370112"/>
          </a:xfrm>
        </p:grpSpPr>
        <p:grpSp>
          <p:nvGrpSpPr>
            <p:cNvPr id="17" name="Grup 16">
              <a:extLst>
                <a:ext uri="{FF2B5EF4-FFF2-40B4-BE49-F238E27FC236}">
                  <a16:creationId xmlns:a16="http://schemas.microsoft.com/office/drawing/2014/main" id="{79790664-19D0-68C1-E6C9-B37D8E9BA0D7}"/>
                </a:ext>
              </a:extLst>
            </p:cNvPr>
            <p:cNvGrpSpPr/>
            <p:nvPr/>
          </p:nvGrpSpPr>
          <p:grpSpPr>
            <a:xfrm>
              <a:off x="2781854" y="3916888"/>
              <a:ext cx="13029902" cy="6370112"/>
              <a:chOff x="2781854" y="3872603"/>
              <a:chExt cx="13029902" cy="6370112"/>
            </a:xfrm>
          </p:grpSpPr>
          <p:grpSp>
            <p:nvGrpSpPr>
              <p:cNvPr id="19" name="Group 3">
                <a:extLst>
                  <a:ext uri="{FF2B5EF4-FFF2-40B4-BE49-F238E27FC236}">
                    <a16:creationId xmlns:a16="http://schemas.microsoft.com/office/drawing/2014/main" id="{5ECAB340-6529-1942-5B4C-18EBA878AFB2}"/>
                  </a:ext>
                </a:extLst>
              </p:cNvPr>
              <p:cNvGrpSpPr>
                <a:grpSpLocks noChangeAspect="1"/>
              </p:cNvGrpSpPr>
              <p:nvPr/>
            </p:nvGrpSpPr>
            <p:grpSpPr>
              <a:xfrm>
                <a:off x="2781854" y="3872603"/>
                <a:ext cx="13029902" cy="6370112"/>
                <a:chOff x="0" y="0"/>
                <a:chExt cx="7467600" cy="6002020"/>
              </a:xfrm>
            </p:grpSpPr>
            <p:sp>
              <p:nvSpPr>
                <p:cNvPr id="22" name="Freeform 4">
                  <a:extLst>
                    <a:ext uri="{FF2B5EF4-FFF2-40B4-BE49-F238E27FC236}">
                      <a16:creationId xmlns:a16="http://schemas.microsoft.com/office/drawing/2014/main" id="{DEC991C6-A0E7-D1B1-3812-B06E3C596E1D}"/>
                    </a:ext>
                  </a:extLst>
                </p:cNvPr>
                <p:cNvSpPr/>
                <p:nvPr/>
              </p:nvSpPr>
              <p:spPr>
                <a:xfrm>
                  <a:off x="0" y="0"/>
                  <a:ext cx="7467600" cy="4719056"/>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5">
                  <a:extLst>
                    <a:ext uri="{FF2B5EF4-FFF2-40B4-BE49-F238E27FC236}">
                      <a16:creationId xmlns:a16="http://schemas.microsoft.com/office/drawing/2014/main" id="{B764DE34-1D74-4E45-F56D-FA74E01D4FE9}"/>
                    </a:ext>
                  </a:extLst>
                </p:cNvPr>
                <p:cNvSpPr/>
                <p:nvPr/>
              </p:nvSpPr>
              <p:spPr>
                <a:xfrm>
                  <a:off x="0" y="4744417"/>
                  <a:ext cx="7467600" cy="466393"/>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Freeform 6">
                  <a:extLst>
                    <a:ext uri="{FF2B5EF4-FFF2-40B4-BE49-F238E27FC236}">
                      <a16:creationId xmlns:a16="http://schemas.microsoft.com/office/drawing/2014/main" id="{565A989D-47AD-DF3F-ADB6-98089D4413F9}"/>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Dikdörtgen 19">
                <a:extLst>
                  <a:ext uri="{FF2B5EF4-FFF2-40B4-BE49-F238E27FC236}">
                    <a16:creationId xmlns:a16="http://schemas.microsoft.com/office/drawing/2014/main" id="{0161867B-632A-76A8-68CD-1B1B6E40E5EF}"/>
                  </a:ext>
                </a:extLst>
              </p:cNvPr>
              <p:cNvSpPr/>
              <p:nvPr/>
            </p:nvSpPr>
            <p:spPr>
              <a:xfrm>
                <a:off x="3399714" y="4128323"/>
                <a:ext cx="11975977" cy="462371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solidFill>
                      <a:sysClr val="windowText" lastClr="000000"/>
                    </a:solidFill>
                  </a:ln>
                  <a:solidFill>
                    <a:sysClr val="windowText" lastClr="000000"/>
                  </a:solidFill>
                  <a:effectLst/>
                  <a:uLnTx/>
                  <a:uFillTx/>
                  <a:latin typeface="Calibri"/>
                  <a:ea typeface="+mn-ea"/>
                  <a:cs typeface="+mn-cs"/>
                </a:endParaRPr>
              </a:p>
            </p:txBody>
          </p:sp>
        </p:grpSp>
        <p:sp>
          <p:nvSpPr>
            <p:cNvPr id="18" name="TextBox 17">
              <a:extLst>
                <a:ext uri="{FF2B5EF4-FFF2-40B4-BE49-F238E27FC236}">
                  <a16:creationId xmlns:a16="http://schemas.microsoft.com/office/drawing/2014/main" id="{54C2693E-3221-1305-9CC5-8BF1C34416C2}"/>
                </a:ext>
              </a:extLst>
            </p:cNvPr>
            <p:cNvSpPr txBox="1"/>
            <p:nvPr/>
          </p:nvSpPr>
          <p:spPr>
            <a:xfrm>
              <a:off x="3399714" y="4900618"/>
              <a:ext cx="12313467" cy="2737711"/>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z="3500" dirty="0" err="1">
                  <a:solidFill>
                    <a:srgbClr val="00FF00"/>
                  </a:solidFill>
                  <a:latin typeface="Consolas" panose="020B0609020204030204" pitchFamily="49" charset="0"/>
                  <a:ea typeface="Fira Code"/>
                  <a:cs typeface="Biome Light" panose="020B0502040204020203" pitchFamily="34" charset="0"/>
                  <a:sym typeface="Fira Code"/>
                </a:rPr>
                <a:t>from</a:t>
              </a:r>
              <a:r>
                <a:rPr lang="tr-TR" sz="3500" dirty="0">
                  <a:solidFill>
                    <a:srgbClr val="00FF00"/>
                  </a:solidFill>
                  <a:latin typeface="Consolas" panose="020B0609020204030204" pitchFamily="49" charset="0"/>
                  <a:ea typeface="Fira Code"/>
                  <a:cs typeface="Biome Light" panose="020B0502040204020203" pitchFamily="34" charset="0"/>
                  <a:sym typeface="Fira Code"/>
                </a:rPr>
                <a:t> </a:t>
              </a:r>
              <a:r>
                <a:rPr lang="tr-TR" sz="3500" dirty="0" err="1">
                  <a:solidFill>
                    <a:srgbClr val="00FF00"/>
                  </a:solidFill>
                  <a:latin typeface="Consolas" panose="020B0609020204030204" pitchFamily="49" charset="0"/>
                  <a:ea typeface="Fira Code"/>
                  <a:cs typeface="Biome Light" panose="020B0502040204020203" pitchFamily="34" charset="0"/>
                  <a:sym typeface="Fira Code"/>
                </a:rPr>
                <a:t>math</a:t>
              </a:r>
              <a:r>
                <a:rPr lang="tr-TR" sz="3500" dirty="0">
                  <a:solidFill>
                    <a:srgbClr val="00FF00"/>
                  </a:solidFill>
                  <a:latin typeface="Consolas" panose="020B0609020204030204" pitchFamily="49" charset="0"/>
                  <a:ea typeface="Fira Code"/>
                  <a:cs typeface="Biome Light" panose="020B0502040204020203" pitchFamily="34" charset="0"/>
                  <a:sym typeface="Fira Code"/>
                </a:rPr>
                <a:t> </a:t>
              </a:r>
              <a:r>
                <a:rPr lang="tr-TR" sz="3500" dirty="0" err="1">
                  <a:solidFill>
                    <a:srgbClr val="00FF00"/>
                  </a:solidFill>
                  <a:latin typeface="Consolas" panose="020B0609020204030204" pitchFamily="49" charset="0"/>
                  <a:ea typeface="Fira Code"/>
                  <a:cs typeface="Biome Light" panose="020B0502040204020203" pitchFamily="34" charset="0"/>
                  <a:sym typeface="Fira Code"/>
                </a:rPr>
                <a:t>import</a:t>
              </a:r>
              <a:r>
                <a:rPr lang="tr-TR" sz="3500" dirty="0">
                  <a:solidFill>
                    <a:srgbClr val="00FF00"/>
                  </a:solidFill>
                  <a:latin typeface="Consolas" panose="020B0609020204030204" pitchFamily="49" charset="0"/>
                  <a:ea typeface="Fira Code"/>
                  <a:cs typeface="Biome Light" panose="020B0502040204020203" pitchFamily="34" charset="0"/>
                  <a:sym typeface="Fira Code"/>
                </a:rPr>
                <a:t> sin, </a:t>
              </a:r>
              <a:r>
                <a:rPr lang="tr-TR" sz="3500" dirty="0" err="1">
                  <a:solidFill>
                    <a:srgbClr val="00FF00"/>
                  </a:solidFill>
                  <a:latin typeface="Consolas" panose="020B0609020204030204" pitchFamily="49" charset="0"/>
                  <a:ea typeface="Fira Code"/>
                  <a:cs typeface="Biome Light" panose="020B0502040204020203" pitchFamily="34" charset="0"/>
                  <a:sym typeface="Fira Code"/>
                </a:rPr>
                <a:t>sqrt</a:t>
              </a:r>
              <a:r>
                <a:rPr lang="tr-TR" sz="3500" dirty="0">
                  <a:solidFill>
                    <a:srgbClr val="00FF00"/>
                  </a:solidFill>
                  <a:latin typeface="Consolas" panose="020B0609020204030204" pitchFamily="49" charset="0"/>
                  <a:ea typeface="Fira Code"/>
                  <a:cs typeface="Biome Light" panose="020B0502040204020203" pitchFamily="34" charset="0"/>
                  <a:sym typeface="Fira Code"/>
                </a:rPr>
                <a:t>, cos, </a:t>
              </a:r>
              <a:r>
                <a:rPr lang="tr-TR" sz="3500" dirty="0" err="1">
                  <a:solidFill>
                    <a:srgbClr val="00FF00"/>
                  </a:solidFill>
                  <a:latin typeface="Consolas" panose="020B0609020204030204" pitchFamily="49" charset="0"/>
                  <a:ea typeface="Fira Code"/>
                  <a:cs typeface="Biome Light" panose="020B0502040204020203" pitchFamily="34" charset="0"/>
                  <a:sym typeface="Fira Code"/>
                </a:rPr>
                <a:t>pow</a:t>
              </a:r>
              <a:r>
                <a:rPr lang="tr-TR" sz="3500" dirty="0">
                  <a:solidFill>
                    <a:srgbClr val="00FF00"/>
                  </a:solidFill>
                  <a:latin typeface="Consolas" panose="020B0609020204030204" pitchFamily="49" charset="0"/>
                  <a:ea typeface="Fira Code"/>
                  <a:cs typeface="Biome Light" panose="020B0502040204020203" pitchFamily="34" charset="0"/>
                  <a:sym typeface="Fira Code"/>
                </a:rPr>
                <a:t> </a:t>
              </a:r>
            </a:p>
            <a:p>
              <a:pPr marL="0" marR="0" lvl="0" indent="0" algn="l" defTabSz="914400" rtl="0" eaLnBrk="1" fontAlgn="auto" latinLnBrk="0" hangingPunct="1">
                <a:lnSpc>
                  <a:spcPct val="100000"/>
                </a:lnSpc>
                <a:spcBef>
                  <a:spcPct val="0"/>
                </a:spcBef>
                <a:spcAft>
                  <a:spcPts val="0"/>
                </a:spcAft>
                <a:buClrTx/>
                <a:buSzTx/>
                <a:buFontTx/>
                <a:buNone/>
                <a:tabLst/>
                <a:defRPr/>
              </a:pPr>
              <a:r>
                <a:rPr lang="tr-TR" sz="3500" dirty="0" err="1">
                  <a:solidFill>
                    <a:srgbClr val="00FF00"/>
                  </a:solidFill>
                  <a:latin typeface="Consolas" panose="020B0609020204030204" pitchFamily="49" charset="0"/>
                  <a:ea typeface="Fira Code"/>
                  <a:cs typeface="Biome Light" panose="020B0502040204020203" pitchFamily="34" charset="0"/>
                  <a:sym typeface="Fira Code"/>
                </a:rPr>
                <a:t>print</a:t>
              </a:r>
              <a:r>
                <a:rPr lang="tr-TR" sz="3500" dirty="0">
                  <a:solidFill>
                    <a:srgbClr val="00FF00"/>
                  </a:solidFill>
                  <a:latin typeface="Consolas" panose="020B0609020204030204" pitchFamily="49" charset="0"/>
                  <a:ea typeface="Fira Code"/>
                  <a:cs typeface="Biome Light" panose="020B0502040204020203" pitchFamily="34" charset="0"/>
                  <a:sym typeface="Fira Code"/>
                </a:rPr>
                <a:t>(	</a:t>
              </a:r>
              <a:r>
                <a:rPr lang="tr-TR" sz="3500" dirty="0" err="1">
                  <a:solidFill>
                    <a:srgbClr val="00FF00"/>
                  </a:solidFill>
                  <a:latin typeface="Consolas" panose="020B0609020204030204" pitchFamily="49" charset="0"/>
                  <a:ea typeface="Fira Code"/>
                  <a:cs typeface="Biome Light" panose="020B0502040204020203" pitchFamily="34" charset="0"/>
                  <a:sym typeface="Fira Code"/>
                </a:rPr>
                <a:t>sqrt</a:t>
              </a:r>
              <a:r>
                <a:rPr lang="tr-TR" sz="3500" dirty="0">
                  <a:solidFill>
                    <a:srgbClr val="00FF00"/>
                  </a:solidFill>
                  <a:latin typeface="Consolas" panose="020B0609020204030204" pitchFamily="49" charset="0"/>
                  <a:ea typeface="Fira Code"/>
                  <a:cs typeface="Biome Light" panose="020B0502040204020203" pitchFamily="34" charset="0"/>
                  <a:sym typeface="Fira Code"/>
                </a:rPr>
                <a:t>(4)	)	</a:t>
              </a:r>
            </a:p>
            <a:p>
              <a:pPr marL="0" marR="0" lvl="0" indent="0" algn="l" defTabSz="914400" rtl="0" eaLnBrk="1" fontAlgn="auto" latinLnBrk="0" hangingPunct="1">
                <a:lnSpc>
                  <a:spcPct val="100000"/>
                </a:lnSpc>
                <a:spcBef>
                  <a:spcPct val="0"/>
                </a:spcBef>
                <a:spcAft>
                  <a:spcPts val="0"/>
                </a:spcAft>
                <a:buClrTx/>
                <a:buSzTx/>
                <a:buFontTx/>
                <a:buNone/>
                <a:tabLst/>
                <a:defRPr/>
              </a:pPr>
              <a:r>
                <a:rPr lang="tr-TR" sz="3500" dirty="0" err="1">
                  <a:solidFill>
                    <a:srgbClr val="00FF00"/>
                  </a:solidFill>
                  <a:latin typeface="Consolas" panose="020B0609020204030204" pitchFamily="49" charset="0"/>
                  <a:ea typeface="Fira Code"/>
                  <a:cs typeface="Biome Light" panose="020B0502040204020203" pitchFamily="34" charset="0"/>
                  <a:sym typeface="Fira Code"/>
                </a:rPr>
                <a:t>print</a:t>
              </a:r>
              <a:r>
                <a:rPr lang="tr-TR" sz="3500" dirty="0">
                  <a:solidFill>
                    <a:srgbClr val="00FF00"/>
                  </a:solidFill>
                  <a:latin typeface="Consolas" panose="020B0609020204030204" pitchFamily="49" charset="0"/>
                  <a:ea typeface="Fira Code"/>
                  <a:cs typeface="Biome Light" panose="020B0502040204020203" pitchFamily="34" charset="0"/>
                  <a:sym typeface="Fira Code"/>
                </a:rPr>
                <a:t>(	sin(30)	)	</a:t>
              </a:r>
            </a:p>
            <a:p>
              <a:pPr marL="0" marR="0" lvl="0" indent="0" algn="l" defTabSz="914400" rtl="0" eaLnBrk="1" fontAlgn="auto" latinLnBrk="0" hangingPunct="1">
                <a:lnSpc>
                  <a:spcPct val="100000"/>
                </a:lnSpc>
                <a:spcBef>
                  <a:spcPct val="0"/>
                </a:spcBef>
                <a:spcAft>
                  <a:spcPts val="0"/>
                </a:spcAft>
                <a:buClrTx/>
                <a:buSzTx/>
                <a:buFontTx/>
                <a:buNone/>
                <a:tabLst/>
                <a:defRPr/>
              </a:pPr>
              <a:r>
                <a:rPr lang="tr-TR" sz="3500" dirty="0" err="1">
                  <a:solidFill>
                    <a:srgbClr val="00FF00"/>
                  </a:solidFill>
                  <a:latin typeface="Consolas" panose="020B0609020204030204" pitchFamily="49" charset="0"/>
                  <a:ea typeface="Fira Code"/>
                  <a:cs typeface="Biome Light" panose="020B0502040204020203" pitchFamily="34" charset="0"/>
                  <a:sym typeface="Fira Code"/>
                </a:rPr>
                <a:t>print</a:t>
              </a:r>
              <a:r>
                <a:rPr lang="tr-TR" sz="3500" dirty="0">
                  <a:solidFill>
                    <a:srgbClr val="00FF00"/>
                  </a:solidFill>
                  <a:latin typeface="Consolas" panose="020B0609020204030204" pitchFamily="49" charset="0"/>
                  <a:ea typeface="Fira Code"/>
                  <a:cs typeface="Biome Light" panose="020B0502040204020203" pitchFamily="34" charset="0"/>
                  <a:sym typeface="Fira Code"/>
                </a:rPr>
                <a:t>(	cos(45)	)	</a:t>
              </a:r>
            </a:p>
            <a:p>
              <a:pPr marL="0" marR="0" lvl="0" indent="0" algn="l" defTabSz="914400" rtl="0" eaLnBrk="1" fontAlgn="auto" latinLnBrk="0" hangingPunct="1">
                <a:lnSpc>
                  <a:spcPct val="100000"/>
                </a:lnSpc>
                <a:spcBef>
                  <a:spcPct val="0"/>
                </a:spcBef>
                <a:spcAft>
                  <a:spcPts val="0"/>
                </a:spcAft>
                <a:buClrTx/>
                <a:buSzTx/>
                <a:buFontTx/>
                <a:buNone/>
                <a:tabLst/>
                <a:defRPr/>
              </a:pPr>
              <a:r>
                <a:rPr lang="tr-TR" sz="3500" dirty="0" err="1">
                  <a:solidFill>
                    <a:srgbClr val="00FF00"/>
                  </a:solidFill>
                  <a:latin typeface="Consolas" panose="020B0609020204030204" pitchFamily="49" charset="0"/>
                  <a:ea typeface="Fira Code"/>
                  <a:cs typeface="Biome Light" panose="020B0502040204020203" pitchFamily="34" charset="0"/>
                  <a:sym typeface="Fira Code"/>
                </a:rPr>
                <a:t>print</a:t>
              </a:r>
              <a:r>
                <a:rPr lang="tr-TR" sz="3500" dirty="0">
                  <a:solidFill>
                    <a:srgbClr val="00FF00"/>
                  </a:solidFill>
                  <a:latin typeface="Consolas" panose="020B0609020204030204" pitchFamily="49" charset="0"/>
                  <a:ea typeface="Fira Code"/>
                  <a:cs typeface="Biome Light" panose="020B0502040204020203" pitchFamily="34" charset="0"/>
                  <a:sym typeface="Fira Code"/>
                </a:rPr>
                <a:t>( </a:t>
              </a:r>
              <a:r>
                <a:rPr lang="tr-TR" sz="3500" dirty="0" err="1">
                  <a:solidFill>
                    <a:srgbClr val="00FF00"/>
                  </a:solidFill>
                  <a:latin typeface="Consolas" panose="020B0609020204030204" pitchFamily="49" charset="0"/>
                  <a:ea typeface="Fira Code"/>
                  <a:cs typeface="Biome Light" panose="020B0502040204020203" pitchFamily="34" charset="0"/>
                  <a:sym typeface="Fira Code"/>
                </a:rPr>
                <a:t>pow</a:t>
              </a:r>
              <a:r>
                <a:rPr lang="tr-TR" sz="3500" dirty="0">
                  <a:solidFill>
                    <a:srgbClr val="00FF00"/>
                  </a:solidFill>
                  <a:latin typeface="Consolas" panose="020B0609020204030204" pitchFamily="49" charset="0"/>
                  <a:ea typeface="Fira Code"/>
                  <a:cs typeface="Biome Light" panose="020B0502040204020203" pitchFamily="34" charset="0"/>
                  <a:sym typeface="Fira Code"/>
                </a:rPr>
                <a:t>(3,2) )</a:t>
              </a:r>
              <a:endParaRPr kumimoji="0" lang="tr-TR" sz="35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endParaRPr>
            </a:p>
          </p:txBody>
        </p:sp>
      </p:grpSp>
      <p:sp>
        <p:nvSpPr>
          <p:cNvPr id="3" name="TextBox 15">
            <a:extLst>
              <a:ext uri="{FF2B5EF4-FFF2-40B4-BE49-F238E27FC236}">
                <a16:creationId xmlns:a16="http://schemas.microsoft.com/office/drawing/2014/main" id="{6BA9E037-14B6-8D33-35ED-2F8296C0A070}"/>
              </a:ext>
            </a:extLst>
          </p:cNvPr>
          <p:cNvSpPr txBox="1"/>
          <p:nvPr/>
        </p:nvSpPr>
        <p:spPr>
          <a:xfrm>
            <a:off x="685800" y="1470727"/>
            <a:ext cx="17602200" cy="1262590"/>
          </a:xfrm>
          <a:prstGeom prst="rect">
            <a:avLst/>
          </a:prstGeom>
        </p:spPr>
        <p:txBody>
          <a:bodyPr wrap="square" lIns="0" tIns="0" rIns="0" bIns="0" rtlCol="0" anchor="t">
            <a:spAutoFit/>
          </a:bodyPr>
          <a:lstStyle/>
          <a:p>
            <a:pPr lvl="0">
              <a:lnSpc>
                <a:spcPts val="10260"/>
              </a:lnSpc>
              <a:spcBef>
                <a:spcPct val="0"/>
              </a:spcBef>
              <a:defRPr/>
            </a:pPr>
            <a:r>
              <a:rPr lang="en-US" sz="7200" dirty="0">
                <a:solidFill>
                  <a:srgbClr val="AB81FF"/>
                </a:solidFill>
                <a:latin typeface="Fira Code"/>
                <a:ea typeface="Fira Code"/>
                <a:cs typeface="Fira Code"/>
                <a:sym typeface="Fira Code"/>
              </a:rPr>
              <a:t>{0</a:t>
            </a:r>
            <a:r>
              <a:rPr lang="tr-TR" sz="7200" dirty="0">
                <a:solidFill>
                  <a:srgbClr val="AB81FF"/>
                </a:solidFill>
                <a:latin typeface="Fira Code"/>
                <a:ea typeface="Fira Code"/>
                <a:cs typeface="Fira Code"/>
                <a:sym typeface="Fira Code"/>
              </a:rPr>
              <a:t>4</a:t>
            </a:r>
            <a:r>
              <a:rPr lang="en-US" sz="7200" dirty="0">
                <a:solidFill>
                  <a:srgbClr val="AB81FF"/>
                </a:solidFill>
                <a:latin typeface="Fira Code"/>
                <a:ea typeface="Fira Code"/>
                <a:cs typeface="Fira Code"/>
                <a:sym typeface="Fira Code"/>
              </a:rPr>
              <a:t>}</a:t>
            </a:r>
            <a:r>
              <a:rPr lang="tr-TR" sz="7200" dirty="0">
                <a:solidFill>
                  <a:srgbClr val="AB81FF"/>
                </a:solidFill>
                <a:latin typeface="Fira Code"/>
                <a:ea typeface="Fira Code"/>
                <a:cs typeface="Fira Code"/>
                <a:sym typeface="Fira Code"/>
              </a:rPr>
              <a:t> </a:t>
            </a:r>
            <a:r>
              <a:rPr lang="tr-TR" sz="4000" dirty="0">
                <a:solidFill>
                  <a:srgbClr val="FF5858"/>
                </a:solidFill>
                <a:latin typeface="Fira Code"/>
                <a:ea typeface="Fira Code"/>
                <a:cs typeface="Fira Code"/>
                <a:sym typeface="Fira Code"/>
              </a:rPr>
              <a:t>Gömülü Fonksiyonların ve Modüllerin Kullanımı</a:t>
            </a:r>
            <a:endParaRPr lang="tr-TR" sz="7200" dirty="0">
              <a:solidFill>
                <a:srgbClr val="FF5858"/>
              </a:solidFill>
              <a:latin typeface="Fira Code"/>
              <a:ea typeface="Fira Code"/>
              <a:cs typeface="Fira Code"/>
              <a:sym typeface="Fira Code"/>
            </a:endParaRPr>
          </a:p>
        </p:txBody>
      </p:sp>
    </p:spTree>
    <p:extLst>
      <p:ext uri="{BB962C8B-B14F-4D97-AF65-F5344CB8AC3E}">
        <p14:creationId xmlns:p14="http://schemas.microsoft.com/office/powerpoint/2010/main" val="19697589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4EEDA-5BC8-F3BE-5CEC-0982BEAE2163}"/>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3704C63F-2433-62FD-9087-27827AC3FC08}"/>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DFF1AB1F-8A69-B2E2-C001-EBA01A442847}"/>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8D654799-99A6-E146-0BE9-8EAB6A9E8A71}"/>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95A2D837-C72F-7AC8-0093-ECF3773948EE}"/>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294C4E50-5A7B-336B-4C48-598FDB5077B7}"/>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10E396B4-6014-C331-68EB-9D54867EFF47}"/>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755A919C-D3DD-0699-98F1-23B89F353F85}"/>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F683CA31-7512-526E-96B3-3555CFF2B292}"/>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FBFA3ACC-A8CF-7AA1-9CF7-6E70C16548D0}"/>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8EACC035-27E6-B1F6-6181-19A0EDC26C47}"/>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DA85889B-5251-F9C8-B845-000F190D005F}"/>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42A49609-DF62-8070-ED80-79FCE5A1B681}"/>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256777CA-F0EF-4720-C19A-7C0803DF1ADA}"/>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5A2C018F-0E0A-D2BB-828B-2FD4434105B7}"/>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3772F80A-EF6E-E9EC-F104-F23654153740}"/>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64AD9BCB-10EB-1FB5-4161-383D468D4E7D}"/>
              </a:ext>
            </a:extLst>
          </p:cNvPr>
          <p:cNvSpPr txBox="1"/>
          <p:nvPr/>
        </p:nvSpPr>
        <p:spPr>
          <a:xfrm>
            <a:off x="8249363" y="2763516"/>
            <a:ext cx="9499940" cy="6894195"/>
          </a:xfrm>
          <a:prstGeom prst="rect">
            <a:avLst/>
          </a:prstGeom>
        </p:spPr>
        <p:txBody>
          <a:bodyPr wrap="square" lIns="0" tIns="0" rIns="0" bIns="0" rtlCol="0" anchor="t">
            <a:spAutoFit/>
          </a:bodyPr>
          <a:lstStyle/>
          <a:p>
            <a:pPr lvl="0" algn="just">
              <a:spcBef>
                <a:spcPct val="0"/>
              </a:spcBef>
              <a:defRPr/>
            </a:pPr>
            <a:r>
              <a:rPr lang="tr-TR" sz="3200" dirty="0">
                <a:solidFill>
                  <a:srgbClr val="FFFFFF"/>
                </a:solidFill>
                <a:latin typeface="Fira Code"/>
                <a:ea typeface="Fira Code"/>
                <a:cs typeface="Fira Code"/>
                <a:sym typeface="Fira Code"/>
              </a:rPr>
              <a:t>Eğer aynı modülden çok sayıda fonksiyon kullanılması gerekiyorsa fonksiyon isimlerini spesifik olarak yazmak yerine programa </a:t>
            </a:r>
            <a:r>
              <a:rPr lang="tr-TR" sz="3200" dirty="0" err="1">
                <a:solidFill>
                  <a:srgbClr val="FFFFFF"/>
                </a:solidFill>
                <a:latin typeface="Fira Code"/>
                <a:ea typeface="Fira Code"/>
                <a:cs typeface="Fira Code"/>
                <a:sym typeface="Fira Code"/>
              </a:rPr>
              <a:t>import</a:t>
            </a:r>
            <a:r>
              <a:rPr lang="tr-TR" sz="3200" dirty="0">
                <a:solidFill>
                  <a:srgbClr val="FFFFFF"/>
                </a:solidFill>
                <a:latin typeface="Fira Code"/>
                <a:ea typeface="Fira Code"/>
                <a:cs typeface="Fira Code"/>
                <a:sym typeface="Fira Code"/>
              </a:rPr>
              <a:t> </a:t>
            </a:r>
            <a:r>
              <a:rPr lang="tr-TR" sz="3200" dirty="0" err="1">
                <a:solidFill>
                  <a:srgbClr val="FFFFFF"/>
                </a:solidFill>
                <a:latin typeface="Fira Code"/>
                <a:ea typeface="Fira Code"/>
                <a:cs typeface="Fira Code"/>
                <a:sym typeface="Fira Code"/>
              </a:rPr>
              <a:t>modül_adı</a:t>
            </a:r>
            <a:r>
              <a:rPr lang="tr-TR" sz="3200" dirty="0">
                <a:solidFill>
                  <a:srgbClr val="FFFFFF"/>
                </a:solidFill>
                <a:latin typeface="Fira Code"/>
                <a:ea typeface="Fira Code"/>
                <a:cs typeface="Fira Code"/>
                <a:sym typeface="Fira Code"/>
              </a:rPr>
              <a:t> satırı eklenerek modüldeki tüm fonksiyonlara erişim sağlanabilir.</a:t>
            </a:r>
          </a:p>
          <a:p>
            <a:pPr lvl="0" algn="just">
              <a:spcBef>
                <a:spcPct val="0"/>
              </a:spcBef>
              <a:defRPr/>
            </a:pPr>
            <a:endParaRPr lang="tr-TR" sz="3200" dirty="0">
              <a:solidFill>
                <a:srgbClr val="FFFFFF"/>
              </a:solidFill>
              <a:latin typeface="Fira Code"/>
              <a:ea typeface="Fira Code"/>
              <a:cs typeface="Fira Code"/>
              <a:sym typeface="Fira Code"/>
            </a:endParaRPr>
          </a:p>
          <a:p>
            <a:pPr lvl="0" algn="just">
              <a:spcBef>
                <a:spcPct val="0"/>
              </a:spcBef>
              <a:defRPr/>
            </a:pPr>
            <a:r>
              <a:rPr lang="en-US" sz="3200" dirty="0" err="1">
                <a:solidFill>
                  <a:srgbClr val="FFFFFF"/>
                </a:solidFill>
                <a:latin typeface="Fira Code"/>
                <a:ea typeface="Fira Code"/>
                <a:cs typeface="Fira Code"/>
                <a:sym typeface="Fira Code"/>
              </a:rPr>
              <a:t>Fonksiyonlar</a:t>
            </a:r>
            <a:r>
              <a:rPr lang="en-US" sz="3200" dirty="0">
                <a:solidFill>
                  <a:srgbClr val="FFFFFF"/>
                </a:solidFill>
                <a:latin typeface="Fira Code"/>
                <a:ea typeface="Fira Code"/>
                <a:cs typeface="Fira Code"/>
                <a:sym typeface="Fira Code"/>
              </a:rPr>
              <a:t> </a:t>
            </a:r>
            <a:r>
              <a:rPr lang="en-US" sz="3200" dirty="0" err="1">
                <a:solidFill>
                  <a:srgbClr val="FFFFFF"/>
                </a:solidFill>
                <a:latin typeface="Fira Code"/>
                <a:ea typeface="Fira Code"/>
                <a:cs typeface="Fira Code"/>
                <a:sym typeface="Fira Code"/>
              </a:rPr>
              <a:t>isimleri</a:t>
            </a:r>
            <a:r>
              <a:rPr lang="en-US" sz="3200" dirty="0">
                <a:solidFill>
                  <a:srgbClr val="FFFFFF"/>
                </a:solidFill>
                <a:latin typeface="Fira Code"/>
                <a:ea typeface="Fira Code"/>
                <a:cs typeface="Fira Code"/>
                <a:sym typeface="Fira Code"/>
              </a:rPr>
              <a:t> </a:t>
            </a:r>
            <a:r>
              <a:rPr lang="en-US" sz="3200" dirty="0" err="1">
                <a:solidFill>
                  <a:srgbClr val="FFFFFF"/>
                </a:solidFill>
                <a:latin typeface="Fira Code"/>
                <a:ea typeface="Fira Code"/>
                <a:cs typeface="Fira Code"/>
                <a:sym typeface="Fira Code"/>
              </a:rPr>
              <a:t>ile</a:t>
            </a:r>
            <a:r>
              <a:rPr lang="en-US" sz="3200" dirty="0">
                <a:solidFill>
                  <a:srgbClr val="FFFFFF"/>
                </a:solidFill>
                <a:latin typeface="Fira Code"/>
                <a:ea typeface="Fira Code"/>
                <a:cs typeface="Fira Code"/>
                <a:sym typeface="Fira Code"/>
              </a:rPr>
              <a:t> </a:t>
            </a:r>
            <a:r>
              <a:rPr lang="en-US" sz="3200" dirty="0" err="1">
                <a:solidFill>
                  <a:srgbClr val="FFFFFF"/>
                </a:solidFill>
                <a:latin typeface="Fira Code"/>
                <a:ea typeface="Fira Code"/>
                <a:cs typeface="Fira Code"/>
                <a:sym typeface="Fira Code"/>
              </a:rPr>
              <a:t>erişime</a:t>
            </a:r>
            <a:r>
              <a:rPr lang="en-US" sz="3200" dirty="0">
                <a:solidFill>
                  <a:srgbClr val="FFFFFF"/>
                </a:solidFill>
                <a:latin typeface="Fira Code"/>
                <a:ea typeface="Fira Code"/>
                <a:cs typeface="Fira Code"/>
                <a:sym typeface="Fira Code"/>
              </a:rPr>
              <a:t> </a:t>
            </a:r>
            <a:r>
              <a:rPr lang="en-US" sz="3200" dirty="0" err="1">
                <a:solidFill>
                  <a:srgbClr val="FFFFFF"/>
                </a:solidFill>
                <a:latin typeface="Fira Code"/>
                <a:ea typeface="Fira Code"/>
                <a:cs typeface="Fira Code"/>
                <a:sym typeface="Fira Code"/>
              </a:rPr>
              <a:t>açılmadığı</a:t>
            </a:r>
            <a:r>
              <a:rPr lang="en-US" sz="3200" dirty="0">
                <a:solidFill>
                  <a:srgbClr val="FFFFFF"/>
                </a:solidFill>
                <a:latin typeface="Fira Code"/>
                <a:ea typeface="Fira Code"/>
                <a:cs typeface="Fira Code"/>
                <a:sym typeface="Fira Code"/>
              </a:rPr>
              <a:t> </a:t>
            </a:r>
            <a:r>
              <a:rPr lang="en-US" sz="3200" dirty="0" err="1">
                <a:solidFill>
                  <a:srgbClr val="FFFFFF"/>
                </a:solidFill>
                <a:latin typeface="Fira Code"/>
                <a:ea typeface="Fira Code"/>
                <a:cs typeface="Fira Code"/>
                <a:sym typeface="Fira Code"/>
              </a:rPr>
              <a:t>için</a:t>
            </a:r>
            <a:r>
              <a:rPr lang="en-US" sz="3200" dirty="0">
                <a:solidFill>
                  <a:srgbClr val="FFFFFF"/>
                </a:solidFill>
                <a:latin typeface="Fira Code"/>
                <a:ea typeface="Fira Code"/>
                <a:cs typeface="Fira Code"/>
                <a:sym typeface="Fira Code"/>
              </a:rPr>
              <a:t> </a:t>
            </a:r>
            <a:r>
              <a:rPr lang="en-US" sz="3200" dirty="0" err="1">
                <a:solidFill>
                  <a:srgbClr val="FFFFFF"/>
                </a:solidFill>
                <a:latin typeface="Fira Code"/>
                <a:ea typeface="Fira Code"/>
                <a:cs typeface="Fira Code"/>
                <a:sym typeface="Fira Code"/>
              </a:rPr>
              <a:t>programdan</a:t>
            </a:r>
            <a:r>
              <a:rPr lang="en-US" sz="3200" dirty="0">
                <a:solidFill>
                  <a:srgbClr val="FFFFFF"/>
                </a:solidFill>
                <a:latin typeface="Fira Code"/>
                <a:ea typeface="Fira Code"/>
                <a:cs typeface="Fira Code"/>
                <a:sym typeface="Fira Code"/>
              </a:rPr>
              <a:t> </a:t>
            </a:r>
            <a:r>
              <a:rPr lang="en-US" sz="3200" dirty="0" err="1">
                <a:solidFill>
                  <a:srgbClr val="FFFFFF"/>
                </a:solidFill>
                <a:latin typeface="Fira Code"/>
                <a:ea typeface="Fira Code"/>
                <a:cs typeface="Fira Code"/>
                <a:sym typeface="Fira Code"/>
              </a:rPr>
              <a:t>çağrılırken</a:t>
            </a:r>
            <a:r>
              <a:rPr lang="en-US" sz="3200" dirty="0">
                <a:solidFill>
                  <a:srgbClr val="FFFFFF"/>
                </a:solidFill>
                <a:latin typeface="Fira Code"/>
                <a:ea typeface="Fira Code"/>
                <a:cs typeface="Fira Code"/>
                <a:sym typeface="Fira Code"/>
              </a:rPr>
              <a:t> </a:t>
            </a:r>
            <a:r>
              <a:rPr lang="en-US" sz="3200" dirty="0" err="1">
                <a:solidFill>
                  <a:srgbClr val="FFFFFF"/>
                </a:solidFill>
                <a:latin typeface="Fira Code"/>
                <a:ea typeface="Fira Code"/>
                <a:cs typeface="Fira Code"/>
                <a:sym typeface="Fira Code"/>
              </a:rPr>
              <a:t>isimlerinin</a:t>
            </a:r>
            <a:r>
              <a:rPr lang="en-US" sz="3200" dirty="0">
                <a:solidFill>
                  <a:srgbClr val="FFFFFF"/>
                </a:solidFill>
                <a:latin typeface="Fira Code"/>
                <a:ea typeface="Fira Code"/>
                <a:cs typeface="Fira Code"/>
                <a:sym typeface="Fira Code"/>
              </a:rPr>
              <a:t> </a:t>
            </a:r>
            <a:r>
              <a:rPr lang="en-US" sz="3200" dirty="0" err="1">
                <a:solidFill>
                  <a:srgbClr val="FFFFFF"/>
                </a:solidFill>
                <a:latin typeface="Fira Code"/>
                <a:ea typeface="Fira Code"/>
                <a:cs typeface="Fira Code"/>
                <a:sym typeface="Fira Code"/>
              </a:rPr>
              <a:t>başlarına</a:t>
            </a:r>
            <a:r>
              <a:rPr lang="en-US" sz="3200" dirty="0">
                <a:solidFill>
                  <a:srgbClr val="FFFFFF"/>
                </a:solidFill>
                <a:latin typeface="Fira Code"/>
                <a:ea typeface="Fira Code"/>
                <a:cs typeface="Fira Code"/>
                <a:sym typeface="Fira Code"/>
              </a:rPr>
              <a:t> </a:t>
            </a:r>
            <a:r>
              <a:rPr lang="en-US" sz="3200" dirty="0" err="1">
                <a:solidFill>
                  <a:srgbClr val="FFFFFF"/>
                </a:solidFill>
                <a:latin typeface="Fira Code"/>
                <a:ea typeface="Fira Code"/>
                <a:cs typeface="Fira Code"/>
                <a:sym typeface="Fira Code"/>
              </a:rPr>
              <a:t>modül</a:t>
            </a:r>
            <a:r>
              <a:rPr lang="en-US" sz="3200" dirty="0">
                <a:solidFill>
                  <a:srgbClr val="FFFFFF"/>
                </a:solidFill>
                <a:latin typeface="Fira Code"/>
                <a:ea typeface="Fira Code"/>
                <a:cs typeface="Fira Code"/>
                <a:sym typeface="Fira Code"/>
              </a:rPr>
              <a:t> </a:t>
            </a:r>
            <a:r>
              <a:rPr lang="en-US" sz="3200" dirty="0" err="1">
                <a:solidFill>
                  <a:srgbClr val="FFFFFF"/>
                </a:solidFill>
                <a:latin typeface="Fira Code"/>
                <a:ea typeface="Fira Code"/>
                <a:cs typeface="Fira Code"/>
                <a:sym typeface="Fira Code"/>
              </a:rPr>
              <a:t>adları</a:t>
            </a:r>
            <a:r>
              <a:rPr lang="en-US" sz="3200" dirty="0">
                <a:solidFill>
                  <a:srgbClr val="FFFFFF"/>
                </a:solidFill>
                <a:latin typeface="Fira Code"/>
                <a:ea typeface="Fira Code"/>
                <a:cs typeface="Fira Code"/>
                <a:sym typeface="Fira Code"/>
              </a:rPr>
              <a:t> da</a:t>
            </a:r>
            <a:r>
              <a:rPr lang="tr-TR" sz="3200" dirty="0">
                <a:solidFill>
                  <a:srgbClr val="FFFFFF"/>
                </a:solidFill>
                <a:latin typeface="Fira Code"/>
                <a:ea typeface="Fira Code"/>
                <a:cs typeface="Fira Code"/>
                <a:sym typeface="Fira Code"/>
              </a:rPr>
              <a:t> </a:t>
            </a:r>
            <a:r>
              <a:rPr lang="en-US" sz="3200" dirty="0" err="1">
                <a:solidFill>
                  <a:srgbClr val="FFFFFF"/>
                </a:solidFill>
                <a:latin typeface="Fira Code"/>
                <a:ea typeface="Fira Code"/>
                <a:cs typeface="Fira Code"/>
                <a:sym typeface="Fira Code"/>
              </a:rPr>
              <a:t>eklendi</a:t>
            </a:r>
            <a:r>
              <a:rPr lang="en-US" sz="3200" dirty="0">
                <a:solidFill>
                  <a:srgbClr val="FFFFFF"/>
                </a:solidFill>
                <a:latin typeface="Fira Code"/>
                <a:ea typeface="Fira Code"/>
                <a:cs typeface="Fira Code"/>
                <a:sym typeface="Fira Code"/>
              </a:rPr>
              <a:t>. Bu </a:t>
            </a:r>
            <a:r>
              <a:rPr lang="en-US" sz="3200" dirty="0" err="1">
                <a:solidFill>
                  <a:srgbClr val="FFFFFF"/>
                </a:solidFill>
                <a:latin typeface="Fira Code"/>
                <a:ea typeface="Fira Code"/>
                <a:cs typeface="Fira Code"/>
                <a:sym typeface="Fira Code"/>
              </a:rPr>
              <a:t>sayede</a:t>
            </a:r>
            <a:r>
              <a:rPr lang="en-US" sz="3200" dirty="0">
                <a:solidFill>
                  <a:srgbClr val="FFFFFF"/>
                </a:solidFill>
                <a:latin typeface="Fira Code"/>
                <a:ea typeface="Fira Code"/>
                <a:cs typeface="Fira Code"/>
                <a:sym typeface="Fira Code"/>
              </a:rPr>
              <a:t> program hangi </a:t>
            </a:r>
            <a:r>
              <a:rPr lang="en-US" sz="3200" dirty="0" err="1">
                <a:solidFill>
                  <a:srgbClr val="FFFFFF"/>
                </a:solidFill>
                <a:latin typeface="Fira Code"/>
                <a:ea typeface="Fira Code"/>
                <a:cs typeface="Fira Code"/>
                <a:sym typeface="Fira Code"/>
              </a:rPr>
              <a:t>modülden</a:t>
            </a:r>
            <a:r>
              <a:rPr lang="en-US" sz="3200" dirty="0">
                <a:solidFill>
                  <a:srgbClr val="FFFFFF"/>
                </a:solidFill>
                <a:latin typeface="Fira Code"/>
                <a:ea typeface="Fira Code"/>
                <a:cs typeface="Fira Code"/>
                <a:sym typeface="Fira Code"/>
              </a:rPr>
              <a:t> hangi </a:t>
            </a:r>
            <a:r>
              <a:rPr lang="en-US" sz="3200" dirty="0" err="1">
                <a:solidFill>
                  <a:srgbClr val="FFFFFF"/>
                </a:solidFill>
                <a:latin typeface="Fira Code"/>
                <a:ea typeface="Fira Code"/>
                <a:cs typeface="Fira Code"/>
                <a:sym typeface="Fira Code"/>
              </a:rPr>
              <a:t>fonksiyona</a:t>
            </a:r>
            <a:r>
              <a:rPr lang="en-US" sz="3200" dirty="0">
                <a:solidFill>
                  <a:srgbClr val="FFFFFF"/>
                </a:solidFill>
                <a:latin typeface="Fira Code"/>
                <a:ea typeface="Fira Code"/>
                <a:cs typeface="Fira Code"/>
                <a:sym typeface="Fira Code"/>
              </a:rPr>
              <a:t> </a:t>
            </a:r>
            <a:r>
              <a:rPr lang="en-US" sz="3200" dirty="0" err="1">
                <a:solidFill>
                  <a:srgbClr val="FFFFFF"/>
                </a:solidFill>
                <a:latin typeface="Fira Code"/>
                <a:ea typeface="Fira Code"/>
                <a:cs typeface="Fira Code"/>
                <a:sym typeface="Fira Code"/>
              </a:rPr>
              <a:t>erişilmek</a:t>
            </a:r>
            <a:r>
              <a:rPr lang="en-US" sz="3200" dirty="0">
                <a:solidFill>
                  <a:srgbClr val="FFFFFF"/>
                </a:solidFill>
                <a:latin typeface="Fira Code"/>
                <a:ea typeface="Fira Code"/>
                <a:cs typeface="Fira Code"/>
                <a:sym typeface="Fira Code"/>
              </a:rPr>
              <a:t> </a:t>
            </a:r>
            <a:r>
              <a:rPr lang="en-US" sz="3200" dirty="0" err="1">
                <a:solidFill>
                  <a:srgbClr val="FFFFFF"/>
                </a:solidFill>
                <a:latin typeface="Fira Code"/>
                <a:ea typeface="Fira Code"/>
                <a:cs typeface="Fira Code"/>
                <a:sym typeface="Fira Code"/>
              </a:rPr>
              <a:t>istendiğini</a:t>
            </a:r>
            <a:r>
              <a:rPr lang="en-US" sz="3200" dirty="0">
                <a:solidFill>
                  <a:srgbClr val="FFFFFF"/>
                </a:solidFill>
                <a:latin typeface="Fira Code"/>
                <a:ea typeface="Fira Code"/>
                <a:cs typeface="Fira Code"/>
                <a:sym typeface="Fira Code"/>
              </a:rPr>
              <a:t> </a:t>
            </a:r>
            <a:r>
              <a:rPr lang="en-US" sz="3200" dirty="0" err="1">
                <a:solidFill>
                  <a:srgbClr val="FFFFFF"/>
                </a:solidFill>
                <a:latin typeface="Fira Code"/>
                <a:ea typeface="Fira Code"/>
                <a:cs typeface="Fira Code"/>
                <a:sym typeface="Fira Code"/>
              </a:rPr>
              <a:t>anlayarak</a:t>
            </a:r>
            <a:r>
              <a:rPr lang="en-US" sz="3200" dirty="0">
                <a:solidFill>
                  <a:srgbClr val="FFFFFF"/>
                </a:solidFill>
                <a:latin typeface="Fira Code"/>
                <a:ea typeface="Fira Code"/>
                <a:cs typeface="Fira Code"/>
                <a:sym typeface="Fira Code"/>
              </a:rPr>
              <a:t> </a:t>
            </a:r>
            <a:r>
              <a:rPr lang="en-US" sz="3200" dirty="0" err="1">
                <a:solidFill>
                  <a:srgbClr val="FFFFFF"/>
                </a:solidFill>
                <a:latin typeface="Fira Code"/>
                <a:ea typeface="Fira Code"/>
                <a:cs typeface="Fira Code"/>
                <a:sym typeface="Fira Code"/>
              </a:rPr>
              <a:t>fonksiyonun</a:t>
            </a:r>
            <a:r>
              <a:rPr lang="en-US" sz="3200" dirty="0">
                <a:solidFill>
                  <a:srgbClr val="FFFFFF"/>
                </a:solidFill>
                <a:latin typeface="Fira Code"/>
                <a:ea typeface="Fira Code"/>
                <a:cs typeface="Fira Code"/>
                <a:sym typeface="Fira Code"/>
              </a:rPr>
              <a:t> </a:t>
            </a:r>
            <a:r>
              <a:rPr lang="en-US" sz="3200" dirty="0" err="1">
                <a:solidFill>
                  <a:srgbClr val="FFFFFF"/>
                </a:solidFill>
                <a:latin typeface="Fira Code"/>
                <a:ea typeface="Fira Code"/>
                <a:cs typeface="Fira Code"/>
                <a:sym typeface="Fira Code"/>
              </a:rPr>
              <a:t>işlevini</a:t>
            </a:r>
            <a:r>
              <a:rPr lang="en-US" sz="3200" dirty="0">
                <a:solidFill>
                  <a:srgbClr val="FFFFFF"/>
                </a:solidFill>
                <a:latin typeface="Fira Code"/>
                <a:ea typeface="Fira Code"/>
                <a:cs typeface="Fira Code"/>
                <a:sym typeface="Fira Code"/>
              </a:rPr>
              <a:t> </a:t>
            </a:r>
            <a:r>
              <a:rPr lang="en-US" sz="3200" dirty="0" err="1">
                <a:solidFill>
                  <a:srgbClr val="FFFFFF"/>
                </a:solidFill>
                <a:latin typeface="Fira Code"/>
                <a:ea typeface="Fira Code"/>
                <a:cs typeface="Fira Code"/>
                <a:sym typeface="Fira Code"/>
              </a:rPr>
              <a:t>yerine</a:t>
            </a:r>
            <a:r>
              <a:rPr lang="en-US" sz="3200" dirty="0">
                <a:solidFill>
                  <a:srgbClr val="FFFFFF"/>
                </a:solidFill>
                <a:latin typeface="Fira Code"/>
                <a:ea typeface="Fira Code"/>
                <a:cs typeface="Fira Code"/>
                <a:sym typeface="Fira Code"/>
              </a:rPr>
              <a:t> </a:t>
            </a:r>
            <a:r>
              <a:rPr lang="en-US" sz="3200" dirty="0" err="1">
                <a:solidFill>
                  <a:srgbClr val="FFFFFF"/>
                </a:solidFill>
                <a:latin typeface="Fira Code"/>
                <a:ea typeface="Fira Code"/>
                <a:cs typeface="Fira Code"/>
                <a:sym typeface="Fira Code"/>
              </a:rPr>
              <a:t>getirmiştir</a:t>
            </a:r>
            <a:r>
              <a:rPr lang="en-US" sz="3200" dirty="0">
                <a:solidFill>
                  <a:srgbClr val="FFFFFF"/>
                </a:solidFill>
                <a:latin typeface="Fira Code"/>
                <a:ea typeface="Fira Code"/>
                <a:cs typeface="Fira Code"/>
                <a:sym typeface="Fira Code"/>
              </a:rPr>
              <a:t>.</a:t>
            </a:r>
          </a:p>
        </p:txBody>
      </p:sp>
      <p:sp>
        <p:nvSpPr>
          <p:cNvPr id="16" name="Slayt Numarası Yer Tutucusu 15">
            <a:extLst>
              <a:ext uri="{FF2B5EF4-FFF2-40B4-BE49-F238E27FC236}">
                <a16:creationId xmlns:a16="http://schemas.microsoft.com/office/drawing/2014/main" id="{D0A6B867-A325-0A1F-9A0A-2B199434368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grpSp>
        <p:nvGrpSpPr>
          <p:cNvPr id="15" name="Grup 14">
            <a:extLst>
              <a:ext uri="{FF2B5EF4-FFF2-40B4-BE49-F238E27FC236}">
                <a16:creationId xmlns:a16="http://schemas.microsoft.com/office/drawing/2014/main" id="{DD0D2F6D-BBCE-A8FC-C11B-E8218C2B6077}"/>
              </a:ext>
            </a:extLst>
          </p:cNvPr>
          <p:cNvGrpSpPr/>
          <p:nvPr/>
        </p:nvGrpSpPr>
        <p:grpSpPr>
          <a:xfrm>
            <a:off x="658809" y="2763516"/>
            <a:ext cx="7388683" cy="6266183"/>
            <a:chOff x="2781854" y="3916888"/>
            <a:chExt cx="13029902" cy="6370112"/>
          </a:xfrm>
        </p:grpSpPr>
        <p:grpSp>
          <p:nvGrpSpPr>
            <p:cNvPr id="17" name="Grup 16">
              <a:extLst>
                <a:ext uri="{FF2B5EF4-FFF2-40B4-BE49-F238E27FC236}">
                  <a16:creationId xmlns:a16="http://schemas.microsoft.com/office/drawing/2014/main" id="{FDD40469-3F13-9BD4-5A07-5223E7C859B8}"/>
                </a:ext>
              </a:extLst>
            </p:cNvPr>
            <p:cNvGrpSpPr/>
            <p:nvPr/>
          </p:nvGrpSpPr>
          <p:grpSpPr>
            <a:xfrm>
              <a:off x="2781854" y="3916888"/>
              <a:ext cx="13029902" cy="6370112"/>
              <a:chOff x="2781854" y="3872603"/>
              <a:chExt cx="13029902" cy="6370112"/>
            </a:xfrm>
          </p:grpSpPr>
          <p:grpSp>
            <p:nvGrpSpPr>
              <p:cNvPr id="19" name="Group 3">
                <a:extLst>
                  <a:ext uri="{FF2B5EF4-FFF2-40B4-BE49-F238E27FC236}">
                    <a16:creationId xmlns:a16="http://schemas.microsoft.com/office/drawing/2014/main" id="{7C3D97F3-4E1A-7CB3-D029-32F46FB4F1DF}"/>
                  </a:ext>
                </a:extLst>
              </p:cNvPr>
              <p:cNvGrpSpPr>
                <a:grpSpLocks noChangeAspect="1"/>
              </p:cNvGrpSpPr>
              <p:nvPr/>
            </p:nvGrpSpPr>
            <p:grpSpPr>
              <a:xfrm>
                <a:off x="2781854" y="3872603"/>
                <a:ext cx="13029902" cy="6370112"/>
                <a:chOff x="0" y="0"/>
                <a:chExt cx="7467600" cy="6002020"/>
              </a:xfrm>
            </p:grpSpPr>
            <p:sp>
              <p:nvSpPr>
                <p:cNvPr id="22" name="Freeform 4">
                  <a:extLst>
                    <a:ext uri="{FF2B5EF4-FFF2-40B4-BE49-F238E27FC236}">
                      <a16:creationId xmlns:a16="http://schemas.microsoft.com/office/drawing/2014/main" id="{6856E37A-3C08-010E-D6F9-4AEABEA09B09}"/>
                    </a:ext>
                  </a:extLst>
                </p:cNvPr>
                <p:cNvSpPr/>
                <p:nvPr/>
              </p:nvSpPr>
              <p:spPr>
                <a:xfrm>
                  <a:off x="0" y="0"/>
                  <a:ext cx="7467600" cy="4719056"/>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5">
                  <a:extLst>
                    <a:ext uri="{FF2B5EF4-FFF2-40B4-BE49-F238E27FC236}">
                      <a16:creationId xmlns:a16="http://schemas.microsoft.com/office/drawing/2014/main" id="{DCFBFB09-BB39-8948-126E-0C1326274A74}"/>
                    </a:ext>
                  </a:extLst>
                </p:cNvPr>
                <p:cNvSpPr/>
                <p:nvPr/>
              </p:nvSpPr>
              <p:spPr>
                <a:xfrm>
                  <a:off x="0" y="4744417"/>
                  <a:ext cx="7467600" cy="466393"/>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Freeform 6">
                  <a:extLst>
                    <a:ext uri="{FF2B5EF4-FFF2-40B4-BE49-F238E27FC236}">
                      <a16:creationId xmlns:a16="http://schemas.microsoft.com/office/drawing/2014/main" id="{F4D5743E-1042-7D68-4A25-6A48D88ABF50}"/>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Dikdörtgen 19">
                <a:extLst>
                  <a:ext uri="{FF2B5EF4-FFF2-40B4-BE49-F238E27FC236}">
                    <a16:creationId xmlns:a16="http://schemas.microsoft.com/office/drawing/2014/main" id="{7E4D87A9-75F4-39FC-4CCD-34B4D4810E12}"/>
                  </a:ext>
                </a:extLst>
              </p:cNvPr>
              <p:cNvSpPr/>
              <p:nvPr/>
            </p:nvSpPr>
            <p:spPr>
              <a:xfrm>
                <a:off x="3399715" y="4128323"/>
                <a:ext cx="11975977" cy="462371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solidFill>
                      <a:sysClr val="windowText" lastClr="000000"/>
                    </a:solidFill>
                  </a:ln>
                  <a:solidFill>
                    <a:sysClr val="windowText" lastClr="000000"/>
                  </a:solidFill>
                  <a:effectLst/>
                  <a:uLnTx/>
                  <a:uFillTx/>
                  <a:latin typeface="Calibri"/>
                  <a:ea typeface="+mn-ea"/>
                  <a:cs typeface="+mn-cs"/>
                </a:endParaRPr>
              </a:p>
            </p:txBody>
          </p:sp>
        </p:grpSp>
        <p:sp>
          <p:nvSpPr>
            <p:cNvPr id="18" name="TextBox 17">
              <a:extLst>
                <a:ext uri="{FF2B5EF4-FFF2-40B4-BE49-F238E27FC236}">
                  <a16:creationId xmlns:a16="http://schemas.microsoft.com/office/drawing/2014/main" id="{BE84445A-09F7-EAB9-F109-8BF4A5CDB0F2}"/>
                </a:ext>
              </a:extLst>
            </p:cNvPr>
            <p:cNvSpPr txBox="1"/>
            <p:nvPr/>
          </p:nvSpPr>
          <p:spPr>
            <a:xfrm>
              <a:off x="3137853" y="4172608"/>
              <a:ext cx="12313467" cy="219016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z="3500" dirty="0" err="1">
                  <a:solidFill>
                    <a:srgbClr val="00FF00"/>
                  </a:solidFill>
                  <a:latin typeface="Consolas" panose="020B0609020204030204" pitchFamily="49" charset="0"/>
                  <a:ea typeface="Fira Code"/>
                  <a:cs typeface="Biome Light" panose="020B0502040204020203" pitchFamily="34" charset="0"/>
                  <a:sym typeface="Fira Code"/>
                </a:rPr>
                <a:t>import</a:t>
              </a:r>
              <a:r>
                <a:rPr lang="tr-TR" sz="3500" dirty="0">
                  <a:solidFill>
                    <a:srgbClr val="00FF00"/>
                  </a:solidFill>
                  <a:latin typeface="Consolas" panose="020B0609020204030204" pitchFamily="49" charset="0"/>
                  <a:ea typeface="Fira Code"/>
                  <a:cs typeface="Biome Light" panose="020B0502040204020203" pitchFamily="34" charset="0"/>
                  <a:sym typeface="Fira Code"/>
                </a:rPr>
                <a:t> </a:t>
              </a:r>
              <a:r>
                <a:rPr lang="tr-TR" sz="3500" dirty="0" err="1">
                  <a:solidFill>
                    <a:srgbClr val="00FF00"/>
                  </a:solidFill>
                  <a:latin typeface="Consolas" panose="020B0609020204030204" pitchFamily="49" charset="0"/>
                  <a:ea typeface="Fira Code"/>
                  <a:cs typeface="Biome Light" panose="020B0502040204020203" pitchFamily="34" charset="0"/>
                  <a:sym typeface="Fira Code"/>
                </a:rPr>
                <a:t>math</a:t>
              </a:r>
              <a:endParaRPr lang="tr-TR" sz="3500" dirty="0">
                <a:solidFill>
                  <a:srgbClr val="00FF00"/>
                </a:solidFill>
                <a:latin typeface="Consolas" panose="020B0609020204030204" pitchFamily="49" charset="0"/>
                <a:ea typeface="Fira Code"/>
                <a:cs typeface="Biome Light" panose="020B0502040204020203" pitchFamily="34" charset="0"/>
                <a:sym typeface="Fira Code"/>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tr-TR" sz="3500" dirty="0" err="1">
                  <a:solidFill>
                    <a:srgbClr val="00FF00"/>
                  </a:solidFill>
                  <a:latin typeface="Consolas" panose="020B0609020204030204" pitchFamily="49" charset="0"/>
                  <a:ea typeface="Fira Code"/>
                  <a:cs typeface="Biome Light" panose="020B0502040204020203" pitchFamily="34" charset="0"/>
                  <a:sym typeface="Fira Code"/>
                </a:rPr>
                <a:t>print</a:t>
              </a:r>
              <a:r>
                <a:rPr lang="tr-TR" sz="3500" dirty="0">
                  <a:solidFill>
                    <a:srgbClr val="00FF00"/>
                  </a:solidFill>
                  <a:latin typeface="Consolas" panose="020B0609020204030204" pitchFamily="49" charset="0"/>
                  <a:ea typeface="Fira Code"/>
                  <a:cs typeface="Biome Light" panose="020B0502040204020203" pitchFamily="34" charset="0"/>
                  <a:sym typeface="Fira Code"/>
                </a:rPr>
                <a:t>( </a:t>
              </a:r>
              <a:r>
                <a:rPr lang="tr-TR" sz="3500" dirty="0" err="1">
                  <a:solidFill>
                    <a:srgbClr val="00FF00"/>
                  </a:solidFill>
                  <a:latin typeface="Consolas" panose="020B0609020204030204" pitchFamily="49" charset="0"/>
                  <a:ea typeface="Fira Code"/>
                  <a:cs typeface="Biome Light" panose="020B0502040204020203" pitchFamily="34" charset="0"/>
                  <a:sym typeface="Fira Code"/>
                </a:rPr>
                <a:t>math.pow</a:t>
              </a:r>
              <a:r>
                <a:rPr lang="tr-TR" sz="3500" dirty="0">
                  <a:solidFill>
                    <a:srgbClr val="00FF00"/>
                  </a:solidFill>
                  <a:latin typeface="Consolas" panose="020B0609020204030204" pitchFamily="49" charset="0"/>
                  <a:ea typeface="Fira Code"/>
                  <a:cs typeface="Biome Light" panose="020B0502040204020203" pitchFamily="34" charset="0"/>
                  <a:sym typeface="Fira Code"/>
                </a:rPr>
                <a:t>(3,12) )</a:t>
              </a:r>
            </a:p>
            <a:p>
              <a:pPr marL="0" marR="0" lvl="0" indent="0" algn="l" defTabSz="914400" rtl="0" eaLnBrk="1" fontAlgn="auto" latinLnBrk="0" hangingPunct="1">
                <a:lnSpc>
                  <a:spcPct val="100000"/>
                </a:lnSpc>
                <a:spcBef>
                  <a:spcPct val="0"/>
                </a:spcBef>
                <a:spcAft>
                  <a:spcPts val="0"/>
                </a:spcAft>
                <a:buClrTx/>
                <a:buSzTx/>
                <a:buFontTx/>
                <a:buNone/>
                <a:tabLst/>
                <a:defRPr/>
              </a:pPr>
              <a:r>
                <a:rPr lang="tr-TR" sz="3500" dirty="0" err="1">
                  <a:solidFill>
                    <a:srgbClr val="00FF00"/>
                  </a:solidFill>
                  <a:latin typeface="Consolas" panose="020B0609020204030204" pitchFamily="49" charset="0"/>
                  <a:ea typeface="Fira Code"/>
                  <a:cs typeface="Biome Light" panose="020B0502040204020203" pitchFamily="34" charset="0"/>
                  <a:sym typeface="Fira Code"/>
                </a:rPr>
                <a:t>print</a:t>
              </a:r>
              <a:r>
                <a:rPr lang="tr-TR" sz="3500" dirty="0">
                  <a:solidFill>
                    <a:srgbClr val="00FF00"/>
                  </a:solidFill>
                  <a:latin typeface="Consolas" panose="020B0609020204030204" pitchFamily="49" charset="0"/>
                  <a:ea typeface="Fira Code"/>
                  <a:cs typeface="Biome Light" panose="020B0502040204020203" pitchFamily="34" charset="0"/>
                  <a:sym typeface="Fira Code"/>
                </a:rPr>
                <a:t>( </a:t>
              </a:r>
              <a:r>
                <a:rPr lang="tr-TR" sz="3500" dirty="0" err="1">
                  <a:solidFill>
                    <a:srgbClr val="00FF00"/>
                  </a:solidFill>
                  <a:latin typeface="Consolas" panose="020B0609020204030204" pitchFamily="49" charset="0"/>
                  <a:ea typeface="Fira Code"/>
                  <a:cs typeface="Biome Light" panose="020B0502040204020203" pitchFamily="34" charset="0"/>
                  <a:sym typeface="Fira Code"/>
                </a:rPr>
                <a:t>math.sqrt</a:t>
              </a:r>
              <a:r>
                <a:rPr lang="tr-TR" sz="3500" dirty="0">
                  <a:solidFill>
                    <a:srgbClr val="00FF00"/>
                  </a:solidFill>
                  <a:latin typeface="Consolas" panose="020B0609020204030204" pitchFamily="49" charset="0"/>
                  <a:ea typeface="Fira Code"/>
                  <a:cs typeface="Biome Light" panose="020B0502040204020203" pitchFamily="34" charset="0"/>
                  <a:sym typeface="Fira Code"/>
                </a:rPr>
                <a:t>(9) )</a:t>
              </a:r>
            </a:p>
            <a:p>
              <a:pPr marL="0" marR="0" lvl="0" indent="0" algn="l" defTabSz="914400" rtl="0" eaLnBrk="1" fontAlgn="auto" latinLnBrk="0" hangingPunct="1">
                <a:lnSpc>
                  <a:spcPct val="100000"/>
                </a:lnSpc>
                <a:spcBef>
                  <a:spcPct val="0"/>
                </a:spcBef>
                <a:spcAft>
                  <a:spcPts val="0"/>
                </a:spcAft>
                <a:buClrTx/>
                <a:buSzTx/>
                <a:buFontTx/>
                <a:buNone/>
                <a:tabLst/>
                <a:defRPr/>
              </a:pPr>
              <a:r>
                <a:rPr lang="tr-TR" sz="3500" dirty="0" err="1">
                  <a:solidFill>
                    <a:srgbClr val="00FF00"/>
                  </a:solidFill>
                  <a:latin typeface="Consolas" panose="020B0609020204030204" pitchFamily="49" charset="0"/>
                  <a:ea typeface="Fira Code"/>
                  <a:cs typeface="Biome Light" panose="020B0502040204020203" pitchFamily="34" charset="0"/>
                  <a:sym typeface="Fira Code"/>
                </a:rPr>
                <a:t>print</a:t>
              </a:r>
              <a:r>
                <a:rPr lang="tr-TR" sz="3500" dirty="0">
                  <a:solidFill>
                    <a:srgbClr val="00FF00"/>
                  </a:solidFill>
                  <a:latin typeface="Consolas" panose="020B0609020204030204" pitchFamily="49" charset="0"/>
                  <a:ea typeface="Fira Code"/>
                  <a:cs typeface="Biome Light" panose="020B0502040204020203" pitchFamily="34" charset="0"/>
                  <a:sym typeface="Fira Code"/>
                </a:rPr>
                <a:t>( </a:t>
              </a:r>
              <a:r>
                <a:rPr lang="tr-TR" sz="3500" dirty="0" err="1">
                  <a:solidFill>
                    <a:srgbClr val="00FF00"/>
                  </a:solidFill>
                  <a:latin typeface="Consolas" panose="020B0609020204030204" pitchFamily="49" charset="0"/>
                  <a:ea typeface="Fira Code"/>
                  <a:cs typeface="Biome Light" panose="020B0502040204020203" pitchFamily="34" charset="0"/>
                  <a:sym typeface="Fira Code"/>
                </a:rPr>
                <a:t>math.sin</a:t>
              </a:r>
              <a:r>
                <a:rPr lang="tr-TR" sz="3500" dirty="0">
                  <a:solidFill>
                    <a:srgbClr val="00FF00"/>
                  </a:solidFill>
                  <a:latin typeface="Consolas" panose="020B0609020204030204" pitchFamily="49" charset="0"/>
                  <a:ea typeface="Fira Code"/>
                  <a:cs typeface="Biome Light" panose="020B0502040204020203" pitchFamily="34" charset="0"/>
                  <a:sym typeface="Fira Code"/>
                </a:rPr>
                <a:t>(</a:t>
              </a:r>
              <a:r>
                <a:rPr lang="tr-TR" sz="3500" dirty="0" err="1">
                  <a:solidFill>
                    <a:srgbClr val="00FF00"/>
                  </a:solidFill>
                  <a:latin typeface="Consolas" panose="020B0609020204030204" pitchFamily="49" charset="0"/>
                  <a:ea typeface="Fira Code"/>
                  <a:cs typeface="Biome Light" panose="020B0502040204020203" pitchFamily="34" charset="0"/>
                  <a:sym typeface="Fira Code"/>
                </a:rPr>
                <a:t>math.pi</a:t>
              </a:r>
              <a:r>
                <a:rPr lang="tr-TR" sz="3500" dirty="0">
                  <a:solidFill>
                    <a:srgbClr val="00FF00"/>
                  </a:solidFill>
                  <a:latin typeface="Consolas" panose="020B0609020204030204" pitchFamily="49" charset="0"/>
                  <a:ea typeface="Fira Code"/>
                  <a:cs typeface="Biome Light" panose="020B0502040204020203" pitchFamily="34" charset="0"/>
                  <a:sym typeface="Fira Code"/>
                </a:rPr>
                <a:t>/2) )</a:t>
              </a:r>
              <a:endParaRPr kumimoji="0" lang="tr-TR" sz="35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endParaRPr>
            </a:p>
          </p:txBody>
        </p:sp>
      </p:grpSp>
      <p:sp>
        <p:nvSpPr>
          <p:cNvPr id="3" name="TextBox 15">
            <a:extLst>
              <a:ext uri="{FF2B5EF4-FFF2-40B4-BE49-F238E27FC236}">
                <a16:creationId xmlns:a16="http://schemas.microsoft.com/office/drawing/2014/main" id="{C0AF85DC-8BB4-9C06-73C7-6D1E4A527F05}"/>
              </a:ext>
            </a:extLst>
          </p:cNvPr>
          <p:cNvSpPr txBox="1"/>
          <p:nvPr/>
        </p:nvSpPr>
        <p:spPr>
          <a:xfrm>
            <a:off x="685800" y="1470727"/>
            <a:ext cx="17602200" cy="1262590"/>
          </a:xfrm>
          <a:prstGeom prst="rect">
            <a:avLst/>
          </a:prstGeom>
        </p:spPr>
        <p:txBody>
          <a:bodyPr wrap="square" lIns="0" tIns="0" rIns="0" bIns="0" rtlCol="0" anchor="t">
            <a:spAutoFit/>
          </a:bodyPr>
          <a:lstStyle/>
          <a:p>
            <a:pPr lvl="0">
              <a:lnSpc>
                <a:spcPts val="10260"/>
              </a:lnSpc>
              <a:spcBef>
                <a:spcPct val="0"/>
              </a:spcBef>
              <a:defRPr/>
            </a:pPr>
            <a:r>
              <a:rPr lang="en-US" sz="7200" dirty="0">
                <a:solidFill>
                  <a:srgbClr val="AB81FF"/>
                </a:solidFill>
                <a:latin typeface="Fira Code"/>
                <a:ea typeface="Fira Code"/>
                <a:cs typeface="Fira Code"/>
                <a:sym typeface="Fira Code"/>
              </a:rPr>
              <a:t>{0</a:t>
            </a:r>
            <a:r>
              <a:rPr lang="tr-TR" sz="7200" dirty="0">
                <a:solidFill>
                  <a:srgbClr val="AB81FF"/>
                </a:solidFill>
                <a:latin typeface="Fira Code"/>
                <a:ea typeface="Fira Code"/>
                <a:cs typeface="Fira Code"/>
                <a:sym typeface="Fira Code"/>
              </a:rPr>
              <a:t>4</a:t>
            </a:r>
            <a:r>
              <a:rPr lang="en-US" sz="7200" dirty="0">
                <a:solidFill>
                  <a:srgbClr val="AB81FF"/>
                </a:solidFill>
                <a:latin typeface="Fira Code"/>
                <a:ea typeface="Fira Code"/>
                <a:cs typeface="Fira Code"/>
                <a:sym typeface="Fira Code"/>
              </a:rPr>
              <a:t>}</a:t>
            </a:r>
            <a:r>
              <a:rPr lang="tr-TR" sz="7200" dirty="0">
                <a:solidFill>
                  <a:srgbClr val="AB81FF"/>
                </a:solidFill>
                <a:latin typeface="Fira Code"/>
                <a:ea typeface="Fira Code"/>
                <a:cs typeface="Fira Code"/>
                <a:sym typeface="Fira Code"/>
              </a:rPr>
              <a:t> </a:t>
            </a:r>
            <a:r>
              <a:rPr lang="tr-TR" sz="4000" dirty="0">
                <a:solidFill>
                  <a:srgbClr val="FF5858"/>
                </a:solidFill>
                <a:latin typeface="Fira Code"/>
                <a:ea typeface="Fira Code"/>
                <a:cs typeface="Fira Code"/>
                <a:sym typeface="Fira Code"/>
              </a:rPr>
              <a:t>Gömülü Fonksiyonların ve Modüllerin Kullanımı</a:t>
            </a:r>
            <a:endParaRPr lang="tr-TR" sz="7200" dirty="0">
              <a:solidFill>
                <a:srgbClr val="FF5858"/>
              </a:solidFill>
              <a:latin typeface="Fira Code"/>
              <a:ea typeface="Fira Code"/>
              <a:cs typeface="Fira Code"/>
              <a:sym typeface="Fira Code"/>
            </a:endParaRPr>
          </a:p>
        </p:txBody>
      </p:sp>
    </p:spTree>
    <p:extLst>
      <p:ext uri="{BB962C8B-B14F-4D97-AF65-F5344CB8AC3E}">
        <p14:creationId xmlns:p14="http://schemas.microsoft.com/office/powerpoint/2010/main" val="26517087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842AE-35DE-6C9F-E95E-6497FE18AB9B}"/>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810624C3-CD80-6C86-87C0-3ADC530059AB}"/>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DEA3C5CC-8AD2-0E8B-5AE9-C0763036A5BF}"/>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7652BFE7-9FB5-CAB0-C5A7-F336A38682E6}"/>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E6C88B5B-25FF-5DED-FD3D-796E21248F2D}"/>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F1AB0501-8568-AFC7-0AB5-63D361307DC0}"/>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2D27FEBD-E4DE-D4A7-F52F-0D3B0D9DB818}"/>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1834C4EB-1D39-E4EE-AC0A-DAE08C6DA349}"/>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98495664-029C-B986-8B7C-777E9A175456}"/>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6A9743BB-995B-58BB-555A-25B5A6AABA7B}"/>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CA4D1187-4985-740D-65E7-5BDAB339EB4C}"/>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B264C3AD-89F4-C32E-0471-2F512A2A30B7}"/>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F6E3550F-08E5-8BE8-2752-E1B2490A82B3}"/>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06A31C51-F8F8-BB33-344D-29EE0CF0C92E}"/>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448E560B-011F-E5DF-7ACF-B87F1430D2F3}"/>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60F2D56C-8F7B-9F9C-C5F2-7953254C44A4}"/>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FB1998EB-992B-A920-2199-853E1046F040}"/>
              </a:ext>
            </a:extLst>
          </p:cNvPr>
          <p:cNvSpPr txBox="1"/>
          <p:nvPr/>
        </p:nvSpPr>
        <p:spPr>
          <a:xfrm>
            <a:off x="1295400" y="2895263"/>
            <a:ext cx="7116231" cy="1723549"/>
          </a:xfrm>
          <a:prstGeom prst="rect">
            <a:avLst/>
          </a:prstGeom>
        </p:spPr>
        <p:txBody>
          <a:bodyPr wrap="square" lIns="0" tIns="0" rIns="0" bIns="0" rtlCol="0" anchor="t">
            <a:spAutoFit/>
          </a:bodyPr>
          <a:lstStyle/>
          <a:p>
            <a:pPr lvl="0" algn="just">
              <a:spcBef>
                <a:spcPct val="0"/>
              </a:spcBef>
              <a:defRPr/>
            </a:pPr>
            <a:r>
              <a:rPr lang="tr-TR" sz="2800" dirty="0">
                <a:solidFill>
                  <a:srgbClr val="FFFFFF"/>
                </a:solidFill>
                <a:latin typeface="Fira Code"/>
                <a:ea typeface="Fira Code"/>
                <a:cs typeface="Fira Code"/>
                <a:sym typeface="Fira Code"/>
              </a:rPr>
              <a:t>Girilen sayı 0 (sıfır) olana kadar girilen tüm sayıları toplayan ve ekranda gösteren programı yazınız.</a:t>
            </a:r>
          </a:p>
        </p:txBody>
      </p:sp>
      <p:sp>
        <p:nvSpPr>
          <p:cNvPr id="16" name="Slayt Numarası Yer Tutucusu 15">
            <a:extLst>
              <a:ext uri="{FF2B5EF4-FFF2-40B4-BE49-F238E27FC236}">
                <a16:creationId xmlns:a16="http://schemas.microsoft.com/office/drawing/2014/main" id="{74B139AA-4082-DB02-8840-55FF20BCA4D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sp>
        <p:nvSpPr>
          <p:cNvPr id="2" name="TextBox 15">
            <a:extLst>
              <a:ext uri="{FF2B5EF4-FFF2-40B4-BE49-F238E27FC236}">
                <a16:creationId xmlns:a16="http://schemas.microsoft.com/office/drawing/2014/main" id="{2CE908B3-8F6D-D19C-5035-856C01B4EE59}"/>
              </a:ext>
            </a:extLst>
          </p:cNvPr>
          <p:cNvSpPr txBox="1"/>
          <p:nvPr/>
        </p:nvSpPr>
        <p:spPr>
          <a:xfrm>
            <a:off x="685800" y="1470727"/>
            <a:ext cx="17602200" cy="1262590"/>
          </a:xfrm>
          <a:prstGeom prst="rect">
            <a:avLst/>
          </a:prstGeom>
        </p:spPr>
        <p:txBody>
          <a:bodyPr wrap="square" lIns="0" tIns="0" rIns="0" bIns="0" rtlCol="0" anchor="t">
            <a:spAutoFit/>
          </a:bodyPr>
          <a:lstStyle/>
          <a:p>
            <a:pPr>
              <a:lnSpc>
                <a:spcPts val="10260"/>
              </a:lnSpc>
              <a:spcBef>
                <a:spcPct val="0"/>
              </a:spcBef>
              <a:defRPr/>
            </a:pPr>
            <a:r>
              <a:rPr lang="en-US" sz="7200" dirty="0">
                <a:solidFill>
                  <a:srgbClr val="7ED957"/>
                </a:solidFill>
                <a:latin typeface="Fira Code"/>
                <a:ea typeface="Fira Code"/>
                <a:cs typeface="Fira Code"/>
                <a:sym typeface="Fira Code"/>
              </a:rPr>
              <a:t>{0</a:t>
            </a:r>
            <a:r>
              <a:rPr lang="tr-TR" sz="7200" dirty="0">
                <a:solidFill>
                  <a:srgbClr val="7ED957"/>
                </a:solidFill>
                <a:latin typeface="Fira Code"/>
                <a:ea typeface="Fira Code"/>
                <a:cs typeface="Fira Code"/>
                <a:sym typeface="Fira Code"/>
              </a:rPr>
              <a:t>1</a:t>
            </a:r>
            <a:r>
              <a:rPr lang="en-US" sz="7200" dirty="0">
                <a:solidFill>
                  <a:srgbClr val="7ED957"/>
                </a:solidFill>
                <a:latin typeface="Fira Code"/>
                <a:ea typeface="Fira Code"/>
                <a:cs typeface="Fira Code"/>
                <a:sym typeface="Fira Code"/>
              </a:rPr>
              <a:t>}</a:t>
            </a:r>
            <a:r>
              <a:rPr lang="tr-TR" sz="7200" dirty="0">
                <a:solidFill>
                  <a:srgbClr val="7ED957"/>
                </a:solidFill>
                <a:latin typeface="Fira Code"/>
                <a:ea typeface="Fira Code"/>
                <a:cs typeface="Fira Code"/>
                <a:sym typeface="Fira Code"/>
              </a:rPr>
              <a:t> </a:t>
            </a:r>
            <a:r>
              <a:rPr lang="tr-TR" sz="7200" dirty="0">
                <a:solidFill>
                  <a:srgbClr val="FF5858"/>
                </a:solidFill>
                <a:latin typeface="Fira Code"/>
                <a:ea typeface="Fira Code"/>
                <a:cs typeface="Fira Code"/>
                <a:sym typeface="Fira Code"/>
              </a:rPr>
              <a:t>Önceki Hafta Tekrarı</a:t>
            </a:r>
          </a:p>
        </p:txBody>
      </p:sp>
      <p:grpSp>
        <p:nvGrpSpPr>
          <p:cNvPr id="15" name="Grup 14">
            <a:extLst>
              <a:ext uri="{FF2B5EF4-FFF2-40B4-BE49-F238E27FC236}">
                <a16:creationId xmlns:a16="http://schemas.microsoft.com/office/drawing/2014/main" id="{1976138F-1100-E021-1E79-FB303700B9E9}"/>
              </a:ext>
            </a:extLst>
          </p:cNvPr>
          <p:cNvGrpSpPr/>
          <p:nvPr/>
        </p:nvGrpSpPr>
        <p:grpSpPr>
          <a:xfrm>
            <a:off x="8991600" y="2628900"/>
            <a:ext cx="8990343" cy="7686368"/>
            <a:chOff x="2781854" y="3916888"/>
            <a:chExt cx="13029902" cy="6370112"/>
          </a:xfrm>
        </p:grpSpPr>
        <p:grpSp>
          <p:nvGrpSpPr>
            <p:cNvPr id="17" name="Grup 16">
              <a:extLst>
                <a:ext uri="{FF2B5EF4-FFF2-40B4-BE49-F238E27FC236}">
                  <a16:creationId xmlns:a16="http://schemas.microsoft.com/office/drawing/2014/main" id="{D7354AEA-5BA3-EB98-A4CF-31935F95C8CD}"/>
                </a:ext>
              </a:extLst>
            </p:cNvPr>
            <p:cNvGrpSpPr/>
            <p:nvPr/>
          </p:nvGrpSpPr>
          <p:grpSpPr>
            <a:xfrm>
              <a:off x="2781854" y="3916888"/>
              <a:ext cx="13029902" cy="6370112"/>
              <a:chOff x="2781854" y="3872603"/>
              <a:chExt cx="13029902" cy="6370112"/>
            </a:xfrm>
          </p:grpSpPr>
          <p:grpSp>
            <p:nvGrpSpPr>
              <p:cNvPr id="19" name="Group 3">
                <a:extLst>
                  <a:ext uri="{FF2B5EF4-FFF2-40B4-BE49-F238E27FC236}">
                    <a16:creationId xmlns:a16="http://schemas.microsoft.com/office/drawing/2014/main" id="{CE53E48D-1FC2-2510-08DC-8A170DD0BC33}"/>
                  </a:ext>
                </a:extLst>
              </p:cNvPr>
              <p:cNvGrpSpPr>
                <a:grpSpLocks noChangeAspect="1"/>
              </p:cNvGrpSpPr>
              <p:nvPr/>
            </p:nvGrpSpPr>
            <p:grpSpPr>
              <a:xfrm>
                <a:off x="2781854" y="3872603"/>
                <a:ext cx="13029902" cy="6370112"/>
                <a:chOff x="0" y="0"/>
                <a:chExt cx="7467600" cy="6002020"/>
              </a:xfrm>
            </p:grpSpPr>
            <p:sp>
              <p:nvSpPr>
                <p:cNvPr id="22" name="Freeform 4">
                  <a:extLst>
                    <a:ext uri="{FF2B5EF4-FFF2-40B4-BE49-F238E27FC236}">
                      <a16:creationId xmlns:a16="http://schemas.microsoft.com/office/drawing/2014/main" id="{8CC1D1D6-B8BC-804F-86F3-C6FD03014C74}"/>
                    </a:ext>
                  </a:extLst>
                </p:cNvPr>
                <p:cNvSpPr/>
                <p:nvPr/>
              </p:nvSpPr>
              <p:spPr>
                <a:xfrm>
                  <a:off x="0" y="0"/>
                  <a:ext cx="7467600" cy="4719056"/>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5">
                  <a:extLst>
                    <a:ext uri="{FF2B5EF4-FFF2-40B4-BE49-F238E27FC236}">
                      <a16:creationId xmlns:a16="http://schemas.microsoft.com/office/drawing/2014/main" id="{E74315A1-B414-14A8-4A56-1833643D69A2}"/>
                    </a:ext>
                  </a:extLst>
                </p:cNvPr>
                <p:cNvSpPr/>
                <p:nvPr/>
              </p:nvSpPr>
              <p:spPr>
                <a:xfrm>
                  <a:off x="0" y="4744417"/>
                  <a:ext cx="7467600" cy="466393"/>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Freeform 6">
                  <a:extLst>
                    <a:ext uri="{FF2B5EF4-FFF2-40B4-BE49-F238E27FC236}">
                      <a16:creationId xmlns:a16="http://schemas.microsoft.com/office/drawing/2014/main" id="{4C3302FA-A11D-BB48-DBF0-F97E24D94B23}"/>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Dikdörtgen 19">
                <a:extLst>
                  <a:ext uri="{FF2B5EF4-FFF2-40B4-BE49-F238E27FC236}">
                    <a16:creationId xmlns:a16="http://schemas.microsoft.com/office/drawing/2014/main" id="{68BD66BA-654F-8D62-F4B4-4324C9D75A02}"/>
                  </a:ext>
                </a:extLst>
              </p:cNvPr>
              <p:cNvSpPr/>
              <p:nvPr/>
            </p:nvSpPr>
            <p:spPr>
              <a:xfrm>
                <a:off x="3361597" y="4093353"/>
                <a:ext cx="11975977" cy="462371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solidFill>
                      <a:sysClr val="windowText" lastClr="000000"/>
                    </a:solidFill>
                  </a:ln>
                  <a:solidFill>
                    <a:sysClr val="windowText" lastClr="000000"/>
                  </a:solidFill>
                  <a:effectLst/>
                  <a:uLnTx/>
                  <a:uFillTx/>
                  <a:latin typeface="Calibri"/>
                  <a:ea typeface="+mn-ea"/>
                  <a:cs typeface="+mn-cs"/>
                </a:endParaRPr>
              </a:p>
            </p:txBody>
          </p:sp>
        </p:grpSp>
        <p:sp>
          <p:nvSpPr>
            <p:cNvPr id="18" name="TextBox 17">
              <a:extLst>
                <a:ext uri="{FF2B5EF4-FFF2-40B4-BE49-F238E27FC236}">
                  <a16:creationId xmlns:a16="http://schemas.microsoft.com/office/drawing/2014/main" id="{966FE763-89F0-DB5D-9320-8889540290A4}"/>
                </a:ext>
              </a:extLst>
            </p:cNvPr>
            <p:cNvSpPr txBox="1"/>
            <p:nvPr/>
          </p:nvSpPr>
          <p:spPr>
            <a:xfrm>
              <a:off x="3306598" y="5421696"/>
              <a:ext cx="12030974" cy="2066077"/>
            </a:xfrm>
            <a:prstGeom prst="rect">
              <a:avLst/>
            </a:prstGeom>
          </p:spPr>
          <p:txBody>
            <a:bodyPr wrap="square" lIns="0" tIns="0" rIns="0" bIns="0" rtlCol="0" anchor="t">
              <a:spAutoFit/>
            </a:bodyPr>
            <a:lstStyle/>
            <a:p>
              <a:pPr lvl="0">
                <a:spcBef>
                  <a:spcPct val="0"/>
                </a:spcBef>
                <a:defRPr/>
              </a:pPr>
              <a:r>
                <a:rPr lang="en-US" sz="2700" dirty="0" err="1">
                  <a:solidFill>
                    <a:srgbClr val="00FF00"/>
                  </a:solidFill>
                  <a:latin typeface="Consolas" panose="020B0609020204030204" pitchFamily="49" charset="0"/>
                  <a:ea typeface="Fira Code"/>
                  <a:cs typeface="Biome Light" panose="020B0502040204020203" pitchFamily="34" charset="0"/>
                  <a:sym typeface="Fira Code"/>
                </a:rPr>
                <a:t>toplam</a:t>
              </a:r>
              <a:r>
                <a:rPr lang="en-US" sz="2700" dirty="0">
                  <a:solidFill>
                    <a:srgbClr val="00FF00"/>
                  </a:solidFill>
                  <a:latin typeface="Consolas" panose="020B0609020204030204" pitchFamily="49" charset="0"/>
                  <a:ea typeface="Fira Code"/>
                  <a:cs typeface="Biome Light" panose="020B0502040204020203" pitchFamily="34" charset="0"/>
                  <a:sym typeface="Fira Code"/>
                </a:rPr>
                <a:t>=0</a:t>
              </a:r>
            </a:p>
            <a:p>
              <a:pPr lvl="0">
                <a:spcBef>
                  <a:spcPct val="0"/>
                </a:spcBef>
                <a:defRPr/>
              </a:pPr>
              <a:r>
                <a:rPr lang="en-US" sz="2700" dirty="0" err="1">
                  <a:solidFill>
                    <a:srgbClr val="00FF00"/>
                  </a:solidFill>
                  <a:latin typeface="Consolas" panose="020B0609020204030204" pitchFamily="49" charset="0"/>
                  <a:ea typeface="Fira Code"/>
                  <a:cs typeface="Biome Light" panose="020B0502040204020203" pitchFamily="34" charset="0"/>
                  <a:sym typeface="Fira Code"/>
                </a:rPr>
                <a:t>sayi</a:t>
              </a:r>
              <a:r>
                <a:rPr lang="en-US" sz="2700" dirty="0">
                  <a:solidFill>
                    <a:srgbClr val="00FF00"/>
                  </a:solidFill>
                  <a:latin typeface="Consolas" panose="020B0609020204030204" pitchFamily="49" charset="0"/>
                  <a:ea typeface="Fira Code"/>
                  <a:cs typeface="Biome Light" panose="020B0502040204020203" pitchFamily="34" charset="0"/>
                  <a:sym typeface="Fira Code"/>
                </a:rPr>
                <a:t>=1</a:t>
              </a:r>
            </a:p>
            <a:p>
              <a:pPr lvl="0">
                <a:spcBef>
                  <a:spcPct val="0"/>
                </a:spcBef>
                <a:defRPr/>
              </a:pPr>
              <a:r>
                <a:rPr lang="en-US" sz="2700" dirty="0">
                  <a:solidFill>
                    <a:srgbClr val="00FF00"/>
                  </a:solidFill>
                  <a:latin typeface="Consolas" panose="020B0609020204030204" pitchFamily="49" charset="0"/>
                  <a:ea typeface="Fira Code"/>
                  <a:cs typeface="Biome Light" panose="020B0502040204020203" pitchFamily="34" charset="0"/>
                  <a:sym typeface="Fira Code"/>
                </a:rPr>
                <a:t>while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sayi</a:t>
              </a:r>
              <a:r>
                <a:rPr lang="en-US" sz="2700" dirty="0">
                  <a:solidFill>
                    <a:srgbClr val="00FF00"/>
                  </a:solidFill>
                  <a:latin typeface="Consolas" panose="020B0609020204030204" pitchFamily="49" charset="0"/>
                  <a:ea typeface="Fira Code"/>
                  <a:cs typeface="Biome Light" panose="020B0502040204020203" pitchFamily="34" charset="0"/>
                  <a:sym typeface="Fira Code"/>
                </a:rPr>
                <a:t>!=0):</a:t>
              </a:r>
            </a:p>
            <a:p>
              <a:pPr lvl="0">
                <a:spcBef>
                  <a:spcPct val="0"/>
                </a:spcBef>
                <a:defRPr/>
              </a:pP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sayi</a:t>
              </a:r>
              <a:r>
                <a:rPr lang="en-US" sz="2700" dirty="0">
                  <a:solidFill>
                    <a:srgbClr val="00FF00"/>
                  </a:solidFill>
                  <a:latin typeface="Consolas" panose="020B0609020204030204" pitchFamily="49" charset="0"/>
                  <a:ea typeface="Fira Code"/>
                  <a:cs typeface="Biome Light" panose="020B0502040204020203" pitchFamily="34" charset="0"/>
                  <a:sym typeface="Fira Code"/>
                </a:rPr>
                <a:t>=int(input(“Bir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sayı</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giriniz</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p>
            <a:p>
              <a:pPr lvl="0">
                <a:spcBef>
                  <a:spcPct val="0"/>
                </a:spcBef>
                <a:defRPr/>
              </a:pP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toplam</a:t>
              </a:r>
              <a:r>
                <a:rPr lang="en-US" sz="2700" dirty="0">
                  <a:solidFill>
                    <a:srgbClr val="00FF00"/>
                  </a:solidFill>
                  <a:latin typeface="Consolas" panose="020B0609020204030204" pitchFamily="49" charset="0"/>
                  <a:ea typeface="Fira Code"/>
                  <a:cs typeface="Biome Light" panose="020B0502040204020203" pitchFamily="34" charset="0"/>
                  <a:sym typeface="Fira Code"/>
                </a:rPr>
                <a:t>=</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toplam+sayi</a:t>
              </a:r>
              <a:endParaRPr lang="en-US" sz="27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en-US" sz="2700" dirty="0">
                  <a:solidFill>
                    <a:srgbClr val="00FF00"/>
                  </a:solidFill>
                  <a:latin typeface="Consolas" panose="020B0609020204030204" pitchFamily="49" charset="0"/>
                  <a:ea typeface="Fira Code"/>
                  <a:cs typeface="Biome Light" panose="020B0502040204020203" pitchFamily="34" charset="0"/>
                  <a:sym typeface="Fira Code"/>
                </a:rPr>
                <a:t>print(“</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Sonuc</a:t>
              </a:r>
              <a:r>
                <a:rPr lang="en-US" sz="2700" dirty="0">
                  <a:solidFill>
                    <a:srgbClr val="00FF00"/>
                  </a:solidFill>
                  <a:latin typeface="Consolas" panose="020B0609020204030204" pitchFamily="49" charset="0"/>
                  <a:ea typeface="Fira Code"/>
                  <a:cs typeface="Biome Light" panose="020B0502040204020203" pitchFamily="34" charset="0"/>
                  <a:sym typeface="Fira Code"/>
                </a:rPr>
                <a:t>=”,</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toplam</a:t>
              </a:r>
              <a:r>
                <a:rPr lang="en-US" sz="2700" dirty="0">
                  <a:solidFill>
                    <a:srgbClr val="00FF00"/>
                  </a:solidFill>
                  <a:latin typeface="Consolas" panose="020B0609020204030204" pitchFamily="49" charset="0"/>
                  <a:ea typeface="Fira Code"/>
                  <a:cs typeface="Biome Light" panose="020B0502040204020203" pitchFamily="34" charset="0"/>
                  <a:sym typeface="Fira Code"/>
                </a:rPr>
                <a:t>)</a:t>
              </a:r>
              <a:endParaRPr lang="tr-TR" sz="2700" dirty="0">
                <a:solidFill>
                  <a:srgbClr val="00FF00"/>
                </a:solidFill>
                <a:latin typeface="Consolas" panose="020B0609020204030204" pitchFamily="49" charset="0"/>
                <a:ea typeface="Fira Code"/>
                <a:cs typeface="Biome Light" panose="020B0502040204020203" pitchFamily="34" charset="0"/>
                <a:sym typeface="Fira Code"/>
              </a:endParaRPr>
            </a:p>
          </p:txBody>
        </p:sp>
      </p:grpSp>
    </p:spTree>
    <p:extLst>
      <p:ext uri="{BB962C8B-B14F-4D97-AF65-F5344CB8AC3E}">
        <p14:creationId xmlns:p14="http://schemas.microsoft.com/office/powerpoint/2010/main" val="10160858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78017-8125-880F-F612-B427DB9A4885}"/>
            </a:ext>
          </a:extLst>
        </p:cNvPr>
        <p:cNvGrpSpPr/>
        <p:nvPr/>
      </p:nvGrpSpPr>
      <p:grpSpPr>
        <a:xfrm>
          <a:off x="0" y="0"/>
          <a:ext cx="0" cy="0"/>
          <a:chOff x="0" y="0"/>
          <a:chExt cx="0" cy="0"/>
        </a:xfrm>
      </p:grpSpPr>
      <p:pic>
        <p:nvPicPr>
          <p:cNvPr id="1030" name="Picture 6" descr="Learn Python the fun way">
            <a:extLst>
              <a:ext uri="{FF2B5EF4-FFF2-40B4-BE49-F238E27FC236}">
                <a16:creationId xmlns:a16="http://schemas.microsoft.com/office/drawing/2014/main" id="{E956915A-BB74-079B-739A-EFC9AC370B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4896"/>
          <a:stretch>
            <a:fillRect/>
          </a:stretch>
        </p:blipFill>
        <p:spPr bwMode="auto">
          <a:xfrm>
            <a:off x="25400" y="0"/>
            <a:ext cx="18262600" cy="102870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5">
            <a:extLst>
              <a:ext uri="{FF2B5EF4-FFF2-40B4-BE49-F238E27FC236}">
                <a16:creationId xmlns:a16="http://schemas.microsoft.com/office/drawing/2014/main" id="{7DF05EF9-604A-3763-D5E2-AB959CF436FF}"/>
              </a:ext>
            </a:extLst>
          </p:cNvPr>
          <p:cNvGrpSpPr/>
          <p:nvPr/>
        </p:nvGrpSpPr>
        <p:grpSpPr>
          <a:xfrm>
            <a:off x="380999" y="3297598"/>
            <a:ext cx="10138647" cy="3217502"/>
            <a:chOff x="0" y="0"/>
            <a:chExt cx="2948376" cy="812800"/>
          </a:xfrm>
        </p:grpSpPr>
        <p:sp>
          <p:nvSpPr>
            <p:cNvPr id="6" name="Freeform 6">
              <a:extLst>
                <a:ext uri="{FF2B5EF4-FFF2-40B4-BE49-F238E27FC236}">
                  <a16:creationId xmlns:a16="http://schemas.microsoft.com/office/drawing/2014/main" id="{884D6D74-BDF0-1DDB-22E7-90D3EA67CB2B}"/>
                </a:ext>
              </a:extLst>
            </p:cNvPr>
            <p:cNvSpPr/>
            <p:nvPr/>
          </p:nvSpPr>
          <p:spPr>
            <a:xfrm>
              <a:off x="0" y="0"/>
              <a:ext cx="2948376" cy="812800"/>
            </a:xfrm>
            <a:custGeom>
              <a:avLst/>
              <a:gdLst/>
              <a:ahLst/>
              <a:cxnLst/>
              <a:rect l="l" t="t" r="r" b="b"/>
              <a:pathLst>
                <a:path w="2948376" h="812800">
                  <a:moveTo>
                    <a:pt x="35270" y="0"/>
                  </a:moveTo>
                  <a:lnTo>
                    <a:pt x="2913105" y="0"/>
                  </a:lnTo>
                  <a:cubicBezTo>
                    <a:pt x="2932585" y="0"/>
                    <a:pt x="2948376" y="15791"/>
                    <a:pt x="2948376" y="35270"/>
                  </a:cubicBezTo>
                  <a:lnTo>
                    <a:pt x="2948376" y="777530"/>
                  </a:lnTo>
                  <a:cubicBezTo>
                    <a:pt x="2948376" y="797009"/>
                    <a:pt x="2932585" y="812800"/>
                    <a:pt x="2913105" y="812800"/>
                  </a:cubicBezTo>
                  <a:lnTo>
                    <a:pt x="35270" y="812800"/>
                  </a:lnTo>
                  <a:cubicBezTo>
                    <a:pt x="15791" y="812800"/>
                    <a:pt x="0" y="797009"/>
                    <a:pt x="0" y="777530"/>
                  </a:cubicBezTo>
                  <a:lnTo>
                    <a:pt x="0" y="35270"/>
                  </a:lnTo>
                  <a:cubicBezTo>
                    <a:pt x="0" y="15791"/>
                    <a:pt x="15791" y="0"/>
                    <a:pt x="35270" y="0"/>
                  </a:cubicBezTo>
                  <a:close/>
                </a:path>
              </a:pathLst>
            </a:custGeom>
            <a:solidFill>
              <a:srgbClr val="FFC53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8DDA5EE9-3547-CBE7-D9FF-6B910604591D}"/>
                </a:ext>
              </a:extLst>
            </p:cNvPr>
            <p:cNvSpPr txBox="1"/>
            <p:nvPr/>
          </p:nvSpPr>
          <p:spPr>
            <a:xfrm>
              <a:off x="0" y="-38100"/>
              <a:ext cx="2948376"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TextBox 8">
            <a:extLst>
              <a:ext uri="{FF2B5EF4-FFF2-40B4-BE49-F238E27FC236}">
                <a16:creationId xmlns:a16="http://schemas.microsoft.com/office/drawing/2014/main" id="{5F19A5E6-F016-C8D4-FE5D-94E9D7F5FA38}"/>
              </a:ext>
            </a:extLst>
          </p:cNvPr>
          <p:cNvSpPr txBox="1"/>
          <p:nvPr/>
        </p:nvSpPr>
        <p:spPr>
          <a:xfrm>
            <a:off x="914400" y="3600449"/>
            <a:ext cx="10138647" cy="2588273"/>
          </a:xfrm>
          <a:prstGeom prst="rect">
            <a:avLst/>
          </a:prstGeom>
        </p:spPr>
        <p:txBody>
          <a:bodyPr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tr-TR" sz="7328" b="0" i="0" u="none" strike="noStrike" kern="1200" cap="none" spc="0" normalizeH="0" baseline="0" noProof="0" dirty="0">
                <a:ln>
                  <a:noFill/>
                </a:ln>
                <a:solidFill>
                  <a:srgbClr val="000000"/>
                </a:solidFill>
                <a:effectLst/>
                <a:uLnTx/>
                <a:uFillTx/>
                <a:latin typeface="Fira Code"/>
                <a:ea typeface="Fira Code"/>
                <a:cs typeface="Fira Code"/>
                <a:sym typeface="Fira Code"/>
              </a:rPr>
              <a:t>Fonksiyon </a:t>
            </a:r>
          </a:p>
          <a:p>
            <a:pPr marL="0" marR="0" lvl="0" indent="0" algn="l" defTabSz="914400" rtl="0" eaLnBrk="1" fontAlgn="auto" latinLnBrk="0" hangingPunct="1">
              <a:lnSpc>
                <a:spcPts val="10260"/>
              </a:lnSpc>
              <a:spcBef>
                <a:spcPct val="0"/>
              </a:spcBef>
              <a:spcAft>
                <a:spcPts val="0"/>
              </a:spcAft>
              <a:buClrTx/>
              <a:buSzTx/>
              <a:buFontTx/>
              <a:buNone/>
              <a:tabLst/>
              <a:defRPr/>
            </a:pPr>
            <a:r>
              <a:rPr lang="tr-TR" sz="7328" dirty="0">
                <a:solidFill>
                  <a:srgbClr val="000000"/>
                </a:solidFill>
                <a:latin typeface="Fira Code"/>
                <a:ea typeface="Fira Code"/>
                <a:cs typeface="Fira Code"/>
                <a:sym typeface="Fira Code"/>
              </a:rPr>
              <a:t>       </a:t>
            </a:r>
            <a:r>
              <a:rPr kumimoji="0" lang="tr-TR" sz="7328" b="0" i="0" u="none" strike="noStrike" kern="1200" cap="none" spc="0" normalizeH="0" baseline="0" noProof="0" dirty="0">
                <a:ln>
                  <a:noFill/>
                </a:ln>
                <a:solidFill>
                  <a:srgbClr val="000000"/>
                </a:solidFill>
                <a:effectLst/>
                <a:uLnTx/>
                <a:uFillTx/>
                <a:latin typeface="Fira Code"/>
                <a:ea typeface="Fira Code"/>
                <a:cs typeface="Fira Code"/>
                <a:sym typeface="Fira Code"/>
              </a:rPr>
              <a:t>Tanımlama</a:t>
            </a:r>
          </a:p>
        </p:txBody>
      </p:sp>
      <p:sp>
        <p:nvSpPr>
          <p:cNvPr id="10" name="Slayt Numarası Yer Tutucusu 9">
            <a:extLst>
              <a:ext uri="{FF2B5EF4-FFF2-40B4-BE49-F238E27FC236}">
                <a16:creationId xmlns:a16="http://schemas.microsoft.com/office/drawing/2014/main" id="{6609C2CC-4549-D8D6-B4A4-DA9DC97519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spTree>
    <p:extLst>
      <p:ext uri="{BB962C8B-B14F-4D97-AF65-F5344CB8AC3E}">
        <p14:creationId xmlns:p14="http://schemas.microsoft.com/office/powerpoint/2010/main" val="17913644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51B35-1E0A-F401-9A91-1359F753239A}"/>
            </a:ext>
          </a:extLst>
        </p:cNvPr>
        <p:cNvGrpSpPr/>
        <p:nvPr/>
      </p:nvGrpSpPr>
      <p:grpSpPr>
        <a:xfrm>
          <a:off x="0" y="0"/>
          <a:ext cx="0" cy="0"/>
          <a:chOff x="0" y="0"/>
          <a:chExt cx="0" cy="0"/>
        </a:xfrm>
      </p:grpSpPr>
      <p:sp>
        <p:nvSpPr>
          <p:cNvPr id="13" name="Freeform 13">
            <a:extLst>
              <a:ext uri="{FF2B5EF4-FFF2-40B4-BE49-F238E27FC236}">
                <a16:creationId xmlns:a16="http://schemas.microsoft.com/office/drawing/2014/main" id="{2C507619-02DD-3750-FBA8-32575B4A9984}"/>
              </a:ext>
            </a:extLst>
          </p:cNvPr>
          <p:cNvSpPr/>
          <p:nvPr/>
        </p:nvSpPr>
        <p:spPr>
          <a:xfrm>
            <a:off x="12199612" y="3985174"/>
            <a:ext cx="4736876" cy="5273126"/>
          </a:xfrm>
          <a:custGeom>
            <a:avLst/>
            <a:gdLst/>
            <a:ahLst/>
            <a:cxnLst/>
            <a:rect l="l" t="t" r="r" b="b"/>
            <a:pathLst>
              <a:path w="4736876" h="5273126">
                <a:moveTo>
                  <a:pt x="0" y="0"/>
                </a:moveTo>
                <a:lnTo>
                  <a:pt x="4736877" y="0"/>
                </a:lnTo>
                <a:lnTo>
                  <a:pt x="4736877" y="5273126"/>
                </a:lnTo>
                <a:lnTo>
                  <a:pt x="0" y="527312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16">
            <a:extLst>
              <a:ext uri="{FF2B5EF4-FFF2-40B4-BE49-F238E27FC236}">
                <a16:creationId xmlns:a16="http://schemas.microsoft.com/office/drawing/2014/main" id="{2CE05C6F-9F28-2BDD-0660-2F44D559FFB2}"/>
              </a:ext>
            </a:extLst>
          </p:cNvPr>
          <p:cNvSpPr txBox="1"/>
          <p:nvPr/>
        </p:nvSpPr>
        <p:spPr>
          <a:xfrm>
            <a:off x="685800" y="3619500"/>
            <a:ext cx="11125200" cy="646330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rPr>
              <a:t>Fonksiyonlar def komutu kullanılarak tanımlanabilir. Fonksiyon tanımlarken izlenecek yol aşağıdaki gibidir:</a:t>
            </a:r>
          </a:p>
          <a:p>
            <a:pPr marL="0" marR="0" lvl="0" indent="0" algn="just" defTabSz="914400" rtl="0" eaLnBrk="1" fontAlgn="auto" latinLnBrk="0" hangingPunct="1">
              <a:lnSpc>
                <a:spcPct val="100000"/>
              </a:lnSpc>
              <a:spcBef>
                <a:spcPct val="0"/>
              </a:spcBef>
              <a:spcAft>
                <a:spcPts val="0"/>
              </a:spcAft>
              <a:buClrTx/>
              <a:buSzTx/>
              <a:buFontTx/>
              <a:buNone/>
              <a:tabLst/>
              <a:defRPr/>
            </a:pPr>
            <a:endParaRPr lang="tr-TR" sz="3000" dirty="0">
              <a:solidFill>
                <a:srgbClr val="FFFFFF"/>
              </a:solidFill>
              <a:latin typeface="Fira Code"/>
              <a:ea typeface="Fira Code"/>
              <a:cs typeface="Fira Code"/>
              <a:sym typeface="Fira Code"/>
            </a:endParaRPr>
          </a:p>
          <a:p>
            <a:pPr marL="514350" marR="0" lvl="0" indent="-514350" algn="just" defTabSz="914400" rtl="0" eaLnBrk="1" fontAlgn="auto" latinLnBrk="0" hangingPunct="1">
              <a:lnSpc>
                <a:spcPct val="100000"/>
              </a:lnSpc>
              <a:spcBef>
                <a:spcPct val="0"/>
              </a:spcBef>
              <a:spcAft>
                <a:spcPts val="0"/>
              </a:spcAft>
              <a:buClr>
                <a:srgbClr val="FFC000"/>
              </a:buClr>
              <a:buSzTx/>
              <a:buFont typeface="+mj-lt"/>
              <a:buAutoNum type="arabicPeriod"/>
              <a:tabLst/>
              <a:defRPr/>
            </a:pPr>
            <a:r>
              <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rPr>
              <a:t>def komutu yazılarak yeni bir fonksiyon tanımlanacağı programlama diline bildirilir.</a:t>
            </a:r>
          </a:p>
          <a:p>
            <a:pPr marL="514350" marR="0" lvl="0" indent="-514350" algn="just" defTabSz="914400" rtl="0" eaLnBrk="1" fontAlgn="auto" latinLnBrk="0" hangingPunct="1">
              <a:lnSpc>
                <a:spcPct val="100000"/>
              </a:lnSpc>
              <a:spcBef>
                <a:spcPct val="0"/>
              </a:spcBef>
              <a:spcAft>
                <a:spcPts val="0"/>
              </a:spcAft>
              <a:buClrTx/>
              <a:buSzTx/>
              <a:buFontTx/>
              <a:buAutoNum type="arabicPeriod"/>
              <a:tabLst/>
              <a:defRPr/>
            </a:pPr>
            <a:endPar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a:p>
            <a:pPr marL="514350" marR="0" lvl="0" indent="-514350" algn="just" defTabSz="914400" rtl="0" eaLnBrk="1" fontAlgn="auto" latinLnBrk="0" hangingPunct="1">
              <a:lnSpc>
                <a:spcPct val="100000"/>
              </a:lnSpc>
              <a:spcBef>
                <a:spcPct val="0"/>
              </a:spcBef>
              <a:spcAft>
                <a:spcPts val="0"/>
              </a:spcAft>
              <a:buClr>
                <a:srgbClr val="FFCA04"/>
              </a:buClr>
              <a:buSzTx/>
              <a:buFontTx/>
              <a:buAutoNum type="arabicPeriod"/>
              <a:tabLst/>
              <a:defRPr/>
            </a:pPr>
            <a:r>
              <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rPr>
              <a:t>Anahtar sözcükten sonra fonksiyon çağrılırken kullanılacak olan isim Python’un isimlendirme kurallarına uygun olarak belirlenmelidir. Burada fonksiyonun işlevi ile ilintili bir isim vermek kod okunabilirliği açısından mantıklı olacaktır.</a:t>
            </a: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sp>
        <p:nvSpPr>
          <p:cNvPr id="2" name="Slayt Numarası Yer Tutucusu 1">
            <a:extLst>
              <a:ext uri="{FF2B5EF4-FFF2-40B4-BE49-F238E27FC236}">
                <a16:creationId xmlns:a16="http://schemas.microsoft.com/office/drawing/2014/main" id="{4F82A16C-42BD-B6D0-874D-8A6590BBA9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800" b="0" i="0" u="none" strike="noStrike" kern="1200" cap="none" spc="0" normalizeH="0" baseline="0" noProof="0" dirty="0">
              <a:ln>
                <a:noFill/>
              </a:ln>
              <a:solidFill>
                <a:prstClr val="white"/>
              </a:solidFill>
              <a:effectLst/>
              <a:uLnTx/>
              <a:uFillTx/>
              <a:latin typeface="Fira Code"/>
              <a:ea typeface="Fira Code"/>
              <a:cs typeface="Fira Code"/>
            </a:endParaRPr>
          </a:p>
        </p:txBody>
      </p:sp>
      <p:sp>
        <p:nvSpPr>
          <p:cNvPr id="4" name="TextBox 15">
            <a:extLst>
              <a:ext uri="{FF2B5EF4-FFF2-40B4-BE49-F238E27FC236}">
                <a16:creationId xmlns:a16="http://schemas.microsoft.com/office/drawing/2014/main" id="{E4A4C467-B380-9FD6-65E5-4628B48D55D0}"/>
              </a:ext>
            </a:extLst>
          </p:cNvPr>
          <p:cNvSpPr txBox="1"/>
          <p:nvPr/>
        </p:nvSpPr>
        <p:spPr>
          <a:xfrm>
            <a:off x="685800" y="1470727"/>
            <a:ext cx="17602200" cy="1262590"/>
          </a:xfrm>
          <a:prstGeom prst="rect">
            <a:avLst/>
          </a:prstGeom>
        </p:spPr>
        <p:txBody>
          <a:bodyPr wrap="square"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7200" b="0" i="0" u="none" strike="noStrike" kern="1200" cap="none" spc="0" normalizeH="0" baseline="0" noProof="0" dirty="0">
                <a:ln>
                  <a:noFill/>
                </a:ln>
                <a:solidFill>
                  <a:srgbClr val="FFCA04"/>
                </a:solidFill>
                <a:effectLst/>
                <a:uLnTx/>
                <a:uFillTx/>
                <a:latin typeface="Fira Code"/>
                <a:ea typeface="Fira Code"/>
                <a:cs typeface="Fira Code"/>
                <a:sym typeface="Fira Code"/>
              </a:rPr>
              <a:t>{0</a:t>
            </a:r>
            <a:r>
              <a:rPr kumimoji="0" lang="tr-TR" sz="7200" b="0" i="0" u="none" strike="noStrike" kern="1200" cap="none" spc="0" normalizeH="0" baseline="0" noProof="0" dirty="0">
                <a:ln>
                  <a:noFill/>
                </a:ln>
                <a:solidFill>
                  <a:srgbClr val="FFCA04"/>
                </a:solidFill>
                <a:effectLst/>
                <a:uLnTx/>
                <a:uFillTx/>
                <a:latin typeface="Fira Code"/>
                <a:ea typeface="Fira Code"/>
                <a:cs typeface="Fira Code"/>
                <a:sym typeface="Fira Code"/>
              </a:rPr>
              <a:t>5</a:t>
            </a:r>
            <a:r>
              <a:rPr kumimoji="0" lang="en-US" sz="7200" b="0" i="0" u="none" strike="noStrike" kern="1200" cap="none" spc="0" normalizeH="0" baseline="0" noProof="0" dirty="0">
                <a:ln>
                  <a:noFill/>
                </a:ln>
                <a:solidFill>
                  <a:srgbClr val="FFCA04"/>
                </a:solidFill>
                <a:effectLst/>
                <a:uLnTx/>
                <a:uFillTx/>
                <a:latin typeface="Fira Code"/>
                <a:ea typeface="Fira Code"/>
                <a:cs typeface="Fira Code"/>
                <a:sym typeface="Fira Code"/>
              </a:rPr>
              <a:t>}</a:t>
            </a:r>
            <a:r>
              <a:rPr kumimoji="0" lang="tr-TR" sz="7200" b="0" i="0" u="none" strike="noStrike" kern="1200" cap="none" spc="0" normalizeH="0" baseline="0" noProof="0" dirty="0">
                <a:ln>
                  <a:noFill/>
                </a:ln>
                <a:solidFill>
                  <a:srgbClr val="FFCA04"/>
                </a:solidFill>
                <a:effectLst/>
                <a:uLnTx/>
                <a:uFillTx/>
                <a:latin typeface="Fira Code"/>
                <a:ea typeface="Fira Code"/>
                <a:cs typeface="Fira Code"/>
                <a:sym typeface="Fira Code"/>
              </a:rPr>
              <a:t> </a:t>
            </a:r>
            <a:r>
              <a:rPr kumimoji="0" lang="tr-TR" sz="7200" b="0" i="0" u="none" strike="noStrike" kern="1200" cap="none" spc="0" normalizeH="0" baseline="0" noProof="0" dirty="0">
                <a:ln>
                  <a:noFill/>
                </a:ln>
                <a:solidFill>
                  <a:srgbClr val="FF5858"/>
                </a:solidFill>
                <a:effectLst/>
                <a:uLnTx/>
                <a:uFillTx/>
                <a:latin typeface="Fira Code"/>
                <a:ea typeface="Fira Code"/>
                <a:cs typeface="Fira Code"/>
                <a:sym typeface="Fira Code"/>
              </a:rPr>
              <a:t>Fonksiyon Tanımlama</a:t>
            </a:r>
          </a:p>
        </p:txBody>
      </p:sp>
    </p:spTree>
    <p:extLst>
      <p:ext uri="{BB962C8B-B14F-4D97-AF65-F5344CB8AC3E}">
        <p14:creationId xmlns:p14="http://schemas.microsoft.com/office/powerpoint/2010/main" val="1553834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A0F4C-0DE3-C2A2-786F-9AC39B7AE76F}"/>
            </a:ext>
          </a:extLst>
        </p:cNvPr>
        <p:cNvGrpSpPr/>
        <p:nvPr/>
      </p:nvGrpSpPr>
      <p:grpSpPr>
        <a:xfrm>
          <a:off x="0" y="0"/>
          <a:ext cx="0" cy="0"/>
          <a:chOff x="0" y="0"/>
          <a:chExt cx="0" cy="0"/>
        </a:xfrm>
      </p:grpSpPr>
      <p:sp>
        <p:nvSpPr>
          <p:cNvPr id="13" name="Freeform 13">
            <a:extLst>
              <a:ext uri="{FF2B5EF4-FFF2-40B4-BE49-F238E27FC236}">
                <a16:creationId xmlns:a16="http://schemas.microsoft.com/office/drawing/2014/main" id="{9B07066C-75DE-29F0-BC1C-A98211C13D48}"/>
              </a:ext>
            </a:extLst>
          </p:cNvPr>
          <p:cNvSpPr/>
          <p:nvPr/>
        </p:nvSpPr>
        <p:spPr>
          <a:xfrm>
            <a:off x="12199612" y="3985174"/>
            <a:ext cx="4736876" cy="5273126"/>
          </a:xfrm>
          <a:custGeom>
            <a:avLst/>
            <a:gdLst/>
            <a:ahLst/>
            <a:cxnLst/>
            <a:rect l="l" t="t" r="r" b="b"/>
            <a:pathLst>
              <a:path w="4736876" h="5273126">
                <a:moveTo>
                  <a:pt x="0" y="0"/>
                </a:moveTo>
                <a:lnTo>
                  <a:pt x="4736877" y="0"/>
                </a:lnTo>
                <a:lnTo>
                  <a:pt x="4736877" y="5273126"/>
                </a:lnTo>
                <a:lnTo>
                  <a:pt x="0" y="527312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16">
            <a:extLst>
              <a:ext uri="{FF2B5EF4-FFF2-40B4-BE49-F238E27FC236}">
                <a16:creationId xmlns:a16="http://schemas.microsoft.com/office/drawing/2014/main" id="{76995979-F851-64DA-7B42-E842AF0026DA}"/>
              </a:ext>
            </a:extLst>
          </p:cNvPr>
          <p:cNvSpPr txBox="1"/>
          <p:nvPr/>
        </p:nvSpPr>
        <p:spPr>
          <a:xfrm>
            <a:off x="668594" y="3033087"/>
            <a:ext cx="11125200" cy="646330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rPr>
              <a:t>Fonksiyonlar def komutu kullanılarak tanımlanabilir. Fonksiyon tanımlarken izlenecek yol aşağıdaki gibidir:</a:t>
            </a:r>
          </a:p>
          <a:p>
            <a:pPr marL="0" marR="0" lvl="0" indent="0" algn="just" defTabSz="914400" rtl="0" eaLnBrk="1" fontAlgn="auto" latinLnBrk="0" hangingPunct="1">
              <a:lnSpc>
                <a:spcPct val="100000"/>
              </a:lnSpc>
              <a:spcBef>
                <a:spcPct val="0"/>
              </a:spcBef>
              <a:spcAft>
                <a:spcPts val="0"/>
              </a:spcAft>
              <a:buClrTx/>
              <a:buSzTx/>
              <a:buFontTx/>
              <a:buNone/>
              <a:tabLst/>
              <a:defRPr/>
            </a:pPr>
            <a:endParaRPr lang="tr-TR" sz="3000" dirty="0">
              <a:solidFill>
                <a:srgbClr val="FFFFFF"/>
              </a:solidFill>
              <a:latin typeface="Fira Code"/>
              <a:ea typeface="Fira Code"/>
              <a:cs typeface="Fira Code"/>
              <a:sym typeface="Fira Code"/>
            </a:endParaRPr>
          </a:p>
          <a:p>
            <a:pPr marL="514350" marR="0" lvl="0" indent="-514350" algn="just" defTabSz="914400" rtl="0" eaLnBrk="1" fontAlgn="auto" latinLnBrk="0" hangingPunct="1">
              <a:lnSpc>
                <a:spcPct val="100000"/>
              </a:lnSpc>
              <a:spcBef>
                <a:spcPct val="0"/>
              </a:spcBef>
              <a:spcAft>
                <a:spcPts val="0"/>
              </a:spcAft>
              <a:buClr>
                <a:srgbClr val="FFC000"/>
              </a:buClr>
              <a:buSzTx/>
              <a:buFont typeface="+mj-lt"/>
              <a:buAutoNum type="arabicPeriod" startAt="3"/>
              <a:tabLst/>
              <a:defRPr/>
            </a:pPr>
            <a:r>
              <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rPr>
              <a:t>Parantezler arasına fonksiyona gönderilecek parametreler yazılır, eğer fonksiyonumuz parametre almıyorsa parantez araları boş bırakılır. Tanım sonuna iki nokta üst üste konarak alt satırdan itibaren kod bloğunun başladığı belirtilir.</a:t>
            </a:r>
          </a:p>
          <a:p>
            <a:pPr marL="514350" marR="0" lvl="0" indent="-514350" algn="just" defTabSz="914400" rtl="0" eaLnBrk="1" fontAlgn="auto" latinLnBrk="0" hangingPunct="1">
              <a:lnSpc>
                <a:spcPct val="100000"/>
              </a:lnSpc>
              <a:spcBef>
                <a:spcPct val="0"/>
              </a:spcBef>
              <a:spcAft>
                <a:spcPts val="0"/>
              </a:spcAft>
              <a:buClr>
                <a:srgbClr val="FFC000"/>
              </a:buClr>
              <a:buSzTx/>
              <a:buFont typeface="+mj-lt"/>
              <a:buAutoNum type="arabicPeriod" startAt="3"/>
              <a:tabLst/>
              <a:defRPr/>
            </a:pPr>
            <a:endPar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a:p>
            <a:pPr marL="514350" marR="0" lvl="0" indent="-514350" algn="just" defTabSz="914400" rtl="0" eaLnBrk="1" fontAlgn="auto" latinLnBrk="0" hangingPunct="1">
              <a:lnSpc>
                <a:spcPct val="100000"/>
              </a:lnSpc>
              <a:spcBef>
                <a:spcPct val="0"/>
              </a:spcBef>
              <a:spcAft>
                <a:spcPts val="0"/>
              </a:spcAft>
              <a:buClr>
                <a:srgbClr val="FFCA04"/>
              </a:buClr>
              <a:buSzTx/>
              <a:buFontTx/>
              <a:buAutoNum type="arabicPeriod" startAt="3"/>
              <a:tabLst/>
              <a:defRPr/>
            </a:pPr>
            <a:r>
              <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rPr>
              <a:t>Tanım ve isim satırının altında bir sekme (tab) boşluk bırakılarak fonksiyon çağrıldığında çalışacak kodlar yazılır.</a:t>
            </a:r>
          </a:p>
        </p:txBody>
      </p:sp>
      <p:sp>
        <p:nvSpPr>
          <p:cNvPr id="2" name="Slayt Numarası Yer Tutucusu 1">
            <a:extLst>
              <a:ext uri="{FF2B5EF4-FFF2-40B4-BE49-F238E27FC236}">
                <a16:creationId xmlns:a16="http://schemas.microsoft.com/office/drawing/2014/main" id="{BFEDD378-758D-C1B4-B22C-4BD677559C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800" b="0" i="0" u="none" strike="noStrike" kern="1200" cap="none" spc="0" normalizeH="0" baseline="0" noProof="0" dirty="0">
              <a:ln>
                <a:noFill/>
              </a:ln>
              <a:solidFill>
                <a:prstClr val="white"/>
              </a:solidFill>
              <a:effectLst/>
              <a:uLnTx/>
              <a:uFillTx/>
              <a:latin typeface="Fira Code"/>
              <a:ea typeface="Fira Code"/>
              <a:cs typeface="Fira Code"/>
            </a:endParaRPr>
          </a:p>
        </p:txBody>
      </p:sp>
      <p:sp>
        <p:nvSpPr>
          <p:cNvPr id="4" name="TextBox 15">
            <a:extLst>
              <a:ext uri="{FF2B5EF4-FFF2-40B4-BE49-F238E27FC236}">
                <a16:creationId xmlns:a16="http://schemas.microsoft.com/office/drawing/2014/main" id="{C282E7E4-FF1E-792E-5F45-9ABFE5543DC5}"/>
              </a:ext>
            </a:extLst>
          </p:cNvPr>
          <p:cNvSpPr txBox="1"/>
          <p:nvPr/>
        </p:nvSpPr>
        <p:spPr>
          <a:xfrm>
            <a:off x="685800" y="1470727"/>
            <a:ext cx="17602200" cy="1262590"/>
          </a:xfrm>
          <a:prstGeom prst="rect">
            <a:avLst/>
          </a:prstGeom>
        </p:spPr>
        <p:txBody>
          <a:bodyPr wrap="square"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7200" b="0" i="0" u="none" strike="noStrike" kern="1200" cap="none" spc="0" normalizeH="0" baseline="0" noProof="0" dirty="0">
                <a:ln>
                  <a:noFill/>
                </a:ln>
                <a:solidFill>
                  <a:srgbClr val="FFCA04"/>
                </a:solidFill>
                <a:effectLst/>
                <a:uLnTx/>
                <a:uFillTx/>
                <a:latin typeface="Fira Code"/>
                <a:ea typeface="Fira Code"/>
                <a:cs typeface="Fira Code"/>
                <a:sym typeface="Fira Code"/>
              </a:rPr>
              <a:t>{0</a:t>
            </a:r>
            <a:r>
              <a:rPr lang="tr-TR" sz="7200" dirty="0">
                <a:solidFill>
                  <a:srgbClr val="FFCA04"/>
                </a:solidFill>
                <a:latin typeface="Fira Code"/>
                <a:ea typeface="Fira Code"/>
                <a:cs typeface="Fira Code"/>
                <a:sym typeface="Fira Code"/>
              </a:rPr>
              <a:t>5</a:t>
            </a:r>
            <a:r>
              <a:rPr kumimoji="0" lang="en-US" sz="7200" b="0" i="0" u="none" strike="noStrike" kern="1200" cap="none" spc="0" normalizeH="0" baseline="0" noProof="0" dirty="0">
                <a:ln>
                  <a:noFill/>
                </a:ln>
                <a:solidFill>
                  <a:srgbClr val="FFCA04"/>
                </a:solidFill>
                <a:effectLst/>
                <a:uLnTx/>
                <a:uFillTx/>
                <a:latin typeface="Fira Code"/>
                <a:ea typeface="Fira Code"/>
                <a:cs typeface="Fira Code"/>
                <a:sym typeface="Fira Code"/>
              </a:rPr>
              <a:t>}</a:t>
            </a:r>
            <a:r>
              <a:rPr kumimoji="0" lang="tr-TR" sz="7200" b="0" i="0" u="none" strike="noStrike" kern="1200" cap="none" spc="0" normalizeH="0" baseline="0" noProof="0" dirty="0">
                <a:ln>
                  <a:noFill/>
                </a:ln>
                <a:solidFill>
                  <a:srgbClr val="FFCA04"/>
                </a:solidFill>
                <a:effectLst/>
                <a:uLnTx/>
                <a:uFillTx/>
                <a:latin typeface="Fira Code"/>
                <a:ea typeface="Fira Code"/>
                <a:cs typeface="Fira Code"/>
                <a:sym typeface="Fira Code"/>
              </a:rPr>
              <a:t> </a:t>
            </a:r>
            <a:r>
              <a:rPr kumimoji="0" lang="tr-TR" sz="7200" b="0" i="0" u="none" strike="noStrike" kern="1200" cap="none" spc="0" normalizeH="0" baseline="0" noProof="0" dirty="0">
                <a:ln>
                  <a:noFill/>
                </a:ln>
                <a:solidFill>
                  <a:srgbClr val="FF5858"/>
                </a:solidFill>
                <a:effectLst/>
                <a:uLnTx/>
                <a:uFillTx/>
                <a:latin typeface="Fira Code"/>
                <a:ea typeface="Fira Code"/>
                <a:cs typeface="Fira Code"/>
                <a:sym typeface="Fira Code"/>
              </a:rPr>
              <a:t>Fonksiyon Tanımlama</a:t>
            </a:r>
          </a:p>
        </p:txBody>
      </p:sp>
    </p:spTree>
    <p:extLst>
      <p:ext uri="{BB962C8B-B14F-4D97-AF65-F5344CB8AC3E}">
        <p14:creationId xmlns:p14="http://schemas.microsoft.com/office/powerpoint/2010/main" val="28626139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5E42D-3B1F-3797-933A-A46920C2BE68}"/>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86470708-D973-74E7-C1D4-FACE46003C38}"/>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FA74EE2F-56E1-106A-90A8-2302F5A066CC}"/>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01D8952F-8547-6C98-198A-FDC14F720848}"/>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EFA54F0E-C1B3-FABE-635F-36F875564946}"/>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9350D836-7EA8-A2EC-6B27-849572959536}"/>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6B7D98CB-D8A5-ED7A-583C-6E62657CB408}"/>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6AA5D92F-B0B8-0A0B-6315-591A63AA3C96}"/>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E2265D43-E98D-56B0-5238-C6506FDBE472}"/>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C305C9EC-4F23-14BA-23C3-0C8DA4B3C1EC}"/>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35DAF214-C61D-98BD-E850-BF7C666EA242}"/>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0F005885-BB51-F8D3-72E7-A4F99A1307DC}"/>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7440AF5D-1724-C498-6D75-59A0BDB56B2B}"/>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4C529BD5-6003-ED83-9257-586E2FBAE0AA}"/>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6BD4C060-76A9-30AE-079B-4F6FE52132DF}"/>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7153305F-3CAE-2C3C-29C7-737D04E14F79}"/>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16" name="Slayt Numarası Yer Tutucusu 15">
            <a:extLst>
              <a:ext uri="{FF2B5EF4-FFF2-40B4-BE49-F238E27FC236}">
                <a16:creationId xmlns:a16="http://schemas.microsoft.com/office/drawing/2014/main" id="{B432E6C7-3B29-F88F-1F38-52128A9A49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grpSp>
        <p:nvGrpSpPr>
          <p:cNvPr id="15" name="Grup 14">
            <a:extLst>
              <a:ext uri="{FF2B5EF4-FFF2-40B4-BE49-F238E27FC236}">
                <a16:creationId xmlns:a16="http://schemas.microsoft.com/office/drawing/2014/main" id="{1E70C3C3-93E6-0D3F-430B-713783898D9F}"/>
              </a:ext>
            </a:extLst>
          </p:cNvPr>
          <p:cNvGrpSpPr/>
          <p:nvPr/>
        </p:nvGrpSpPr>
        <p:grpSpPr>
          <a:xfrm>
            <a:off x="1454774" y="2972545"/>
            <a:ext cx="15190791" cy="7059688"/>
            <a:chOff x="2781854" y="3916888"/>
            <a:chExt cx="13029902" cy="6370112"/>
          </a:xfrm>
        </p:grpSpPr>
        <p:grpSp>
          <p:nvGrpSpPr>
            <p:cNvPr id="17" name="Grup 16">
              <a:extLst>
                <a:ext uri="{FF2B5EF4-FFF2-40B4-BE49-F238E27FC236}">
                  <a16:creationId xmlns:a16="http://schemas.microsoft.com/office/drawing/2014/main" id="{89B88EE8-18DD-21C6-F859-FFEDB772BB81}"/>
                </a:ext>
              </a:extLst>
            </p:cNvPr>
            <p:cNvGrpSpPr/>
            <p:nvPr/>
          </p:nvGrpSpPr>
          <p:grpSpPr>
            <a:xfrm>
              <a:off x="2781854" y="3916888"/>
              <a:ext cx="13029902" cy="6370112"/>
              <a:chOff x="2781854" y="3872603"/>
              <a:chExt cx="13029902" cy="6370112"/>
            </a:xfrm>
          </p:grpSpPr>
          <p:grpSp>
            <p:nvGrpSpPr>
              <p:cNvPr id="19" name="Group 3">
                <a:extLst>
                  <a:ext uri="{FF2B5EF4-FFF2-40B4-BE49-F238E27FC236}">
                    <a16:creationId xmlns:a16="http://schemas.microsoft.com/office/drawing/2014/main" id="{6AA67382-C968-6A4C-BEE2-8A43B848F55C}"/>
                  </a:ext>
                </a:extLst>
              </p:cNvPr>
              <p:cNvGrpSpPr>
                <a:grpSpLocks noChangeAspect="1"/>
              </p:cNvGrpSpPr>
              <p:nvPr/>
            </p:nvGrpSpPr>
            <p:grpSpPr>
              <a:xfrm>
                <a:off x="2781854" y="3872603"/>
                <a:ext cx="13029902" cy="6370112"/>
                <a:chOff x="0" y="0"/>
                <a:chExt cx="7467600" cy="6002020"/>
              </a:xfrm>
            </p:grpSpPr>
            <p:sp>
              <p:nvSpPr>
                <p:cNvPr id="22" name="Freeform 4">
                  <a:extLst>
                    <a:ext uri="{FF2B5EF4-FFF2-40B4-BE49-F238E27FC236}">
                      <a16:creationId xmlns:a16="http://schemas.microsoft.com/office/drawing/2014/main" id="{CB41631C-3EEE-02BC-61B0-882CD8D894E0}"/>
                    </a:ext>
                  </a:extLst>
                </p:cNvPr>
                <p:cNvSpPr/>
                <p:nvPr/>
              </p:nvSpPr>
              <p:spPr>
                <a:xfrm>
                  <a:off x="0" y="0"/>
                  <a:ext cx="7467600" cy="4719056"/>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5">
                  <a:extLst>
                    <a:ext uri="{FF2B5EF4-FFF2-40B4-BE49-F238E27FC236}">
                      <a16:creationId xmlns:a16="http://schemas.microsoft.com/office/drawing/2014/main" id="{988A94F3-0B12-0316-9243-B74F8C80DFC4}"/>
                    </a:ext>
                  </a:extLst>
                </p:cNvPr>
                <p:cNvSpPr/>
                <p:nvPr/>
              </p:nvSpPr>
              <p:spPr>
                <a:xfrm>
                  <a:off x="0" y="4744417"/>
                  <a:ext cx="7467600" cy="466393"/>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Freeform 6">
                  <a:extLst>
                    <a:ext uri="{FF2B5EF4-FFF2-40B4-BE49-F238E27FC236}">
                      <a16:creationId xmlns:a16="http://schemas.microsoft.com/office/drawing/2014/main" id="{E1001099-C1EF-812E-64FB-922A55148023}"/>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Dikdörtgen 19">
                <a:extLst>
                  <a:ext uri="{FF2B5EF4-FFF2-40B4-BE49-F238E27FC236}">
                    <a16:creationId xmlns:a16="http://schemas.microsoft.com/office/drawing/2014/main" id="{40DC319E-6D79-CD44-2EDD-6F66E5B4C7A9}"/>
                  </a:ext>
                </a:extLst>
              </p:cNvPr>
              <p:cNvSpPr/>
              <p:nvPr/>
            </p:nvSpPr>
            <p:spPr>
              <a:xfrm>
                <a:off x="3399714" y="4128323"/>
                <a:ext cx="11975977" cy="462371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solidFill>
                      <a:sysClr val="windowText" lastClr="000000"/>
                    </a:solidFill>
                  </a:ln>
                  <a:solidFill>
                    <a:sysClr val="windowText" lastClr="000000"/>
                  </a:solidFill>
                  <a:effectLst/>
                  <a:uLnTx/>
                  <a:uFillTx/>
                  <a:latin typeface="Calibri"/>
                  <a:ea typeface="+mn-ea"/>
                  <a:cs typeface="+mn-cs"/>
                </a:endParaRPr>
              </a:p>
            </p:txBody>
          </p:sp>
        </p:grpSp>
        <p:sp>
          <p:nvSpPr>
            <p:cNvPr id="18" name="TextBox 17">
              <a:extLst>
                <a:ext uri="{FF2B5EF4-FFF2-40B4-BE49-F238E27FC236}">
                  <a16:creationId xmlns:a16="http://schemas.microsoft.com/office/drawing/2014/main" id="{D6682317-539A-BC28-FE18-C1499C25E83E}"/>
                </a:ext>
              </a:extLst>
            </p:cNvPr>
            <p:cNvSpPr txBox="1"/>
            <p:nvPr/>
          </p:nvSpPr>
          <p:spPr>
            <a:xfrm>
              <a:off x="3399714" y="4900618"/>
              <a:ext cx="12313467" cy="3401991"/>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3500" dirty="0">
                  <a:solidFill>
                    <a:srgbClr val="00FF00"/>
                  </a:solidFill>
                  <a:latin typeface="Consolas" panose="020B0609020204030204" pitchFamily="49" charset="0"/>
                  <a:ea typeface="Fira Code"/>
                  <a:cs typeface="Biome Light" panose="020B0502040204020203" pitchFamily="34" charset="0"/>
                  <a:sym typeface="Fira Code"/>
                </a:rPr>
                <a:t>def fonksiyon_adi  (varsa parametre listesi) :</a:t>
              </a:r>
              <a:endParaRPr lang="tr-TR" sz="3500" dirty="0">
                <a:solidFill>
                  <a:srgbClr val="00FF00"/>
                </a:solidFill>
                <a:latin typeface="Consolas" panose="020B0609020204030204" pitchFamily="49" charset="0"/>
                <a:ea typeface="Fira Code"/>
                <a:cs typeface="Biome Light" panose="020B0502040204020203" pitchFamily="34" charset="0"/>
                <a:sym typeface="Fira Code"/>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tr-TR" sz="3500" dirty="0">
                  <a:solidFill>
                    <a:srgbClr val="00FF00"/>
                  </a:solidFill>
                  <a:latin typeface="Consolas" panose="020B0609020204030204" pitchFamily="49" charset="0"/>
                  <a:ea typeface="Fira Code"/>
                  <a:cs typeface="Biome Light" panose="020B0502040204020203" pitchFamily="34" charset="0"/>
                  <a:sym typeface="Fira Code"/>
                </a:rPr>
                <a:t>		</a:t>
              </a:r>
              <a:r>
                <a:rPr lang="tr-TR" sz="3500" dirty="0" err="1">
                  <a:solidFill>
                    <a:srgbClr val="00FF00"/>
                  </a:solidFill>
                  <a:latin typeface="Consolas" panose="020B0609020204030204" pitchFamily="49" charset="0"/>
                  <a:ea typeface="Fira Code"/>
                  <a:cs typeface="Biome Light" panose="020B0502040204020203" pitchFamily="34" charset="0"/>
                  <a:sym typeface="Fira Code"/>
                </a:rPr>
                <a:t>kod_bloğu</a:t>
              </a:r>
              <a:endParaRPr lang="tr-TR" sz="3500" dirty="0">
                <a:solidFill>
                  <a:srgbClr val="00FF00"/>
                </a:solidFill>
                <a:latin typeface="Consolas" panose="020B0609020204030204" pitchFamily="49" charset="0"/>
                <a:ea typeface="Fira Code"/>
                <a:cs typeface="Biome Light" panose="020B0502040204020203" pitchFamily="34" charset="0"/>
                <a:sym typeface="Fira Code"/>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tr-TR" sz="3500" dirty="0">
                  <a:solidFill>
                    <a:srgbClr val="00FF00"/>
                  </a:solidFill>
                  <a:latin typeface="Consolas" panose="020B0609020204030204" pitchFamily="49" charset="0"/>
                  <a:ea typeface="Fira Code"/>
                  <a:cs typeface="Biome Light" panose="020B0502040204020203" pitchFamily="34" charset="0"/>
                  <a:sym typeface="Fira Code"/>
                </a:rPr>
                <a:t>		.</a:t>
              </a:r>
            </a:p>
            <a:p>
              <a:pPr marL="0" marR="0" lvl="0" indent="0" algn="l" defTabSz="914400" rtl="0" eaLnBrk="1" fontAlgn="auto" latinLnBrk="0" hangingPunct="1">
                <a:lnSpc>
                  <a:spcPct val="100000"/>
                </a:lnSpc>
                <a:spcBef>
                  <a:spcPct val="0"/>
                </a:spcBef>
                <a:spcAft>
                  <a:spcPts val="0"/>
                </a:spcAft>
                <a:buClrTx/>
                <a:buSzTx/>
                <a:buFontTx/>
                <a:buNone/>
                <a:tabLst/>
                <a:defRPr/>
              </a:pPr>
              <a:r>
                <a:rPr lang="tr-TR" sz="3500" dirty="0">
                  <a:solidFill>
                    <a:srgbClr val="00FF00"/>
                  </a:solidFill>
                  <a:latin typeface="Consolas" panose="020B0609020204030204" pitchFamily="49" charset="0"/>
                  <a:ea typeface="Fira Code"/>
                  <a:cs typeface="Biome Light" panose="020B0502040204020203" pitchFamily="34" charset="0"/>
                  <a:sym typeface="Fira Code"/>
                </a:rPr>
                <a:t>		.</a:t>
              </a:r>
            </a:p>
            <a:p>
              <a:pPr marL="0" marR="0" lvl="0" indent="0" algn="l" defTabSz="914400" rtl="0" eaLnBrk="1" fontAlgn="auto" latinLnBrk="0" hangingPunct="1">
                <a:lnSpc>
                  <a:spcPct val="100000"/>
                </a:lnSpc>
                <a:spcBef>
                  <a:spcPct val="0"/>
                </a:spcBef>
                <a:spcAft>
                  <a:spcPts val="0"/>
                </a:spcAft>
                <a:buClrTx/>
                <a:buSzTx/>
                <a:buFontTx/>
                <a:buNone/>
                <a:tabLst/>
                <a:defRPr/>
              </a:pPr>
              <a:r>
                <a:rPr lang="tr-TR" sz="3500" dirty="0">
                  <a:solidFill>
                    <a:srgbClr val="00FF00"/>
                  </a:solidFill>
                  <a:latin typeface="Consolas" panose="020B0609020204030204" pitchFamily="49" charset="0"/>
                  <a:ea typeface="Fira Code"/>
                  <a:cs typeface="Biome Light" panose="020B0502040204020203" pitchFamily="34" charset="0"/>
                  <a:sym typeface="Fira Code"/>
                </a:rPr>
                <a:t>		.</a:t>
              </a:r>
            </a:p>
            <a:p>
              <a:pPr marL="0" marR="0" lvl="0" indent="0" algn="l" defTabSz="914400" rtl="0" eaLnBrk="1" fontAlgn="auto" latinLnBrk="0" hangingPunct="1">
                <a:lnSpc>
                  <a:spcPct val="100000"/>
                </a:lnSpc>
                <a:spcBef>
                  <a:spcPct val="0"/>
                </a:spcBef>
                <a:spcAft>
                  <a:spcPts val="0"/>
                </a:spcAft>
                <a:buClrTx/>
                <a:buSzTx/>
                <a:buFontTx/>
                <a:buNone/>
                <a:tabLst/>
                <a:defRPr/>
              </a:pPr>
              <a:endParaRPr lang="tr-TR" sz="3500" dirty="0">
                <a:solidFill>
                  <a:srgbClr val="00FF00"/>
                </a:solidFill>
                <a:latin typeface="Consolas" panose="020B0609020204030204" pitchFamily="49" charset="0"/>
                <a:ea typeface="Fira Code"/>
                <a:cs typeface="Biome Light" panose="020B0502040204020203" pitchFamily="34" charset="0"/>
                <a:sym typeface="Fira Code"/>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tr-TR" sz="3500" dirty="0">
                <a:solidFill>
                  <a:srgbClr val="00FF00"/>
                </a:solidFill>
                <a:latin typeface="Consolas" panose="020B0609020204030204" pitchFamily="49" charset="0"/>
                <a:ea typeface="Fira Code"/>
                <a:cs typeface="Biome Light" panose="020B0502040204020203" pitchFamily="34" charset="0"/>
                <a:sym typeface="Fira Code"/>
              </a:endParaRPr>
            </a:p>
          </p:txBody>
        </p:sp>
      </p:grpSp>
      <p:sp>
        <p:nvSpPr>
          <p:cNvPr id="3" name="TextBox 15">
            <a:extLst>
              <a:ext uri="{FF2B5EF4-FFF2-40B4-BE49-F238E27FC236}">
                <a16:creationId xmlns:a16="http://schemas.microsoft.com/office/drawing/2014/main" id="{22C94164-2DD9-9E9F-7BF8-2CB7DC89FCF4}"/>
              </a:ext>
            </a:extLst>
          </p:cNvPr>
          <p:cNvSpPr txBox="1"/>
          <p:nvPr/>
        </p:nvSpPr>
        <p:spPr>
          <a:xfrm>
            <a:off x="685800" y="1470727"/>
            <a:ext cx="17602200" cy="1262590"/>
          </a:xfrm>
          <a:prstGeom prst="rect">
            <a:avLst/>
          </a:prstGeom>
        </p:spPr>
        <p:txBody>
          <a:bodyPr wrap="square" lIns="0" tIns="0" rIns="0" bIns="0" rtlCol="0" anchor="t">
            <a:spAutoFit/>
          </a:bodyPr>
          <a:lstStyle/>
          <a:p>
            <a:pPr lvl="0">
              <a:lnSpc>
                <a:spcPts val="10260"/>
              </a:lnSpc>
              <a:spcBef>
                <a:spcPct val="0"/>
              </a:spcBef>
              <a:defRPr/>
            </a:pPr>
            <a:r>
              <a:rPr lang="en-US" sz="7200" dirty="0">
                <a:solidFill>
                  <a:srgbClr val="FFCA04"/>
                </a:solidFill>
                <a:latin typeface="Fira Code"/>
                <a:ea typeface="Fira Code"/>
                <a:cs typeface="Fira Code"/>
                <a:sym typeface="Fira Code"/>
              </a:rPr>
              <a:t>{0</a:t>
            </a:r>
            <a:r>
              <a:rPr lang="tr-TR" sz="7200" dirty="0">
                <a:solidFill>
                  <a:srgbClr val="FFCA04"/>
                </a:solidFill>
                <a:latin typeface="Fira Code"/>
                <a:ea typeface="Fira Code"/>
                <a:cs typeface="Fira Code"/>
                <a:sym typeface="Fira Code"/>
              </a:rPr>
              <a:t>5</a:t>
            </a:r>
            <a:r>
              <a:rPr lang="en-US" sz="7200" dirty="0">
                <a:solidFill>
                  <a:srgbClr val="FFCA04"/>
                </a:solidFill>
                <a:latin typeface="Fira Code"/>
                <a:ea typeface="Fira Code"/>
                <a:cs typeface="Fira Code"/>
                <a:sym typeface="Fira Code"/>
              </a:rPr>
              <a:t>}</a:t>
            </a:r>
            <a:r>
              <a:rPr lang="tr-TR" sz="7200" dirty="0">
                <a:solidFill>
                  <a:srgbClr val="FFCA04"/>
                </a:solidFill>
                <a:latin typeface="Fira Code"/>
                <a:ea typeface="Fira Code"/>
                <a:cs typeface="Fira Code"/>
                <a:sym typeface="Fira Code"/>
              </a:rPr>
              <a:t> </a:t>
            </a:r>
            <a:r>
              <a:rPr lang="tr-TR" sz="7200" dirty="0">
                <a:solidFill>
                  <a:srgbClr val="FF5858"/>
                </a:solidFill>
                <a:latin typeface="Fira Code"/>
                <a:ea typeface="Fira Code"/>
                <a:cs typeface="Fira Code"/>
                <a:sym typeface="Fira Code"/>
              </a:rPr>
              <a:t>Fonksiyon Tanımlama</a:t>
            </a:r>
          </a:p>
        </p:txBody>
      </p:sp>
    </p:spTree>
    <p:extLst>
      <p:ext uri="{BB962C8B-B14F-4D97-AF65-F5344CB8AC3E}">
        <p14:creationId xmlns:p14="http://schemas.microsoft.com/office/powerpoint/2010/main" val="11541889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427AB-90C7-42AC-557B-F06A064BF735}"/>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2FDD176D-5A91-04D2-D6ED-E4A28A254537}"/>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1F93C16D-BF1C-4DF6-3AF4-6178336E5CAE}"/>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86919D2D-0CF1-F08F-C82E-A83132A9C01D}"/>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818624E3-DCA1-D18C-ED39-981BD7340D75}"/>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A6268B2E-3CC8-4387-6E6E-F1CE566D4B09}"/>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8C569C29-B865-102C-C0DF-0D8940290BA9}"/>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BDBA1D62-BD53-0D24-A58F-B68A26A32F03}"/>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4C3FB4FC-C1B4-F5FE-BF52-A87238ABD9A4}"/>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DE05D159-40B6-2D4F-3260-4447B0077D9B}"/>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7ADC8414-BE19-EFBC-084E-DFCC44EBEE8F}"/>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C215AC62-C68E-C878-AFC4-57DE9D9969B3}"/>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2DC41730-44C0-2744-37F6-CF8D2C304C6B}"/>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E35B7CFF-6CA2-B3A8-FEF8-0B7B239D8886}"/>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78AF41D8-54B5-54EF-1AA4-775C29A185C1}"/>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CFD399C9-6222-5D7E-6096-DAB60B215F32}"/>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B73CA7F3-BF81-2086-EB16-AFED7A8A70BE}"/>
              </a:ext>
            </a:extLst>
          </p:cNvPr>
          <p:cNvSpPr txBox="1"/>
          <p:nvPr/>
        </p:nvSpPr>
        <p:spPr>
          <a:xfrm>
            <a:off x="11319888" y="3305657"/>
            <a:ext cx="6572990" cy="4431983"/>
          </a:xfrm>
          <a:prstGeom prst="rect">
            <a:avLst/>
          </a:prstGeom>
        </p:spPr>
        <p:txBody>
          <a:bodyPr wrap="square" lIns="0" tIns="0" rIns="0" bIns="0" rtlCol="0" anchor="t">
            <a:spAutoFit/>
          </a:bodyPr>
          <a:lstStyle/>
          <a:p>
            <a:pPr lvl="0" algn="just">
              <a:spcBef>
                <a:spcPct val="0"/>
              </a:spcBef>
              <a:defRPr/>
            </a:pPr>
            <a:r>
              <a:rPr lang="tr-TR" sz="3200" dirty="0">
                <a:solidFill>
                  <a:srgbClr val="FFFFFF"/>
                </a:solidFill>
                <a:latin typeface="Fira Code"/>
                <a:ea typeface="Fira Code"/>
                <a:cs typeface="Fira Code"/>
                <a:sym typeface="Fira Code"/>
              </a:rPr>
              <a:t>Yandaki kod bloğu çalıştırıldığında ekrana hiçbir şey gelmeyecektir. Çünkü fonksiyon tanımlanmasına rağmen henüz çağrılmadı. Tanımlanan fonksiyonlar sadece çağrıldıklarında çalışır. </a:t>
            </a:r>
            <a:endParaRPr lang="en-US" sz="3200" dirty="0">
              <a:solidFill>
                <a:srgbClr val="FFFFFF"/>
              </a:solidFill>
              <a:latin typeface="Fira Code"/>
              <a:ea typeface="Fira Code"/>
              <a:cs typeface="Fira Code"/>
              <a:sym typeface="Fira Code"/>
            </a:endParaRPr>
          </a:p>
        </p:txBody>
      </p:sp>
      <p:sp>
        <p:nvSpPr>
          <p:cNvPr id="16" name="Slayt Numarası Yer Tutucusu 15">
            <a:extLst>
              <a:ext uri="{FF2B5EF4-FFF2-40B4-BE49-F238E27FC236}">
                <a16:creationId xmlns:a16="http://schemas.microsoft.com/office/drawing/2014/main" id="{3F7DC258-DED1-3E29-0B7D-018F363171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grpSp>
        <p:nvGrpSpPr>
          <p:cNvPr id="15" name="Grup 14">
            <a:extLst>
              <a:ext uri="{FF2B5EF4-FFF2-40B4-BE49-F238E27FC236}">
                <a16:creationId xmlns:a16="http://schemas.microsoft.com/office/drawing/2014/main" id="{88DB81D6-7B77-BEF7-2A56-4F677DDE358E}"/>
              </a:ext>
            </a:extLst>
          </p:cNvPr>
          <p:cNvGrpSpPr/>
          <p:nvPr/>
        </p:nvGrpSpPr>
        <p:grpSpPr>
          <a:xfrm>
            <a:off x="658809" y="2763516"/>
            <a:ext cx="10237791" cy="6266183"/>
            <a:chOff x="2781854" y="3916888"/>
            <a:chExt cx="13029902" cy="6370112"/>
          </a:xfrm>
        </p:grpSpPr>
        <p:grpSp>
          <p:nvGrpSpPr>
            <p:cNvPr id="17" name="Grup 16">
              <a:extLst>
                <a:ext uri="{FF2B5EF4-FFF2-40B4-BE49-F238E27FC236}">
                  <a16:creationId xmlns:a16="http://schemas.microsoft.com/office/drawing/2014/main" id="{F6929A05-99B6-B99E-9095-D79C71D1239A}"/>
                </a:ext>
              </a:extLst>
            </p:cNvPr>
            <p:cNvGrpSpPr/>
            <p:nvPr/>
          </p:nvGrpSpPr>
          <p:grpSpPr>
            <a:xfrm>
              <a:off x="2781854" y="3916888"/>
              <a:ext cx="13029902" cy="6370112"/>
              <a:chOff x="2781854" y="3872603"/>
              <a:chExt cx="13029902" cy="6370112"/>
            </a:xfrm>
          </p:grpSpPr>
          <p:grpSp>
            <p:nvGrpSpPr>
              <p:cNvPr id="19" name="Group 3">
                <a:extLst>
                  <a:ext uri="{FF2B5EF4-FFF2-40B4-BE49-F238E27FC236}">
                    <a16:creationId xmlns:a16="http://schemas.microsoft.com/office/drawing/2014/main" id="{817F16AA-325B-9249-0732-631A4E6C41BD}"/>
                  </a:ext>
                </a:extLst>
              </p:cNvPr>
              <p:cNvGrpSpPr>
                <a:grpSpLocks noChangeAspect="1"/>
              </p:cNvGrpSpPr>
              <p:nvPr/>
            </p:nvGrpSpPr>
            <p:grpSpPr>
              <a:xfrm>
                <a:off x="2781854" y="3872603"/>
                <a:ext cx="13029902" cy="6370112"/>
                <a:chOff x="0" y="0"/>
                <a:chExt cx="7467600" cy="6002020"/>
              </a:xfrm>
            </p:grpSpPr>
            <p:sp>
              <p:nvSpPr>
                <p:cNvPr id="22" name="Freeform 4">
                  <a:extLst>
                    <a:ext uri="{FF2B5EF4-FFF2-40B4-BE49-F238E27FC236}">
                      <a16:creationId xmlns:a16="http://schemas.microsoft.com/office/drawing/2014/main" id="{880D38F3-3F6C-9C06-D9F4-447389D0F039}"/>
                    </a:ext>
                  </a:extLst>
                </p:cNvPr>
                <p:cNvSpPr/>
                <p:nvPr/>
              </p:nvSpPr>
              <p:spPr>
                <a:xfrm>
                  <a:off x="0" y="0"/>
                  <a:ext cx="7467600" cy="4719056"/>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5">
                  <a:extLst>
                    <a:ext uri="{FF2B5EF4-FFF2-40B4-BE49-F238E27FC236}">
                      <a16:creationId xmlns:a16="http://schemas.microsoft.com/office/drawing/2014/main" id="{B31DFF38-EFE2-463D-84A0-2A82BECCC82D}"/>
                    </a:ext>
                  </a:extLst>
                </p:cNvPr>
                <p:cNvSpPr/>
                <p:nvPr/>
              </p:nvSpPr>
              <p:spPr>
                <a:xfrm>
                  <a:off x="0" y="4744417"/>
                  <a:ext cx="7467600" cy="466393"/>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Freeform 6">
                  <a:extLst>
                    <a:ext uri="{FF2B5EF4-FFF2-40B4-BE49-F238E27FC236}">
                      <a16:creationId xmlns:a16="http://schemas.microsoft.com/office/drawing/2014/main" id="{2E6B1A43-AA22-B143-3A03-821133487D00}"/>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Dikdörtgen 19">
                <a:extLst>
                  <a:ext uri="{FF2B5EF4-FFF2-40B4-BE49-F238E27FC236}">
                    <a16:creationId xmlns:a16="http://schemas.microsoft.com/office/drawing/2014/main" id="{092D1E4A-C8F0-E594-12F4-73E2289EE252}"/>
                  </a:ext>
                </a:extLst>
              </p:cNvPr>
              <p:cNvSpPr/>
              <p:nvPr/>
            </p:nvSpPr>
            <p:spPr>
              <a:xfrm>
                <a:off x="3399715" y="4128323"/>
                <a:ext cx="11975977" cy="462371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solidFill>
                      <a:sysClr val="windowText" lastClr="000000"/>
                    </a:solidFill>
                  </a:ln>
                  <a:solidFill>
                    <a:sysClr val="windowText" lastClr="000000"/>
                  </a:solidFill>
                  <a:effectLst/>
                  <a:uLnTx/>
                  <a:uFillTx/>
                  <a:latin typeface="Calibri"/>
                  <a:ea typeface="+mn-ea"/>
                  <a:cs typeface="+mn-cs"/>
                </a:endParaRPr>
              </a:p>
            </p:txBody>
          </p:sp>
        </p:grpSp>
        <p:sp>
          <p:nvSpPr>
            <p:cNvPr id="18" name="TextBox 17">
              <a:extLst>
                <a:ext uri="{FF2B5EF4-FFF2-40B4-BE49-F238E27FC236}">
                  <a16:creationId xmlns:a16="http://schemas.microsoft.com/office/drawing/2014/main" id="{D8F40BC8-10B4-1BFC-81E4-751F6B352F06}"/>
                </a:ext>
              </a:extLst>
            </p:cNvPr>
            <p:cNvSpPr txBox="1"/>
            <p:nvPr/>
          </p:nvSpPr>
          <p:spPr>
            <a:xfrm>
              <a:off x="3137852" y="4172608"/>
              <a:ext cx="12313466" cy="1642627"/>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z="3500" dirty="0">
                  <a:solidFill>
                    <a:srgbClr val="00FF00"/>
                  </a:solidFill>
                  <a:latin typeface="Consolas" panose="020B0609020204030204" pitchFamily="49" charset="0"/>
                  <a:ea typeface="Fira Code"/>
                  <a:cs typeface="Biome Light" panose="020B0502040204020203" pitchFamily="34" charset="0"/>
                  <a:sym typeface="Fira Code"/>
                </a:rPr>
                <a:t>def selamla():</a:t>
              </a:r>
            </a:p>
            <a:p>
              <a:pPr marL="0" marR="0" lvl="0" indent="0" algn="l" defTabSz="914400" rtl="0" eaLnBrk="1" fontAlgn="auto" latinLnBrk="0" hangingPunct="1">
                <a:lnSpc>
                  <a:spcPct val="100000"/>
                </a:lnSpc>
                <a:spcBef>
                  <a:spcPct val="0"/>
                </a:spcBef>
                <a:spcAft>
                  <a:spcPts val="0"/>
                </a:spcAft>
                <a:buClrTx/>
                <a:buSzTx/>
                <a:buFontTx/>
                <a:buNone/>
                <a:tabLst/>
                <a:defRPr/>
              </a:pPr>
              <a:r>
                <a:rPr lang="tr-TR" sz="3500" dirty="0">
                  <a:solidFill>
                    <a:srgbClr val="00FF00"/>
                  </a:solidFill>
                  <a:latin typeface="Consolas" panose="020B0609020204030204" pitchFamily="49" charset="0"/>
                  <a:ea typeface="Fira Code"/>
                  <a:cs typeface="Biome Light" panose="020B0502040204020203" pitchFamily="34" charset="0"/>
                  <a:sym typeface="Fira Code"/>
                </a:rPr>
                <a:t>			</a:t>
              </a:r>
              <a:r>
                <a:rPr lang="tr-TR" sz="3500" dirty="0" err="1">
                  <a:solidFill>
                    <a:srgbClr val="00FF00"/>
                  </a:solidFill>
                  <a:latin typeface="Consolas" panose="020B0609020204030204" pitchFamily="49" charset="0"/>
                  <a:ea typeface="Fira Code"/>
                  <a:cs typeface="Biome Light" panose="020B0502040204020203" pitchFamily="34" charset="0"/>
                  <a:sym typeface="Fira Code"/>
                </a:rPr>
                <a:t>print</a:t>
              </a:r>
              <a:r>
                <a:rPr lang="tr-TR" sz="3500" dirty="0">
                  <a:solidFill>
                    <a:srgbClr val="00FF00"/>
                  </a:solidFill>
                  <a:latin typeface="Consolas" panose="020B0609020204030204" pitchFamily="49" charset="0"/>
                  <a:ea typeface="Fira Code"/>
                  <a:cs typeface="Biome Light" panose="020B0502040204020203" pitchFamily="34" charset="0"/>
                  <a:sym typeface="Fira Code"/>
                </a:rPr>
                <a:t>("Merhaba	Arkadaşlar!")</a:t>
              </a:r>
              <a:endParaRPr kumimoji="0" lang="tr-TR" sz="35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endParaRPr>
            </a:p>
          </p:txBody>
        </p:sp>
      </p:grpSp>
      <p:sp>
        <p:nvSpPr>
          <p:cNvPr id="3" name="TextBox 15">
            <a:extLst>
              <a:ext uri="{FF2B5EF4-FFF2-40B4-BE49-F238E27FC236}">
                <a16:creationId xmlns:a16="http://schemas.microsoft.com/office/drawing/2014/main" id="{ADEDEAED-FB46-A5ED-181F-8C017DB694E6}"/>
              </a:ext>
            </a:extLst>
          </p:cNvPr>
          <p:cNvSpPr txBox="1"/>
          <p:nvPr/>
        </p:nvSpPr>
        <p:spPr>
          <a:xfrm>
            <a:off x="685800" y="1470727"/>
            <a:ext cx="17602200" cy="1262590"/>
          </a:xfrm>
          <a:prstGeom prst="rect">
            <a:avLst/>
          </a:prstGeom>
        </p:spPr>
        <p:txBody>
          <a:bodyPr wrap="square" lIns="0" tIns="0" rIns="0" bIns="0" rtlCol="0" anchor="t">
            <a:spAutoFit/>
          </a:bodyPr>
          <a:lstStyle/>
          <a:p>
            <a:pPr lvl="0">
              <a:lnSpc>
                <a:spcPts val="10260"/>
              </a:lnSpc>
              <a:spcBef>
                <a:spcPct val="0"/>
              </a:spcBef>
              <a:defRPr/>
            </a:pPr>
            <a:r>
              <a:rPr lang="en-US" sz="7200" dirty="0">
                <a:solidFill>
                  <a:srgbClr val="FFCA04"/>
                </a:solidFill>
                <a:latin typeface="Fira Code"/>
                <a:ea typeface="Fira Code"/>
                <a:cs typeface="Fira Code"/>
                <a:sym typeface="Fira Code"/>
              </a:rPr>
              <a:t>{0</a:t>
            </a:r>
            <a:r>
              <a:rPr lang="tr-TR" sz="7200" dirty="0">
                <a:solidFill>
                  <a:srgbClr val="FFCA04"/>
                </a:solidFill>
                <a:latin typeface="Fira Code"/>
                <a:ea typeface="Fira Code"/>
                <a:cs typeface="Fira Code"/>
                <a:sym typeface="Fira Code"/>
              </a:rPr>
              <a:t>5</a:t>
            </a:r>
            <a:r>
              <a:rPr lang="en-US" sz="7200" dirty="0">
                <a:solidFill>
                  <a:srgbClr val="FFCA04"/>
                </a:solidFill>
                <a:latin typeface="Fira Code"/>
                <a:ea typeface="Fira Code"/>
                <a:cs typeface="Fira Code"/>
                <a:sym typeface="Fira Code"/>
              </a:rPr>
              <a:t>}</a:t>
            </a:r>
            <a:r>
              <a:rPr lang="tr-TR" sz="7200" dirty="0">
                <a:solidFill>
                  <a:srgbClr val="FFCA04"/>
                </a:solidFill>
                <a:latin typeface="Fira Code"/>
                <a:ea typeface="Fira Code"/>
                <a:cs typeface="Fira Code"/>
                <a:sym typeface="Fira Code"/>
              </a:rPr>
              <a:t> </a:t>
            </a:r>
            <a:r>
              <a:rPr lang="tr-TR" sz="7200" dirty="0">
                <a:solidFill>
                  <a:srgbClr val="FF5858"/>
                </a:solidFill>
                <a:latin typeface="Fira Code"/>
                <a:ea typeface="Fira Code"/>
                <a:cs typeface="Fira Code"/>
                <a:sym typeface="Fira Code"/>
              </a:rPr>
              <a:t>Fonksiyon Tanımlama</a:t>
            </a:r>
          </a:p>
        </p:txBody>
      </p:sp>
    </p:spTree>
    <p:extLst>
      <p:ext uri="{BB962C8B-B14F-4D97-AF65-F5344CB8AC3E}">
        <p14:creationId xmlns:p14="http://schemas.microsoft.com/office/powerpoint/2010/main" val="42786133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57322-364A-60B1-4B77-FD8B381F9976}"/>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1A7E5EA7-DF2F-2916-E6AF-DB5F4346B9B3}"/>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8650809F-9F56-F7D2-48FB-8B11F4A9CF42}"/>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30B43BD5-4619-2626-F0A8-745B6520CE97}"/>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F8AFAC6B-6435-A873-2D83-CE9141CDDD4A}"/>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2BB06C93-7A81-C794-9194-86A729D5008F}"/>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8AA4EFF5-BA81-54EE-8FA5-41AB35B59BF4}"/>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D4B63BA9-097A-64D5-7519-96EF23F97A8A}"/>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FC62DD3C-7BDE-621A-E717-909805B384F3}"/>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C4286110-F213-85D6-04E1-E2164689753F}"/>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8CD36BD4-E10D-87EF-F564-1696EFB5A02A}"/>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7F2C1691-85D6-A3C2-43AA-8EE5E86BB8EB}"/>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B4545052-276D-A351-4835-9A664287B462}"/>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E20AFD39-F97C-9E07-6354-73A4AC389DC8}"/>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C353918D-C72F-4729-96F9-541967240C21}"/>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547A7E00-4497-6C14-2EB2-25E0D1CC8D2B}"/>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D7466D06-E580-A5AC-0FBE-16346B8097A8}"/>
              </a:ext>
            </a:extLst>
          </p:cNvPr>
          <p:cNvSpPr txBox="1"/>
          <p:nvPr/>
        </p:nvSpPr>
        <p:spPr>
          <a:xfrm>
            <a:off x="11319888" y="3305657"/>
            <a:ext cx="6572990" cy="3939540"/>
          </a:xfrm>
          <a:prstGeom prst="rect">
            <a:avLst/>
          </a:prstGeom>
        </p:spPr>
        <p:txBody>
          <a:bodyPr wrap="square" lIns="0" tIns="0" rIns="0" bIns="0" rtlCol="0" anchor="t">
            <a:spAutoFit/>
          </a:bodyPr>
          <a:lstStyle/>
          <a:p>
            <a:pPr lvl="0" algn="just">
              <a:spcBef>
                <a:spcPct val="0"/>
              </a:spcBef>
              <a:defRPr/>
            </a:pPr>
            <a:r>
              <a:rPr lang="tr-TR" sz="3200" dirty="0">
                <a:solidFill>
                  <a:srgbClr val="FFFFFF"/>
                </a:solidFill>
                <a:latin typeface="Fira Code"/>
                <a:ea typeface="Fira Code"/>
                <a:cs typeface="Fira Code"/>
                <a:sym typeface="Fira Code"/>
              </a:rPr>
              <a:t>Program çalıştırıldığında fonksiyonun çağrılıp yürütüldüğü ve ekrana “Merhaba Arkadaşlar!” yazısının geldiği </a:t>
            </a:r>
          </a:p>
          <a:p>
            <a:pPr lvl="0" algn="just">
              <a:spcBef>
                <a:spcPct val="0"/>
              </a:spcBef>
              <a:defRPr/>
            </a:pPr>
            <a:r>
              <a:rPr lang="tr-TR" sz="3200" dirty="0">
                <a:solidFill>
                  <a:srgbClr val="FFFFFF"/>
                </a:solidFill>
                <a:latin typeface="Fira Code"/>
                <a:ea typeface="Fira Code"/>
                <a:cs typeface="Fira Code"/>
                <a:sym typeface="Fira Code"/>
              </a:rPr>
              <a:t>görülür. İstenirse aynı fonksiyon birden fazla çağrılabilir.</a:t>
            </a:r>
            <a:endParaRPr lang="en-US" sz="3200" dirty="0">
              <a:solidFill>
                <a:srgbClr val="FFFFFF"/>
              </a:solidFill>
              <a:latin typeface="Fira Code"/>
              <a:ea typeface="Fira Code"/>
              <a:cs typeface="Fira Code"/>
              <a:sym typeface="Fira Code"/>
            </a:endParaRPr>
          </a:p>
        </p:txBody>
      </p:sp>
      <p:sp>
        <p:nvSpPr>
          <p:cNvPr id="16" name="Slayt Numarası Yer Tutucusu 15">
            <a:extLst>
              <a:ext uri="{FF2B5EF4-FFF2-40B4-BE49-F238E27FC236}">
                <a16:creationId xmlns:a16="http://schemas.microsoft.com/office/drawing/2014/main" id="{AC74AAC9-DA9E-7713-108C-95D10762F0C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grpSp>
        <p:nvGrpSpPr>
          <p:cNvPr id="15" name="Grup 14">
            <a:extLst>
              <a:ext uri="{FF2B5EF4-FFF2-40B4-BE49-F238E27FC236}">
                <a16:creationId xmlns:a16="http://schemas.microsoft.com/office/drawing/2014/main" id="{27417DA6-3D04-B100-1F52-7242DF2DC70E}"/>
              </a:ext>
            </a:extLst>
          </p:cNvPr>
          <p:cNvGrpSpPr/>
          <p:nvPr/>
        </p:nvGrpSpPr>
        <p:grpSpPr>
          <a:xfrm>
            <a:off x="658809" y="2763516"/>
            <a:ext cx="10237791" cy="6266183"/>
            <a:chOff x="2781854" y="3916888"/>
            <a:chExt cx="13029902" cy="6370112"/>
          </a:xfrm>
        </p:grpSpPr>
        <p:grpSp>
          <p:nvGrpSpPr>
            <p:cNvPr id="17" name="Grup 16">
              <a:extLst>
                <a:ext uri="{FF2B5EF4-FFF2-40B4-BE49-F238E27FC236}">
                  <a16:creationId xmlns:a16="http://schemas.microsoft.com/office/drawing/2014/main" id="{DC037291-54D6-2391-7786-1AC5AF2E117E}"/>
                </a:ext>
              </a:extLst>
            </p:cNvPr>
            <p:cNvGrpSpPr/>
            <p:nvPr/>
          </p:nvGrpSpPr>
          <p:grpSpPr>
            <a:xfrm>
              <a:off x="2781854" y="3916888"/>
              <a:ext cx="13029902" cy="6370112"/>
              <a:chOff x="2781854" y="3872603"/>
              <a:chExt cx="13029902" cy="6370112"/>
            </a:xfrm>
          </p:grpSpPr>
          <p:grpSp>
            <p:nvGrpSpPr>
              <p:cNvPr id="19" name="Group 3">
                <a:extLst>
                  <a:ext uri="{FF2B5EF4-FFF2-40B4-BE49-F238E27FC236}">
                    <a16:creationId xmlns:a16="http://schemas.microsoft.com/office/drawing/2014/main" id="{2B80FFAE-B745-0C87-FC44-B7EFF1F42433}"/>
                  </a:ext>
                </a:extLst>
              </p:cNvPr>
              <p:cNvGrpSpPr>
                <a:grpSpLocks noChangeAspect="1"/>
              </p:cNvGrpSpPr>
              <p:nvPr/>
            </p:nvGrpSpPr>
            <p:grpSpPr>
              <a:xfrm>
                <a:off x="2781854" y="3872603"/>
                <a:ext cx="13029902" cy="6370112"/>
                <a:chOff x="0" y="0"/>
                <a:chExt cx="7467600" cy="6002020"/>
              </a:xfrm>
            </p:grpSpPr>
            <p:sp>
              <p:nvSpPr>
                <p:cNvPr id="22" name="Freeform 4">
                  <a:extLst>
                    <a:ext uri="{FF2B5EF4-FFF2-40B4-BE49-F238E27FC236}">
                      <a16:creationId xmlns:a16="http://schemas.microsoft.com/office/drawing/2014/main" id="{30BD46E2-6C59-FA2F-8B66-174778E4DD38}"/>
                    </a:ext>
                  </a:extLst>
                </p:cNvPr>
                <p:cNvSpPr/>
                <p:nvPr/>
              </p:nvSpPr>
              <p:spPr>
                <a:xfrm>
                  <a:off x="0" y="0"/>
                  <a:ext cx="7467600" cy="4719056"/>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5">
                  <a:extLst>
                    <a:ext uri="{FF2B5EF4-FFF2-40B4-BE49-F238E27FC236}">
                      <a16:creationId xmlns:a16="http://schemas.microsoft.com/office/drawing/2014/main" id="{83ADFB31-BD2F-D999-62AD-881BEE663E2B}"/>
                    </a:ext>
                  </a:extLst>
                </p:cNvPr>
                <p:cNvSpPr/>
                <p:nvPr/>
              </p:nvSpPr>
              <p:spPr>
                <a:xfrm>
                  <a:off x="0" y="4744417"/>
                  <a:ext cx="7467600" cy="466393"/>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Freeform 6">
                  <a:extLst>
                    <a:ext uri="{FF2B5EF4-FFF2-40B4-BE49-F238E27FC236}">
                      <a16:creationId xmlns:a16="http://schemas.microsoft.com/office/drawing/2014/main" id="{2FBAC282-04D4-9330-5D66-BB052783E417}"/>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Dikdörtgen 19">
                <a:extLst>
                  <a:ext uri="{FF2B5EF4-FFF2-40B4-BE49-F238E27FC236}">
                    <a16:creationId xmlns:a16="http://schemas.microsoft.com/office/drawing/2014/main" id="{91EB3527-CA99-0F46-B040-54253E7FD7DC}"/>
                  </a:ext>
                </a:extLst>
              </p:cNvPr>
              <p:cNvSpPr/>
              <p:nvPr/>
            </p:nvSpPr>
            <p:spPr>
              <a:xfrm>
                <a:off x="3399715" y="4128323"/>
                <a:ext cx="11975977" cy="462371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solidFill>
                      <a:sysClr val="windowText" lastClr="000000"/>
                    </a:solidFill>
                  </a:ln>
                  <a:solidFill>
                    <a:sysClr val="windowText" lastClr="000000"/>
                  </a:solidFill>
                  <a:effectLst/>
                  <a:uLnTx/>
                  <a:uFillTx/>
                  <a:latin typeface="Calibri"/>
                  <a:ea typeface="+mn-ea"/>
                  <a:cs typeface="+mn-cs"/>
                </a:endParaRPr>
              </a:p>
            </p:txBody>
          </p:sp>
        </p:grpSp>
        <p:sp>
          <p:nvSpPr>
            <p:cNvPr id="18" name="TextBox 17">
              <a:extLst>
                <a:ext uri="{FF2B5EF4-FFF2-40B4-BE49-F238E27FC236}">
                  <a16:creationId xmlns:a16="http://schemas.microsoft.com/office/drawing/2014/main" id="{7F013AB5-B5EF-AF46-01BE-FF6F76A75E0D}"/>
                </a:ext>
              </a:extLst>
            </p:cNvPr>
            <p:cNvSpPr txBox="1"/>
            <p:nvPr/>
          </p:nvSpPr>
          <p:spPr>
            <a:xfrm>
              <a:off x="3137852" y="4172608"/>
              <a:ext cx="12313465" cy="2737711"/>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z="3500" dirty="0">
                  <a:solidFill>
                    <a:srgbClr val="00FF00"/>
                  </a:solidFill>
                  <a:latin typeface="Consolas" panose="020B0609020204030204" pitchFamily="49" charset="0"/>
                  <a:ea typeface="Fira Code"/>
                  <a:cs typeface="Biome Light" panose="020B0502040204020203" pitchFamily="34" charset="0"/>
                  <a:sym typeface="Fira Code"/>
                </a:rPr>
                <a:t>def selamla():</a:t>
              </a:r>
            </a:p>
            <a:p>
              <a:pPr marL="0" marR="0" lvl="0" indent="0" algn="l" defTabSz="914400" rtl="0" eaLnBrk="1" fontAlgn="auto" latinLnBrk="0" hangingPunct="1">
                <a:lnSpc>
                  <a:spcPct val="100000"/>
                </a:lnSpc>
                <a:spcBef>
                  <a:spcPct val="0"/>
                </a:spcBef>
                <a:spcAft>
                  <a:spcPts val="0"/>
                </a:spcAft>
                <a:buClrTx/>
                <a:buSzTx/>
                <a:buFontTx/>
                <a:buNone/>
                <a:tabLst/>
                <a:defRPr/>
              </a:pPr>
              <a:r>
                <a:rPr lang="tr-TR" sz="3500" dirty="0">
                  <a:solidFill>
                    <a:srgbClr val="00FF00"/>
                  </a:solidFill>
                  <a:latin typeface="Consolas" panose="020B0609020204030204" pitchFamily="49" charset="0"/>
                  <a:ea typeface="Fira Code"/>
                  <a:cs typeface="Biome Light" panose="020B0502040204020203" pitchFamily="34" charset="0"/>
                  <a:sym typeface="Fira Code"/>
                </a:rPr>
                <a:t>			</a:t>
              </a:r>
              <a:r>
                <a:rPr lang="tr-TR" sz="3500" dirty="0" err="1">
                  <a:solidFill>
                    <a:srgbClr val="00FF00"/>
                  </a:solidFill>
                  <a:latin typeface="Consolas" panose="020B0609020204030204" pitchFamily="49" charset="0"/>
                  <a:ea typeface="Fira Code"/>
                  <a:cs typeface="Biome Light" panose="020B0502040204020203" pitchFamily="34" charset="0"/>
                  <a:sym typeface="Fira Code"/>
                </a:rPr>
                <a:t>print</a:t>
              </a:r>
              <a:r>
                <a:rPr lang="tr-TR" sz="3500" dirty="0">
                  <a:solidFill>
                    <a:srgbClr val="00FF00"/>
                  </a:solidFill>
                  <a:latin typeface="Consolas" panose="020B0609020204030204" pitchFamily="49" charset="0"/>
                  <a:ea typeface="Fira Code"/>
                  <a:cs typeface="Biome Light" panose="020B0502040204020203" pitchFamily="34" charset="0"/>
                  <a:sym typeface="Fira Code"/>
                </a:rPr>
                <a:t>("Merhaba	Arkadaşlar!")</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35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tr-TR" sz="3500" dirty="0">
                <a:solidFill>
                  <a:srgbClr val="00FF00"/>
                </a:solidFill>
                <a:latin typeface="Consolas" panose="020B0609020204030204" pitchFamily="49" charset="0"/>
                <a:ea typeface="Fira Code"/>
                <a:cs typeface="Biome Light" panose="020B0502040204020203" pitchFamily="34" charset="0"/>
                <a:sym typeface="Fira Code"/>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5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selamla</a:t>
              </a:r>
              <a:r>
                <a:rPr lang="tr-TR" sz="3500" dirty="0">
                  <a:solidFill>
                    <a:srgbClr val="00FF00"/>
                  </a:solidFill>
                  <a:latin typeface="Consolas" panose="020B0609020204030204" pitchFamily="49" charset="0"/>
                  <a:ea typeface="Fira Code"/>
                  <a:cs typeface="Biome Light" panose="020B0502040204020203" pitchFamily="34" charset="0"/>
                  <a:sym typeface="Fira Code"/>
                </a:rPr>
                <a:t>()</a:t>
              </a:r>
              <a:endParaRPr kumimoji="0" lang="tr-TR" sz="35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endParaRPr>
            </a:p>
          </p:txBody>
        </p:sp>
      </p:grpSp>
      <p:sp>
        <p:nvSpPr>
          <p:cNvPr id="3" name="TextBox 15">
            <a:extLst>
              <a:ext uri="{FF2B5EF4-FFF2-40B4-BE49-F238E27FC236}">
                <a16:creationId xmlns:a16="http://schemas.microsoft.com/office/drawing/2014/main" id="{B49EC96D-A5A1-A043-22C2-7E61AFC59FA9}"/>
              </a:ext>
            </a:extLst>
          </p:cNvPr>
          <p:cNvSpPr txBox="1"/>
          <p:nvPr/>
        </p:nvSpPr>
        <p:spPr>
          <a:xfrm>
            <a:off x="685800" y="1470727"/>
            <a:ext cx="17602200" cy="1262590"/>
          </a:xfrm>
          <a:prstGeom prst="rect">
            <a:avLst/>
          </a:prstGeom>
        </p:spPr>
        <p:txBody>
          <a:bodyPr wrap="square" lIns="0" tIns="0" rIns="0" bIns="0" rtlCol="0" anchor="t">
            <a:spAutoFit/>
          </a:bodyPr>
          <a:lstStyle/>
          <a:p>
            <a:pPr lvl="0">
              <a:lnSpc>
                <a:spcPts val="10260"/>
              </a:lnSpc>
              <a:spcBef>
                <a:spcPct val="0"/>
              </a:spcBef>
              <a:defRPr/>
            </a:pPr>
            <a:r>
              <a:rPr lang="en-US" sz="7200" dirty="0">
                <a:solidFill>
                  <a:srgbClr val="FFCA04"/>
                </a:solidFill>
                <a:latin typeface="Fira Code"/>
                <a:ea typeface="Fira Code"/>
                <a:cs typeface="Fira Code"/>
                <a:sym typeface="Fira Code"/>
              </a:rPr>
              <a:t>{0</a:t>
            </a:r>
            <a:r>
              <a:rPr lang="tr-TR" sz="7200" dirty="0">
                <a:solidFill>
                  <a:srgbClr val="FFCA04"/>
                </a:solidFill>
                <a:latin typeface="Fira Code"/>
                <a:ea typeface="Fira Code"/>
                <a:cs typeface="Fira Code"/>
                <a:sym typeface="Fira Code"/>
              </a:rPr>
              <a:t>5</a:t>
            </a:r>
            <a:r>
              <a:rPr lang="en-US" sz="7200" dirty="0">
                <a:solidFill>
                  <a:srgbClr val="FFCA04"/>
                </a:solidFill>
                <a:latin typeface="Fira Code"/>
                <a:ea typeface="Fira Code"/>
                <a:cs typeface="Fira Code"/>
                <a:sym typeface="Fira Code"/>
              </a:rPr>
              <a:t>}</a:t>
            </a:r>
            <a:r>
              <a:rPr lang="tr-TR" sz="7200" dirty="0">
                <a:solidFill>
                  <a:srgbClr val="FFCA04"/>
                </a:solidFill>
                <a:latin typeface="Fira Code"/>
                <a:ea typeface="Fira Code"/>
                <a:cs typeface="Fira Code"/>
                <a:sym typeface="Fira Code"/>
              </a:rPr>
              <a:t> </a:t>
            </a:r>
            <a:r>
              <a:rPr lang="tr-TR" sz="7200" dirty="0">
                <a:solidFill>
                  <a:srgbClr val="FF5858"/>
                </a:solidFill>
                <a:latin typeface="Fira Code"/>
                <a:ea typeface="Fira Code"/>
                <a:cs typeface="Fira Code"/>
                <a:sym typeface="Fira Code"/>
              </a:rPr>
              <a:t>Fonksiyon Tanımlama</a:t>
            </a:r>
          </a:p>
        </p:txBody>
      </p:sp>
    </p:spTree>
    <p:extLst>
      <p:ext uri="{BB962C8B-B14F-4D97-AF65-F5344CB8AC3E}">
        <p14:creationId xmlns:p14="http://schemas.microsoft.com/office/powerpoint/2010/main" val="12669162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E3889-9701-2D1E-24A3-FB6BA95F3250}"/>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FF3ACC13-22F9-40B1-3944-5F12D1E10021}"/>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73D427AA-D4B5-A124-9595-005EB81380A4}"/>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73087AE8-0FE9-F3D3-1AFC-33E619C5133D}"/>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ABA755F9-0B27-4F08-98EF-B1E096F8ECFA}"/>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31EFA4D2-8C9E-F4FF-C65E-6DA8B5795040}"/>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92AC13DD-CFF9-2A0A-5AAC-EFF26486DECD}"/>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80B146A6-9A8D-3DCF-40BD-C57BD83AE622}"/>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4839F8CF-77FD-E08D-AD35-A785058FB50C}"/>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AB1A34EA-10A5-3193-7AF8-61EACF9E890A}"/>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FBA57300-9946-E550-B34D-4D07BAC6ED7D}"/>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EDC9DD01-4FDB-DAC4-12FD-299D85924706}"/>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C85D169B-60D0-916C-55C7-70E6E451FAB9}"/>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9D1B1FA4-D87A-88FE-CC28-600F71E00350}"/>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A7CA0B7A-BC91-64EE-0F95-3067C3241F4D}"/>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E71E6EC2-A738-B65A-61E3-85685AA7B4D2}"/>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871B9C9C-735B-C761-437D-42E8F8FCC8CA}"/>
              </a:ext>
            </a:extLst>
          </p:cNvPr>
          <p:cNvSpPr txBox="1"/>
          <p:nvPr/>
        </p:nvSpPr>
        <p:spPr>
          <a:xfrm>
            <a:off x="11319888" y="3305657"/>
            <a:ext cx="6572990" cy="492443"/>
          </a:xfrm>
          <a:prstGeom prst="rect">
            <a:avLst/>
          </a:prstGeom>
        </p:spPr>
        <p:txBody>
          <a:bodyPr wrap="square" lIns="0" tIns="0" rIns="0" bIns="0" rtlCol="0" anchor="t">
            <a:spAutoFit/>
          </a:bodyPr>
          <a:lstStyle/>
          <a:p>
            <a:pPr lvl="0" algn="just">
              <a:spcBef>
                <a:spcPct val="0"/>
              </a:spcBef>
              <a:defRPr/>
            </a:pPr>
            <a:r>
              <a:rPr lang="tr-TR" sz="3200" dirty="0">
                <a:solidFill>
                  <a:srgbClr val="FFFFFF"/>
                </a:solidFill>
                <a:latin typeface="Fira Code"/>
                <a:ea typeface="Fira Code"/>
                <a:cs typeface="Fira Code"/>
                <a:sym typeface="Fira Code"/>
              </a:rPr>
              <a:t>Yandaki kodu yorumlayınız.</a:t>
            </a:r>
            <a:endParaRPr lang="en-US" sz="3200" dirty="0">
              <a:solidFill>
                <a:srgbClr val="FFFFFF"/>
              </a:solidFill>
              <a:latin typeface="Fira Code"/>
              <a:ea typeface="Fira Code"/>
              <a:cs typeface="Fira Code"/>
              <a:sym typeface="Fira Code"/>
            </a:endParaRPr>
          </a:p>
        </p:txBody>
      </p:sp>
      <p:sp>
        <p:nvSpPr>
          <p:cNvPr id="16" name="Slayt Numarası Yer Tutucusu 15">
            <a:extLst>
              <a:ext uri="{FF2B5EF4-FFF2-40B4-BE49-F238E27FC236}">
                <a16:creationId xmlns:a16="http://schemas.microsoft.com/office/drawing/2014/main" id="{E32971D1-E361-E753-3195-490A010EC3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grpSp>
        <p:nvGrpSpPr>
          <p:cNvPr id="15" name="Grup 14">
            <a:extLst>
              <a:ext uri="{FF2B5EF4-FFF2-40B4-BE49-F238E27FC236}">
                <a16:creationId xmlns:a16="http://schemas.microsoft.com/office/drawing/2014/main" id="{28745AB0-D641-3A02-52B2-8A8958280A8F}"/>
              </a:ext>
            </a:extLst>
          </p:cNvPr>
          <p:cNvGrpSpPr/>
          <p:nvPr/>
        </p:nvGrpSpPr>
        <p:grpSpPr>
          <a:xfrm>
            <a:off x="658809" y="2763516"/>
            <a:ext cx="10237791" cy="6732470"/>
            <a:chOff x="2781854" y="3916888"/>
            <a:chExt cx="13029902" cy="6370112"/>
          </a:xfrm>
        </p:grpSpPr>
        <p:grpSp>
          <p:nvGrpSpPr>
            <p:cNvPr id="17" name="Grup 16">
              <a:extLst>
                <a:ext uri="{FF2B5EF4-FFF2-40B4-BE49-F238E27FC236}">
                  <a16:creationId xmlns:a16="http://schemas.microsoft.com/office/drawing/2014/main" id="{5AC4D29E-FE59-550C-F25F-F38818D4EE3A}"/>
                </a:ext>
              </a:extLst>
            </p:cNvPr>
            <p:cNvGrpSpPr/>
            <p:nvPr/>
          </p:nvGrpSpPr>
          <p:grpSpPr>
            <a:xfrm>
              <a:off x="2781854" y="3916888"/>
              <a:ext cx="13029902" cy="6370112"/>
              <a:chOff x="2781854" y="3872603"/>
              <a:chExt cx="13029902" cy="6370112"/>
            </a:xfrm>
          </p:grpSpPr>
          <p:grpSp>
            <p:nvGrpSpPr>
              <p:cNvPr id="19" name="Group 3">
                <a:extLst>
                  <a:ext uri="{FF2B5EF4-FFF2-40B4-BE49-F238E27FC236}">
                    <a16:creationId xmlns:a16="http://schemas.microsoft.com/office/drawing/2014/main" id="{97D7F9D4-3E24-1BA6-9EFE-095217F7BD91}"/>
                  </a:ext>
                </a:extLst>
              </p:cNvPr>
              <p:cNvGrpSpPr>
                <a:grpSpLocks noChangeAspect="1"/>
              </p:cNvGrpSpPr>
              <p:nvPr/>
            </p:nvGrpSpPr>
            <p:grpSpPr>
              <a:xfrm>
                <a:off x="2781854" y="3872603"/>
                <a:ext cx="13029902" cy="6370112"/>
                <a:chOff x="0" y="0"/>
                <a:chExt cx="7467600" cy="6002020"/>
              </a:xfrm>
            </p:grpSpPr>
            <p:sp>
              <p:nvSpPr>
                <p:cNvPr id="22" name="Freeform 4">
                  <a:extLst>
                    <a:ext uri="{FF2B5EF4-FFF2-40B4-BE49-F238E27FC236}">
                      <a16:creationId xmlns:a16="http://schemas.microsoft.com/office/drawing/2014/main" id="{7C5B9012-6AFE-0BD6-8202-09FA73422B73}"/>
                    </a:ext>
                  </a:extLst>
                </p:cNvPr>
                <p:cNvSpPr/>
                <p:nvPr/>
              </p:nvSpPr>
              <p:spPr>
                <a:xfrm>
                  <a:off x="0" y="0"/>
                  <a:ext cx="7467600" cy="4719056"/>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5">
                  <a:extLst>
                    <a:ext uri="{FF2B5EF4-FFF2-40B4-BE49-F238E27FC236}">
                      <a16:creationId xmlns:a16="http://schemas.microsoft.com/office/drawing/2014/main" id="{32E8E1FE-F51D-B8FC-A7D4-7BCEFC4EBB5F}"/>
                    </a:ext>
                  </a:extLst>
                </p:cNvPr>
                <p:cNvSpPr/>
                <p:nvPr/>
              </p:nvSpPr>
              <p:spPr>
                <a:xfrm>
                  <a:off x="0" y="4744417"/>
                  <a:ext cx="7467600" cy="466393"/>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Freeform 6">
                  <a:extLst>
                    <a:ext uri="{FF2B5EF4-FFF2-40B4-BE49-F238E27FC236}">
                      <a16:creationId xmlns:a16="http://schemas.microsoft.com/office/drawing/2014/main" id="{9D105722-585A-BDA9-613F-FB22C7F016D5}"/>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Dikdörtgen 19">
                <a:extLst>
                  <a:ext uri="{FF2B5EF4-FFF2-40B4-BE49-F238E27FC236}">
                    <a16:creationId xmlns:a16="http://schemas.microsoft.com/office/drawing/2014/main" id="{C4083D02-C810-5032-2A8E-9A8D8A9E0636}"/>
                  </a:ext>
                </a:extLst>
              </p:cNvPr>
              <p:cNvSpPr/>
              <p:nvPr/>
            </p:nvSpPr>
            <p:spPr>
              <a:xfrm>
                <a:off x="3399715" y="4128323"/>
                <a:ext cx="11975977" cy="462371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solidFill>
                      <a:sysClr val="windowText" lastClr="000000"/>
                    </a:solidFill>
                  </a:ln>
                  <a:solidFill>
                    <a:sysClr val="windowText" lastClr="000000"/>
                  </a:solidFill>
                  <a:effectLst/>
                  <a:uLnTx/>
                  <a:uFillTx/>
                  <a:latin typeface="Calibri"/>
                  <a:ea typeface="+mn-ea"/>
                  <a:cs typeface="+mn-cs"/>
                </a:endParaRPr>
              </a:p>
            </p:txBody>
          </p:sp>
        </p:grpSp>
        <p:sp>
          <p:nvSpPr>
            <p:cNvPr id="18" name="TextBox 17">
              <a:extLst>
                <a:ext uri="{FF2B5EF4-FFF2-40B4-BE49-F238E27FC236}">
                  <a16:creationId xmlns:a16="http://schemas.microsoft.com/office/drawing/2014/main" id="{50FCD8DF-6731-7046-4A99-C0B7FE0E7724}"/>
                </a:ext>
              </a:extLst>
            </p:cNvPr>
            <p:cNvSpPr txBox="1"/>
            <p:nvPr/>
          </p:nvSpPr>
          <p:spPr>
            <a:xfrm>
              <a:off x="3137852" y="4172608"/>
              <a:ext cx="12313465" cy="4076958"/>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z="3500" dirty="0">
                  <a:solidFill>
                    <a:srgbClr val="00FF00"/>
                  </a:solidFill>
                  <a:latin typeface="Consolas" panose="020B0609020204030204" pitchFamily="49" charset="0"/>
                  <a:ea typeface="Fira Code"/>
                  <a:cs typeface="Biome Light" panose="020B0502040204020203" pitchFamily="34" charset="0"/>
                  <a:sym typeface="Fira Code"/>
                </a:rPr>
                <a:t>def selamla():</a:t>
              </a:r>
            </a:p>
            <a:p>
              <a:pPr marL="0" marR="0" lvl="0" indent="0" algn="l" defTabSz="914400" rtl="0" eaLnBrk="1" fontAlgn="auto" latinLnBrk="0" hangingPunct="1">
                <a:lnSpc>
                  <a:spcPct val="100000"/>
                </a:lnSpc>
                <a:spcBef>
                  <a:spcPct val="0"/>
                </a:spcBef>
                <a:spcAft>
                  <a:spcPts val="0"/>
                </a:spcAft>
                <a:buClrTx/>
                <a:buSzTx/>
                <a:buFontTx/>
                <a:buNone/>
                <a:tabLst/>
                <a:defRPr/>
              </a:pPr>
              <a:r>
                <a:rPr lang="tr-TR" sz="3500" dirty="0">
                  <a:solidFill>
                    <a:srgbClr val="00FF00"/>
                  </a:solidFill>
                  <a:latin typeface="Consolas" panose="020B0609020204030204" pitchFamily="49" charset="0"/>
                  <a:ea typeface="Fira Code"/>
                  <a:cs typeface="Biome Light" panose="020B0502040204020203" pitchFamily="34" charset="0"/>
                  <a:sym typeface="Fira Code"/>
                </a:rPr>
                <a:t>			</a:t>
              </a:r>
              <a:r>
                <a:rPr lang="tr-TR" sz="3500" dirty="0" err="1">
                  <a:solidFill>
                    <a:srgbClr val="00FF00"/>
                  </a:solidFill>
                  <a:latin typeface="Consolas" panose="020B0609020204030204" pitchFamily="49" charset="0"/>
                  <a:ea typeface="Fira Code"/>
                  <a:cs typeface="Biome Light" panose="020B0502040204020203" pitchFamily="34" charset="0"/>
                  <a:sym typeface="Fira Code"/>
                </a:rPr>
                <a:t>print</a:t>
              </a:r>
              <a:r>
                <a:rPr lang="tr-TR" sz="3500" dirty="0">
                  <a:solidFill>
                    <a:srgbClr val="00FF00"/>
                  </a:solidFill>
                  <a:latin typeface="Consolas" panose="020B0609020204030204" pitchFamily="49" charset="0"/>
                  <a:ea typeface="Fira Code"/>
                  <a:cs typeface="Biome Light" panose="020B0502040204020203" pitchFamily="34" charset="0"/>
                  <a:sym typeface="Fira Code"/>
                </a:rPr>
                <a:t>("Merhaba	Arkadaşlar!")</a:t>
              </a:r>
            </a:p>
            <a:p>
              <a:pPr marL="0" marR="0" lvl="0" indent="0" algn="l" defTabSz="914400" rtl="0" eaLnBrk="1" fontAlgn="auto" latinLnBrk="0" hangingPunct="1">
                <a:lnSpc>
                  <a:spcPct val="100000"/>
                </a:lnSpc>
                <a:spcBef>
                  <a:spcPct val="0"/>
                </a:spcBef>
                <a:spcAft>
                  <a:spcPts val="0"/>
                </a:spcAft>
                <a:buClrTx/>
                <a:buSzTx/>
                <a:buFontTx/>
                <a:buNone/>
                <a:tabLst/>
                <a:defRPr/>
              </a:pPr>
              <a:endParaRPr lang="tr-TR" sz="3500" dirty="0">
                <a:solidFill>
                  <a:srgbClr val="00FF00"/>
                </a:solidFill>
                <a:latin typeface="Consolas" panose="020B0609020204030204" pitchFamily="49" charset="0"/>
                <a:ea typeface="Fira Code"/>
                <a:cs typeface="Biome Light" panose="020B0502040204020203" pitchFamily="34" charset="0"/>
                <a:sym typeface="Fira Code"/>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tr-TR" sz="3500" dirty="0">
                  <a:solidFill>
                    <a:srgbClr val="00FF00"/>
                  </a:solidFill>
                  <a:latin typeface="Consolas" panose="020B0609020204030204" pitchFamily="49" charset="0"/>
                  <a:ea typeface="Fira Code"/>
                  <a:cs typeface="Biome Light" panose="020B0502040204020203" pitchFamily="34" charset="0"/>
                  <a:sym typeface="Fira Code"/>
                </a:rPr>
                <a:t>def </a:t>
              </a:r>
              <a:r>
                <a:rPr lang="tr-TR" sz="3500" dirty="0" err="1">
                  <a:solidFill>
                    <a:srgbClr val="00FF00"/>
                  </a:solidFill>
                  <a:latin typeface="Consolas" panose="020B0609020204030204" pitchFamily="49" charset="0"/>
                  <a:ea typeface="Fira Code"/>
                  <a:cs typeface="Biome Light" panose="020B0502040204020203" pitchFamily="34" charset="0"/>
                  <a:sym typeface="Fira Code"/>
                </a:rPr>
                <a:t>isimAl</a:t>
              </a:r>
              <a:r>
                <a:rPr lang="tr-TR" sz="3500" dirty="0">
                  <a:solidFill>
                    <a:srgbClr val="00FF00"/>
                  </a:solidFill>
                  <a:latin typeface="Consolas" panose="020B0609020204030204" pitchFamily="49" charset="0"/>
                  <a:ea typeface="Fira Code"/>
                  <a:cs typeface="Biome Light" panose="020B0502040204020203" pitchFamily="34" charset="0"/>
                  <a:sym typeface="Fira Code"/>
                </a:rPr>
                <a:t>():</a:t>
              </a:r>
            </a:p>
            <a:p>
              <a:pPr marL="0" marR="0" lvl="0" indent="0" algn="l" defTabSz="914400" rtl="0" eaLnBrk="1" fontAlgn="auto" latinLnBrk="0" hangingPunct="1">
                <a:lnSpc>
                  <a:spcPct val="100000"/>
                </a:lnSpc>
                <a:spcBef>
                  <a:spcPct val="0"/>
                </a:spcBef>
                <a:spcAft>
                  <a:spcPts val="0"/>
                </a:spcAft>
                <a:buClrTx/>
                <a:buSzTx/>
                <a:buFontTx/>
                <a:buNone/>
                <a:tabLst/>
                <a:defRPr/>
              </a:pPr>
              <a:r>
                <a:rPr lang="tr-TR" sz="3500" dirty="0">
                  <a:solidFill>
                    <a:srgbClr val="00FF00"/>
                  </a:solidFill>
                  <a:latin typeface="Consolas" panose="020B0609020204030204" pitchFamily="49" charset="0"/>
                  <a:ea typeface="Fira Code"/>
                  <a:cs typeface="Biome Light" panose="020B0502040204020203" pitchFamily="34" charset="0"/>
                  <a:sym typeface="Fira Code"/>
                </a:rPr>
                <a:t>	isim = </a:t>
              </a:r>
              <a:r>
                <a:rPr lang="tr-TR" sz="3500" dirty="0" err="1">
                  <a:solidFill>
                    <a:srgbClr val="00FF00"/>
                  </a:solidFill>
                  <a:latin typeface="Consolas" panose="020B0609020204030204" pitchFamily="49" charset="0"/>
                  <a:ea typeface="Fira Code"/>
                  <a:cs typeface="Biome Light" panose="020B0502040204020203" pitchFamily="34" charset="0"/>
                  <a:sym typeface="Fira Code"/>
                </a:rPr>
                <a:t>input</a:t>
              </a:r>
              <a:r>
                <a:rPr lang="tr-TR" sz="3500" dirty="0">
                  <a:solidFill>
                    <a:srgbClr val="00FF00"/>
                  </a:solidFill>
                  <a:latin typeface="Consolas" panose="020B0609020204030204" pitchFamily="49" charset="0"/>
                  <a:ea typeface="Fira Code"/>
                  <a:cs typeface="Biome Light" panose="020B0502040204020203" pitchFamily="34" charset="0"/>
                  <a:sym typeface="Fira Code"/>
                </a:rPr>
                <a:t>("İsminiz :")</a:t>
              </a:r>
            </a:p>
            <a:p>
              <a:pPr marL="0" marR="0" lvl="0" indent="0" algn="l" defTabSz="914400" rtl="0" eaLnBrk="1" fontAlgn="auto" latinLnBrk="0" hangingPunct="1">
                <a:lnSpc>
                  <a:spcPct val="100000"/>
                </a:lnSpc>
                <a:spcBef>
                  <a:spcPct val="0"/>
                </a:spcBef>
                <a:spcAft>
                  <a:spcPts val="0"/>
                </a:spcAft>
                <a:buClrTx/>
                <a:buSzTx/>
                <a:buFontTx/>
                <a:buNone/>
                <a:tabLst/>
                <a:defRPr/>
              </a:pPr>
              <a:r>
                <a:rPr lang="tr-TR" sz="3500" dirty="0">
                  <a:solidFill>
                    <a:srgbClr val="00FF00"/>
                  </a:solidFill>
                  <a:latin typeface="Consolas" panose="020B0609020204030204" pitchFamily="49" charset="0"/>
                  <a:ea typeface="Fira Code"/>
                  <a:cs typeface="Biome Light" panose="020B0502040204020203" pitchFamily="34" charset="0"/>
                  <a:sym typeface="Fira Code"/>
                </a:rPr>
                <a:t>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5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isimAl</a:t>
              </a:r>
              <a:r>
                <a:rPr lang="tr-TR" sz="3500" dirty="0">
                  <a:solidFill>
                    <a:srgbClr val="00FF00"/>
                  </a:solidFill>
                  <a:latin typeface="Consolas" panose="020B0609020204030204" pitchFamily="49" charset="0"/>
                  <a:ea typeface="Fira Code"/>
                  <a:cs typeface="Biome Light" panose="020B0502040204020203" pitchFamily="34" charset="0"/>
                  <a:sym typeface="Fira Code"/>
                </a:rPr>
                <a: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5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selamla</a:t>
              </a:r>
              <a:r>
                <a:rPr lang="tr-TR" sz="3500" dirty="0">
                  <a:solidFill>
                    <a:srgbClr val="00FF00"/>
                  </a:solidFill>
                  <a:latin typeface="Consolas" panose="020B0609020204030204" pitchFamily="49" charset="0"/>
                  <a:ea typeface="Fira Code"/>
                  <a:cs typeface="Biome Light" panose="020B0502040204020203" pitchFamily="34" charset="0"/>
                  <a:sym typeface="Fira Code"/>
                </a:rPr>
                <a:t>()</a:t>
              </a:r>
            </a:p>
          </p:txBody>
        </p:sp>
      </p:grpSp>
      <p:sp>
        <p:nvSpPr>
          <p:cNvPr id="3" name="TextBox 15">
            <a:extLst>
              <a:ext uri="{FF2B5EF4-FFF2-40B4-BE49-F238E27FC236}">
                <a16:creationId xmlns:a16="http://schemas.microsoft.com/office/drawing/2014/main" id="{A98B614A-8CF6-9CD9-3231-9BDE5D7F4560}"/>
              </a:ext>
            </a:extLst>
          </p:cNvPr>
          <p:cNvSpPr txBox="1"/>
          <p:nvPr/>
        </p:nvSpPr>
        <p:spPr>
          <a:xfrm>
            <a:off x="685800" y="1470727"/>
            <a:ext cx="17602200" cy="1262590"/>
          </a:xfrm>
          <a:prstGeom prst="rect">
            <a:avLst/>
          </a:prstGeom>
        </p:spPr>
        <p:txBody>
          <a:bodyPr wrap="square" lIns="0" tIns="0" rIns="0" bIns="0" rtlCol="0" anchor="t">
            <a:spAutoFit/>
          </a:bodyPr>
          <a:lstStyle/>
          <a:p>
            <a:pPr lvl="0">
              <a:lnSpc>
                <a:spcPts val="10260"/>
              </a:lnSpc>
              <a:spcBef>
                <a:spcPct val="0"/>
              </a:spcBef>
              <a:defRPr/>
            </a:pPr>
            <a:r>
              <a:rPr lang="en-US" sz="7200" dirty="0">
                <a:solidFill>
                  <a:srgbClr val="FFCA04"/>
                </a:solidFill>
                <a:latin typeface="Fira Code"/>
                <a:ea typeface="Fira Code"/>
                <a:cs typeface="Fira Code"/>
                <a:sym typeface="Fira Code"/>
              </a:rPr>
              <a:t>{0</a:t>
            </a:r>
            <a:r>
              <a:rPr lang="tr-TR" sz="7200" dirty="0">
                <a:solidFill>
                  <a:srgbClr val="FFCA04"/>
                </a:solidFill>
                <a:latin typeface="Fira Code"/>
                <a:ea typeface="Fira Code"/>
                <a:cs typeface="Fira Code"/>
                <a:sym typeface="Fira Code"/>
              </a:rPr>
              <a:t>5</a:t>
            </a:r>
            <a:r>
              <a:rPr lang="en-US" sz="7200" dirty="0">
                <a:solidFill>
                  <a:srgbClr val="FFCA04"/>
                </a:solidFill>
                <a:latin typeface="Fira Code"/>
                <a:ea typeface="Fira Code"/>
                <a:cs typeface="Fira Code"/>
                <a:sym typeface="Fira Code"/>
              </a:rPr>
              <a:t>}</a:t>
            </a:r>
            <a:r>
              <a:rPr lang="tr-TR" sz="7200" dirty="0">
                <a:solidFill>
                  <a:srgbClr val="FFCA04"/>
                </a:solidFill>
                <a:latin typeface="Fira Code"/>
                <a:ea typeface="Fira Code"/>
                <a:cs typeface="Fira Code"/>
                <a:sym typeface="Fira Code"/>
              </a:rPr>
              <a:t> </a:t>
            </a:r>
            <a:r>
              <a:rPr lang="tr-TR" sz="7200" dirty="0">
                <a:solidFill>
                  <a:srgbClr val="FF5858"/>
                </a:solidFill>
                <a:latin typeface="Fira Code"/>
                <a:ea typeface="Fira Code"/>
                <a:cs typeface="Fira Code"/>
                <a:sym typeface="Fira Code"/>
              </a:rPr>
              <a:t>Fonksiyon Tanımlama</a:t>
            </a:r>
          </a:p>
        </p:txBody>
      </p:sp>
    </p:spTree>
    <p:extLst>
      <p:ext uri="{BB962C8B-B14F-4D97-AF65-F5344CB8AC3E}">
        <p14:creationId xmlns:p14="http://schemas.microsoft.com/office/powerpoint/2010/main" val="13345138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20C6C-563C-5D87-9CC2-04B7E088E285}"/>
            </a:ext>
          </a:extLst>
        </p:cNvPr>
        <p:cNvGrpSpPr/>
        <p:nvPr/>
      </p:nvGrpSpPr>
      <p:grpSpPr>
        <a:xfrm>
          <a:off x="0" y="0"/>
          <a:ext cx="0" cy="0"/>
          <a:chOff x="0" y="0"/>
          <a:chExt cx="0" cy="0"/>
        </a:xfrm>
      </p:grpSpPr>
      <p:sp>
        <p:nvSpPr>
          <p:cNvPr id="13" name="Freeform 13">
            <a:extLst>
              <a:ext uri="{FF2B5EF4-FFF2-40B4-BE49-F238E27FC236}">
                <a16:creationId xmlns:a16="http://schemas.microsoft.com/office/drawing/2014/main" id="{436D5538-A375-E3F9-D9F9-451440E83500}"/>
              </a:ext>
            </a:extLst>
          </p:cNvPr>
          <p:cNvSpPr/>
          <p:nvPr/>
        </p:nvSpPr>
        <p:spPr>
          <a:xfrm>
            <a:off x="12199612" y="3985174"/>
            <a:ext cx="4736876" cy="5273126"/>
          </a:xfrm>
          <a:custGeom>
            <a:avLst/>
            <a:gdLst/>
            <a:ahLst/>
            <a:cxnLst/>
            <a:rect l="l" t="t" r="r" b="b"/>
            <a:pathLst>
              <a:path w="4736876" h="5273126">
                <a:moveTo>
                  <a:pt x="0" y="0"/>
                </a:moveTo>
                <a:lnTo>
                  <a:pt x="4736877" y="0"/>
                </a:lnTo>
                <a:lnTo>
                  <a:pt x="4736877" y="5273126"/>
                </a:lnTo>
                <a:lnTo>
                  <a:pt x="0" y="527312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16">
            <a:extLst>
              <a:ext uri="{FF2B5EF4-FFF2-40B4-BE49-F238E27FC236}">
                <a16:creationId xmlns:a16="http://schemas.microsoft.com/office/drawing/2014/main" id="{E3AC3191-D9E9-6AFB-DB93-AE387ABD7B63}"/>
              </a:ext>
            </a:extLst>
          </p:cNvPr>
          <p:cNvSpPr txBox="1"/>
          <p:nvPr/>
        </p:nvSpPr>
        <p:spPr>
          <a:xfrm>
            <a:off x="715297" y="5341411"/>
            <a:ext cx="11125200" cy="1384995"/>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rPr>
              <a:t>Bir programda fonksiyon kullanılmadan önce tanımlanmalıdır, aksi hâlde programınız hata verecektir.</a:t>
            </a:r>
          </a:p>
        </p:txBody>
      </p:sp>
      <p:sp>
        <p:nvSpPr>
          <p:cNvPr id="2" name="Slayt Numarası Yer Tutucusu 1">
            <a:extLst>
              <a:ext uri="{FF2B5EF4-FFF2-40B4-BE49-F238E27FC236}">
                <a16:creationId xmlns:a16="http://schemas.microsoft.com/office/drawing/2014/main" id="{8F29A1A4-2611-E828-2E4F-B7F0F80712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800" b="0" i="0" u="none" strike="noStrike" kern="1200" cap="none" spc="0" normalizeH="0" baseline="0" noProof="0" dirty="0">
              <a:ln>
                <a:noFill/>
              </a:ln>
              <a:solidFill>
                <a:prstClr val="white"/>
              </a:solidFill>
              <a:effectLst/>
              <a:uLnTx/>
              <a:uFillTx/>
              <a:latin typeface="Fira Code"/>
              <a:ea typeface="Fira Code"/>
              <a:cs typeface="Fira Code"/>
            </a:endParaRPr>
          </a:p>
        </p:txBody>
      </p:sp>
      <p:sp>
        <p:nvSpPr>
          <p:cNvPr id="4" name="TextBox 15">
            <a:extLst>
              <a:ext uri="{FF2B5EF4-FFF2-40B4-BE49-F238E27FC236}">
                <a16:creationId xmlns:a16="http://schemas.microsoft.com/office/drawing/2014/main" id="{34A7F24B-4378-3078-08B2-E8F8EBD759DB}"/>
              </a:ext>
            </a:extLst>
          </p:cNvPr>
          <p:cNvSpPr txBox="1"/>
          <p:nvPr/>
        </p:nvSpPr>
        <p:spPr>
          <a:xfrm>
            <a:off x="685800" y="1470727"/>
            <a:ext cx="17602200" cy="1262590"/>
          </a:xfrm>
          <a:prstGeom prst="rect">
            <a:avLst/>
          </a:prstGeom>
        </p:spPr>
        <p:txBody>
          <a:bodyPr wrap="square"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7200" b="0" i="0" u="none" strike="noStrike" kern="1200" cap="none" spc="0" normalizeH="0" baseline="0" noProof="0" dirty="0">
                <a:ln>
                  <a:noFill/>
                </a:ln>
                <a:solidFill>
                  <a:srgbClr val="FFCA04"/>
                </a:solidFill>
                <a:effectLst/>
                <a:uLnTx/>
                <a:uFillTx/>
                <a:latin typeface="Fira Code"/>
                <a:ea typeface="Fira Code"/>
                <a:cs typeface="Fira Code"/>
                <a:sym typeface="Fira Code"/>
              </a:rPr>
              <a:t>{0</a:t>
            </a:r>
            <a:r>
              <a:rPr lang="tr-TR" sz="7200" dirty="0">
                <a:solidFill>
                  <a:srgbClr val="FFCA04"/>
                </a:solidFill>
                <a:latin typeface="Fira Code"/>
                <a:ea typeface="Fira Code"/>
                <a:cs typeface="Fira Code"/>
                <a:sym typeface="Fira Code"/>
              </a:rPr>
              <a:t>5</a:t>
            </a:r>
            <a:r>
              <a:rPr kumimoji="0" lang="en-US" sz="7200" b="0" i="0" u="none" strike="noStrike" kern="1200" cap="none" spc="0" normalizeH="0" baseline="0" noProof="0" dirty="0">
                <a:ln>
                  <a:noFill/>
                </a:ln>
                <a:solidFill>
                  <a:srgbClr val="FFCA04"/>
                </a:solidFill>
                <a:effectLst/>
                <a:uLnTx/>
                <a:uFillTx/>
                <a:latin typeface="Fira Code"/>
                <a:ea typeface="Fira Code"/>
                <a:cs typeface="Fira Code"/>
                <a:sym typeface="Fira Code"/>
              </a:rPr>
              <a:t>}</a:t>
            </a:r>
            <a:r>
              <a:rPr kumimoji="0" lang="tr-TR" sz="7200" b="0" i="0" u="none" strike="noStrike" kern="1200" cap="none" spc="0" normalizeH="0" baseline="0" noProof="0" dirty="0">
                <a:ln>
                  <a:noFill/>
                </a:ln>
                <a:solidFill>
                  <a:srgbClr val="FFCA04"/>
                </a:solidFill>
                <a:effectLst/>
                <a:uLnTx/>
                <a:uFillTx/>
                <a:latin typeface="Fira Code"/>
                <a:ea typeface="Fira Code"/>
                <a:cs typeface="Fira Code"/>
                <a:sym typeface="Fira Code"/>
              </a:rPr>
              <a:t> </a:t>
            </a:r>
            <a:r>
              <a:rPr kumimoji="0" lang="tr-TR" sz="7200" b="0" i="0" u="none" strike="noStrike" kern="1200" cap="none" spc="0" normalizeH="0" baseline="0" noProof="0" dirty="0">
                <a:ln>
                  <a:noFill/>
                </a:ln>
                <a:solidFill>
                  <a:srgbClr val="FF5858"/>
                </a:solidFill>
                <a:effectLst/>
                <a:uLnTx/>
                <a:uFillTx/>
                <a:latin typeface="Fira Code"/>
                <a:ea typeface="Fira Code"/>
                <a:cs typeface="Fira Code"/>
                <a:sym typeface="Fira Code"/>
              </a:rPr>
              <a:t>Fonksiyon Tanımlama</a:t>
            </a:r>
          </a:p>
        </p:txBody>
      </p:sp>
    </p:spTree>
    <p:extLst>
      <p:ext uri="{BB962C8B-B14F-4D97-AF65-F5344CB8AC3E}">
        <p14:creationId xmlns:p14="http://schemas.microsoft.com/office/powerpoint/2010/main" val="24573568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780E9-AD9B-3FE4-12EF-2D3FB04A79F5}"/>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54F71DE9-5B8D-5427-AE33-5C3323F00CEE}"/>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EEA2C524-91A9-A0E5-DA5A-841F5123BA96}"/>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6B358948-A5D6-926A-B416-30BD76F42DCF}"/>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32D90378-DF71-3D9A-5F32-C04E28E27C07}"/>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F412B822-8C09-EAB6-2E2D-0661FE4A2AA2}"/>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ACD939F8-7238-0549-20E2-A06789E6AFC3}"/>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D0CF8E2D-FCC4-BB76-DEDC-D0FD7A99FD39}"/>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ED507322-DF68-93BC-F9A1-D299B5D319C7}"/>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9A4B5D8B-BBAC-EA5D-E39A-D32FFC6BE39D}"/>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EA8708D0-6070-D656-1AD1-8A1A6C17893B}"/>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AEE4B62A-CA3D-1D86-3EC7-A15B0B9F1E5F}"/>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2E3D3393-F237-AA58-F366-167CB0D0D294}"/>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AADC8F8C-B001-D481-FE47-8A76A578737C}"/>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355EF818-81AA-9437-7FA9-9F20BDF8EF9F}"/>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EDD41F68-9AD7-AC4A-9A84-7C7568DD5EBA}"/>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54D42611-8848-9F8D-25E4-9E38D81B1020}"/>
              </a:ext>
            </a:extLst>
          </p:cNvPr>
          <p:cNvSpPr txBox="1"/>
          <p:nvPr/>
        </p:nvSpPr>
        <p:spPr>
          <a:xfrm>
            <a:off x="11319888" y="3305657"/>
            <a:ext cx="6572990" cy="492443"/>
          </a:xfrm>
          <a:prstGeom prst="rect">
            <a:avLst/>
          </a:prstGeom>
        </p:spPr>
        <p:txBody>
          <a:bodyPr wrap="square" lIns="0" tIns="0" rIns="0" bIns="0" rtlCol="0" anchor="t">
            <a:spAutoFit/>
          </a:bodyPr>
          <a:lstStyle/>
          <a:p>
            <a:pPr lvl="0" algn="just">
              <a:spcBef>
                <a:spcPct val="0"/>
              </a:spcBef>
              <a:defRPr/>
            </a:pPr>
            <a:r>
              <a:rPr lang="tr-TR" sz="3200" dirty="0">
                <a:solidFill>
                  <a:srgbClr val="FFFFFF"/>
                </a:solidFill>
                <a:latin typeface="Fira Code"/>
                <a:ea typeface="Fira Code"/>
                <a:cs typeface="Fira Code"/>
                <a:sym typeface="Fira Code"/>
              </a:rPr>
              <a:t>Yandaki kodu yorumlayınız.</a:t>
            </a:r>
            <a:endParaRPr lang="en-US" sz="3200" dirty="0">
              <a:solidFill>
                <a:srgbClr val="FFFFFF"/>
              </a:solidFill>
              <a:latin typeface="Fira Code"/>
              <a:ea typeface="Fira Code"/>
              <a:cs typeface="Fira Code"/>
              <a:sym typeface="Fira Code"/>
            </a:endParaRPr>
          </a:p>
        </p:txBody>
      </p:sp>
      <p:sp>
        <p:nvSpPr>
          <p:cNvPr id="16" name="Slayt Numarası Yer Tutucusu 15">
            <a:extLst>
              <a:ext uri="{FF2B5EF4-FFF2-40B4-BE49-F238E27FC236}">
                <a16:creationId xmlns:a16="http://schemas.microsoft.com/office/drawing/2014/main" id="{96F42A8D-3B6A-1F5D-B8F6-FD3F73AD14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grpSp>
        <p:nvGrpSpPr>
          <p:cNvPr id="15" name="Grup 14">
            <a:extLst>
              <a:ext uri="{FF2B5EF4-FFF2-40B4-BE49-F238E27FC236}">
                <a16:creationId xmlns:a16="http://schemas.microsoft.com/office/drawing/2014/main" id="{86228289-B341-B594-9DA3-C301DE387C60}"/>
              </a:ext>
            </a:extLst>
          </p:cNvPr>
          <p:cNvGrpSpPr/>
          <p:nvPr/>
        </p:nvGrpSpPr>
        <p:grpSpPr>
          <a:xfrm>
            <a:off x="658809" y="2763516"/>
            <a:ext cx="10237791" cy="6732470"/>
            <a:chOff x="2781854" y="3916888"/>
            <a:chExt cx="13029902" cy="6370112"/>
          </a:xfrm>
        </p:grpSpPr>
        <p:grpSp>
          <p:nvGrpSpPr>
            <p:cNvPr id="17" name="Grup 16">
              <a:extLst>
                <a:ext uri="{FF2B5EF4-FFF2-40B4-BE49-F238E27FC236}">
                  <a16:creationId xmlns:a16="http://schemas.microsoft.com/office/drawing/2014/main" id="{C56896C1-2C5C-BB85-97BB-754C418912A8}"/>
                </a:ext>
              </a:extLst>
            </p:cNvPr>
            <p:cNvGrpSpPr/>
            <p:nvPr/>
          </p:nvGrpSpPr>
          <p:grpSpPr>
            <a:xfrm>
              <a:off x="2781854" y="3916888"/>
              <a:ext cx="13029902" cy="6370112"/>
              <a:chOff x="2781854" y="3872603"/>
              <a:chExt cx="13029902" cy="6370112"/>
            </a:xfrm>
          </p:grpSpPr>
          <p:grpSp>
            <p:nvGrpSpPr>
              <p:cNvPr id="19" name="Group 3">
                <a:extLst>
                  <a:ext uri="{FF2B5EF4-FFF2-40B4-BE49-F238E27FC236}">
                    <a16:creationId xmlns:a16="http://schemas.microsoft.com/office/drawing/2014/main" id="{E771C7BF-4FA2-3052-0021-92FB9B946ACC}"/>
                  </a:ext>
                </a:extLst>
              </p:cNvPr>
              <p:cNvGrpSpPr>
                <a:grpSpLocks noChangeAspect="1"/>
              </p:cNvGrpSpPr>
              <p:nvPr/>
            </p:nvGrpSpPr>
            <p:grpSpPr>
              <a:xfrm>
                <a:off x="2781854" y="3872603"/>
                <a:ext cx="13029902" cy="6370112"/>
                <a:chOff x="0" y="0"/>
                <a:chExt cx="7467600" cy="6002020"/>
              </a:xfrm>
            </p:grpSpPr>
            <p:sp>
              <p:nvSpPr>
                <p:cNvPr id="22" name="Freeform 4">
                  <a:extLst>
                    <a:ext uri="{FF2B5EF4-FFF2-40B4-BE49-F238E27FC236}">
                      <a16:creationId xmlns:a16="http://schemas.microsoft.com/office/drawing/2014/main" id="{08085E5A-E35E-A2A1-3A07-812C9B75C149}"/>
                    </a:ext>
                  </a:extLst>
                </p:cNvPr>
                <p:cNvSpPr/>
                <p:nvPr/>
              </p:nvSpPr>
              <p:spPr>
                <a:xfrm>
                  <a:off x="0" y="0"/>
                  <a:ext cx="7467600" cy="4719056"/>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5">
                  <a:extLst>
                    <a:ext uri="{FF2B5EF4-FFF2-40B4-BE49-F238E27FC236}">
                      <a16:creationId xmlns:a16="http://schemas.microsoft.com/office/drawing/2014/main" id="{C99CA510-3E53-5F3A-D463-B11CABAE51F9}"/>
                    </a:ext>
                  </a:extLst>
                </p:cNvPr>
                <p:cNvSpPr/>
                <p:nvPr/>
              </p:nvSpPr>
              <p:spPr>
                <a:xfrm>
                  <a:off x="0" y="4744417"/>
                  <a:ext cx="7467600" cy="466393"/>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Freeform 6">
                  <a:extLst>
                    <a:ext uri="{FF2B5EF4-FFF2-40B4-BE49-F238E27FC236}">
                      <a16:creationId xmlns:a16="http://schemas.microsoft.com/office/drawing/2014/main" id="{6D446744-00C6-E89D-D053-6177440CD792}"/>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Dikdörtgen 19">
                <a:extLst>
                  <a:ext uri="{FF2B5EF4-FFF2-40B4-BE49-F238E27FC236}">
                    <a16:creationId xmlns:a16="http://schemas.microsoft.com/office/drawing/2014/main" id="{566A0A43-092C-764E-B20A-16B23055E3EB}"/>
                  </a:ext>
                </a:extLst>
              </p:cNvPr>
              <p:cNvSpPr/>
              <p:nvPr/>
            </p:nvSpPr>
            <p:spPr>
              <a:xfrm>
                <a:off x="3399715" y="4128323"/>
                <a:ext cx="11975977" cy="462371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solidFill>
                      <a:sysClr val="windowText" lastClr="000000"/>
                    </a:solidFill>
                  </a:ln>
                  <a:solidFill>
                    <a:sysClr val="windowText" lastClr="000000"/>
                  </a:solidFill>
                  <a:effectLst/>
                  <a:uLnTx/>
                  <a:uFillTx/>
                  <a:latin typeface="Calibri"/>
                  <a:ea typeface="+mn-ea"/>
                  <a:cs typeface="+mn-cs"/>
                </a:endParaRPr>
              </a:p>
            </p:txBody>
          </p:sp>
        </p:grpSp>
        <p:sp>
          <p:nvSpPr>
            <p:cNvPr id="18" name="TextBox 17">
              <a:extLst>
                <a:ext uri="{FF2B5EF4-FFF2-40B4-BE49-F238E27FC236}">
                  <a16:creationId xmlns:a16="http://schemas.microsoft.com/office/drawing/2014/main" id="{ED0089FD-45D4-3113-D4C9-3FEC739243DD}"/>
                </a:ext>
              </a:extLst>
            </p:cNvPr>
            <p:cNvSpPr txBox="1"/>
            <p:nvPr/>
          </p:nvSpPr>
          <p:spPr>
            <a:xfrm>
              <a:off x="3137852" y="4172608"/>
              <a:ext cx="12313465" cy="3261567"/>
            </a:xfrm>
            <a:prstGeom prst="rect">
              <a:avLst/>
            </a:prstGeom>
          </p:spPr>
          <p:txBody>
            <a:bodyPr wrap="square" lIns="0" tIns="0" rIns="0" bIns="0" rtlCol="0" anchor="t">
              <a:spAutoFit/>
            </a:bodyPr>
            <a:lstStyle/>
            <a:p>
              <a:pPr lvl="0">
                <a:spcBef>
                  <a:spcPct val="0"/>
                </a:spcBef>
                <a:defRPr/>
              </a:pPr>
              <a:r>
                <a:rPr lang="tr-TR" sz="2800" dirty="0">
                  <a:solidFill>
                    <a:srgbClr val="00FF00"/>
                  </a:solidFill>
                  <a:latin typeface="Consolas" panose="020B0609020204030204" pitchFamily="49" charset="0"/>
                  <a:ea typeface="Fira Code"/>
                  <a:cs typeface="Biome Light" panose="020B0502040204020203" pitchFamily="34" charset="0"/>
                  <a:sym typeface="Fira Code"/>
                </a:rPr>
                <a:t>def selamla(): </a:t>
              </a:r>
            </a:p>
            <a:p>
              <a:pPr lvl="0">
                <a:spcBef>
                  <a:spcPct val="0"/>
                </a:spcBef>
                <a:defRPr/>
              </a:pPr>
              <a:r>
                <a:rPr lang="tr-TR" sz="2800" dirty="0">
                  <a:solidFill>
                    <a:srgbClr val="00FF00"/>
                  </a:solidFill>
                  <a:latin typeface="Consolas" panose="020B0609020204030204" pitchFamily="49" charset="0"/>
                  <a:ea typeface="Fira Code"/>
                  <a:cs typeface="Biome Light" panose="020B0502040204020203" pitchFamily="34" charset="0"/>
                  <a:sym typeface="Fira Code"/>
                </a:rPr>
                <a:t>	ad	=	</a:t>
              </a:r>
              <a:r>
                <a:rPr lang="tr-TR" sz="2800" dirty="0" err="1">
                  <a:solidFill>
                    <a:srgbClr val="00FF00"/>
                  </a:solidFill>
                  <a:latin typeface="Consolas" panose="020B0609020204030204" pitchFamily="49" charset="0"/>
                  <a:ea typeface="Fira Code"/>
                  <a:cs typeface="Biome Light" panose="020B0502040204020203" pitchFamily="34" charset="0"/>
                  <a:sym typeface="Fira Code"/>
                </a:rPr>
                <a:t>str</a:t>
              </a:r>
              <a:r>
                <a:rPr lang="tr-TR" sz="2800" dirty="0">
                  <a:solidFill>
                    <a:srgbClr val="00FF00"/>
                  </a:solidFill>
                  <a:latin typeface="Consolas" panose="020B0609020204030204" pitchFamily="49" charset="0"/>
                  <a:ea typeface="Fira Code"/>
                  <a:cs typeface="Biome Light" panose="020B0502040204020203" pitchFamily="34" charset="0"/>
                  <a:sym typeface="Fira Code"/>
                </a:rPr>
                <a:t>(</a:t>
              </a:r>
              <a:r>
                <a:rPr lang="tr-TR" sz="2800" dirty="0" err="1">
                  <a:solidFill>
                    <a:srgbClr val="00FF00"/>
                  </a:solidFill>
                  <a:latin typeface="Consolas" panose="020B0609020204030204" pitchFamily="49" charset="0"/>
                  <a:ea typeface="Fira Code"/>
                  <a:cs typeface="Biome Light" panose="020B0502040204020203" pitchFamily="34" charset="0"/>
                  <a:sym typeface="Fira Code"/>
                </a:rPr>
                <a:t>input</a:t>
              </a:r>
              <a:r>
                <a:rPr lang="tr-TR" sz="2800" dirty="0">
                  <a:solidFill>
                    <a:srgbClr val="00FF00"/>
                  </a:solidFill>
                  <a:latin typeface="Consolas" panose="020B0609020204030204" pitchFamily="49" charset="0"/>
                  <a:ea typeface="Fira Code"/>
                  <a:cs typeface="Biome Light" panose="020B0502040204020203" pitchFamily="34" charset="0"/>
                  <a:sym typeface="Fira Code"/>
                </a:rPr>
                <a:t>("Adınızı	giriniz:	"))</a:t>
              </a:r>
            </a:p>
            <a:p>
              <a:pPr lvl="0">
                <a:spcBef>
                  <a:spcPct val="0"/>
                </a:spcBef>
                <a:defRPr/>
              </a:pPr>
              <a:r>
                <a:rPr lang="tr-TR" sz="2800" dirty="0">
                  <a:solidFill>
                    <a:srgbClr val="00FF00"/>
                  </a:solidFill>
                  <a:latin typeface="Consolas" panose="020B0609020204030204" pitchFamily="49" charset="0"/>
                  <a:ea typeface="Fira Code"/>
                  <a:cs typeface="Biome Light" panose="020B0502040204020203" pitchFamily="34" charset="0"/>
                  <a:sym typeface="Fira Code"/>
                </a:rPr>
                <a:t>	</a:t>
              </a:r>
              <a:r>
                <a:rPr lang="tr-TR" sz="2800" dirty="0" err="1">
                  <a:solidFill>
                    <a:srgbClr val="00FF00"/>
                  </a:solidFill>
                  <a:latin typeface="Consolas" panose="020B0609020204030204" pitchFamily="49" charset="0"/>
                  <a:ea typeface="Fira Code"/>
                  <a:cs typeface="Biome Light" panose="020B0502040204020203" pitchFamily="34" charset="0"/>
                  <a:sym typeface="Fira Code"/>
                </a:rPr>
                <a:t>if</a:t>
              </a:r>
              <a:r>
                <a:rPr lang="tr-TR" sz="2800" dirty="0">
                  <a:solidFill>
                    <a:srgbClr val="00FF00"/>
                  </a:solidFill>
                  <a:latin typeface="Consolas" panose="020B0609020204030204" pitchFamily="49" charset="0"/>
                  <a:ea typeface="Fira Code"/>
                  <a:cs typeface="Biome Light" panose="020B0502040204020203" pitchFamily="34" charset="0"/>
                  <a:sym typeface="Fira Code"/>
                </a:rPr>
                <a:t> ad == ‘Furkan’: </a:t>
              </a:r>
            </a:p>
            <a:p>
              <a:pPr lvl="0">
                <a:spcBef>
                  <a:spcPct val="0"/>
                </a:spcBef>
                <a:defRPr/>
              </a:pPr>
              <a:r>
                <a:rPr lang="tr-TR" sz="2800" dirty="0">
                  <a:solidFill>
                    <a:srgbClr val="00FF00"/>
                  </a:solidFill>
                  <a:latin typeface="Consolas" panose="020B0609020204030204" pitchFamily="49" charset="0"/>
                  <a:ea typeface="Fira Code"/>
                  <a:cs typeface="Biome Light" panose="020B0502040204020203" pitchFamily="34" charset="0"/>
                  <a:sym typeface="Fira Code"/>
                </a:rPr>
                <a:t>		</a:t>
              </a:r>
              <a:r>
                <a:rPr lang="tr-TR" sz="2800" dirty="0" err="1">
                  <a:solidFill>
                    <a:srgbClr val="00FF00"/>
                  </a:solidFill>
                  <a:latin typeface="Consolas" panose="020B0609020204030204" pitchFamily="49" charset="0"/>
                  <a:ea typeface="Fira Code"/>
                  <a:cs typeface="Biome Light" panose="020B0502040204020203" pitchFamily="34" charset="0"/>
                  <a:sym typeface="Fira Code"/>
                </a:rPr>
                <a:t>print</a:t>
              </a:r>
              <a:r>
                <a:rPr lang="tr-TR" sz="2800" dirty="0">
                  <a:solidFill>
                    <a:srgbClr val="00FF00"/>
                  </a:solidFill>
                  <a:latin typeface="Consolas" panose="020B0609020204030204" pitchFamily="49" charset="0"/>
                  <a:ea typeface="Fira Code"/>
                  <a:cs typeface="Biome Light" panose="020B0502040204020203" pitchFamily="34" charset="0"/>
                  <a:sym typeface="Fira Code"/>
                </a:rPr>
                <a:t> ("Merhaba " + </a:t>
              </a:r>
              <a:r>
                <a:rPr lang="tr-TR" sz="2800" dirty="0" err="1">
                  <a:solidFill>
                    <a:srgbClr val="00FF00"/>
                  </a:solidFill>
                  <a:latin typeface="Consolas" panose="020B0609020204030204" pitchFamily="49" charset="0"/>
                  <a:ea typeface="Fira Code"/>
                  <a:cs typeface="Biome Light" panose="020B0502040204020203" pitchFamily="34" charset="0"/>
                  <a:sym typeface="Fira Code"/>
                </a:rPr>
                <a:t>str</a:t>
              </a:r>
              <a:r>
                <a:rPr lang="tr-TR" sz="2800" dirty="0">
                  <a:solidFill>
                    <a:srgbClr val="00FF00"/>
                  </a:solidFill>
                  <a:latin typeface="Consolas" panose="020B0609020204030204" pitchFamily="49" charset="0"/>
                  <a:ea typeface="Fira Code"/>
                  <a:cs typeface="Biome Light" panose="020B0502040204020203" pitchFamily="34" charset="0"/>
                  <a:sym typeface="Fira Code"/>
                </a:rPr>
                <a:t>(ad)) </a:t>
              </a:r>
            </a:p>
            <a:p>
              <a:pPr lvl="0">
                <a:spcBef>
                  <a:spcPct val="0"/>
                </a:spcBef>
                <a:defRPr/>
              </a:pPr>
              <a:r>
                <a:rPr lang="tr-TR" sz="2800" dirty="0">
                  <a:solidFill>
                    <a:srgbClr val="00FF00"/>
                  </a:solidFill>
                  <a:latin typeface="Consolas" panose="020B0609020204030204" pitchFamily="49" charset="0"/>
                  <a:ea typeface="Fira Code"/>
                  <a:cs typeface="Biome Light" panose="020B0502040204020203" pitchFamily="34" charset="0"/>
                  <a:sym typeface="Fira Code"/>
                </a:rPr>
                <a:t>	else: </a:t>
              </a:r>
            </a:p>
            <a:p>
              <a:pPr lvl="0">
                <a:spcBef>
                  <a:spcPct val="0"/>
                </a:spcBef>
                <a:defRPr/>
              </a:pPr>
              <a:r>
                <a:rPr lang="tr-TR" sz="2800" dirty="0">
                  <a:solidFill>
                    <a:srgbClr val="00FF00"/>
                  </a:solidFill>
                  <a:latin typeface="Consolas" panose="020B0609020204030204" pitchFamily="49" charset="0"/>
                  <a:ea typeface="Fira Code"/>
                  <a:cs typeface="Biome Light" panose="020B0502040204020203" pitchFamily="34" charset="0"/>
                  <a:sym typeface="Fira Code"/>
                </a:rPr>
                <a:t>		</a:t>
              </a:r>
              <a:r>
                <a:rPr lang="tr-TR" sz="2800" dirty="0" err="1">
                  <a:solidFill>
                    <a:srgbClr val="00FF00"/>
                  </a:solidFill>
                  <a:latin typeface="Consolas" panose="020B0609020204030204" pitchFamily="49" charset="0"/>
                  <a:ea typeface="Fira Code"/>
                  <a:cs typeface="Biome Light" panose="020B0502040204020203" pitchFamily="34" charset="0"/>
                  <a:sym typeface="Fira Code"/>
                </a:rPr>
                <a:t>print</a:t>
              </a:r>
              <a:r>
                <a:rPr lang="tr-TR" sz="2800" dirty="0">
                  <a:solidFill>
                    <a:srgbClr val="00FF00"/>
                  </a:solidFill>
                  <a:latin typeface="Consolas" panose="020B0609020204030204" pitchFamily="49" charset="0"/>
                  <a:ea typeface="Fira Code"/>
                  <a:cs typeface="Biome Light" panose="020B0502040204020203" pitchFamily="34" charset="0"/>
                  <a:sym typeface="Fira Code"/>
                </a:rPr>
                <a:t>("Merhaba	 yabancı!") </a:t>
              </a:r>
            </a:p>
            <a:p>
              <a:pPr lvl="0">
                <a:spcBef>
                  <a:spcPct val="0"/>
                </a:spcBef>
                <a:defRPr/>
              </a:pPr>
              <a:endParaRPr lang="tr-TR" sz="28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tr-TR" sz="2800" dirty="0">
                  <a:solidFill>
                    <a:srgbClr val="00FF00"/>
                  </a:solidFill>
                  <a:latin typeface="Consolas" panose="020B0609020204030204" pitchFamily="49" charset="0"/>
                  <a:ea typeface="Fira Code"/>
                  <a:cs typeface="Biome Light" panose="020B0502040204020203" pitchFamily="34" charset="0"/>
                  <a:sym typeface="Fira Code"/>
                </a:rPr>
                <a:t>selamla()</a:t>
              </a:r>
            </a:p>
          </p:txBody>
        </p:sp>
      </p:grpSp>
      <p:sp>
        <p:nvSpPr>
          <p:cNvPr id="3" name="TextBox 15">
            <a:extLst>
              <a:ext uri="{FF2B5EF4-FFF2-40B4-BE49-F238E27FC236}">
                <a16:creationId xmlns:a16="http://schemas.microsoft.com/office/drawing/2014/main" id="{439263F0-22BD-B892-14D5-F080FF50A757}"/>
              </a:ext>
            </a:extLst>
          </p:cNvPr>
          <p:cNvSpPr txBox="1"/>
          <p:nvPr/>
        </p:nvSpPr>
        <p:spPr>
          <a:xfrm>
            <a:off x="685800" y="1470727"/>
            <a:ext cx="17602200" cy="1262590"/>
          </a:xfrm>
          <a:prstGeom prst="rect">
            <a:avLst/>
          </a:prstGeom>
        </p:spPr>
        <p:txBody>
          <a:bodyPr wrap="square" lIns="0" tIns="0" rIns="0" bIns="0" rtlCol="0" anchor="t">
            <a:spAutoFit/>
          </a:bodyPr>
          <a:lstStyle/>
          <a:p>
            <a:pPr lvl="0">
              <a:lnSpc>
                <a:spcPts val="10260"/>
              </a:lnSpc>
              <a:spcBef>
                <a:spcPct val="0"/>
              </a:spcBef>
              <a:defRPr/>
            </a:pPr>
            <a:r>
              <a:rPr lang="en-US" sz="7200" dirty="0">
                <a:solidFill>
                  <a:srgbClr val="FFCA04"/>
                </a:solidFill>
                <a:latin typeface="Fira Code"/>
                <a:ea typeface="Fira Code"/>
                <a:cs typeface="Fira Code"/>
                <a:sym typeface="Fira Code"/>
              </a:rPr>
              <a:t>{0</a:t>
            </a:r>
            <a:r>
              <a:rPr lang="tr-TR" sz="7200" dirty="0">
                <a:solidFill>
                  <a:srgbClr val="FFCA04"/>
                </a:solidFill>
                <a:latin typeface="Fira Code"/>
                <a:ea typeface="Fira Code"/>
                <a:cs typeface="Fira Code"/>
                <a:sym typeface="Fira Code"/>
              </a:rPr>
              <a:t>5</a:t>
            </a:r>
            <a:r>
              <a:rPr lang="en-US" sz="7200" dirty="0">
                <a:solidFill>
                  <a:srgbClr val="FFCA04"/>
                </a:solidFill>
                <a:latin typeface="Fira Code"/>
                <a:ea typeface="Fira Code"/>
                <a:cs typeface="Fira Code"/>
                <a:sym typeface="Fira Code"/>
              </a:rPr>
              <a:t>}</a:t>
            </a:r>
            <a:r>
              <a:rPr lang="tr-TR" sz="7200" dirty="0">
                <a:solidFill>
                  <a:srgbClr val="FFCA04"/>
                </a:solidFill>
                <a:latin typeface="Fira Code"/>
                <a:ea typeface="Fira Code"/>
                <a:cs typeface="Fira Code"/>
                <a:sym typeface="Fira Code"/>
              </a:rPr>
              <a:t> </a:t>
            </a:r>
            <a:r>
              <a:rPr lang="tr-TR" sz="7200" dirty="0">
                <a:solidFill>
                  <a:srgbClr val="FF5858"/>
                </a:solidFill>
                <a:latin typeface="Fira Code"/>
                <a:ea typeface="Fira Code"/>
                <a:cs typeface="Fira Code"/>
                <a:sym typeface="Fira Code"/>
              </a:rPr>
              <a:t>Fonksiyon Tanımlama</a:t>
            </a:r>
          </a:p>
        </p:txBody>
      </p:sp>
    </p:spTree>
    <p:extLst>
      <p:ext uri="{BB962C8B-B14F-4D97-AF65-F5344CB8AC3E}">
        <p14:creationId xmlns:p14="http://schemas.microsoft.com/office/powerpoint/2010/main" val="12491126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71950-89B9-E400-23E9-6AE3CC49E826}"/>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9B80468D-F2E1-C0E3-B670-49100ADC15D2}"/>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A11FC740-684D-82B9-59C0-BEC1DF748BAE}"/>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D0714E41-8298-1D90-E636-08ED897F7BC7}"/>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FEAF34CF-E120-A28D-5B70-27C5D580D53C}"/>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663AAE15-50D4-289B-A20D-5D16DBC063D6}"/>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2F19A736-8B10-0387-51B4-ADF54022BF17}"/>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C8E1FD6B-AC95-D170-D4FC-B15F98DB8CE4}"/>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D3272B0B-8674-A52E-5CA2-74B65D01BAC7}"/>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5B464A13-2CA9-C808-EF90-C1DE2F3C237C}"/>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8627F1EF-CB25-2C50-9D36-B0FDB3ED9A4F}"/>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EF77BC01-C8AA-66DA-4817-AFCDE432D744}"/>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209F54AE-FC8D-035B-B409-48B8DFCDDDFA}"/>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B3E156E7-6572-CCE9-2E45-A59A88C3DAD0}"/>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D6AD1771-31A2-A5A7-CF42-DAFEEBFEEFBC}"/>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50A9E90D-8977-6C9C-4F99-23A71C131AA7}"/>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462DB52D-23EF-E091-4EE2-80B8ACCA7B3C}"/>
              </a:ext>
            </a:extLst>
          </p:cNvPr>
          <p:cNvSpPr txBox="1"/>
          <p:nvPr/>
        </p:nvSpPr>
        <p:spPr>
          <a:xfrm>
            <a:off x="11319888" y="3305657"/>
            <a:ext cx="6572990" cy="492443"/>
          </a:xfrm>
          <a:prstGeom prst="rect">
            <a:avLst/>
          </a:prstGeom>
        </p:spPr>
        <p:txBody>
          <a:bodyPr wrap="square" lIns="0" tIns="0" rIns="0" bIns="0" rtlCol="0" anchor="t">
            <a:spAutoFit/>
          </a:bodyPr>
          <a:lstStyle/>
          <a:p>
            <a:pPr lvl="0" algn="just">
              <a:spcBef>
                <a:spcPct val="0"/>
              </a:spcBef>
              <a:defRPr/>
            </a:pPr>
            <a:r>
              <a:rPr lang="tr-TR" sz="3200" dirty="0">
                <a:solidFill>
                  <a:srgbClr val="FFFFFF"/>
                </a:solidFill>
                <a:latin typeface="Fira Code"/>
                <a:ea typeface="Fira Code"/>
                <a:cs typeface="Fira Code"/>
                <a:sym typeface="Fira Code"/>
              </a:rPr>
              <a:t>Yandaki kodu yorumlayınız.</a:t>
            </a:r>
            <a:endParaRPr lang="en-US" sz="3200" dirty="0">
              <a:solidFill>
                <a:srgbClr val="FFFFFF"/>
              </a:solidFill>
              <a:latin typeface="Fira Code"/>
              <a:ea typeface="Fira Code"/>
              <a:cs typeface="Fira Code"/>
              <a:sym typeface="Fira Code"/>
            </a:endParaRPr>
          </a:p>
        </p:txBody>
      </p:sp>
      <p:sp>
        <p:nvSpPr>
          <p:cNvPr id="16" name="Slayt Numarası Yer Tutucusu 15">
            <a:extLst>
              <a:ext uri="{FF2B5EF4-FFF2-40B4-BE49-F238E27FC236}">
                <a16:creationId xmlns:a16="http://schemas.microsoft.com/office/drawing/2014/main" id="{BD632D60-F57A-936B-9D32-1AE82F78B9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grpSp>
        <p:nvGrpSpPr>
          <p:cNvPr id="15" name="Grup 14">
            <a:extLst>
              <a:ext uri="{FF2B5EF4-FFF2-40B4-BE49-F238E27FC236}">
                <a16:creationId xmlns:a16="http://schemas.microsoft.com/office/drawing/2014/main" id="{06797A99-6AF1-ABE1-508F-4095473DBF1D}"/>
              </a:ext>
            </a:extLst>
          </p:cNvPr>
          <p:cNvGrpSpPr/>
          <p:nvPr/>
        </p:nvGrpSpPr>
        <p:grpSpPr>
          <a:xfrm>
            <a:off x="658809" y="2763516"/>
            <a:ext cx="10237791" cy="6732470"/>
            <a:chOff x="2781854" y="3916888"/>
            <a:chExt cx="13029902" cy="6370112"/>
          </a:xfrm>
        </p:grpSpPr>
        <p:grpSp>
          <p:nvGrpSpPr>
            <p:cNvPr id="17" name="Grup 16">
              <a:extLst>
                <a:ext uri="{FF2B5EF4-FFF2-40B4-BE49-F238E27FC236}">
                  <a16:creationId xmlns:a16="http://schemas.microsoft.com/office/drawing/2014/main" id="{58A18465-34C0-FDD5-7901-8795F4E32298}"/>
                </a:ext>
              </a:extLst>
            </p:cNvPr>
            <p:cNvGrpSpPr/>
            <p:nvPr/>
          </p:nvGrpSpPr>
          <p:grpSpPr>
            <a:xfrm>
              <a:off x="2781854" y="3916888"/>
              <a:ext cx="13029902" cy="6370112"/>
              <a:chOff x="2781854" y="3872603"/>
              <a:chExt cx="13029902" cy="6370112"/>
            </a:xfrm>
          </p:grpSpPr>
          <p:grpSp>
            <p:nvGrpSpPr>
              <p:cNvPr id="19" name="Group 3">
                <a:extLst>
                  <a:ext uri="{FF2B5EF4-FFF2-40B4-BE49-F238E27FC236}">
                    <a16:creationId xmlns:a16="http://schemas.microsoft.com/office/drawing/2014/main" id="{694EE063-0504-54FA-F20D-9574B272CA26}"/>
                  </a:ext>
                </a:extLst>
              </p:cNvPr>
              <p:cNvGrpSpPr>
                <a:grpSpLocks noChangeAspect="1"/>
              </p:cNvGrpSpPr>
              <p:nvPr/>
            </p:nvGrpSpPr>
            <p:grpSpPr>
              <a:xfrm>
                <a:off x="2781854" y="3872603"/>
                <a:ext cx="13029902" cy="6370112"/>
                <a:chOff x="0" y="0"/>
                <a:chExt cx="7467600" cy="6002020"/>
              </a:xfrm>
            </p:grpSpPr>
            <p:sp>
              <p:nvSpPr>
                <p:cNvPr id="22" name="Freeform 4">
                  <a:extLst>
                    <a:ext uri="{FF2B5EF4-FFF2-40B4-BE49-F238E27FC236}">
                      <a16:creationId xmlns:a16="http://schemas.microsoft.com/office/drawing/2014/main" id="{F0EE028E-176B-A2C2-8B53-77736E4534C9}"/>
                    </a:ext>
                  </a:extLst>
                </p:cNvPr>
                <p:cNvSpPr/>
                <p:nvPr/>
              </p:nvSpPr>
              <p:spPr>
                <a:xfrm>
                  <a:off x="0" y="0"/>
                  <a:ext cx="7467600" cy="4719056"/>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5">
                  <a:extLst>
                    <a:ext uri="{FF2B5EF4-FFF2-40B4-BE49-F238E27FC236}">
                      <a16:creationId xmlns:a16="http://schemas.microsoft.com/office/drawing/2014/main" id="{5107BD99-AA74-56DB-F366-1264BF2378C6}"/>
                    </a:ext>
                  </a:extLst>
                </p:cNvPr>
                <p:cNvSpPr/>
                <p:nvPr/>
              </p:nvSpPr>
              <p:spPr>
                <a:xfrm>
                  <a:off x="0" y="4744417"/>
                  <a:ext cx="7467600" cy="466393"/>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Freeform 6">
                  <a:extLst>
                    <a:ext uri="{FF2B5EF4-FFF2-40B4-BE49-F238E27FC236}">
                      <a16:creationId xmlns:a16="http://schemas.microsoft.com/office/drawing/2014/main" id="{FDA117E4-8EB0-CAE8-D1F2-F07BFD55113A}"/>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Dikdörtgen 19">
                <a:extLst>
                  <a:ext uri="{FF2B5EF4-FFF2-40B4-BE49-F238E27FC236}">
                    <a16:creationId xmlns:a16="http://schemas.microsoft.com/office/drawing/2014/main" id="{CED1C847-1ACE-1193-39C7-31D691E2DD14}"/>
                  </a:ext>
                </a:extLst>
              </p:cNvPr>
              <p:cNvSpPr/>
              <p:nvPr/>
            </p:nvSpPr>
            <p:spPr>
              <a:xfrm>
                <a:off x="3399715" y="4128323"/>
                <a:ext cx="11975977" cy="462371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solidFill>
                      <a:sysClr val="windowText" lastClr="000000"/>
                    </a:solidFill>
                  </a:ln>
                  <a:solidFill>
                    <a:sysClr val="windowText" lastClr="000000"/>
                  </a:solidFill>
                  <a:effectLst/>
                  <a:uLnTx/>
                  <a:uFillTx/>
                  <a:latin typeface="Calibri"/>
                  <a:ea typeface="+mn-ea"/>
                  <a:cs typeface="+mn-cs"/>
                </a:endParaRPr>
              </a:p>
            </p:txBody>
          </p:sp>
        </p:grpSp>
        <p:sp>
          <p:nvSpPr>
            <p:cNvPr id="18" name="TextBox 17">
              <a:extLst>
                <a:ext uri="{FF2B5EF4-FFF2-40B4-BE49-F238E27FC236}">
                  <a16:creationId xmlns:a16="http://schemas.microsoft.com/office/drawing/2014/main" id="{36071F26-3796-6E9B-AC27-DEBD1409ABB3}"/>
                </a:ext>
              </a:extLst>
            </p:cNvPr>
            <p:cNvSpPr txBox="1"/>
            <p:nvPr/>
          </p:nvSpPr>
          <p:spPr>
            <a:xfrm>
              <a:off x="3137852" y="4172608"/>
              <a:ext cx="12313465" cy="4484654"/>
            </a:xfrm>
            <a:prstGeom prst="rect">
              <a:avLst/>
            </a:prstGeom>
          </p:spPr>
          <p:txBody>
            <a:bodyPr wrap="square" lIns="0" tIns="0" rIns="0" bIns="0" rtlCol="0" anchor="t">
              <a:spAutoFit/>
            </a:bodyPr>
            <a:lstStyle/>
            <a:p>
              <a:pPr lvl="0">
                <a:spcBef>
                  <a:spcPct val="0"/>
                </a:spcBef>
                <a:defRPr/>
              </a:pPr>
              <a:r>
                <a:rPr lang="en-US" sz="2800" dirty="0">
                  <a:solidFill>
                    <a:srgbClr val="00FF00"/>
                  </a:solidFill>
                  <a:latin typeface="Consolas" panose="020B0609020204030204" pitchFamily="49" charset="0"/>
                  <a:ea typeface="Fira Code"/>
                  <a:cs typeface="Biome Light" panose="020B0502040204020203" pitchFamily="34" charset="0"/>
                  <a:sym typeface="Fira Code"/>
                </a:rPr>
                <a:t>def </a:t>
              </a:r>
              <a:r>
                <a:rPr lang="en-US" sz="2800" dirty="0" err="1">
                  <a:solidFill>
                    <a:srgbClr val="00FF00"/>
                  </a:solidFill>
                  <a:latin typeface="Consolas" panose="020B0609020204030204" pitchFamily="49" charset="0"/>
                  <a:ea typeface="Fira Code"/>
                  <a:cs typeface="Biome Light" panose="020B0502040204020203" pitchFamily="34" charset="0"/>
                  <a:sym typeface="Fira Code"/>
                </a:rPr>
                <a:t>onakadar_say</a:t>
              </a:r>
              <a:r>
                <a:rPr lang="en-US" sz="2800" dirty="0">
                  <a:solidFill>
                    <a:srgbClr val="00FF00"/>
                  </a:solidFill>
                  <a:latin typeface="Consolas" panose="020B0609020204030204" pitchFamily="49" charset="0"/>
                  <a:ea typeface="Fira Code"/>
                  <a:cs typeface="Biome Light" panose="020B0502040204020203" pitchFamily="34" charset="0"/>
                  <a:sym typeface="Fira Code"/>
                </a:rPr>
                <a:t>():</a:t>
              </a:r>
            </a:p>
            <a:p>
              <a:pPr lvl="0">
                <a:spcBef>
                  <a:spcPct val="0"/>
                </a:spcBef>
                <a:defRPr/>
              </a:pPr>
              <a:r>
                <a:rPr lang="en-US" sz="2800" dirty="0">
                  <a:solidFill>
                    <a:srgbClr val="00FF00"/>
                  </a:solidFill>
                  <a:latin typeface="Consolas" panose="020B0609020204030204" pitchFamily="49" charset="0"/>
                  <a:ea typeface="Fira Code"/>
                  <a:cs typeface="Biome Light" panose="020B0502040204020203" pitchFamily="34" charset="0"/>
                  <a:sym typeface="Fira Code"/>
                </a:rPr>
                <a:t>    a = 0</a:t>
              </a:r>
            </a:p>
            <a:p>
              <a:pPr lvl="0">
                <a:spcBef>
                  <a:spcPct val="0"/>
                </a:spcBef>
                <a:defRPr/>
              </a:pPr>
              <a:r>
                <a:rPr lang="en-US" sz="2800" dirty="0">
                  <a:solidFill>
                    <a:srgbClr val="00FF00"/>
                  </a:solidFill>
                  <a:latin typeface="Consolas" panose="020B0609020204030204" pitchFamily="49" charset="0"/>
                  <a:ea typeface="Fira Code"/>
                  <a:cs typeface="Biome Light" panose="020B0502040204020203" pitchFamily="34" charset="0"/>
                  <a:sym typeface="Fira Code"/>
                </a:rPr>
                <a:t>    while a&lt;10:</a:t>
              </a:r>
            </a:p>
            <a:p>
              <a:pPr lvl="0">
                <a:spcBef>
                  <a:spcPct val="0"/>
                </a:spcBef>
                <a:defRPr/>
              </a:pPr>
              <a:r>
                <a:rPr lang="en-US" sz="2800" dirty="0">
                  <a:solidFill>
                    <a:srgbClr val="00FF00"/>
                  </a:solidFill>
                  <a:latin typeface="Consolas" panose="020B0609020204030204" pitchFamily="49" charset="0"/>
                  <a:ea typeface="Fira Code"/>
                  <a:cs typeface="Biome Light" panose="020B0502040204020203" pitchFamily="34" charset="0"/>
                  <a:sym typeface="Fira Code"/>
                </a:rPr>
                <a:t>        a += 1</a:t>
              </a:r>
            </a:p>
            <a:p>
              <a:pPr lvl="0">
                <a:spcBef>
                  <a:spcPct val="0"/>
                </a:spcBef>
                <a:defRPr/>
              </a:pPr>
              <a:r>
                <a:rPr lang="en-US" sz="2800" dirty="0">
                  <a:solidFill>
                    <a:srgbClr val="00FF00"/>
                  </a:solidFill>
                  <a:latin typeface="Consolas" panose="020B0609020204030204" pitchFamily="49" charset="0"/>
                  <a:ea typeface="Fira Code"/>
                  <a:cs typeface="Biome Light" panose="020B0502040204020203" pitchFamily="34" charset="0"/>
                  <a:sym typeface="Fira Code"/>
                </a:rPr>
                <a:t>        print(a)</a:t>
              </a:r>
            </a:p>
            <a:p>
              <a:pPr lvl="0">
                <a:spcBef>
                  <a:spcPct val="0"/>
                </a:spcBef>
                <a:defRPr/>
              </a:pPr>
              <a:r>
                <a:rPr lang="en-US" sz="2800" dirty="0">
                  <a:solidFill>
                    <a:srgbClr val="00FF00"/>
                  </a:solidFill>
                  <a:latin typeface="Consolas" panose="020B0609020204030204" pitchFamily="49" charset="0"/>
                  <a:ea typeface="Fira Code"/>
                  <a:cs typeface="Biome Light" panose="020B0502040204020203" pitchFamily="34" charset="0"/>
                  <a:sym typeface="Fira Code"/>
                </a:rPr>
                <a:t>        </a:t>
              </a:r>
            </a:p>
            <a:p>
              <a:pPr lvl="0">
                <a:spcBef>
                  <a:spcPct val="0"/>
                </a:spcBef>
                <a:defRPr/>
              </a:pPr>
              <a:r>
                <a:rPr lang="tr-TR" sz="2800" dirty="0" err="1">
                  <a:solidFill>
                    <a:srgbClr val="00FF00"/>
                  </a:solidFill>
                  <a:latin typeface="Consolas" panose="020B0609020204030204" pitchFamily="49" charset="0"/>
                  <a:ea typeface="Fira Code"/>
                  <a:cs typeface="Biome Light" panose="020B0502040204020203" pitchFamily="34" charset="0"/>
                  <a:sym typeface="Fira Code"/>
                </a:rPr>
                <a:t>print</a:t>
              </a:r>
              <a:r>
                <a:rPr lang="tr-TR" sz="2800" dirty="0">
                  <a:solidFill>
                    <a:srgbClr val="00FF00"/>
                  </a:solidFill>
                  <a:latin typeface="Consolas" panose="020B0609020204030204" pitchFamily="49" charset="0"/>
                  <a:ea typeface="Fira Code"/>
                  <a:cs typeface="Biome Light" panose="020B0502040204020203" pitchFamily="34" charset="0"/>
                  <a:sym typeface="Fira Code"/>
                </a:rPr>
                <a:t>("program başlıyor...")</a:t>
              </a:r>
            </a:p>
            <a:p>
              <a:pPr lvl="0">
                <a:spcBef>
                  <a:spcPct val="0"/>
                </a:spcBef>
                <a:defRPr/>
              </a:pPr>
              <a:r>
                <a:rPr lang="tr-TR" sz="2800" dirty="0">
                  <a:solidFill>
                    <a:srgbClr val="00FF00"/>
                  </a:solidFill>
                  <a:latin typeface="Consolas" panose="020B0609020204030204" pitchFamily="49" charset="0"/>
                  <a:ea typeface="Fira Code"/>
                  <a:cs typeface="Biome Light" panose="020B0502040204020203" pitchFamily="34" charset="0"/>
                  <a:sym typeface="Fira Code"/>
                </a:rPr>
                <a:t>tercih = </a:t>
              </a:r>
              <a:r>
                <a:rPr lang="tr-TR" sz="2800" dirty="0" err="1">
                  <a:solidFill>
                    <a:srgbClr val="00FF00"/>
                  </a:solidFill>
                  <a:latin typeface="Consolas" panose="020B0609020204030204" pitchFamily="49" charset="0"/>
                  <a:ea typeface="Fira Code"/>
                  <a:cs typeface="Biome Light" panose="020B0502040204020203" pitchFamily="34" charset="0"/>
                  <a:sym typeface="Fira Code"/>
                </a:rPr>
                <a:t>input</a:t>
              </a:r>
              <a:r>
                <a:rPr lang="tr-TR" sz="2800" dirty="0">
                  <a:solidFill>
                    <a:srgbClr val="00FF00"/>
                  </a:solidFill>
                  <a:latin typeface="Consolas" panose="020B0609020204030204" pitchFamily="49" charset="0"/>
                  <a:ea typeface="Fira Code"/>
                  <a:cs typeface="Biome Light" panose="020B0502040204020203" pitchFamily="34" charset="0"/>
                  <a:sym typeface="Fira Code"/>
                </a:rPr>
                <a:t>("saymaya başlansın mı?")</a:t>
              </a:r>
            </a:p>
            <a:p>
              <a:pPr lvl="0">
                <a:spcBef>
                  <a:spcPct val="0"/>
                </a:spcBef>
                <a:defRPr/>
              </a:pPr>
              <a:endParaRPr lang="tr-TR" sz="28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tr-TR" sz="2800" dirty="0" err="1">
                  <a:solidFill>
                    <a:srgbClr val="00FF00"/>
                  </a:solidFill>
                  <a:latin typeface="Consolas" panose="020B0609020204030204" pitchFamily="49" charset="0"/>
                  <a:ea typeface="Fira Code"/>
                  <a:cs typeface="Biome Light" panose="020B0502040204020203" pitchFamily="34" charset="0"/>
                  <a:sym typeface="Fira Code"/>
                </a:rPr>
                <a:t>if</a:t>
              </a:r>
              <a:r>
                <a:rPr lang="tr-TR" sz="2800" dirty="0">
                  <a:solidFill>
                    <a:srgbClr val="00FF00"/>
                  </a:solidFill>
                  <a:latin typeface="Consolas" panose="020B0609020204030204" pitchFamily="49" charset="0"/>
                  <a:ea typeface="Fira Code"/>
                  <a:cs typeface="Biome Light" panose="020B0502040204020203" pitchFamily="34" charset="0"/>
                  <a:sym typeface="Fira Code"/>
                </a:rPr>
                <a:t> tercih == "E":</a:t>
              </a:r>
            </a:p>
            <a:p>
              <a:pPr lvl="0">
                <a:spcBef>
                  <a:spcPct val="0"/>
                </a:spcBef>
                <a:defRPr/>
              </a:pPr>
              <a:r>
                <a:rPr lang="tr-TR" sz="2800" dirty="0">
                  <a:solidFill>
                    <a:srgbClr val="00FF00"/>
                  </a:solidFill>
                  <a:latin typeface="Consolas" panose="020B0609020204030204" pitchFamily="49" charset="0"/>
                  <a:ea typeface="Fira Code"/>
                  <a:cs typeface="Biome Light" panose="020B0502040204020203" pitchFamily="34" charset="0"/>
                  <a:sym typeface="Fira Code"/>
                </a:rPr>
                <a:t>	</a:t>
              </a:r>
              <a:r>
                <a:rPr lang="tr-TR" sz="2800" dirty="0" err="1">
                  <a:solidFill>
                    <a:srgbClr val="00FF00"/>
                  </a:solidFill>
                  <a:latin typeface="Consolas" panose="020B0609020204030204" pitchFamily="49" charset="0"/>
                  <a:ea typeface="Fira Code"/>
                  <a:cs typeface="Biome Light" panose="020B0502040204020203" pitchFamily="34" charset="0"/>
                  <a:sym typeface="Fira Code"/>
                </a:rPr>
                <a:t>onakadar_say</a:t>
              </a:r>
              <a:r>
                <a:rPr lang="tr-TR" sz="2800" dirty="0">
                  <a:solidFill>
                    <a:srgbClr val="00FF00"/>
                  </a:solidFill>
                  <a:latin typeface="Consolas" panose="020B0609020204030204" pitchFamily="49" charset="0"/>
                  <a:ea typeface="Fira Code"/>
                  <a:cs typeface="Biome Light" panose="020B0502040204020203" pitchFamily="34" charset="0"/>
                  <a:sym typeface="Fira Code"/>
                </a:rPr>
                <a:t>()</a:t>
              </a:r>
            </a:p>
          </p:txBody>
        </p:sp>
      </p:grpSp>
      <p:sp>
        <p:nvSpPr>
          <p:cNvPr id="3" name="TextBox 15">
            <a:extLst>
              <a:ext uri="{FF2B5EF4-FFF2-40B4-BE49-F238E27FC236}">
                <a16:creationId xmlns:a16="http://schemas.microsoft.com/office/drawing/2014/main" id="{11105929-21D9-A3B3-1EC7-7E0D97FCAAE5}"/>
              </a:ext>
            </a:extLst>
          </p:cNvPr>
          <p:cNvSpPr txBox="1"/>
          <p:nvPr/>
        </p:nvSpPr>
        <p:spPr>
          <a:xfrm>
            <a:off x="685800" y="1470727"/>
            <a:ext cx="17602200" cy="1262590"/>
          </a:xfrm>
          <a:prstGeom prst="rect">
            <a:avLst/>
          </a:prstGeom>
        </p:spPr>
        <p:txBody>
          <a:bodyPr wrap="square" lIns="0" tIns="0" rIns="0" bIns="0" rtlCol="0" anchor="t">
            <a:spAutoFit/>
          </a:bodyPr>
          <a:lstStyle/>
          <a:p>
            <a:pPr lvl="0">
              <a:lnSpc>
                <a:spcPts val="10260"/>
              </a:lnSpc>
              <a:spcBef>
                <a:spcPct val="0"/>
              </a:spcBef>
              <a:defRPr/>
            </a:pPr>
            <a:r>
              <a:rPr lang="en-US" sz="7200" dirty="0">
                <a:solidFill>
                  <a:srgbClr val="FFCA04"/>
                </a:solidFill>
                <a:latin typeface="Fira Code"/>
                <a:ea typeface="Fira Code"/>
                <a:cs typeface="Fira Code"/>
                <a:sym typeface="Fira Code"/>
              </a:rPr>
              <a:t>{0</a:t>
            </a:r>
            <a:r>
              <a:rPr lang="tr-TR" sz="7200" dirty="0">
                <a:solidFill>
                  <a:srgbClr val="FFCA04"/>
                </a:solidFill>
                <a:latin typeface="Fira Code"/>
                <a:ea typeface="Fira Code"/>
                <a:cs typeface="Fira Code"/>
                <a:sym typeface="Fira Code"/>
              </a:rPr>
              <a:t>5</a:t>
            </a:r>
            <a:r>
              <a:rPr lang="en-US" sz="7200" dirty="0">
                <a:solidFill>
                  <a:srgbClr val="FFCA04"/>
                </a:solidFill>
                <a:latin typeface="Fira Code"/>
                <a:ea typeface="Fira Code"/>
                <a:cs typeface="Fira Code"/>
                <a:sym typeface="Fira Code"/>
              </a:rPr>
              <a:t>}</a:t>
            </a:r>
            <a:r>
              <a:rPr lang="tr-TR" sz="7200" dirty="0">
                <a:solidFill>
                  <a:srgbClr val="FFCA04"/>
                </a:solidFill>
                <a:latin typeface="Fira Code"/>
                <a:ea typeface="Fira Code"/>
                <a:cs typeface="Fira Code"/>
                <a:sym typeface="Fira Code"/>
              </a:rPr>
              <a:t> </a:t>
            </a:r>
            <a:r>
              <a:rPr lang="tr-TR" sz="7200" dirty="0">
                <a:solidFill>
                  <a:srgbClr val="FF5858"/>
                </a:solidFill>
                <a:latin typeface="Fira Code"/>
                <a:ea typeface="Fira Code"/>
                <a:cs typeface="Fira Code"/>
                <a:sym typeface="Fira Code"/>
              </a:rPr>
              <a:t>Fonksiyon Tanımlama</a:t>
            </a:r>
          </a:p>
        </p:txBody>
      </p:sp>
    </p:spTree>
    <p:extLst>
      <p:ext uri="{BB962C8B-B14F-4D97-AF65-F5344CB8AC3E}">
        <p14:creationId xmlns:p14="http://schemas.microsoft.com/office/powerpoint/2010/main" val="31808845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3F1C5-8F40-C02D-C267-473F4C290F0B}"/>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A4C95EBC-18AD-7B01-CDDC-49858C2563F5}"/>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33515DCF-F514-6FD1-0321-5B638F6D0110}"/>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6D21D543-0E6C-1CDE-7524-8B2B72697F10}"/>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BA6DF08F-8536-AE84-59E8-1A99F44628EA}"/>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271B4E91-E51D-9874-7A35-92AE3863E2E3}"/>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EBD10448-EC59-E907-E4B5-7504CA300CDE}"/>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6E49AC77-3C4E-AB3B-486B-30DDE1BB9BD3}"/>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F444A882-0AE7-AACD-F517-41717533B71C}"/>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97364601-CB78-A569-6790-0198F346D334}"/>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BAA5ECE6-8D69-7E14-448A-AA58A556C560}"/>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1301ED05-199B-0A5F-68EF-DD2080997870}"/>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22FBC049-B70E-C4A9-130E-B2F3F678305B}"/>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B93B4A22-E5D0-6010-4C6E-549C37B41A28}"/>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535EC372-15E0-9EB2-C946-2B7901F9384E}"/>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2BC35E67-ED73-E55F-A914-F837FCED6792}"/>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1A98D5D2-1165-5648-390D-D48B86A0478D}"/>
              </a:ext>
            </a:extLst>
          </p:cNvPr>
          <p:cNvSpPr txBox="1"/>
          <p:nvPr/>
        </p:nvSpPr>
        <p:spPr>
          <a:xfrm>
            <a:off x="1295400" y="2895263"/>
            <a:ext cx="7116231" cy="2154436"/>
          </a:xfrm>
          <a:prstGeom prst="rect">
            <a:avLst/>
          </a:prstGeom>
        </p:spPr>
        <p:txBody>
          <a:bodyPr wrap="square" lIns="0" tIns="0" rIns="0" bIns="0" rtlCol="0" anchor="t">
            <a:spAutoFit/>
          </a:bodyPr>
          <a:lstStyle/>
          <a:p>
            <a:pPr lvl="0" algn="just">
              <a:spcBef>
                <a:spcPct val="0"/>
              </a:spcBef>
              <a:defRPr/>
            </a:pPr>
            <a:r>
              <a:rPr lang="tr-TR" sz="2800" dirty="0">
                <a:solidFill>
                  <a:srgbClr val="FFFFFF"/>
                </a:solidFill>
                <a:latin typeface="Fira Code"/>
                <a:ea typeface="Fira Code"/>
                <a:cs typeface="Fira Code"/>
                <a:sym typeface="Fira Code"/>
              </a:rPr>
              <a:t>Girilen şifre “Python” olana kadar “Tekrar deneyiniz” uyarısı veren, “Python” girildiğinde “Giriş başarılı” uyarısı veren kodu yazınız.</a:t>
            </a:r>
          </a:p>
        </p:txBody>
      </p:sp>
      <p:sp>
        <p:nvSpPr>
          <p:cNvPr id="16" name="Slayt Numarası Yer Tutucusu 15">
            <a:extLst>
              <a:ext uri="{FF2B5EF4-FFF2-40B4-BE49-F238E27FC236}">
                <a16:creationId xmlns:a16="http://schemas.microsoft.com/office/drawing/2014/main" id="{4652CDCF-3FBC-8CD1-CA54-38F3A3FB6A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sp>
        <p:nvSpPr>
          <p:cNvPr id="2" name="TextBox 15">
            <a:extLst>
              <a:ext uri="{FF2B5EF4-FFF2-40B4-BE49-F238E27FC236}">
                <a16:creationId xmlns:a16="http://schemas.microsoft.com/office/drawing/2014/main" id="{4BD7D2B3-EC7B-BEBA-8B7B-9FC22B633362}"/>
              </a:ext>
            </a:extLst>
          </p:cNvPr>
          <p:cNvSpPr txBox="1"/>
          <p:nvPr/>
        </p:nvSpPr>
        <p:spPr>
          <a:xfrm>
            <a:off x="685800" y="1470727"/>
            <a:ext cx="17602200" cy="1292790"/>
          </a:xfrm>
          <a:prstGeom prst="rect">
            <a:avLst/>
          </a:prstGeom>
        </p:spPr>
        <p:txBody>
          <a:bodyPr wrap="square" lIns="0" tIns="0" rIns="0" bIns="0" rtlCol="0" anchor="t">
            <a:spAutoFit/>
          </a:bodyPr>
          <a:lstStyle/>
          <a:p>
            <a:pPr>
              <a:lnSpc>
                <a:spcPts val="10260"/>
              </a:lnSpc>
              <a:spcBef>
                <a:spcPct val="0"/>
              </a:spcBef>
              <a:defRPr/>
            </a:pPr>
            <a:r>
              <a:rPr lang="en-US" sz="7200" dirty="0">
                <a:solidFill>
                  <a:srgbClr val="7ED957"/>
                </a:solidFill>
                <a:latin typeface="Fira Code"/>
                <a:ea typeface="Fira Code"/>
                <a:cs typeface="Fira Code"/>
                <a:sym typeface="Fira Code"/>
              </a:rPr>
              <a:t>{0</a:t>
            </a:r>
            <a:r>
              <a:rPr lang="tr-TR" sz="7200" dirty="0">
                <a:solidFill>
                  <a:srgbClr val="7ED957"/>
                </a:solidFill>
                <a:latin typeface="Fira Code"/>
                <a:ea typeface="Fira Code"/>
                <a:cs typeface="Fira Code"/>
                <a:sym typeface="Fira Code"/>
              </a:rPr>
              <a:t>1</a:t>
            </a:r>
            <a:r>
              <a:rPr lang="en-US" sz="7200" dirty="0">
                <a:solidFill>
                  <a:srgbClr val="7ED957"/>
                </a:solidFill>
                <a:latin typeface="Fira Code"/>
                <a:ea typeface="Fira Code"/>
                <a:cs typeface="Fira Code"/>
                <a:sym typeface="Fira Code"/>
              </a:rPr>
              <a:t>}</a:t>
            </a:r>
            <a:r>
              <a:rPr lang="tr-TR" sz="7200" dirty="0">
                <a:solidFill>
                  <a:srgbClr val="7ED957"/>
                </a:solidFill>
                <a:latin typeface="Fira Code"/>
                <a:ea typeface="Fira Code"/>
                <a:cs typeface="Fira Code"/>
                <a:sym typeface="Fira Code"/>
              </a:rPr>
              <a:t> </a:t>
            </a:r>
            <a:r>
              <a:rPr lang="tr-TR" sz="7200" dirty="0">
                <a:solidFill>
                  <a:srgbClr val="FF5858"/>
                </a:solidFill>
                <a:latin typeface="Fira Code"/>
                <a:ea typeface="Fira Code"/>
                <a:cs typeface="Fira Code"/>
                <a:sym typeface="Fira Code"/>
              </a:rPr>
              <a:t>Önceki Hafta Tekrarı</a:t>
            </a:r>
          </a:p>
        </p:txBody>
      </p:sp>
      <p:grpSp>
        <p:nvGrpSpPr>
          <p:cNvPr id="15" name="Grup 14">
            <a:extLst>
              <a:ext uri="{FF2B5EF4-FFF2-40B4-BE49-F238E27FC236}">
                <a16:creationId xmlns:a16="http://schemas.microsoft.com/office/drawing/2014/main" id="{592AA890-C620-4F50-B062-4A0AD8823000}"/>
              </a:ext>
            </a:extLst>
          </p:cNvPr>
          <p:cNvGrpSpPr/>
          <p:nvPr/>
        </p:nvGrpSpPr>
        <p:grpSpPr>
          <a:xfrm>
            <a:off x="8991600" y="2628900"/>
            <a:ext cx="8990343" cy="7686368"/>
            <a:chOff x="2781854" y="3916888"/>
            <a:chExt cx="13029902" cy="6370112"/>
          </a:xfrm>
        </p:grpSpPr>
        <p:grpSp>
          <p:nvGrpSpPr>
            <p:cNvPr id="17" name="Grup 16">
              <a:extLst>
                <a:ext uri="{FF2B5EF4-FFF2-40B4-BE49-F238E27FC236}">
                  <a16:creationId xmlns:a16="http://schemas.microsoft.com/office/drawing/2014/main" id="{AFC8FC3A-61C4-9B0E-9607-AC8418252D39}"/>
                </a:ext>
              </a:extLst>
            </p:cNvPr>
            <p:cNvGrpSpPr/>
            <p:nvPr/>
          </p:nvGrpSpPr>
          <p:grpSpPr>
            <a:xfrm>
              <a:off x="2781854" y="3916888"/>
              <a:ext cx="13029902" cy="6370112"/>
              <a:chOff x="2781854" y="3872603"/>
              <a:chExt cx="13029902" cy="6370112"/>
            </a:xfrm>
          </p:grpSpPr>
          <p:grpSp>
            <p:nvGrpSpPr>
              <p:cNvPr id="19" name="Group 3">
                <a:extLst>
                  <a:ext uri="{FF2B5EF4-FFF2-40B4-BE49-F238E27FC236}">
                    <a16:creationId xmlns:a16="http://schemas.microsoft.com/office/drawing/2014/main" id="{368E44C8-E6F4-2EE4-2E49-10EF16361E76}"/>
                  </a:ext>
                </a:extLst>
              </p:cNvPr>
              <p:cNvGrpSpPr>
                <a:grpSpLocks noChangeAspect="1"/>
              </p:cNvGrpSpPr>
              <p:nvPr/>
            </p:nvGrpSpPr>
            <p:grpSpPr>
              <a:xfrm>
                <a:off x="2781854" y="3872603"/>
                <a:ext cx="13029902" cy="6370112"/>
                <a:chOff x="0" y="0"/>
                <a:chExt cx="7467600" cy="6002020"/>
              </a:xfrm>
            </p:grpSpPr>
            <p:sp>
              <p:nvSpPr>
                <p:cNvPr id="22" name="Freeform 4">
                  <a:extLst>
                    <a:ext uri="{FF2B5EF4-FFF2-40B4-BE49-F238E27FC236}">
                      <a16:creationId xmlns:a16="http://schemas.microsoft.com/office/drawing/2014/main" id="{D9571863-E273-91D4-A073-396157FCE249}"/>
                    </a:ext>
                  </a:extLst>
                </p:cNvPr>
                <p:cNvSpPr/>
                <p:nvPr/>
              </p:nvSpPr>
              <p:spPr>
                <a:xfrm>
                  <a:off x="0" y="0"/>
                  <a:ext cx="7467600" cy="4719056"/>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5">
                  <a:extLst>
                    <a:ext uri="{FF2B5EF4-FFF2-40B4-BE49-F238E27FC236}">
                      <a16:creationId xmlns:a16="http://schemas.microsoft.com/office/drawing/2014/main" id="{29D8E160-BD20-3046-B632-21B4F934041D}"/>
                    </a:ext>
                  </a:extLst>
                </p:cNvPr>
                <p:cNvSpPr/>
                <p:nvPr/>
              </p:nvSpPr>
              <p:spPr>
                <a:xfrm>
                  <a:off x="0" y="4744417"/>
                  <a:ext cx="7467600" cy="466393"/>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Freeform 6">
                  <a:extLst>
                    <a:ext uri="{FF2B5EF4-FFF2-40B4-BE49-F238E27FC236}">
                      <a16:creationId xmlns:a16="http://schemas.microsoft.com/office/drawing/2014/main" id="{16A45E9F-CCAF-C42B-F2E3-9C34B9E6B97B}"/>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Dikdörtgen 19">
                <a:extLst>
                  <a:ext uri="{FF2B5EF4-FFF2-40B4-BE49-F238E27FC236}">
                    <a16:creationId xmlns:a16="http://schemas.microsoft.com/office/drawing/2014/main" id="{07E09D37-09C8-06BC-F6E4-6CF302B94822}"/>
                  </a:ext>
                </a:extLst>
              </p:cNvPr>
              <p:cNvSpPr/>
              <p:nvPr/>
            </p:nvSpPr>
            <p:spPr>
              <a:xfrm>
                <a:off x="3361597" y="4093353"/>
                <a:ext cx="11975977" cy="462371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solidFill>
                      <a:sysClr val="windowText" lastClr="000000"/>
                    </a:solidFill>
                  </a:ln>
                  <a:solidFill>
                    <a:sysClr val="windowText" lastClr="000000"/>
                  </a:solidFill>
                  <a:effectLst/>
                  <a:uLnTx/>
                  <a:uFillTx/>
                  <a:latin typeface="Calibri"/>
                  <a:ea typeface="+mn-ea"/>
                  <a:cs typeface="+mn-cs"/>
                </a:endParaRPr>
              </a:p>
            </p:txBody>
          </p:sp>
        </p:grpSp>
        <p:sp>
          <p:nvSpPr>
            <p:cNvPr id="18" name="TextBox 17">
              <a:extLst>
                <a:ext uri="{FF2B5EF4-FFF2-40B4-BE49-F238E27FC236}">
                  <a16:creationId xmlns:a16="http://schemas.microsoft.com/office/drawing/2014/main" id="{B985C6B8-E63F-469F-D68F-3C9CB8B69896}"/>
                </a:ext>
              </a:extLst>
            </p:cNvPr>
            <p:cNvSpPr txBox="1"/>
            <p:nvPr/>
          </p:nvSpPr>
          <p:spPr>
            <a:xfrm>
              <a:off x="3153066" y="4902343"/>
              <a:ext cx="11975977" cy="2754769"/>
            </a:xfrm>
            <a:prstGeom prst="rect">
              <a:avLst/>
            </a:prstGeom>
          </p:spPr>
          <p:txBody>
            <a:bodyPr wrap="square" lIns="0" tIns="0" rIns="0" bIns="0" rtlCol="0" anchor="t">
              <a:spAutoFit/>
            </a:bodyPr>
            <a:lstStyle/>
            <a:p>
              <a:pPr lvl="0">
                <a:spcBef>
                  <a:spcPct val="0"/>
                </a:spcBef>
                <a:defRPr/>
              </a:pPr>
              <a:r>
                <a:rPr lang="en-US" sz="2700" dirty="0" err="1">
                  <a:solidFill>
                    <a:srgbClr val="00FF00"/>
                  </a:solidFill>
                  <a:latin typeface="Consolas" panose="020B0609020204030204" pitchFamily="49" charset="0"/>
                  <a:ea typeface="Fira Code"/>
                  <a:cs typeface="Biome Light" panose="020B0502040204020203" pitchFamily="34" charset="0"/>
                  <a:sym typeface="Fira Code"/>
                </a:rPr>
                <a:t>sifre</a:t>
              </a:r>
              <a:r>
                <a:rPr lang="en-US" sz="2700" dirty="0">
                  <a:solidFill>
                    <a:srgbClr val="00FF00"/>
                  </a:solidFill>
                  <a:latin typeface="Consolas" panose="020B0609020204030204" pitchFamily="49" charset="0"/>
                  <a:ea typeface="Fira Code"/>
                  <a:cs typeface="Biome Light" panose="020B0502040204020203" pitchFamily="34" charset="0"/>
                  <a:sym typeface="Fira Code"/>
                </a:rPr>
                <a:t> = ""</a:t>
              </a:r>
            </a:p>
            <a:p>
              <a:pPr lvl="0">
                <a:spcBef>
                  <a:spcPct val="0"/>
                </a:spcBef>
                <a:defRPr/>
              </a:pPr>
              <a:endParaRPr lang="en-US" sz="27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en-US" sz="2700" dirty="0">
                  <a:solidFill>
                    <a:srgbClr val="00FF00"/>
                  </a:solidFill>
                  <a:latin typeface="Consolas" panose="020B0609020204030204" pitchFamily="49" charset="0"/>
                  <a:ea typeface="Fira Code"/>
                  <a:cs typeface="Biome Light" panose="020B0502040204020203" pitchFamily="34" charset="0"/>
                  <a:sym typeface="Fira Code"/>
                </a:rPr>
                <a:t>while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sifre</a:t>
              </a:r>
              <a:r>
                <a:rPr lang="en-US" sz="2700" dirty="0">
                  <a:solidFill>
                    <a:srgbClr val="00FF00"/>
                  </a:solidFill>
                  <a:latin typeface="Consolas" panose="020B0609020204030204" pitchFamily="49" charset="0"/>
                  <a:ea typeface="Fira Code"/>
                  <a:cs typeface="Biome Light" panose="020B0502040204020203" pitchFamily="34" charset="0"/>
                  <a:sym typeface="Fira Code"/>
                </a:rPr>
                <a:t> != "Python":</a:t>
              </a:r>
            </a:p>
            <a:p>
              <a:pPr lvl="0">
                <a:spcBef>
                  <a:spcPct val="0"/>
                </a:spcBef>
                <a:defRPr/>
              </a:pP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sifre</a:t>
              </a:r>
              <a:r>
                <a:rPr lang="en-US" sz="2700" dirty="0">
                  <a:solidFill>
                    <a:srgbClr val="00FF00"/>
                  </a:solidFill>
                  <a:latin typeface="Consolas" panose="020B0609020204030204" pitchFamily="49" charset="0"/>
                  <a:ea typeface="Fira Code"/>
                  <a:cs typeface="Biome Light" panose="020B0502040204020203" pitchFamily="34" charset="0"/>
                  <a:sym typeface="Fira Code"/>
                </a:rPr>
                <a:t> = input("</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Şifreyi</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giriniz</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p>
            <a:p>
              <a:pPr lvl="0">
                <a:spcBef>
                  <a:spcPct val="0"/>
                </a:spcBef>
                <a:defRPr/>
              </a:pPr>
              <a:r>
                <a:rPr lang="en-US" sz="2700" dirty="0">
                  <a:solidFill>
                    <a:srgbClr val="00FF00"/>
                  </a:solidFill>
                  <a:latin typeface="Consolas" panose="020B0609020204030204" pitchFamily="49" charset="0"/>
                  <a:ea typeface="Fira Code"/>
                  <a:cs typeface="Biome Light" panose="020B0502040204020203" pitchFamily="34" charset="0"/>
                  <a:sym typeface="Fira Code"/>
                </a:rPr>
                <a:t>    if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sifre</a:t>
              </a:r>
              <a:r>
                <a:rPr lang="en-US" sz="2700" dirty="0">
                  <a:solidFill>
                    <a:srgbClr val="00FF00"/>
                  </a:solidFill>
                  <a:latin typeface="Consolas" panose="020B0609020204030204" pitchFamily="49" charset="0"/>
                  <a:ea typeface="Fira Code"/>
                  <a:cs typeface="Biome Light" panose="020B0502040204020203" pitchFamily="34" charset="0"/>
                  <a:sym typeface="Fira Code"/>
                </a:rPr>
                <a:t> != "Python":</a:t>
              </a:r>
            </a:p>
            <a:p>
              <a:pPr lvl="0">
                <a:spcBef>
                  <a:spcPct val="0"/>
                </a:spcBef>
                <a:defRPr/>
              </a:pPr>
              <a:r>
                <a:rPr lang="en-US" sz="2700" dirty="0">
                  <a:solidFill>
                    <a:srgbClr val="00FF00"/>
                  </a:solidFill>
                  <a:latin typeface="Consolas" panose="020B0609020204030204" pitchFamily="49" charset="0"/>
                  <a:ea typeface="Fira Code"/>
                  <a:cs typeface="Biome Light" panose="020B0502040204020203" pitchFamily="34" charset="0"/>
                  <a:sym typeface="Fira Code"/>
                </a:rPr>
                <a:t>        print("</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Tekrar</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deneyiniz</a:t>
              </a:r>
              <a:r>
                <a:rPr lang="en-US" sz="2700" dirty="0">
                  <a:solidFill>
                    <a:srgbClr val="00FF00"/>
                  </a:solidFill>
                  <a:latin typeface="Consolas" panose="020B0609020204030204" pitchFamily="49" charset="0"/>
                  <a:ea typeface="Fira Code"/>
                  <a:cs typeface="Biome Light" panose="020B0502040204020203" pitchFamily="34" charset="0"/>
                  <a:sym typeface="Fira Code"/>
                </a:rPr>
                <a:t>.")</a:t>
              </a:r>
            </a:p>
            <a:p>
              <a:pPr lvl="0">
                <a:spcBef>
                  <a:spcPct val="0"/>
                </a:spcBef>
                <a:defRPr/>
              </a:pPr>
              <a:endParaRPr lang="en-US" sz="27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en-US" sz="2700" dirty="0">
                  <a:solidFill>
                    <a:srgbClr val="00FF00"/>
                  </a:solidFill>
                  <a:latin typeface="Consolas" panose="020B0609020204030204" pitchFamily="49" charset="0"/>
                  <a:ea typeface="Fira Code"/>
                  <a:cs typeface="Biome Light" panose="020B0502040204020203" pitchFamily="34" charset="0"/>
                  <a:sym typeface="Fira Code"/>
                </a:rPr>
                <a:t>print("</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Giriş</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başarılı</a:t>
              </a:r>
              <a:r>
                <a:rPr lang="en-US" sz="2700" dirty="0">
                  <a:solidFill>
                    <a:srgbClr val="00FF00"/>
                  </a:solidFill>
                  <a:latin typeface="Consolas" panose="020B0609020204030204" pitchFamily="49" charset="0"/>
                  <a:ea typeface="Fira Code"/>
                  <a:cs typeface="Biome Light" panose="020B0502040204020203" pitchFamily="34" charset="0"/>
                  <a:sym typeface="Fira Code"/>
                </a:rPr>
                <a:t>")</a:t>
              </a:r>
              <a:endParaRPr lang="tr-TR" sz="2700" dirty="0">
                <a:solidFill>
                  <a:srgbClr val="00FF00"/>
                </a:solidFill>
                <a:latin typeface="Consolas" panose="020B0609020204030204" pitchFamily="49" charset="0"/>
                <a:ea typeface="Fira Code"/>
                <a:cs typeface="Biome Light" panose="020B0502040204020203" pitchFamily="34" charset="0"/>
                <a:sym typeface="Fira Code"/>
              </a:endParaRPr>
            </a:p>
          </p:txBody>
        </p:sp>
      </p:grpSp>
    </p:spTree>
    <p:extLst>
      <p:ext uri="{BB962C8B-B14F-4D97-AF65-F5344CB8AC3E}">
        <p14:creationId xmlns:p14="http://schemas.microsoft.com/office/powerpoint/2010/main" val="42942143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821D8-E261-3CC9-CA1A-6F6665A847CE}"/>
            </a:ext>
          </a:extLst>
        </p:cNvPr>
        <p:cNvGrpSpPr/>
        <p:nvPr/>
      </p:nvGrpSpPr>
      <p:grpSpPr>
        <a:xfrm>
          <a:off x="0" y="0"/>
          <a:ext cx="0" cy="0"/>
          <a:chOff x="0" y="0"/>
          <a:chExt cx="0" cy="0"/>
        </a:xfrm>
      </p:grpSpPr>
      <p:sp>
        <p:nvSpPr>
          <p:cNvPr id="16" name="TextBox 16">
            <a:extLst>
              <a:ext uri="{FF2B5EF4-FFF2-40B4-BE49-F238E27FC236}">
                <a16:creationId xmlns:a16="http://schemas.microsoft.com/office/drawing/2014/main" id="{1AD2E7AF-2BCB-00D0-F265-3C669A96F8A4}"/>
              </a:ext>
            </a:extLst>
          </p:cNvPr>
          <p:cNvSpPr txBox="1"/>
          <p:nvPr/>
        </p:nvSpPr>
        <p:spPr>
          <a:xfrm>
            <a:off x="668594" y="3033087"/>
            <a:ext cx="11125200" cy="1200329"/>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rPr>
              <a:t>Masaüstünde "</a:t>
            </a:r>
            <a:r>
              <a:rPr kumimoji="0" lang="tr-TR" sz="4800" b="1" i="0" u="none" strike="noStrike" kern="1200" cap="none" spc="0" normalizeH="0" baseline="0" noProof="0" dirty="0">
                <a:ln>
                  <a:noFill/>
                </a:ln>
                <a:solidFill>
                  <a:srgbClr val="FFC000"/>
                </a:solidFill>
                <a:effectLst/>
                <a:uLnTx/>
                <a:uFillTx/>
                <a:latin typeface="Fira Code"/>
                <a:ea typeface="Fira Code"/>
                <a:cs typeface="Fira Code"/>
                <a:sym typeface="Fira Code"/>
              </a:rPr>
              <a:t>tp1-projeler</a:t>
            </a:r>
            <a:r>
              <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rPr>
              <a:t>" adında bir klasör oluşturunuz.</a:t>
            </a:r>
          </a:p>
        </p:txBody>
      </p:sp>
      <p:sp>
        <p:nvSpPr>
          <p:cNvPr id="2" name="Slayt Numarası Yer Tutucusu 1">
            <a:extLst>
              <a:ext uri="{FF2B5EF4-FFF2-40B4-BE49-F238E27FC236}">
                <a16:creationId xmlns:a16="http://schemas.microsoft.com/office/drawing/2014/main" id="{136B729D-D762-C697-C218-DF5EC885F8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800" b="0" i="0" u="none" strike="noStrike" kern="1200" cap="none" spc="0" normalizeH="0" baseline="0" noProof="0" dirty="0">
              <a:ln>
                <a:noFill/>
              </a:ln>
              <a:solidFill>
                <a:prstClr val="white"/>
              </a:solidFill>
              <a:effectLst/>
              <a:uLnTx/>
              <a:uFillTx/>
              <a:latin typeface="Fira Code"/>
              <a:ea typeface="Fira Code"/>
              <a:cs typeface="Fira Code"/>
            </a:endParaRPr>
          </a:p>
        </p:txBody>
      </p:sp>
      <p:sp>
        <p:nvSpPr>
          <p:cNvPr id="4" name="TextBox 15">
            <a:extLst>
              <a:ext uri="{FF2B5EF4-FFF2-40B4-BE49-F238E27FC236}">
                <a16:creationId xmlns:a16="http://schemas.microsoft.com/office/drawing/2014/main" id="{F42E3B6D-E0A5-67A0-1743-216C5667D601}"/>
              </a:ext>
            </a:extLst>
          </p:cNvPr>
          <p:cNvSpPr txBox="1"/>
          <p:nvPr/>
        </p:nvSpPr>
        <p:spPr>
          <a:xfrm>
            <a:off x="685800" y="1470727"/>
            <a:ext cx="17602200" cy="1262590"/>
          </a:xfrm>
          <a:prstGeom prst="rect">
            <a:avLst/>
          </a:prstGeom>
        </p:spPr>
        <p:txBody>
          <a:bodyPr wrap="square"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7200" b="0" i="0" u="none" strike="noStrike" kern="1200" cap="none" spc="0" normalizeH="0" baseline="0" noProof="0" dirty="0">
                <a:ln>
                  <a:noFill/>
                </a:ln>
                <a:solidFill>
                  <a:srgbClr val="FFCA04"/>
                </a:solidFill>
                <a:effectLst/>
                <a:uLnTx/>
                <a:uFillTx/>
                <a:latin typeface="Fira Code"/>
                <a:ea typeface="Fira Code"/>
                <a:cs typeface="Fira Code"/>
                <a:sym typeface="Fira Code"/>
              </a:rPr>
              <a:t>{0</a:t>
            </a:r>
            <a:r>
              <a:rPr lang="tr-TR" sz="7200" dirty="0">
                <a:solidFill>
                  <a:srgbClr val="FFCA04"/>
                </a:solidFill>
                <a:latin typeface="Fira Code"/>
                <a:ea typeface="Fira Code"/>
                <a:cs typeface="Fira Code"/>
                <a:sym typeface="Fira Code"/>
              </a:rPr>
              <a:t>5</a:t>
            </a:r>
            <a:r>
              <a:rPr kumimoji="0" lang="en-US" sz="7200" b="0" i="0" u="none" strike="noStrike" kern="1200" cap="none" spc="0" normalizeH="0" baseline="0" noProof="0" dirty="0">
                <a:ln>
                  <a:noFill/>
                </a:ln>
                <a:solidFill>
                  <a:srgbClr val="FFCA04"/>
                </a:solidFill>
                <a:effectLst/>
                <a:uLnTx/>
                <a:uFillTx/>
                <a:latin typeface="Fira Code"/>
                <a:ea typeface="Fira Code"/>
                <a:cs typeface="Fira Code"/>
                <a:sym typeface="Fira Code"/>
              </a:rPr>
              <a:t>}</a:t>
            </a:r>
            <a:r>
              <a:rPr kumimoji="0" lang="tr-TR" sz="7200" b="0" i="0" u="none" strike="noStrike" kern="1200" cap="none" spc="0" normalizeH="0" baseline="0" noProof="0" dirty="0">
                <a:ln>
                  <a:noFill/>
                </a:ln>
                <a:solidFill>
                  <a:srgbClr val="FFCA04"/>
                </a:solidFill>
                <a:effectLst/>
                <a:uLnTx/>
                <a:uFillTx/>
                <a:latin typeface="Fira Code"/>
                <a:ea typeface="Fira Code"/>
                <a:cs typeface="Fira Code"/>
                <a:sym typeface="Fira Code"/>
              </a:rPr>
              <a:t> </a:t>
            </a:r>
            <a:r>
              <a:rPr kumimoji="0" lang="tr-TR" sz="7200" b="0" i="0" u="none" strike="noStrike" kern="1200" cap="none" spc="0" normalizeH="0" baseline="0" noProof="0" dirty="0">
                <a:ln>
                  <a:noFill/>
                </a:ln>
                <a:solidFill>
                  <a:srgbClr val="FF5858"/>
                </a:solidFill>
                <a:effectLst/>
                <a:uLnTx/>
                <a:uFillTx/>
                <a:latin typeface="Fira Code"/>
                <a:ea typeface="Fira Code"/>
                <a:cs typeface="Fira Code"/>
                <a:sym typeface="Fira Code"/>
              </a:rPr>
              <a:t>Fonksiyon Tanımlama</a:t>
            </a:r>
          </a:p>
        </p:txBody>
      </p:sp>
      <p:pic>
        <p:nvPicPr>
          <p:cNvPr id="9" name="Resim 8" descr="ekran görüntüsü, metin, dikdörtgen, sarı içeren bir resim&#10;&#10;Yapay zeka tarafından oluşturulmuş içerik yanlış olabilir.">
            <a:extLst>
              <a:ext uri="{FF2B5EF4-FFF2-40B4-BE49-F238E27FC236}">
                <a16:creationId xmlns:a16="http://schemas.microsoft.com/office/drawing/2014/main" id="{BDE5FBB8-7ECE-5750-E386-4BA694506D59}"/>
              </a:ext>
            </a:extLst>
          </p:cNvPr>
          <p:cNvPicPr>
            <a:picLocks noChangeAspect="1"/>
          </p:cNvPicPr>
          <p:nvPr/>
        </p:nvPicPr>
        <p:blipFill>
          <a:blip r:embed="rId3"/>
          <a:stretch>
            <a:fillRect/>
          </a:stretch>
        </p:blipFill>
        <p:spPr>
          <a:xfrm>
            <a:off x="12952969" y="3543300"/>
            <a:ext cx="4523870"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894179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36CA4-BC9B-50C7-3F55-C27BC4223636}"/>
            </a:ext>
          </a:extLst>
        </p:cNvPr>
        <p:cNvGrpSpPr/>
        <p:nvPr/>
      </p:nvGrpSpPr>
      <p:grpSpPr>
        <a:xfrm>
          <a:off x="0" y="0"/>
          <a:ext cx="0" cy="0"/>
          <a:chOff x="0" y="0"/>
          <a:chExt cx="0" cy="0"/>
        </a:xfrm>
      </p:grpSpPr>
      <p:sp>
        <p:nvSpPr>
          <p:cNvPr id="16" name="TextBox 16">
            <a:extLst>
              <a:ext uri="{FF2B5EF4-FFF2-40B4-BE49-F238E27FC236}">
                <a16:creationId xmlns:a16="http://schemas.microsoft.com/office/drawing/2014/main" id="{6C01D6C4-8DC8-BC97-A3AD-3C74A383B0C2}"/>
              </a:ext>
            </a:extLst>
          </p:cNvPr>
          <p:cNvSpPr txBox="1"/>
          <p:nvPr/>
        </p:nvSpPr>
        <p:spPr>
          <a:xfrm>
            <a:off x="838200" y="4295677"/>
            <a:ext cx="11125200" cy="258532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tr-TR" sz="3000" dirty="0" err="1">
                <a:solidFill>
                  <a:srgbClr val="FFFFFF"/>
                </a:solidFill>
                <a:latin typeface="Fira Code"/>
                <a:ea typeface="Fira Code"/>
                <a:cs typeface="Fira Code"/>
                <a:sym typeface="Fira Code"/>
              </a:rPr>
              <a:t>Vs</a:t>
            </a:r>
            <a:r>
              <a:rPr lang="tr-TR" sz="3000" dirty="0">
                <a:solidFill>
                  <a:srgbClr val="FFFFFF"/>
                </a:solidFill>
                <a:latin typeface="Fira Code"/>
                <a:ea typeface="Fira Code"/>
                <a:cs typeface="Fira Code"/>
                <a:sym typeface="Fira Code"/>
              </a:rPr>
              <a:t> </a:t>
            </a:r>
            <a:r>
              <a:rPr lang="tr-TR" sz="3000" dirty="0" err="1">
                <a:solidFill>
                  <a:srgbClr val="FFFFFF"/>
                </a:solidFill>
                <a:latin typeface="Fira Code"/>
                <a:ea typeface="Fira Code"/>
                <a:cs typeface="Fira Code"/>
                <a:sym typeface="Fira Code"/>
              </a:rPr>
              <a:t>Code</a:t>
            </a:r>
            <a:r>
              <a:rPr lang="tr-TR" sz="3000" dirty="0">
                <a:solidFill>
                  <a:srgbClr val="FFFFFF"/>
                </a:solidFill>
                <a:latin typeface="Fira Code"/>
                <a:ea typeface="Fira Code"/>
                <a:cs typeface="Fira Code"/>
                <a:sym typeface="Fira Code"/>
              </a:rPr>
              <a:t> editöründe</a:t>
            </a:r>
          </a:p>
          <a:p>
            <a:pPr marL="0" marR="0" lvl="0" indent="0" algn="just" defTabSz="914400" rtl="0" eaLnBrk="1" fontAlgn="auto" latinLnBrk="0" hangingPunct="1">
              <a:lnSpc>
                <a:spcPct val="100000"/>
              </a:lnSpc>
              <a:spcBef>
                <a:spcPct val="0"/>
              </a:spcBef>
              <a:spcAft>
                <a:spcPts val="0"/>
              </a:spcAft>
              <a:buClrTx/>
              <a:buSzTx/>
              <a:buFontTx/>
              <a:buNone/>
              <a:tabLst/>
              <a:defRPr/>
            </a:pPr>
            <a:endParaRPr lang="tr-TR" sz="3000" dirty="0">
              <a:solidFill>
                <a:srgbClr val="FFFFFF"/>
              </a:solidFill>
              <a:latin typeface="Fira Code"/>
              <a:ea typeface="Fira Code"/>
              <a:cs typeface="Fira Code"/>
              <a:sym typeface="Fira Code"/>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lang="tr-TR" sz="3000" dirty="0">
                <a:solidFill>
                  <a:srgbClr val="FFFFFF"/>
                </a:solidFill>
                <a:latin typeface="Fira Code"/>
                <a:ea typeface="Fira Code"/>
                <a:cs typeface="Fira Code"/>
                <a:sym typeface="Fira Code"/>
              </a:rPr>
              <a:t>"</a:t>
            </a:r>
            <a:r>
              <a:rPr kumimoji="0" lang="tr-TR" sz="4800" b="1" i="0" u="none" strike="noStrike" kern="1200" cap="none" spc="0" normalizeH="0" baseline="0" noProof="0" dirty="0">
                <a:ln>
                  <a:noFill/>
                </a:ln>
                <a:solidFill>
                  <a:srgbClr val="FFC000"/>
                </a:solidFill>
                <a:effectLst/>
                <a:uLnTx/>
                <a:uFillTx/>
                <a:latin typeface="Fira Code"/>
                <a:ea typeface="Fira Code"/>
                <a:cs typeface="Fira Code"/>
                <a:sym typeface="Fira Code"/>
              </a:rPr>
              <a:t>File &gt; Open </a:t>
            </a:r>
            <a:r>
              <a:rPr kumimoji="0" lang="tr-TR" sz="4800" b="1" i="0" u="none" strike="noStrike" kern="1200" cap="none" spc="0" normalizeH="0" baseline="0" noProof="0" dirty="0" err="1">
                <a:ln>
                  <a:noFill/>
                </a:ln>
                <a:solidFill>
                  <a:srgbClr val="FFC000"/>
                </a:solidFill>
                <a:effectLst/>
                <a:uLnTx/>
                <a:uFillTx/>
                <a:latin typeface="Fira Code"/>
                <a:ea typeface="Fira Code"/>
                <a:cs typeface="Fira Code"/>
                <a:sym typeface="Fira Code"/>
              </a:rPr>
              <a:t>Folder</a:t>
            </a:r>
            <a:r>
              <a:rPr kumimoji="0" lang="tr-TR" sz="4800" b="1" i="0" u="none" strike="noStrike" kern="1200" cap="none" spc="0" normalizeH="0" baseline="0" noProof="0" dirty="0">
                <a:ln>
                  <a:noFill/>
                </a:ln>
                <a:solidFill>
                  <a:srgbClr val="FFC000"/>
                </a:solidFill>
                <a:effectLst/>
                <a:uLnTx/>
                <a:uFillTx/>
                <a:latin typeface="Fira Code"/>
                <a:ea typeface="Fira Code"/>
                <a:cs typeface="Fira Code"/>
                <a:sym typeface="Fira Code"/>
              </a:rPr>
              <a:t>…</a:t>
            </a:r>
            <a:r>
              <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rPr>
              <a:t>" </a:t>
            </a:r>
            <a:endParaRPr lang="tr-TR" sz="3000" dirty="0">
              <a:solidFill>
                <a:srgbClr val="FFFFFF"/>
              </a:solidFill>
              <a:latin typeface="Fira Code"/>
              <a:ea typeface="Fira Code"/>
              <a:cs typeface="Fira Code"/>
              <a:sym typeface="Fira Code"/>
            </a:endParaRPr>
          </a:p>
          <a:p>
            <a:pPr marL="0" marR="0" lvl="0" indent="0" algn="just" defTabSz="914400" rtl="0" eaLnBrk="1" fontAlgn="auto" latinLnBrk="0" hangingPunct="1">
              <a:lnSpc>
                <a:spcPct val="100000"/>
              </a:lnSpc>
              <a:spcBef>
                <a:spcPct val="0"/>
              </a:spcBef>
              <a:spcAft>
                <a:spcPts val="0"/>
              </a:spcAft>
              <a:buClrTx/>
              <a:buSzTx/>
              <a:buFontTx/>
              <a:buNone/>
              <a:tabLst/>
              <a:defRPr/>
            </a:pPr>
            <a:endParaRPr lang="tr-TR" sz="3000" dirty="0">
              <a:solidFill>
                <a:srgbClr val="FFFFFF"/>
              </a:solidFill>
              <a:latin typeface="Fira Code"/>
              <a:ea typeface="Fira Code"/>
              <a:cs typeface="Fira Code"/>
              <a:sym typeface="Fira Code"/>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lang="tr-TR" sz="3000" dirty="0">
                <a:solidFill>
                  <a:srgbClr val="FFFFFF"/>
                </a:solidFill>
                <a:latin typeface="Fira Code"/>
                <a:ea typeface="Fira Code"/>
                <a:cs typeface="Fira Code"/>
                <a:sym typeface="Fira Code"/>
              </a:rPr>
              <a:t>İle oluşturduğunuz klasörü seçiniz.</a:t>
            </a:r>
            <a:endPar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sp>
        <p:nvSpPr>
          <p:cNvPr id="2" name="Slayt Numarası Yer Tutucusu 1">
            <a:extLst>
              <a:ext uri="{FF2B5EF4-FFF2-40B4-BE49-F238E27FC236}">
                <a16:creationId xmlns:a16="http://schemas.microsoft.com/office/drawing/2014/main" id="{52A3AEDD-FA9B-3AB3-87D6-F3E735C0D7F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800" b="0" i="0" u="none" strike="noStrike" kern="1200" cap="none" spc="0" normalizeH="0" baseline="0" noProof="0" dirty="0">
              <a:ln>
                <a:noFill/>
              </a:ln>
              <a:solidFill>
                <a:prstClr val="white"/>
              </a:solidFill>
              <a:effectLst/>
              <a:uLnTx/>
              <a:uFillTx/>
              <a:latin typeface="Fira Code"/>
              <a:ea typeface="Fira Code"/>
              <a:cs typeface="Fira Code"/>
            </a:endParaRPr>
          </a:p>
        </p:txBody>
      </p:sp>
      <p:sp>
        <p:nvSpPr>
          <p:cNvPr id="4" name="TextBox 15">
            <a:extLst>
              <a:ext uri="{FF2B5EF4-FFF2-40B4-BE49-F238E27FC236}">
                <a16:creationId xmlns:a16="http://schemas.microsoft.com/office/drawing/2014/main" id="{21FB2632-C5C2-4B0B-53ED-A8F979FE4AF3}"/>
              </a:ext>
            </a:extLst>
          </p:cNvPr>
          <p:cNvSpPr txBox="1"/>
          <p:nvPr/>
        </p:nvSpPr>
        <p:spPr>
          <a:xfrm>
            <a:off x="685800" y="1470727"/>
            <a:ext cx="17602200" cy="1262590"/>
          </a:xfrm>
          <a:prstGeom prst="rect">
            <a:avLst/>
          </a:prstGeom>
        </p:spPr>
        <p:txBody>
          <a:bodyPr wrap="square"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7200" b="0" i="0" u="none" strike="noStrike" kern="1200" cap="none" spc="0" normalizeH="0" baseline="0" noProof="0" dirty="0">
                <a:ln>
                  <a:noFill/>
                </a:ln>
                <a:solidFill>
                  <a:srgbClr val="FFCA04"/>
                </a:solidFill>
                <a:effectLst/>
                <a:uLnTx/>
                <a:uFillTx/>
                <a:latin typeface="Fira Code"/>
                <a:ea typeface="Fira Code"/>
                <a:cs typeface="Fira Code"/>
                <a:sym typeface="Fira Code"/>
              </a:rPr>
              <a:t>{0</a:t>
            </a:r>
            <a:r>
              <a:rPr lang="tr-TR" sz="7200" dirty="0">
                <a:solidFill>
                  <a:srgbClr val="FFCA04"/>
                </a:solidFill>
                <a:latin typeface="Fira Code"/>
                <a:ea typeface="Fira Code"/>
                <a:cs typeface="Fira Code"/>
                <a:sym typeface="Fira Code"/>
              </a:rPr>
              <a:t>5</a:t>
            </a:r>
            <a:r>
              <a:rPr kumimoji="0" lang="en-US" sz="7200" b="0" i="0" u="none" strike="noStrike" kern="1200" cap="none" spc="0" normalizeH="0" baseline="0" noProof="0" dirty="0">
                <a:ln>
                  <a:noFill/>
                </a:ln>
                <a:solidFill>
                  <a:srgbClr val="FFCA04"/>
                </a:solidFill>
                <a:effectLst/>
                <a:uLnTx/>
                <a:uFillTx/>
                <a:latin typeface="Fira Code"/>
                <a:ea typeface="Fira Code"/>
                <a:cs typeface="Fira Code"/>
                <a:sym typeface="Fira Code"/>
              </a:rPr>
              <a:t>}</a:t>
            </a:r>
            <a:r>
              <a:rPr kumimoji="0" lang="tr-TR" sz="7200" b="0" i="0" u="none" strike="noStrike" kern="1200" cap="none" spc="0" normalizeH="0" baseline="0" noProof="0" dirty="0">
                <a:ln>
                  <a:noFill/>
                </a:ln>
                <a:solidFill>
                  <a:srgbClr val="FFCA04"/>
                </a:solidFill>
                <a:effectLst/>
                <a:uLnTx/>
                <a:uFillTx/>
                <a:latin typeface="Fira Code"/>
                <a:ea typeface="Fira Code"/>
                <a:cs typeface="Fira Code"/>
                <a:sym typeface="Fira Code"/>
              </a:rPr>
              <a:t> </a:t>
            </a:r>
            <a:r>
              <a:rPr kumimoji="0" lang="tr-TR" sz="7200" b="0" i="0" u="none" strike="noStrike" kern="1200" cap="none" spc="0" normalizeH="0" baseline="0" noProof="0" dirty="0">
                <a:ln>
                  <a:noFill/>
                </a:ln>
                <a:solidFill>
                  <a:srgbClr val="FF5858"/>
                </a:solidFill>
                <a:effectLst/>
                <a:uLnTx/>
                <a:uFillTx/>
                <a:latin typeface="Fira Code"/>
                <a:ea typeface="Fira Code"/>
                <a:cs typeface="Fira Code"/>
                <a:sym typeface="Fira Code"/>
              </a:rPr>
              <a:t>Fonksiyon Tanımlama</a:t>
            </a:r>
          </a:p>
        </p:txBody>
      </p:sp>
      <p:pic>
        <p:nvPicPr>
          <p:cNvPr id="5" name="Resim 4" descr="metin, ekran görüntüsü, yazılım, multimedya yazılımı içeren bir resim&#10;&#10;Yapay zeka tarafından oluşturulmuş içerik yanlış olabilir.">
            <a:extLst>
              <a:ext uri="{FF2B5EF4-FFF2-40B4-BE49-F238E27FC236}">
                <a16:creationId xmlns:a16="http://schemas.microsoft.com/office/drawing/2014/main" id="{6708B70C-C2A4-7101-69DB-44E118A1D20B}"/>
              </a:ext>
            </a:extLst>
          </p:cNvPr>
          <p:cNvPicPr>
            <a:picLocks noChangeAspect="1"/>
          </p:cNvPicPr>
          <p:nvPr/>
        </p:nvPicPr>
        <p:blipFill>
          <a:blip r:embed="rId2"/>
          <a:stretch>
            <a:fillRect/>
          </a:stretch>
        </p:blipFill>
        <p:spPr>
          <a:xfrm>
            <a:off x="13263276" y="2941835"/>
            <a:ext cx="3348324" cy="6502430"/>
          </a:xfrm>
          <a:prstGeom prst="rect">
            <a:avLst/>
          </a:prstGeom>
        </p:spPr>
      </p:pic>
    </p:spTree>
    <p:extLst>
      <p:ext uri="{BB962C8B-B14F-4D97-AF65-F5344CB8AC3E}">
        <p14:creationId xmlns:p14="http://schemas.microsoft.com/office/powerpoint/2010/main" val="11013393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B1CC-D387-22E2-844B-6B310961D19D}"/>
            </a:ext>
          </a:extLst>
        </p:cNvPr>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95021F88-4DFB-5AC9-56FE-42FC6E7420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800" b="0" i="0" u="none" strike="noStrike" kern="1200" cap="none" spc="0" normalizeH="0" baseline="0" noProof="0" dirty="0">
              <a:ln>
                <a:noFill/>
              </a:ln>
              <a:solidFill>
                <a:prstClr val="white"/>
              </a:solidFill>
              <a:effectLst/>
              <a:uLnTx/>
              <a:uFillTx/>
              <a:latin typeface="Fira Code"/>
              <a:ea typeface="Fira Code"/>
              <a:cs typeface="Fira Code"/>
            </a:endParaRPr>
          </a:p>
        </p:txBody>
      </p:sp>
      <p:sp>
        <p:nvSpPr>
          <p:cNvPr id="4" name="TextBox 15">
            <a:extLst>
              <a:ext uri="{FF2B5EF4-FFF2-40B4-BE49-F238E27FC236}">
                <a16:creationId xmlns:a16="http://schemas.microsoft.com/office/drawing/2014/main" id="{6FB65784-2BB9-B33C-FDE9-9E395F44F805}"/>
              </a:ext>
            </a:extLst>
          </p:cNvPr>
          <p:cNvSpPr txBox="1"/>
          <p:nvPr/>
        </p:nvSpPr>
        <p:spPr>
          <a:xfrm>
            <a:off x="685800" y="1470727"/>
            <a:ext cx="17602200" cy="1262590"/>
          </a:xfrm>
          <a:prstGeom prst="rect">
            <a:avLst/>
          </a:prstGeom>
        </p:spPr>
        <p:txBody>
          <a:bodyPr wrap="square"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7200" b="0" i="0" u="none" strike="noStrike" kern="1200" cap="none" spc="0" normalizeH="0" baseline="0" noProof="0" dirty="0">
                <a:ln>
                  <a:noFill/>
                </a:ln>
                <a:solidFill>
                  <a:srgbClr val="FFCA04"/>
                </a:solidFill>
                <a:effectLst/>
                <a:uLnTx/>
                <a:uFillTx/>
                <a:latin typeface="Fira Code"/>
                <a:ea typeface="Fira Code"/>
                <a:cs typeface="Fira Code"/>
                <a:sym typeface="Fira Code"/>
              </a:rPr>
              <a:t>{0</a:t>
            </a:r>
            <a:r>
              <a:rPr lang="tr-TR" sz="7200" dirty="0">
                <a:solidFill>
                  <a:srgbClr val="FFCA04"/>
                </a:solidFill>
                <a:latin typeface="Fira Code"/>
                <a:ea typeface="Fira Code"/>
                <a:cs typeface="Fira Code"/>
                <a:sym typeface="Fira Code"/>
              </a:rPr>
              <a:t>5</a:t>
            </a:r>
            <a:r>
              <a:rPr kumimoji="0" lang="en-US" sz="7200" b="0" i="0" u="none" strike="noStrike" kern="1200" cap="none" spc="0" normalizeH="0" baseline="0" noProof="0" dirty="0">
                <a:ln>
                  <a:noFill/>
                </a:ln>
                <a:solidFill>
                  <a:srgbClr val="FFCA04"/>
                </a:solidFill>
                <a:effectLst/>
                <a:uLnTx/>
                <a:uFillTx/>
                <a:latin typeface="Fira Code"/>
                <a:ea typeface="Fira Code"/>
                <a:cs typeface="Fira Code"/>
                <a:sym typeface="Fira Code"/>
              </a:rPr>
              <a:t>}</a:t>
            </a:r>
            <a:r>
              <a:rPr kumimoji="0" lang="tr-TR" sz="7200" b="0" i="0" u="none" strike="noStrike" kern="1200" cap="none" spc="0" normalizeH="0" baseline="0" noProof="0" dirty="0">
                <a:ln>
                  <a:noFill/>
                </a:ln>
                <a:solidFill>
                  <a:srgbClr val="FFCA04"/>
                </a:solidFill>
                <a:effectLst/>
                <a:uLnTx/>
                <a:uFillTx/>
                <a:latin typeface="Fira Code"/>
                <a:ea typeface="Fira Code"/>
                <a:cs typeface="Fira Code"/>
                <a:sym typeface="Fira Code"/>
              </a:rPr>
              <a:t> </a:t>
            </a:r>
            <a:r>
              <a:rPr kumimoji="0" lang="tr-TR" sz="7200" b="0" i="0" u="none" strike="noStrike" kern="1200" cap="none" spc="0" normalizeH="0" baseline="0" noProof="0" dirty="0">
                <a:ln>
                  <a:noFill/>
                </a:ln>
                <a:solidFill>
                  <a:srgbClr val="FF5858"/>
                </a:solidFill>
                <a:effectLst/>
                <a:uLnTx/>
                <a:uFillTx/>
                <a:latin typeface="Fira Code"/>
                <a:ea typeface="Fira Code"/>
                <a:cs typeface="Fira Code"/>
                <a:sym typeface="Fira Code"/>
              </a:rPr>
              <a:t>Fonksiyon Tanımlama</a:t>
            </a:r>
          </a:p>
        </p:txBody>
      </p:sp>
      <p:pic>
        <p:nvPicPr>
          <p:cNvPr id="6" name="Resim 5" descr="metin, ekran görüntüsü, yazılım, multimedya yazılımı içeren bir resim&#10;&#10;Yapay zeka tarafından oluşturulmuş içerik yanlış olabilir.">
            <a:extLst>
              <a:ext uri="{FF2B5EF4-FFF2-40B4-BE49-F238E27FC236}">
                <a16:creationId xmlns:a16="http://schemas.microsoft.com/office/drawing/2014/main" id="{E57F890C-55D2-7BC1-D670-64BBAC129B30}"/>
              </a:ext>
            </a:extLst>
          </p:cNvPr>
          <p:cNvPicPr>
            <a:picLocks noChangeAspect="1"/>
          </p:cNvPicPr>
          <p:nvPr/>
        </p:nvPicPr>
        <p:blipFill>
          <a:blip r:embed="rId2"/>
          <a:stretch>
            <a:fillRect/>
          </a:stretch>
        </p:blipFill>
        <p:spPr>
          <a:xfrm>
            <a:off x="2895600" y="2652714"/>
            <a:ext cx="11451080" cy="6762389"/>
          </a:xfrm>
          <a:prstGeom prst="rect">
            <a:avLst/>
          </a:prstGeom>
        </p:spPr>
      </p:pic>
      <p:sp>
        <p:nvSpPr>
          <p:cNvPr id="7" name="TextBox 16">
            <a:extLst>
              <a:ext uri="{FF2B5EF4-FFF2-40B4-BE49-F238E27FC236}">
                <a16:creationId xmlns:a16="http://schemas.microsoft.com/office/drawing/2014/main" id="{2AA38FA9-6B92-8AC9-0C3D-8611BD2C402F}"/>
              </a:ext>
            </a:extLst>
          </p:cNvPr>
          <p:cNvSpPr txBox="1"/>
          <p:nvPr/>
        </p:nvSpPr>
        <p:spPr>
          <a:xfrm>
            <a:off x="3352800" y="7292779"/>
            <a:ext cx="11125200" cy="2585323"/>
          </a:xfrm>
          <a:prstGeom prst="rect">
            <a:avLst/>
          </a:prstGeom>
        </p:spPr>
        <p:txBody>
          <a:bodyPr wrap="square" lIns="0" tIns="0" rIns="0" bIns="0" rtlCol="0" anchor="t">
            <a:spAutoFit/>
          </a:bodyPr>
          <a:lstStyle/>
          <a:p>
            <a:pPr lvl="0" algn="just">
              <a:spcBef>
                <a:spcPct val="0"/>
              </a:spcBef>
              <a:defRPr/>
            </a:pPr>
            <a:endParaRPr lang="tr-TR" sz="3000" dirty="0">
              <a:solidFill>
                <a:srgbClr val="FFFFFF"/>
              </a:solidFill>
              <a:latin typeface="Fira Code"/>
              <a:ea typeface="Fira Code"/>
              <a:cs typeface="Fira Code"/>
              <a:sym typeface="Fira Code"/>
            </a:endParaRPr>
          </a:p>
          <a:p>
            <a:pPr lvl="0" algn="just">
              <a:spcBef>
                <a:spcPct val="0"/>
              </a:spcBef>
              <a:defRPr/>
            </a:pPr>
            <a:r>
              <a:rPr lang="tr-TR" sz="4800" dirty="0">
                <a:solidFill>
                  <a:srgbClr val="FFFFFF"/>
                </a:solidFill>
                <a:latin typeface="Fira Code"/>
                <a:ea typeface="Fira Code"/>
                <a:cs typeface="Fira Code"/>
                <a:sym typeface="Fira Code"/>
              </a:rPr>
              <a:t>"</a:t>
            </a:r>
            <a:r>
              <a:rPr lang="tr-TR" sz="4800" b="1" dirty="0">
                <a:solidFill>
                  <a:srgbClr val="FFC000"/>
                </a:solidFill>
                <a:latin typeface="Fira Code"/>
                <a:ea typeface="Fira Code"/>
                <a:cs typeface="Fira Code"/>
                <a:sym typeface="Fira Code"/>
              </a:rPr>
              <a:t>New File &gt; Python File</a:t>
            </a:r>
            <a:r>
              <a:rPr lang="tr-TR" sz="4800" dirty="0">
                <a:solidFill>
                  <a:srgbClr val="FFFFFF"/>
                </a:solidFill>
                <a:latin typeface="Fira Code"/>
                <a:ea typeface="Fira Code"/>
                <a:cs typeface="Fira Code"/>
                <a:sym typeface="Fira Code"/>
              </a:rPr>
              <a:t>"</a:t>
            </a:r>
            <a:endParaRPr lang="tr-TR" sz="3000" dirty="0">
              <a:solidFill>
                <a:srgbClr val="FFFFFF"/>
              </a:solidFill>
              <a:latin typeface="Fira Code"/>
              <a:ea typeface="Fira Code"/>
              <a:cs typeface="Fira Code"/>
              <a:sym typeface="Fira Code"/>
            </a:endParaRPr>
          </a:p>
          <a:p>
            <a:pPr lvl="0" algn="just">
              <a:spcBef>
                <a:spcPct val="0"/>
              </a:spcBef>
              <a:defRPr/>
            </a:pPr>
            <a:endParaRPr lang="tr-TR" sz="3000" dirty="0">
              <a:solidFill>
                <a:srgbClr val="FFFFFF"/>
              </a:solidFill>
              <a:latin typeface="Fira Code"/>
              <a:ea typeface="Fira Code"/>
              <a:cs typeface="Fira Code"/>
              <a:sym typeface="Fira Code"/>
            </a:endParaRPr>
          </a:p>
          <a:p>
            <a:pPr algn="just">
              <a:spcBef>
                <a:spcPct val="0"/>
              </a:spcBef>
              <a:defRPr/>
            </a:pPr>
            <a:r>
              <a:rPr lang="tr-TR" sz="3000" dirty="0">
                <a:solidFill>
                  <a:srgbClr val="FFFFFF"/>
                </a:solidFill>
                <a:latin typeface="Fira Code"/>
                <a:ea typeface="Fira Code"/>
                <a:cs typeface="Fira Code"/>
                <a:sym typeface="Fira Code"/>
              </a:rPr>
              <a:t>İle yeni bir Python dosyası oluşturunuz.</a:t>
            </a: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spTree>
    <p:extLst>
      <p:ext uri="{BB962C8B-B14F-4D97-AF65-F5344CB8AC3E}">
        <p14:creationId xmlns:p14="http://schemas.microsoft.com/office/powerpoint/2010/main" val="5023219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EB5B7-F9B7-B72D-9FF5-EE56B994FF80}"/>
            </a:ext>
          </a:extLst>
        </p:cNvPr>
        <p:cNvGrpSpPr/>
        <p:nvPr/>
      </p:nvGrpSpPr>
      <p:grpSpPr>
        <a:xfrm>
          <a:off x="0" y="0"/>
          <a:ext cx="0" cy="0"/>
          <a:chOff x="0" y="0"/>
          <a:chExt cx="0" cy="0"/>
        </a:xfrm>
      </p:grpSpPr>
      <p:pic>
        <p:nvPicPr>
          <p:cNvPr id="5" name="Resim 4" descr="ekran görüntüsü, metin, yazılım, multimedya yazılımı içeren bir resim&#10;&#10;Yapay zeka tarafından oluşturulmuş içerik yanlış olabilir.">
            <a:extLst>
              <a:ext uri="{FF2B5EF4-FFF2-40B4-BE49-F238E27FC236}">
                <a16:creationId xmlns:a16="http://schemas.microsoft.com/office/drawing/2014/main" id="{9CAA59EF-CE0B-2865-6F8A-83F494388E03}"/>
              </a:ext>
            </a:extLst>
          </p:cNvPr>
          <p:cNvPicPr>
            <a:picLocks noChangeAspect="1"/>
          </p:cNvPicPr>
          <p:nvPr/>
        </p:nvPicPr>
        <p:blipFill>
          <a:blip r:embed="rId2"/>
          <a:stretch>
            <a:fillRect/>
          </a:stretch>
        </p:blipFill>
        <p:spPr>
          <a:xfrm>
            <a:off x="685800" y="2733317"/>
            <a:ext cx="11161373" cy="6861500"/>
          </a:xfrm>
          <a:prstGeom prst="rect">
            <a:avLst/>
          </a:prstGeom>
        </p:spPr>
      </p:pic>
      <p:sp>
        <p:nvSpPr>
          <p:cNvPr id="2" name="Slayt Numarası Yer Tutucusu 1">
            <a:extLst>
              <a:ext uri="{FF2B5EF4-FFF2-40B4-BE49-F238E27FC236}">
                <a16:creationId xmlns:a16="http://schemas.microsoft.com/office/drawing/2014/main" id="{57D32055-CBE5-DC23-DE62-36299831631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800" b="0" i="0" u="none" strike="noStrike" kern="1200" cap="none" spc="0" normalizeH="0" baseline="0" noProof="0" dirty="0">
              <a:ln>
                <a:noFill/>
              </a:ln>
              <a:solidFill>
                <a:prstClr val="white"/>
              </a:solidFill>
              <a:effectLst/>
              <a:uLnTx/>
              <a:uFillTx/>
              <a:latin typeface="Fira Code"/>
              <a:ea typeface="Fira Code"/>
              <a:cs typeface="Fira Code"/>
            </a:endParaRPr>
          </a:p>
        </p:txBody>
      </p:sp>
      <p:sp>
        <p:nvSpPr>
          <p:cNvPr id="4" name="TextBox 15">
            <a:extLst>
              <a:ext uri="{FF2B5EF4-FFF2-40B4-BE49-F238E27FC236}">
                <a16:creationId xmlns:a16="http://schemas.microsoft.com/office/drawing/2014/main" id="{D2FC254C-9194-9773-D495-CF5D58B72FE0}"/>
              </a:ext>
            </a:extLst>
          </p:cNvPr>
          <p:cNvSpPr txBox="1"/>
          <p:nvPr/>
        </p:nvSpPr>
        <p:spPr>
          <a:xfrm>
            <a:off x="685800" y="1470727"/>
            <a:ext cx="17602200" cy="1262590"/>
          </a:xfrm>
          <a:prstGeom prst="rect">
            <a:avLst/>
          </a:prstGeom>
        </p:spPr>
        <p:txBody>
          <a:bodyPr wrap="square"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7200" b="0" i="0" u="none" strike="noStrike" kern="1200" cap="none" spc="0" normalizeH="0" baseline="0" noProof="0" dirty="0">
                <a:ln>
                  <a:noFill/>
                </a:ln>
                <a:solidFill>
                  <a:srgbClr val="FFCA04"/>
                </a:solidFill>
                <a:effectLst/>
                <a:uLnTx/>
                <a:uFillTx/>
                <a:latin typeface="Fira Code"/>
                <a:ea typeface="Fira Code"/>
                <a:cs typeface="Fira Code"/>
                <a:sym typeface="Fira Code"/>
              </a:rPr>
              <a:t>{0</a:t>
            </a:r>
            <a:r>
              <a:rPr lang="tr-TR" sz="7200" dirty="0">
                <a:solidFill>
                  <a:srgbClr val="FFCA04"/>
                </a:solidFill>
                <a:latin typeface="Fira Code"/>
                <a:ea typeface="Fira Code"/>
                <a:cs typeface="Fira Code"/>
                <a:sym typeface="Fira Code"/>
              </a:rPr>
              <a:t>5</a:t>
            </a:r>
            <a:r>
              <a:rPr kumimoji="0" lang="en-US" sz="7200" b="0" i="0" u="none" strike="noStrike" kern="1200" cap="none" spc="0" normalizeH="0" baseline="0" noProof="0" dirty="0">
                <a:ln>
                  <a:noFill/>
                </a:ln>
                <a:solidFill>
                  <a:srgbClr val="FFCA04"/>
                </a:solidFill>
                <a:effectLst/>
                <a:uLnTx/>
                <a:uFillTx/>
                <a:latin typeface="Fira Code"/>
                <a:ea typeface="Fira Code"/>
                <a:cs typeface="Fira Code"/>
                <a:sym typeface="Fira Code"/>
              </a:rPr>
              <a:t>}</a:t>
            </a:r>
            <a:r>
              <a:rPr kumimoji="0" lang="tr-TR" sz="7200" b="0" i="0" u="none" strike="noStrike" kern="1200" cap="none" spc="0" normalizeH="0" baseline="0" noProof="0" dirty="0">
                <a:ln>
                  <a:noFill/>
                </a:ln>
                <a:solidFill>
                  <a:srgbClr val="FFCA04"/>
                </a:solidFill>
                <a:effectLst/>
                <a:uLnTx/>
                <a:uFillTx/>
                <a:latin typeface="Fira Code"/>
                <a:ea typeface="Fira Code"/>
                <a:cs typeface="Fira Code"/>
                <a:sym typeface="Fira Code"/>
              </a:rPr>
              <a:t> </a:t>
            </a:r>
            <a:r>
              <a:rPr kumimoji="0" lang="tr-TR" sz="7200" b="0" i="0" u="none" strike="noStrike" kern="1200" cap="none" spc="0" normalizeH="0" baseline="0" noProof="0" dirty="0">
                <a:ln>
                  <a:noFill/>
                </a:ln>
                <a:solidFill>
                  <a:srgbClr val="FF5858"/>
                </a:solidFill>
                <a:effectLst/>
                <a:uLnTx/>
                <a:uFillTx/>
                <a:latin typeface="Fira Code"/>
                <a:ea typeface="Fira Code"/>
                <a:cs typeface="Fira Code"/>
                <a:sym typeface="Fira Code"/>
              </a:rPr>
              <a:t>Fonksiyon Tanımlama</a:t>
            </a:r>
          </a:p>
        </p:txBody>
      </p:sp>
      <p:sp>
        <p:nvSpPr>
          <p:cNvPr id="7" name="TextBox 16">
            <a:extLst>
              <a:ext uri="{FF2B5EF4-FFF2-40B4-BE49-F238E27FC236}">
                <a16:creationId xmlns:a16="http://schemas.microsoft.com/office/drawing/2014/main" id="{7D0BC058-78B5-5634-D1D2-B18303740ACC}"/>
              </a:ext>
            </a:extLst>
          </p:cNvPr>
          <p:cNvSpPr txBox="1"/>
          <p:nvPr/>
        </p:nvSpPr>
        <p:spPr>
          <a:xfrm>
            <a:off x="5105400" y="5524500"/>
            <a:ext cx="13106400" cy="4001095"/>
          </a:xfrm>
          <a:prstGeom prst="rect">
            <a:avLst/>
          </a:prstGeom>
        </p:spPr>
        <p:txBody>
          <a:bodyPr wrap="square" lIns="0" tIns="0" rIns="0" bIns="0" rtlCol="0" anchor="t">
            <a:spAutoFit/>
          </a:bodyPr>
          <a:lstStyle/>
          <a:p>
            <a:pPr lvl="0" algn="just">
              <a:spcBef>
                <a:spcPct val="0"/>
              </a:spcBef>
              <a:defRPr/>
            </a:pPr>
            <a:endParaRPr lang="tr-TR" sz="3000" dirty="0">
              <a:solidFill>
                <a:srgbClr val="FFFFFF"/>
              </a:solidFill>
              <a:latin typeface="Fira Code"/>
              <a:ea typeface="Fira Code"/>
              <a:cs typeface="Fira Code"/>
              <a:sym typeface="Fira Code"/>
            </a:endParaRPr>
          </a:p>
          <a:p>
            <a:pPr lvl="0" algn="just">
              <a:spcBef>
                <a:spcPct val="0"/>
              </a:spcBef>
              <a:defRPr/>
            </a:pPr>
            <a:r>
              <a:rPr lang="tr-TR" sz="4800" dirty="0">
                <a:solidFill>
                  <a:srgbClr val="FFFFFF"/>
                </a:solidFill>
                <a:latin typeface="Fira Code"/>
                <a:ea typeface="Fira Code"/>
                <a:cs typeface="Fira Code"/>
                <a:sym typeface="Fira Code"/>
              </a:rPr>
              <a:t>"</a:t>
            </a:r>
            <a:r>
              <a:rPr lang="tr-TR" sz="4800" b="1" dirty="0">
                <a:solidFill>
                  <a:srgbClr val="FFC000"/>
                </a:solidFill>
                <a:latin typeface="Fira Code"/>
                <a:ea typeface="Fira Code"/>
                <a:cs typeface="Fira Code"/>
                <a:sym typeface="Fira Code"/>
              </a:rPr>
              <a:t>File &gt; </a:t>
            </a:r>
            <a:r>
              <a:rPr lang="tr-TR" sz="4800" b="1" dirty="0" err="1">
                <a:solidFill>
                  <a:srgbClr val="FFC000"/>
                </a:solidFill>
                <a:latin typeface="Fira Code"/>
                <a:ea typeface="Fira Code"/>
                <a:cs typeface="Fira Code"/>
                <a:sym typeface="Fira Code"/>
              </a:rPr>
              <a:t>Save</a:t>
            </a:r>
            <a:r>
              <a:rPr lang="tr-TR" sz="4800" dirty="0">
                <a:solidFill>
                  <a:srgbClr val="FFFFFF"/>
                </a:solidFill>
                <a:latin typeface="Fira Code"/>
                <a:ea typeface="Fira Code"/>
                <a:cs typeface="Fira Code"/>
                <a:sym typeface="Fira Code"/>
              </a:rPr>
              <a:t>"</a:t>
            </a:r>
            <a:endParaRPr lang="tr-TR" sz="3000" dirty="0">
              <a:solidFill>
                <a:srgbClr val="FFFFFF"/>
              </a:solidFill>
              <a:latin typeface="Fira Code"/>
              <a:ea typeface="Fira Code"/>
              <a:cs typeface="Fira Code"/>
              <a:sym typeface="Fira Code"/>
            </a:endParaRPr>
          </a:p>
          <a:p>
            <a:pPr lvl="0" algn="just">
              <a:spcBef>
                <a:spcPct val="0"/>
              </a:spcBef>
              <a:defRPr/>
            </a:pPr>
            <a:endParaRPr lang="tr-TR" sz="3000" dirty="0">
              <a:solidFill>
                <a:srgbClr val="FFFFFF"/>
              </a:solidFill>
              <a:latin typeface="Fira Code"/>
              <a:ea typeface="Fira Code"/>
              <a:cs typeface="Fira Code"/>
              <a:sym typeface="Fira Code"/>
            </a:endParaRPr>
          </a:p>
          <a:p>
            <a:pPr algn="just">
              <a:spcBef>
                <a:spcPct val="0"/>
              </a:spcBef>
              <a:defRPr/>
            </a:pPr>
            <a:r>
              <a:rPr lang="tr-TR" sz="3000" dirty="0">
                <a:solidFill>
                  <a:srgbClr val="FFFFFF"/>
                </a:solidFill>
                <a:latin typeface="Fira Code"/>
                <a:ea typeface="Fira Code"/>
                <a:cs typeface="Fira Code"/>
                <a:sym typeface="Fira Code"/>
              </a:rPr>
              <a:t>Tıkladıktan sonra dosyayı </a:t>
            </a:r>
            <a:r>
              <a:rPr lang="tr-TR" sz="3200" dirty="0">
                <a:solidFill>
                  <a:srgbClr val="FFFFFF"/>
                </a:solidFill>
                <a:latin typeface="Fira Code"/>
                <a:ea typeface="Fira Code"/>
                <a:cs typeface="Fira Code"/>
                <a:sym typeface="Fira Code"/>
              </a:rPr>
              <a:t>"</a:t>
            </a:r>
            <a:r>
              <a:rPr lang="tr-TR" sz="6000" b="1" dirty="0">
                <a:solidFill>
                  <a:srgbClr val="FFC000"/>
                </a:solidFill>
                <a:latin typeface="Fira Code"/>
                <a:ea typeface="Fira Code"/>
                <a:cs typeface="Fira Code"/>
                <a:sym typeface="Fira Code"/>
              </a:rPr>
              <a:t>proje01</a:t>
            </a:r>
            <a:r>
              <a:rPr lang="tr-TR" sz="3200" dirty="0">
                <a:solidFill>
                  <a:srgbClr val="FFFFFF"/>
                </a:solidFill>
                <a:latin typeface="Fira Code"/>
                <a:ea typeface="Fira Code"/>
                <a:cs typeface="Fira Code"/>
                <a:sym typeface="Fira Code"/>
              </a:rPr>
              <a:t>"</a:t>
            </a:r>
          </a:p>
          <a:p>
            <a:pPr algn="just">
              <a:spcBef>
                <a:spcPct val="0"/>
              </a:spcBef>
              <a:defRPr/>
            </a:pPr>
            <a:r>
              <a:rPr lang="tr-TR" sz="3200" dirty="0">
                <a:solidFill>
                  <a:srgbClr val="FFFFFF"/>
                </a:solidFill>
                <a:latin typeface="Fira Code"/>
                <a:ea typeface="Fira Code"/>
                <a:cs typeface="Fira Code"/>
                <a:sym typeface="Fira Code"/>
              </a:rPr>
              <a:t>adı ile kaydedin.</a:t>
            </a:r>
            <a:endParaRPr lang="tr-TR" dirty="0">
              <a:solidFill>
                <a:srgbClr val="FFFFFF"/>
              </a:solidFill>
              <a:latin typeface="Fira Code"/>
              <a:ea typeface="Fira Code"/>
              <a:cs typeface="Fira Code"/>
              <a:sym typeface="Fira Code"/>
            </a:endParaRPr>
          </a:p>
          <a:p>
            <a:pPr algn="just">
              <a:spcBef>
                <a:spcPct val="0"/>
              </a:spcBef>
              <a:defRPr/>
            </a:pPr>
            <a:endParaRPr lang="tr-TR" sz="3000" dirty="0">
              <a:solidFill>
                <a:srgbClr val="FFFFFF"/>
              </a:solidFill>
              <a:latin typeface="Fira Code"/>
              <a:ea typeface="Fira Code"/>
              <a:cs typeface="Fira Code"/>
              <a:sym typeface="Fira Code"/>
            </a:endParaRP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spTree>
    <p:extLst>
      <p:ext uri="{BB962C8B-B14F-4D97-AF65-F5344CB8AC3E}">
        <p14:creationId xmlns:p14="http://schemas.microsoft.com/office/powerpoint/2010/main" val="38604379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D64FF-9C5C-716C-A7F8-30DE8716387A}"/>
            </a:ext>
          </a:extLst>
        </p:cNvPr>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5CD16D65-7611-08DA-2A75-4ED1268803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800" b="0" i="0" u="none" strike="noStrike" kern="1200" cap="none" spc="0" normalizeH="0" baseline="0" noProof="0" dirty="0">
              <a:ln>
                <a:noFill/>
              </a:ln>
              <a:solidFill>
                <a:prstClr val="white"/>
              </a:solidFill>
              <a:effectLst/>
              <a:uLnTx/>
              <a:uFillTx/>
              <a:latin typeface="Fira Code"/>
              <a:ea typeface="Fira Code"/>
              <a:cs typeface="Fira Code"/>
            </a:endParaRPr>
          </a:p>
        </p:txBody>
      </p:sp>
      <p:sp>
        <p:nvSpPr>
          <p:cNvPr id="4" name="TextBox 15">
            <a:extLst>
              <a:ext uri="{FF2B5EF4-FFF2-40B4-BE49-F238E27FC236}">
                <a16:creationId xmlns:a16="http://schemas.microsoft.com/office/drawing/2014/main" id="{7E99D27C-0913-D618-26AC-BC0B63618D1F}"/>
              </a:ext>
            </a:extLst>
          </p:cNvPr>
          <p:cNvSpPr txBox="1"/>
          <p:nvPr/>
        </p:nvSpPr>
        <p:spPr>
          <a:xfrm>
            <a:off x="685800" y="1470727"/>
            <a:ext cx="17602200" cy="1262590"/>
          </a:xfrm>
          <a:prstGeom prst="rect">
            <a:avLst/>
          </a:prstGeom>
        </p:spPr>
        <p:txBody>
          <a:bodyPr wrap="square"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7200" b="0" i="0" u="none" strike="noStrike" kern="1200" cap="none" spc="0" normalizeH="0" baseline="0" noProof="0" dirty="0">
                <a:ln>
                  <a:noFill/>
                </a:ln>
                <a:solidFill>
                  <a:srgbClr val="FFCA04"/>
                </a:solidFill>
                <a:effectLst/>
                <a:uLnTx/>
                <a:uFillTx/>
                <a:latin typeface="Fira Code"/>
                <a:ea typeface="Fira Code"/>
                <a:cs typeface="Fira Code"/>
                <a:sym typeface="Fira Code"/>
              </a:rPr>
              <a:t>{0</a:t>
            </a:r>
            <a:r>
              <a:rPr lang="tr-TR" sz="7200" dirty="0">
                <a:solidFill>
                  <a:srgbClr val="FFCA04"/>
                </a:solidFill>
                <a:latin typeface="Fira Code"/>
                <a:ea typeface="Fira Code"/>
                <a:cs typeface="Fira Code"/>
                <a:sym typeface="Fira Code"/>
              </a:rPr>
              <a:t>5</a:t>
            </a:r>
            <a:r>
              <a:rPr kumimoji="0" lang="en-US" sz="7200" b="0" i="0" u="none" strike="noStrike" kern="1200" cap="none" spc="0" normalizeH="0" baseline="0" noProof="0" dirty="0">
                <a:ln>
                  <a:noFill/>
                </a:ln>
                <a:solidFill>
                  <a:srgbClr val="FFCA04"/>
                </a:solidFill>
                <a:effectLst/>
                <a:uLnTx/>
                <a:uFillTx/>
                <a:latin typeface="Fira Code"/>
                <a:ea typeface="Fira Code"/>
                <a:cs typeface="Fira Code"/>
                <a:sym typeface="Fira Code"/>
              </a:rPr>
              <a:t>}</a:t>
            </a:r>
            <a:r>
              <a:rPr kumimoji="0" lang="tr-TR" sz="7200" b="0" i="0" u="none" strike="noStrike" kern="1200" cap="none" spc="0" normalizeH="0" baseline="0" noProof="0" dirty="0">
                <a:ln>
                  <a:noFill/>
                </a:ln>
                <a:solidFill>
                  <a:srgbClr val="FFCA04"/>
                </a:solidFill>
                <a:effectLst/>
                <a:uLnTx/>
                <a:uFillTx/>
                <a:latin typeface="Fira Code"/>
                <a:ea typeface="Fira Code"/>
                <a:cs typeface="Fira Code"/>
                <a:sym typeface="Fira Code"/>
              </a:rPr>
              <a:t> </a:t>
            </a:r>
            <a:r>
              <a:rPr kumimoji="0" lang="tr-TR" sz="7200" b="0" i="0" u="none" strike="noStrike" kern="1200" cap="none" spc="0" normalizeH="0" baseline="0" noProof="0" dirty="0">
                <a:ln>
                  <a:noFill/>
                </a:ln>
                <a:solidFill>
                  <a:srgbClr val="FF5858"/>
                </a:solidFill>
                <a:effectLst/>
                <a:uLnTx/>
                <a:uFillTx/>
                <a:latin typeface="Fira Code"/>
                <a:ea typeface="Fira Code"/>
                <a:cs typeface="Fira Code"/>
                <a:sym typeface="Fira Code"/>
              </a:rPr>
              <a:t>Fonksiyon Tanımlama</a:t>
            </a:r>
          </a:p>
        </p:txBody>
      </p:sp>
      <p:pic>
        <p:nvPicPr>
          <p:cNvPr id="6" name="Resim 5" descr="metin, ekran görüntüsü, yazılım, yazı tipi içeren bir resim&#10;&#10;Yapay zeka tarafından oluşturulmuş içerik yanlış olabilir.">
            <a:extLst>
              <a:ext uri="{FF2B5EF4-FFF2-40B4-BE49-F238E27FC236}">
                <a16:creationId xmlns:a16="http://schemas.microsoft.com/office/drawing/2014/main" id="{285ED4AC-5820-C7AB-BD2F-2FF5C5332AA5}"/>
              </a:ext>
            </a:extLst>
          </p:cNvPr>
          <p:cNvPicPr>
            <a:picLocks noChangeAspect="1"/>
          </p:cNvPicPr>
          <p:nvPr/>
        </p:nvPicPr>
        <p:blipFill>
          <a:blip r:embed="rId2"/>
          <a:stretch>
            <a:fillRect/>
          </a:stretch>
        </p:blipFill>
        <p:spPr>
          <a:xfrm>
            <a:off x="4267200" y="2909568"/>
            <a:ext cx="8686800" cy="6246222"/>
          </a:xfrm>
          <a:prstGeom prst="rect">
            <a:avLst/>
          </a:prstGeom>
        </p:spPr>
      </p:pic>
      <p:sp>
        <p:nvSpPr>
          <p:cNvPr id="8" name="TextBox 16">
            <a:extLst>
              <a:ext uri="{FF2B5EF4-FFF2-40B4-BE49-F238E27FC236}">
                <a16:creationId xmlns:a16="http://schemas.microsoft.com/office/drawing/2014/main" id="{55FBCB81-F3D1-F31A-5626-30354705D6E1}"/>
              </a:ext>
            </a:extLst>
          </p:cNvPr>
          <p:cNvSpPr txBox="1"/>
          <p:nvPr/>
        </p:nvSpPr>
        <p:spPr>
          <a:xfrm>
            <a:off x="5600700" y="6507949"/>
            <a:ext cx="7086600" cy="2308324"/>
          </a:xfrm>
          <a:prstGeom prst="rect">
            <a:avLst/>
          </a:prstGeom>
        </p:spPr>
        <p:txBody>
          <a:bodyPr wrap="square" lIns="0" tIns="0" rIns="0" bIns="0" rtlCol="0" anchor="t">
            <a:spAutoFit/>
          </a:bodyPr>
          <a:lstStyle/>
          <a:p>
            <a:pPr lvl="0" algn="just">
              <a:spcBef>
                <a:spcPct val="0"/>
              </a:spcBef>
              <a:defRPr/>
            </a:pPr>
            <a:r>
              <a:rPr lang="tr-TR" sz="3000" dirty="0">
                <a:solidFill>
                  <a:srgbClr val="FFFFFF"/>
                </a:solidFill>
                <a:latin typeface="Fira Code"/>
                <a:ea typeface="Fira Code"/>
                <a:cs typeface="Fira Code"/>
                <a:sym typeface="Fira Code"/>
              </a:rPr>
              <a:t>Son hali bu şekilde olmalı, "tp1-projeler" dosyası küçük harfle oluşturmuştuk. Editörde bu şekilde gözükmesinde bir problem yok.</a:t>
            </a:r>
            <a:endPar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spTree>
    <p:extLst>
      <p:ext uri="{BB962C8B-B14F-4D97-AF65-F5344CB8AC3E}">
        <p14:creationId xmlns:p14="http://schemas.microsoft.com/office/powerpoint/2010/main" val="42200617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57FDC-3650-EDF5-A5A4-174EDE8BDFE5}"/>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4D6B8F9D-E4C7-A149-D9C1-7A3BBB05C54D}"/>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6F1E7A2D-A50A-1145-DF79-38FAA3CF0D4F}"/>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866809A4-0C72-74BA-7610-A9B0A9E73B8B}"/>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02A5B03C-7854-7E18-5C65-B4D53F4AA157}"/>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0A6E4EA0-2007-41AD-9869-07F90391099E}"/>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C0F25183-AF5E-AC67-3CC5-89287A2594F6}"/>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C8E7BC05-6FA0-8683-9E61-F351A4ED869A}"/>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32198FA6-CB11-B337-E54C-BDA7A1C9B3A0}"/>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F995C2C9-12F8-5A6E-5222-20B787CE5D7F}"/>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B81F7758-80B3-A78E-0E9B-2C2FD1D70FB1}"/>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94FE36C4-A9B6-7788-445C-37E9878BD976}"/>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8DAB54BA-A432-D936-2729-ECA979D997C8}"/>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FBF5C2C8-4E3E-232E-EA19-5EB46AC76721}"/>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31D65971-A7DF-F9DD-E353-37C5D1F8E76E}"/>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6EE601ED-993B-CE58-10BF-93AFE3CFBA6C}"/>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FC510C1D-0652-00EB-06E2-D1AAF2CD2BD3}"/>
              </a:ext>
            </a:extLst>
          </p:cNvPr>
          <p:cNvSpPr txBox="1"/>
          <p:nvPr/>
        </p:nvSpPr>
        <p:spPr>
          <a:xfrm>
            <a:off x="9541138" y="3030363"/>
            <a:ext cx="5684452" cy="8617744"/>
          </a:xfrm>
          <a:prstGeom prst="rect">
            <a:avLst/>
          </a:prstGeom>
        </p:spPr>
        <p:txBody>
          <a:bodyPr wrap="square" lIns="0" tIns="0" rIns="0" bIns="0" rtlCol="0" anchor="t">
            <a:spAutoFit/>
          </a:bodyPr>
          <a:lstStyle/>
          <a:p>
            <a:pPr lvl="0" algn="just">
              <a:spcBef>
                <a:spcPct val="0"/>
              </a:spcBef>
              <a:defRPr/>
            </a:pPr>
            <a:r>
              <a:rPr lang="tr-TR" sz="2000" dirty="0">
                <a:solidFill>
                  <a:srgbClr val="FFFFFF"/>
                </a:solidFill>
                <a:latin typeface="Fira Code"/>
                <a:ea typeface="Fira Code"/>
                <a:cs typeface="Fira Code"/>
                <a:sym typeface="Fira Code"/>
              </a:rPr>
              <a:t>--- HESAP MAKİNESİ ---</a:t>
            </a:r>
          </a:p>
          <a:p>
            <a:pPr lvl="0" algn="just">
              <a:spcBef>
                <a:spcPct val="0"/>
              </a:spcBef>
              <a:defRPr/>
            </a:pPr>
            <a:r>
              <a:rPr lang="tr-TR" sz="2000" dirty="0">
                <a:solidFill>
                  <a:srgbClr val="FFFFFF"/>
                </a:solidFill>
                <a:latin typeface="Fira Code"/>
                <a:ea typeface="Fira Code"/>
                <a:cs typeface="Fira Code"/>
                <a:sym typeface="Fira Code"/>
              </a:rPr>
              <a:t>1 - Toplama</a:t>
            </a:r>
          </a:p>
          <a:p>
            <a:pPr lvl="0" algn="just">
              <a:spcBef>
                <a:spcPct val="0"/>
              </a:spcBef>
              <a:defRPr/>
            </a:pPr>
            <a:r>
              <a:rPr lang="tr-TR" sz="2000" dirty="0">
                <a:solidFill>
                  <a:srgbClr val="FFFFFF"/>
                </a:solidFill>
                <a:latin typeface="Fira Code"/>
                <a:ea typeface="Fira Code"/>
                <a:cs typeface="Fira Code"/>
                <a:sym typeface="Fira Code"/>
              </a:rPr>
              <a:t>2 - Çıkarma</a:t>
            </a:r>
          </a:p>
          <a:p>
            <a:pPr lvl="0" algn="just">
              <a:spcBef>
                <a:spcPct val="0"/>
              </a:spcBef>
              <a:defRPr/>
            </a:pPr>
            <a:r>
              <a:rPr lang="tr-TR" sz="2000" dirty="0">
                <a:solidFill>
                  <a:srgbClr val="FFFFFF"/>
                </a:solidFill>
                <a:latin typeface="Fira Code"/>
                <a:ea typeface="Fira Code"/>
                <a:cs typeface="Fira Code"/>
                <a:sym typeface="Fira Code"/>
              </a:rPr>
              <a:t>3 - Çarpma</a:t>
            </a:r>
          </a:p>
          <a:p>
            <a:pPr lvl="0" algn="just">
              <a:spcBef>
                <a:spcPct val="0"/>
              </a:spcBef>
              <a:defRPr/>
            </a:pPr>
            <a:r>
              <a:rPr lang="tr-TR" sz="2000" dirty="0">
                <a:solidFill>
                  <a:srgbClr val="FFFFFF"/>
                </a:solidFill>
                <a:latin typeface="Fira Code"/>
                <a:ea typeface="Fira Code"/>
                <a:cs typeface="Fira Code"/>
                <a:sym typeface="Fira Code"/>
              </a:rPr>
              <a:t>4 - Bölme</a:t>
            </a:r>
          </a:p>
          <a:p>
            <a:pPr lvl="0" algn="just">
              <a:spcBef>
                <a:spcPct val="0"/>
              </a:spcBef>
              <a:defRPr/>
            </a:pPr>
            <a:r>
              <a:rPr lang="tr-TR" sz="2000" dirty="0">
                <a:solidFill>
                  <a:srgbClr val="FFFFFF"/>
                </a:solidFill>
                <a:latin typeface="Fira Code"/>
                <a:ea typeface="Fira Code"/>
                <a:cs typeface="Fira Code"/>
                <a:sym typeface="Fira Code"/>
              </a:rPr>
              <a:t>0 – Çıkış</a:t>
            </a:r>
          </a:p>
          <a:p>
            <a:pPr lvl="0" algn="just">
              <a:spcBef>
                <a:spcPct val="0"/>
              </a:spcBef>
              <a:defRPr/>
            </a:pPr>
            <a:endParaRPr lang="tr-TR" sz="2000" dirty="0">
              <a:solidFill>
                <a:srgbClr val="FFFFFF"/>
              </a:solidFill>
              <a:latin typeface="Fira Code"/>
              <a:ea typeface="Fira Code"/>
              <a:cs typeface="Fira Code"/>
              <a:sym typeface="Fira Code"/>
            </a:endParaRPr>
          </a:p>
          <a:p>
            <a:pPr lvl="0" algn="just">
              <a:spcBef>
                <a:spcPct val="0"/>
              </a:spcBef>
              <a:defRPr/>
            </a:pPr>
            <a:r>
              <a:rPr lang="tr-TR" sz="2000" dirty="0">
                <a:solidFill>
                  <a:srgbClr val="FFFFFF"/>
                </a:solidFill>
                <a:latin typeface="Fira Code"/>
                <a:ea typeface="Fira Code"/>
                <a:cs typeface="Fira Code"/>
                <a:sym typeface="Fira Code"/>
              </a:rPr>
              <a:t>Seçiminiz: 1</a:t>
            </a:r>
          </a:p>
          <a:p>
            <a:pPr lvl="0" algn="just">
              <a:spcBef>
                <a:spcPct val="0"/>
              </a:spcBef>
              <a:defRPr/>
            </a:pPr>
            <a:r>
              <a:rPr lang="tr-TR" sz="2000" dirty="0">
                <a:solidFill>
                  <a:srgbClr val="FFFFFF"/>
                </a:solidFill>
                <a:latin typeface="Fira Code"/>
                <a:ea typeface="Fira Code"/>
                <a:cs typeface="Fira Code"/>
                <a:sym typeface="Fira Code"/>
              </a:rPr>
              <a:t>1. sayıyı giriniz: 10</a:t>
            </a:r>
          </a:p>
          <a:p>
            <a:pPr lvl="0" algn="just">
              <a:spcBef>
                <a:spcPct val="0"/>
              </a:spcBef>
              <a:defRPr/>
            </a:pPr>
            <a:r>
              <a:rPr lang="tr-TR" sz="2000" dirty="0">
                <a:solidFill>
                  <a:srgbClr val="FFFFFF"/>
                </a:solidFill>
                <a:latin typeface="Fira Code"/>
                <a:ea typeface="Fira Code"/>
                <a:cs typeface="Fira Code"/>
                <a:sym typeface="Fira Code"/>
              </a:rPr>
              <a:t>2. sayıyı giriniz: 5</a:t>
            </a:r>
          </a:p>
          <a:p>
            <a:pPr lvl="0" algn="just">
              <a:spcBef>
                <a:spcPct val="0"/>
              </a:spcBef>
              <a:defRPr/>
            </a:pPr>
            <a:r>
              <a:rPr lang="tr-TR" sz="2000" dirty="0">
                <a:solidFill>
                  <a:srgbClr val="FFFFFF"/>
                </a:solidFill>
                <a:latin typeface="Fira Code"/>
                <a:ea typeface="Fira Code"/>
                <a:cs typeface="Fira Code"/>
                <a:sym typeface="Fira Code"/>
              </a:rPr>
              <a:t>Sonuç: 15</a:t>
            </a:r>
          </a:p>
          <a:p>
            <a:pPr lvl="0" algn="just">
              <a:spcBef>
                <a:spcPct val="0"/>
              </a:spcBef>
              <a:defRPr/>
            </a:pPr>
            <a:endParaRPr lang="tr-TR" sz="2000" dirty="0">
              <a:solidFill>
                <a:srgbClr val="FFFFFF"/>
              </a:solidFill>
              <a:latin typeface="Fira Code"/>
              <a:ea typeface="Fira Code"/>
              <a:cs typeface="Fira Code"/>
              <a:sym typeface="Fira Code"/>
            </a:endParaRPr>
          </a:p>
          <a:p>
            <a:pPr lvl="0" algn="just">
              <a:spcBef>
                <a:spcPct val="0"/>
              </a:spcBef>
              <a:defRPr/>
            </a:pPr>
            <a:r>
              <a:rPr lang="tr-TR" sz="2000" dirty="0">
                <a:solidFill>
                  <a:srgbClr val="FFFFFF"/>
                </a:solidFill>
                <a:latin typeface="Fira Code"/>
                <a:ea typeface="Fira Code"/>
                <a:cs typeface="Fira Code"/>
                <a:sym typeface="Fira Code"/>
              </a:rPr>
              <a:t>--- HESAP MAKİNESİ ---</a:t>
            </a:r>
          </a:p>
          <a:p>
            <a:pPr lvl="0" algn="just">
              <a:spcBef>
                <a:spcPct val="0"/>
              </a:spcBef>
              <a:defRPr/>
            </a:pPr>
            <a:r>
              <a:rPr lang="tr-TR" sz="2000" dirty="0">
                <a:solidFill>
                  <a:srgbClr val="FFFFFF"/>
                </a:solidFill>
                <a:latin typeface="Fira Code"/>
                <a:ea typeface="Fira Code"/>
                <a:cs typeface="Fira Code"/>
                <a:sym typeface="Fira Code"/>
              </a:rPr>
              <a:t>1 - Toplama</a:t>
            </a:r>
          </a:p>
          <a:p>
            <a:pPr lvl="0" algn="just">
              <a:spcBef>
                <a:spcPct val="0"/>
              </a:spcBef>
              <a:defRPr/>
            </a:pPr>
            <a:r>
              <a:rPr lang="tr-TR" sz="2000" dirty="0">
                <a:solidFill>
                  <a:srgbClr val="FFFFFF"/>
                </a:solidFill>
                <a:latin typeface="Fira Code"/>
                <a:ea typeface="Fira Code"/>
                <a:cs typeface="Fira Code"/>
                <a:sym typeface="Fira Code"/>
              </a:rPr>
              <a:t>2 - Çıkarma</a:t>
            </a:r>
          </a:p>
          <a:p>
            <a:pPr lvl="0" algn="just">
              <a:spcBef>
                <a:spcPct val="0"/>
              </a:spcBef>
              <a:defRPr/>
            </a:pPr>
            <a:r>
              <a:rPr lang="tr-TR" sz="2000" dirty="0">
                <a:solidFill>
                  <a:srgbClr val="FFFFFF"/>
                </a:solidFill>
                <a:latin typeface="Fira Code"/>
                <a:ea typeface="Fira Code"/>
                <a:cs typeface="Fira Code"/>
                <a:sym typeface="Fira Code"/>
              </a:rPr>
              <a:t>3 - Çarpma</a:t>
            </a:r>
          </a:p>
          <a:p>
            <a:pPr lvl="0" algn="just">
              <a:spcBef>
                <a:spcPct val="0"/>
              </a:spcBef>
              <a:defRPr/>
            </a:pPr>
            <a:r>
              <a:rPr lang="tr-TR" sz="2000" dirty="0">
                <a:solidFill>
                  <a:srgbClr val="FFFFFF"/>
                </a:solidFill>
                <a:latin typeface="Fira Code"/>
                <a:ea typeface="Fira Code"/>
                <a:cs typeface="Fira Code"/>
                <a:sym typeface="Fira Code"/>
              </a:rPr>
              <a:t>4 - Bölme</a:t>
            </a:r>
          </a:p>
          <a:p>
            <a:pPr lvl="0" algn="just">
              <a:spcBef>
                <a:spcPct val="0"/>
              </a:spcBef>
              <a:defRPr/>
            </a:pPr>
            <a:r>
              <a:rPr lang="tr-TR" sz="2000" dirty="0">
                <a:solidFill>
                  <a:srgbClr val="FFFFFF"/>
                </a:solidFill>
                <a:latin typeface="Fira Code"/>
                <a:ea typeface="Fira Code"/>
                <a:cs typeface="Fira Code"/>
                <a:sym typeface="Fira Code"/>
              </a:rPr>
              <a:t>0 – Çıkış</a:t>
            </a:r>
          </a:p>
          <a:p>
            <a:pPr lvl="0" algn="just">
              <a:spcBef>
                <a:spcPct val="0"/>
              </a:spcBef>
              <a:defRPr/>
            </a:pPr>
            <a:endParaRPr lang="tr-TR" sz="2000" dirty="0">
              <a:solidFill>
                <a:srgbClr val="FFFFFF"/>
              </a:solidFill>
              <a:latin typeface="Fira Code"/>
              <a:ea typeface="Fira Code"/>
              <a:cs typeface="Fira Code"/>
              <a:sym typeface="Fira Code"/>
            </a:endParaRPr>
          </a:p>
          <a:p>
            <a:pPr lvl="0" algn="just">
              <a:spcBef>
                <a:spcPct val="0"/>
              </a:spcBef>
              <a:defRPr/>
            </a:pPr>
            <a:r>
              <a:rPr lang="tr-TR" sz="2000" dirty="0">
                <a:solidFill>
                  <a:srgbClr val="FFFFFF"/>
                </a:solidFill>
                <a:latin typeface="Fira Code"/>
                <a:ea typeface="Fira Code"/>
                <a:cs typeface="Fira Code"/>
                <a:sym typeface="Fira Code"/>
              </a:rPr>
              <a:t>Seçiminiz: 4</a:t>
            </a:r>
          </a:p>
          <a:p>
            <a:pPr lvl="0" algn="just">
              <a:spcBef>
                <a:spcPct val="0"/>
              </a:spcBef>
              <a:defRPr/>
            </a:pPr>
            <a:r>
              <a:rPr lang="tr-TR" sz="2000" dirty="0">
                <a:solidFill>
                  <a:srgbClr val="FFFFFF"/>
                </a:solidFill>
                <a:latin typeface="Fira Code"/>
                <a:ea typeface="Fira Code"/>
                <a:cs typeface="Fira Code"/>
                <a:sym typeface="Fira Code"/>
              </a:rPr>
              <a:t>1. sayıyı giriniz: 10</a:t>
            </a:r>
          </a:p>
          <a:p>
            <a:pPr lvl="0" algn="just">
              <a:spcBef>
                <a:spcPct val="0"/>
              </a:spcBef>
              <a:defRPr/>
            </a:pPr>
            <a:r>
              <a:rPr lang="tr-TR" sz="2000" dirty="0">
                <a:solidFill>
                  <a:srgbClr val="FFFFFF"/>
                </a:solidFill>
                <a:latin typeface="Fira Code"/>
                <a:ea typeface="Fira Code"/>
                <a:cs typeface="Fira Code"/>
                <a:sym typeface="Fira Code"/>
              </a:rPr>
              <a:t>2. sayıyı giriniz: 0</a:t>
            </a:r>
          </a:p>
          <a:p>
            <a:pPr lvl="0" algn="just">
              <a:spcBef>
                <a:spcPct val="0"/>
              </a:spcBef>
              <a:defRPr/>
            </a:pPr>
            <a:r>
              <a:rPr lang="tr-TR" sz="2000" dirty="0">
                <a:solidFill>
                  <a:srgbClr val="FFFFFF"/>
                </a:solidFill>
                <a:latin typeface="Fira Code"/>
                <a:ea typeface="Fira Code"/>
                <a:cs typeface="Fira Code"/>
                <a:sym typeface="Fira Code"/>
              </a:rPr>
              <a:t>Hata: Bir sayı 0'a bölünemez!</a:t>
            </a:r>
          </a:p>
          <a:p>
            <a:pPr lvl="0" algn="just">
              <a:spcBef>
                <a:spcPct val="0"/>
              </a:spcBef>
              <a:defRPr/>
            </a:pPr>
            <a:endParaRPr lang="tr-TR" sz="2000" dirty="0">
              <a:solidFill>
                <a:srgbClr val="FFFFFF"/>
              </a:solidFill>
              <a:latin typeface="Fira Code"/>
              <a:ea typeface="Fira Code"/>
              <a:cs typeface="Fira Code"/>
              <a:sym typeface="Fira Code"/>
            </a:endParaRPr>
          </a:p>
          <a:p>
            <a:pPr lvl="0" algn="just">
              <a:spcBef>
                <a:spcPct val="0"/>
              </a:spcBef>
              <a:defRPr/>
            </a:pPr>
            <a:endParaRPr lang="tr-TR" sz="2000" dirty="0">
              <a:solidFill>
                <a:srgbClr val="FFFFFF"/>
              </a:solidFill>
              <a:latin typeface="Fira Code"/>
              <a:ea typeface="Fira Code"/>
              <a:cs typeface="Fira Code"/>
              <a:sym typeface="Fira Code"/>
            </a:endParaRPr>
          </a:p>
          <a:p>
            <a:pPr lvl="0" algn="just">
              <a:spcBef>
                <a:spcPct val="0"/>
              </a:spcBef>
              <a:defRPr/>
            </a:pPr>
            <a:r>
              <a:rPr lang="tr-TR" sz="2000" dirty="0">
                <a:solidFill>
                  <a:srgbClr val="FFFFFF"/>
                </a:solidFill>
                <a:latin typeface="Fira Code"/>
                <a:ea typeface="Fira Code"/>
                <a:cs typeface="Fira Code"/>
                <a:sym typeface="Fira Code"/>
              </a:rPr>
              <a:t>--- HESAP MAKİNESİ ---</a:t>
            </a:r>
          </a:p>
          <a:p>
            <a:pPr lvl="0" algn="just">
              <a:spcBef>
                <a:spcPct val="0"/>
              </a:spcBef>
              <a:defRPr/>
            </a:pPr>
            <a:r>
              <a:rPr lang="tr-TR" sz="2000" dirty="0">
                <a:solidFill>
                  <a:srgbClr val="FFFFFF"/>
                </a:solidFill>
                <a:latin typeface="Fira Code"/>
                <a:ea typeface="Fira Code"/>
                <a:cs typeface="Fira Code"/>
                <a:sym typeface="Fira Code"/>
              </a:rPr>
              <a:t>Seçiminiz: 0</a:t>
            </a:r>
          </a:p>
          <a:p>
            <a:pPr lvl="0" algn="just">
              <a:spcBef>
                <a:spcPct val="0"/>
              </a:spcBef>
              <a:defRPr/>
            </a:pPr>
            <a:r>
              <a:rPr lang="tr-TR" sz="2000" dirty="0">
                <a:solidFill>
                  <a:srgbClr val="FFFFFF"/>
                </a:solidFill>
                <a:latin typeface="Fira Code"/>
                <a:ea typeface="Fira Code"/>
                <a:cs typeface="Fira Code"/>
                <a:sym typeface="Fira Code"/>
              </a:rPr>
              <a:t>Programdan çıkılıyor...</a:t>
            </a:r>
            <a:endParaRPr kumimoji="0" lang="tr-TR" sz="20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sp>
        <p:nvSpPr>
          <p:cNvPr id="16" name="Slayt Numarası Yer Tutucusu 15">
            <a:extLst>
              <a:ext uri="{FF2B5EF4-FFF2-40B4-BE49-F238E27FC236}">
                <a16:creationId xmlns:a16="http://schemas.microsoft.com/office/drawing/2014/main" id="{60EB9567-9D82-AFF6-93F5-21ED5DFEAE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sp>
        <p:nvSpPr>
          <p:cNvPr id="2" name="TextBox 15">
            <a:extLst>
              <a:ext uri="{FF2B5EF4-FFF2-40B4-BE49-F238E27FC236}">
                <a16:creationId xmlns:a16="http://schemas.microsoft.com/office/drawing/2014/main" id="{74895C5C-75B7-3FCA-E8A8-89279AB29D03}"/>
              </a:ext>
            </a:extLst>
          </p:cNvPr>
          <p:cNvSpPr txBox="1"/>
          <p:nvPr/>
        </p:nvSpPr>
        <p:spPr>
          <a:xfrm>
            <a:off x="685800" y="1470727"/>
            <a:ext cx="17602200" cy="1292790"/>
          </a:xfrm>
          <a:prstGeom prst="rect">
            <a:avLst/>
          </a:prstGeom>
        </p:spPr>
        <p:txBody>
          <a:bodyPr wrap="square" lIns="0" tIns="0" rIns="0" bIns="0" rtlCol="0" anchor="t">
            <a:spAutoFit/>
          </a:bodyPr>
          <a:lstStyle/>
          <a:p>
            <a:pPr lvl="0">
              <a:lnSpc>
                <a:spcPts val="10260"/>
              </a:lnSpc>
              <a:spcBef>
                <a:spcPct val="0"/>
              </a:spcBef>
              <a:defRPr/>
            </a:pPr>
            <a:r>
              <a:rPr lang="en-US" sz="7200" dirty="0">
                <a:solidFill>
                  <a:srgbClr val="FFCA04"/>
                </a:solidFill>
                <a:latin typeface="Fira Code"/>
                <a:ea typeface="Fira Code"/>
                <a:cs typeface="Fira Code"/>
                <a:sym typeface="Fira Code"/>
              </a:rPr>
              <a:t>{0</a:t>
            </a:r>
            <a:r>
              <a:rPr lang="tr-TR" sz="7200" dirty="0">
                <a:solidFill>
                  <a:srgbClr val="FFCA04"/>
                </a:solidFill>
                <a:latin typeface="Fira Code"/>
                <a:ea typeface="Fira Code"/>
                <a:cs typeface="Fira Code"/>
                <a:sym typeface="Fira Code"/>
              </a:rPr>
              <a:t>5</a:t>
            </a:r>
            <a:r>
              <a:rPr lang="en-US" sz="7200" dirty="0">
                <a:solidFill>
                  <a:srgbClr val="FFCA04"/>
                </a:solidFill>
                <a:latin typeface="Fira Code"/>
                <a:ea typeface="Fira Code"/>
                <a:cs typeface="Fira Code"/>
                <a:sym typeface="Fira Code"/>
              </a:rPr>
              <a:t>}</a:t>
            </a:r>
            <a:r>
              <a:rPr lang="tr-TR" sz="7200" dirty="0">
                <a:solidFill>
                  <a:srgbClr val="FFCA04"/>
                </a:solidFill>
                <a:latin typeface="Fira Code"/>
                <a:ea typeface="Fira Code"/>
                <a:cs typeface="Fira Code"/>
                <a:sym typeface="Fira Code"/>
              </a:rPr>
              <a:t> </a:t>
            </a:r>
            <a:r>
              <a:rPr lang="tr-TR" sz="7200" dirty="0">
                <a:solidFill>
                  <a:srgbClr val="FF5858"/>
                </a:solidFill>
                <a:latin typeface="Fira Code"/>
                <a:ea typeface="Fira Code"/>
                <a:cs typeface="Fira Code"/>
                <a:sym typeface="Fira Code"/>
              </a:rPr>
              <a:t>Fonksiyon Tanımlama</a:t>
            </a:r>
          </a:p>
        </p:txBody>
      </p:sp>
      <p:grpSp>
        <p:nvGrpSpPr>
          <p:cNvPr id="3" name="Grup 2">
            <a:extLst>
              <a:ext uri="{FF2B5EF4-FFF2-40B4-BE49-F238E27FC236}">
                <a16:creationId xmlns:a16="http://schemas.microsoft.com/office/drawing/2014/main" id="{ED7640FB-0AF4-1210-726D-C3A7B51CC1E6}"/>
              </a:ext>
            </a:extLst>
          </p:cNvPr>
          <p:cNvGrpSpPr/>
          <p:nvPr/>
        </p:nvGrpSpPr>
        <p:grpSpPr>
          <a:xfrm>
            <a:off x="1386535" y="5313811"/>
            <a:ext cx="5406199" cy="4076833"/>
            <a:chOff x="5308820" y="3906555"/>
            <a:chExt cx="7962346" cy="6370112"/>
          </a:xfrm>
        </p:grpSpPr>
        <p:grpSp>
          <p:nvGrpSpPr>
            <p:cNvPr id="21" name="Grup 20">
              <a:extLst>
                <a:ext uri="{FF2B5EF4-FFF2-40B4-BE49-F238E27FC236}">
                  <a16:creationId xmlns:a16="http://schemas.microsoft.com/office/drawing/2014/main" id="{599FC144-5BBD-21EB-D4C4-D90791E995C6}"/>
                </a:ext>
              </a:extLst>
            </p:cNvPr>
            <p:cNvGrpSpPr/>
            <p:nvPr/>
          </p:nvGrpSpPr>
          <p:grpSpPr>
            <a:xfrm>
              <a:off x="5308820" y="3906555"/>
              <a:ext cx="7962346" cy="6370112"/>
              <a:chOff x="2781854" y="3916888"/>
              <a:chExt cx="13029902" cy="6370112"/>
            </a:xfrm>
          </p:grpSpPr>
          <p:grpSp>
            <p:nvGrpSpPr>
              <p:cNvPr id="24" name="Grup 23">
                <a:extLst>
                  <a:ext uri="{FF2B5EF4-FFF2-40B4-BE49-F238E27FC236}">
                    <a16:creationId xmlns:a16="http://schemas.microsoft.com/office/drawing/2014/main" id="{7610EEE5-721A-4B3E-F4EC-B8E83B7051D3}"/>
                  </a:ext>
                </a:extLst>
              </p:cNvPr>
              <p:cNvGrpSpPr/>
              <p:nvPr/>
            </p:nvGrpSpPr>
            <p:grpSpPr>
              <a:xfrm>
                <a:off x="2781854" y="3916888"/>
                <a:ext cx="13029902" cy="6370112"/>
                <a:chOff x="2781854" y="3872603"/>
                <a:chExt cx="13029902" cy="6370112"/>
              </a:xfrm>
            </p:grpSpPr>
            <p:grpSp>
              <p:nvGrpSpPr>
                <p:cNvPr id="27" name="Group 3">
                  <a:extLst>
                    <a:ext uri="{FF2B5EF4-FFF2-40B4-BE49-F238E27FC236}">
                      <a16:creationId xmlns:a16="http://schemas.microsoft.com/office/drawing/2014/main" id="{858938FB-128B-2374-476A-2F01713F62B4}"/>
                    </a:ext>
                  </a:extLst>
                </p:cNvPr>
                <p:cNvGrpSpPr>
                  <a:grpSpLocks noChangeAspect="1"/>
                </p:cNvGrpSpPr>
                <p:nvPr/>
              </p:nvGrpSpPr>
              <p:grpSpPr>
                <a:xfrm>
                  <a:off x="2781854" y="3872603"/>
                  <a:ext cx="13029902" cy="6370112"/>
                  <a:chOff x="0" y="0"/>
                  <a:chExt cx="7467600" cy="6002020"/>
                </a:xfrm>
              </p:grpSpPr>
              <p:sp>
                <p:nvSpPr>
                  <p:cNvPr id="29" name="Freeform 4">
                    <a:extLst>
                      <a:ext uri="{FF2B5EF4-FFF2-40B4-BE49-F238E27FC236}">
                        <a16:creationId xmlns:a16="http://schemas.microsoft.com/office/drawing/2014/main" id="{65EFE7FD-8B96-6B66-313F-1395497874DD}"/>
                      </a:ext>
                    </a:extLst>
                  </p:cNvPr>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5">
                    <a:extLst>
                      <a:ext uri="{FF2B5EF4-FFF2-40B4-BE49-F238E27FC236}">
                        <a16:creationId xmlns:a16="http://schemas.microsoft.com/office/drawing/2014/main" id="{FE965003-1876-5C87-83C1-B3D9EAC8F519}"/>
                      </a:ext>
                    </a:extLst>
                  </p:cNvPr>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Freeform 6">
                    <a:extLst>
                      <a:ext uri="{FF2B5EF4-FFF2-40B4-BE49-F238E27FC236}">
                        <a16:creationId xmlns:a16="http://schemas.microsoft.com/office/drawing/2014/main" id="{0F7A8AA4-F02B-1BE3-893D-BA72490077CB}"/>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Dikdörtgen 27">
                  <a:extLst>
                    <a:ext uri="{FF2B5EF4-FFF2-40B4-BE49-F238E27FC236}">
                      <a16:creationId xmlns:a16="http://schemas.microsoft.com/office/drawing/2014/main" id="{8320E557-886B-2648-8DFE-F6A05AE9EDCB}"/>
                    </a:ext>
                  </a:extLst>
                </p:cNvPr>
                <p:cNvSpPr/>
                <p:nvPr/>
              </p:nvSpPr>
              <p:spPr>
                <a:xfrm>
                  <a:off x="3340223" y="4152900"/>
                  <a:ext cx="11975977" cy="42672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solidFill>
                        <a:sysClr val="windowText" lastClr="000000"/>
                      </a:solidFill>
                    </a:ln>
                    <a:solidFill>
                      <a:sysClr val="windowText" lastClr="000000"/>
                    </a:solidFill>
                    <a:effectLst/>
                    <a:uLnTx/>
                    <a:uFillTx/>
                    <a:latin typeface="Calibri"/>
                    <a:ea typeface="+mn-ea"/>
                    <a:cs typeface="+mn-cs"/>
                  </a:endParaRPr>
                </a:p>
              </p:txBody>
            </p:sp>
          </p:grpSp>
          <p:sp>
            <p:nvSpPr>
              <p:cNvPr id="26" name="TextBox 17">
                <a:extLst>
                  <a:ext uri="{FF2B5EF4-FFF2-40B4-BE49-F238E27FC236}">
                    <a16:creationId xmlns:a16="http://schemas.microsoft.com/office/drawing/2014/main" id="{11705876-2FB9-6588-0D90-34AB535E2D24}"/>
                  </a:ext>
                </a:extLst>
              </p:cNvPr>
              <p:cNvSpPr txBox="1"/>
              <p:nvPr/>
            </p:nvSpPr>
            <p:spPr>
              <a:xfrm>
                <a:off x="3629053" y="4914237"/>
                <a:ext cx="11398317" cy="2444428"/>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dogum_yili</a:t>
                </a: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 2009</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mevcut_yil</a:t>
                </a: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 2025</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yas = </a:t>
                </a: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mevcut_yil</a:t>
                </a:r>
                <a:r>
                  <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 </a:t>
                </a:r>
                <a:r>
                  <a:rPr kumimoji="0" lang="tr-TR" sz="32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dogum_yili</a:t>
                </a:r>
                <a:endParaRPr kumimoji="0" lang="tr-TR" sz="32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endParaRPr>
              </a:p>
            </p:txBody>
          </p:sp>
        </p:grpSp>
        <p:pic>
          <p:nvPicPr>
            <p:cNvPr id="23" name="Picture 2" descr="Html GIFs - Find &amp; Share on GIPHY">
              <a:extLst>
                <a:ext uri="{FF2B5EF4-FFF2-40B4-BE49-F238E27FC236}">
                  <a16:creationId xmlns:a16="http://schemas.microsoft.com/office/drawing/2014/main" id="{C63AAB74-589C-7DCA-0D19-A9273521DF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041" y="4214918"/>
              <a:ext cx="7339300" cy="4239133"/>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Box 17">
            <a:extLst>
              <a:ext uri="{FF2B5EF4-FFF2-40B4-BE49-F238E27FC236}">
                <a16:creationId xmlns:a16="http://schemas.microsoft.com/office/drawing/2014/main" id="{7F2587EE-1276-8EDD-A681-06D84D8AE5B2}"/>
              </a:ext>
            </a:extLst>
          </p:cNvPr>
          <p:cNvSpPr txBox="1"/>
          <p:nvPr/>
        </p:nvSpPr>
        <p:spPr>
          <a:xfrm>
            <a:off x="13889693" y="6080710"/>
            <a:ext cx="5684452" cy="3385542"/>
          </a:xfrm>
          <a:prstGeom prst="rect">
            <a:avLst/>
          </a:prstGeom>
        </p:spPr>
        <p:txBody>
          <a:bodyPr wrap="square" lIns="0" tIns="0" rIns="0" bIns="0" rtlCol="0" anchor="t">
            <a:spAutoFit/>
          </a:bodyPr>
          <a:lstStyle/>
          <a:p>
            <a:pPr lvl="0" algn="just">
              <a:spcBef>
                <a:spcPct val="0"/>
              </a:spcBef>
              <a:defRPr/>
            </a:pPr>
            <a:endParaRPr lang="tr-TR" sz="2000" dirty="0">
              <a:solidFill>
                <a:srgbClr val="FFFFFF"/>
              </a:solidFill>
              <a:latin typeface="Fira Code"/>
              <a:ea typeface="Fira Code"/>
              <a:cs typeface="Fira Code"/>
              <a:sym typeface="Fira Code"/>
            </a:endParaRPr>
          </a:p>
          <a:p>
            <a:pPr lvl="0" algn="just">
              <a:spcBef>
                <a:spcPct val="0"/>
              </a:spcBef>
              <a:defRPr/>
            </a:pPr>
            <a:endParaRPr lang="tr-TR" sz="2000" dirty="0">
              <a:solidFill>
                <a:srgbClr val="FFFFFF"/>
              </a:solidFill>
              <a:latin typeface="Fira Code"/>
              <a:ea typeface="Fira Code"/>
              <a:cs typeface="Fira Code"/>
              <a:sym typeface="Fira Code"/>
            </a:endParaRPr>
          </a:p>
          <a:p>
            <a:pPr lvl="0" algn="just">
              <a:spcBef>
                <a:spcPct val="0"/>
              </a:spcBef>
              <a:defRPr/>
            </a:pPr>
            <a:r>
              <a:rPr lang="tr-TR" sz="2000" dirty="0">
                <a:solidFill>
                  <a:srgbClr val="FFFFFF"/>
                </a:solidFill>
                <a:latin typeface="Fira Code"/>
                <a:ea typeface="Fira Code"/>
                <a:cs typeface="Fira Code"/>
                <a:sym typeface="Fira Code"/>
              </a:rPr>
              <a:t>--- HESAP MAKİNESİ ---</a:t>
            </a:r>
          </a:p>
          <a:p>
            <a:pPr lvl="0" algn="just">
              <a:spcBef>
                <a:spcPct val="0"/>
              </a:spcBef>
              <a:defRPr/>
            </a:pPr>
            <a:r>
              <a:rPr lang="tr-TR" sz="2000" dirty="0">
                <a:solidFill>
                  <a:srgbClr val="FFFFFF"/>
                </a:solidFill>
                <a:latin typeface="Fira Code"/>
                <a:ea typeface="Fira Code"/>
                <a:cs typeface="Fira Code"/>
                <a:sym typeface="Fira Code"/>
              </a:rPr>
              <a:t>1 - Toplama</a:t>
            </a:r>
          </a:p>
          <a:p>
            <a:pPr lvl="0" algn="just">
              <a:spcBef>
                <a:spcPct val="0"/>
              </a:spcBef>
              <a:defRPr/>
            </a:pPr>
            <a:r>
              <a:rPr lang="tr-TR" sz="2000" dirty="0">
                <a:solidFill>
                  <a:srgbClr val="FFFFFF"/>
                </a:solidFill>
                <a:latin typeface="Fira Code"/>
                <a:ea typeface="Fira Code"/>
                <a:cs typeface="Fira Code"/>
                <a:sym typeface="Fira Code"/>
              </a:rPr>
              <a:t>2 - Çıkarma</a:t>
            </a:r>
          </a:p>
          <a:p>
            <a:pPr lvl="0" algn="just">
              <a:spcBef>
                <a:spcPct val="0"/>
              </a:spcBef>
              <a:defRPr/>
            </a:pPr>
            <a:r>
              <a:rPr lang="tr-TR" sz="2000" dirty="0">
                <a:solidFill>
                  <a:srgbClr val="FFFFFF"/>
                </a:solidFill>
                <a:latin typeface="Fira Code"/>
                <a:ea typeface="Fira Code"/>
                <a:cs typeface="Fira Code"/>
                <a:sym typeface="Fira Code"/>
              </a:rPr>
              <a:t>3 - Çarpma</a:t>
            </a:r>
          </a:p>
          <a:p>
            <a:pPr lvl="0" algn="just">
              <a:spcBef>
                <a:spcPct val="0"/>
              </a:spcBef>
              <a:defRPr/>
            </a:pPr>
            <a:r>
              <a:rPr lang="tr-TR" sz="2000" dirty="0">
                <a:solidFill>
                  <a:srgbClr val="FFFFFF"/>
                </a:solidFill>
                <a:latin typeface="Fira Code"/>
                <a:ea typeface="Fira Code"/>
                <a:cs typeface="Fira Code"/>
                <a:sym typeface="Fira Code"/>
              </a:rPr>
              <a:t>4 - Bölme</a:t>
            </a:r>
          </a:p>
          <a:p>
            <a:pPr lvl="0" algn="just">
              <a:spcBef>
                <a:spcPct val="0"/>
              </a:spcBef>
              <a:defRPr/>
            </a:pPr>
            <a:r>
              <a:rPr lang="tr-TR" sz="2000" dirty="0">
                <a:solidFill>
                  <a:srgbClr val="FFFFFF"/>
                </a:solidFill>
                <a:latin typeface="Fira Code"/>
                <a:ea typeface="Fira Code"/>
                <a:cs typeface="Fira Code"/>
                <a:sym typeface="Fira Code"/>
              </a:rPr>
              <a:t>0 - Çıkış</a:t>
            </a:r>
          </a:p>
          <a:p>
            <a:pPr lvl="0" algn="just">
              <a:spcBef>
                <a:spcPct val="0"/>
              </a:spcBef>
              <a:defRPr/>
            </a:pPr>
            <a:endParaRPr lang="tr-TR" sz="2000" dirty="0">
              <a:solidFill>
                <a:srgbClr val="FFFFFF"/>
              </a:solidFill>
              <a:latin typeface="Fira Code"/>
              <a:ea typeface="Fira Code"/>
              <a:cs typeface="Fira Code"/>
              <a:sym typeface="Fira Code"/>
            </a:endParaRPr>
          </a:p>
          <a:p>
            <a:pPr lvl="0" algn="just">
              <a:spcBef>
                <a:spcPct val="0"/>
              </a:spcBef>
              <a:defRPr/>
            </a:pPr>
            <a:r>
              <a:rPr lang="tr-TR" sz="2000" dirty="0">
                <a:solidFill>
                  <a:srgbClr val="FFFFFF"/>
                </a:solidFill>
                <a:latin typeface="Fira Code"/>
                <a:ea typeface="Fira Code"/>
                <a:cs typeface="Fira Code"/>
                <a:sym typeface="Fira Code"/>
              </a:rPr>
              <a:t>Seçiminiz: 0</a:t>
            </a:r>
          </a:p>
          <a:p>
            <a:pPr lvl="0" algn="just">
              <a:spcBef>
                <a:spcPct val="0"/>
              </a:spcBef>
              <a:defRPr/>
            </a:pPr>
            <a:r>
              <a:rPr lang="tr-TR" sz="2000" dirty="0">
                <a:solidFill>
                  <a:srgbClr val="FFFFFF"/>
                </a:solidFill>
                <a:latin typeface="Fira Code"/>
                <a:ea typeface="Fira Code"/>
                <a:cs typeface="Fira Code"/>
                <a:sym typeface="Fira Code"/>
              </a:rPr>
              <a:t>Programdan çıkılıyor...</a:t>
            </a:r>
            <a:endParaRPr kumimoji="0" lang="tr-TR" sz="20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sp>
        <p:nvSpPr>
          <p:cNvPr id="17" name="TextBox 17">
            <a:extLst>
              <a:ext uri="{FF2B5EF4-FFF2-40B4-BE49-F238E27FC236}">
                <a16:creationId xmlns:a16="http://schemas.microsoft.com/office/drawing/2014/main" id="{417540FE-5AFB-59F5-0137-93F751A3B530}"/>
              </a:ext>
            </a:extLst>
          </p:cNvPr>
          <p:cNvSpPr txBox="1"/>
          <p:nvPr/>
        </p:nvSpPr>
        <p:spPr>
          <a:xfrm>
            <a:off x="451479" y="3221599"/>
            <a:ext cx="8082921" cy="1969770"/>
          </a:xfrm>
          <a:prstGeom prst="rect">
            <a:avLst/>
          </a:prstGeom>
        </p:spPr>
        <p:txBody>
          <a:bodyPr wrap="square" lIns="0" tIns="0" rIns="0" bIns="0" rtlCol="0" anchor="t">
            <a:spAutoFit/>
          </a:bodyPr>
          <a:lstStyle/>
          <a:p>
            <a:pPr lvl="0" algn="just">
              <a:spcBef>
                <a:spcPct val="0"/>
              </a:spcBef>
              <a:defRPr/>
            </a:pPr>
            <a:r>
              <a:rPr lang="tr-TR" sz="3200" dirty="0">
                <a:solidFill>
                  <a:srgbClr val="FFFFFF"/>
                </a:solidFill>
                <a:latin typeface="Fira Code"/>
                <a:ea typeface="Fira Code"/>
                <a:cs typeface="Fira Code"/>
                <a:sym typeface="Fira Code"/>
              </a:rPr>
              <a:t>proje01.py dosyasında yandaki çıktıyı verecek Python kodunu, fonksiyon, döngüler ve koşullu ifadeler kullanarak yazınız.</a:t>
            </a:r>
            <a:endParaRPr lang="en-US" sz="3200" dirty="0">
              <a:solidFill>
                <a:srgbClr val="FFFFFF"/>
              </a:solidFill>
              <a:latin typeface="Fira Code"/>
              <a:ea typeface="Fira Code"/>
              <a:cs typeface="Fira Code"/>
              <a:sym typeface="Fira Code"/>
            </a:endParaRPr>
          </a:p>
        </p:txBody>
      </p:sp>
    </p:spTree>
    <p:extLst>
      <p:ext uri="{BB962C8B-B14F-4D97-AF65-F5344CB8AC3E}">
        <p14:creationId xmlns:p14="http://schemas.microsoft.com/office/powerpoint/2010/main" val="29611023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72084-CCED-786F-5A7A-4201E4553AFA}"/>
            </a:ext>
          </a:extLst>
        </p:cNvPr>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1508FB58-DB25-3C1F-BEA4-3CB8CFCE9A0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800" b="0" i="0" u="none" strike="noStrike" kern="1200" cap="none" spc="0" normalizeH="0" baseline="0" noProof="0" dirty="0">
              <a:ln>
                <a:noFill/>
              </a:ln>
              <a:solidFill>
                <a:prstClr val="white"/>
              </a:solidFill>
              <a:effectLst/>
              <a:uLnTx/>
              <a:uFillTx/>
              <a:latin typeface="Fira Code"/>
              <a:ea typeface="Fira Code"/>
              <a:cs typeface="Fira Code"/>
            </a:endParaRPr>
          </a:p>
        </p:txBody>
      </p:sp>
      <p:sp>
        <p:nvSpPr>
          <p:cNvPr id="4" name="TextBox 15">
            <a:extLst>
              <a:ext uri="{FF2B5EF4-FFF2-40B4-BE49-F238E27FC236}">
                <a16:creationId xmlns:a16="http://schemas.microsoft.com/office/drawing/2014/main" id="{4F7D2942-C5B3-1DA7-9729-C60CD2EB0662}"/>
              </a:ext>
            </a:extLst>
          </p:cNvPr>
          <p:cNvSpPr txBox="1"/>
          <p:nvPr/>
        </p:nvSpPr>
        <p:spPr>
          <a:xfrm>
            <a:off x="685800" y="1470727"/>
            <a:ext cx="17602200" cy="1262590"/>
          </a:xfrm>
          <a:prstGeom prst="rect">
            <a:avLst/>
          </a:prstGeom>
        </p:spPr>
        <p:txBody>
          <a:bodyPr wrap="square"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7200" b="0" i="0" u="none" strike="noStrike" kern="1200" cap="none" spc="0" normalizeH="0" baseline="0" noProof="0" dirty="0">
                <a:ln>
                  <a:noFill/>
                </a:ln>
                <a:solidFill>
                  <a:srgbClr val="FFCA04"/>
                </a:solidFill>
                <a:effectLst/>
                <a:uLnTx/>
                <a:uFillTx/>
                <a:latin typeface="Fira Code"/>
                <a:ea typeface="Fira Code"/>
                <a:cs typeface="Fira Code"/>
                <a:sym typeface="Fira Code"/>
              </a:rPr>
              <a:t>{0</a:t>
            </a:r>
            <a:r>
              <a:rPr lang="tr-TR" sz="7200" dirty="0">
                <a:solidFill>
                  <a:srgbClr val="FFCA04"/>
                </a:solidFill>
                <a:latin typeface="Fira Code"/>
                <a:ea typeface="Fira Code"/>
                <a:cs typeface="Fira Code"/>
                <a:sym typeface="Fira Code"/>
              </a:rPr>
              <a:t>5</a:t>
            </a:r>
            <a:r>
              <a:rPr kumimoji="0" lang="en-US" sz="7200" b="0" i="0" u="none" strike="noStrike" kern="1200" cap="none" spc="0" normalizeH="0" baseline="0" noProof="0" dirty="0">
                <a:ln>
                  <a:noFill/>
                </a:ln>
                <a:solidFill>
                  <a:srgbClr val="FFCA04"/>
                </a:solidFill>
                <a:effectLst/>
                <a:uLnTx/>
                <a:uFillTx/>
                <a:latin typeface="Fira Code"/>
                <a:ea typeface="Fira Code"/>
                <a:cs typeface="Fira Code"/>
                <a:sym typeface="Fira Code"/>
              </a:rPr>
              <a:t>}</a:t>
            </a:r>
            <a:r>
              <a:rPr kumimoji="0" lang="tr-TR" sz="7200" b="0" i="0" u="none" strike="noStrike" kern="1200" cap="none" spc="0" normalizeH="0" baseline="0" noProof="0" dirty="0">
                <a:ln>
                  <a:noFill/>
                </a:ln>
                <a:solidFill>
                  <a:srgbClr val="FFCA04"/>
                </a:solidFill>
                <a:effectLst/>
                <a:uLnTx/>
                <a:uFillTx/>
                <a:latin typeface="Fira Code"/>
                <a:ea typeface="Fira Code"/>
                <a:cs typeface="Fira Code"/>
                <a:sym typeface="Fira Code"/>
              </a:rPr>
              <a:t> </a:t>
            </a:r>
            <a:r>
              <a:rPr kumimoji="0" lang="tr-TR" sz="7200" b="0" i="0" u="none" strike="noStrike" kern="1200" cap="none" spc="0" normalizeH="0" baseline="0" noProof="0" dirty="0">
                <a:ln>
                  <a:noFill/>
                </a:ln>
                <a:solidFill>
                  <a:srgbClr val="FF5858"/>
                </a:solidFill>
                <a:effectLst/>
                <a:uLnTx/>
                <a:uFillTx/>
                <a:latin typeface="Fira Code"/>
                <a:ea typeface="Fira Code"/>
                <a:cs typeface="Fira Code"/>
                <a:sym typeface="Fira Code"/>
              </a:rPr>
              <a:t>Fonksiyon Tanımlama</a:t>
            </a:r>
          </a:p>
        </p:txBody>
      </p:sp>
      <p:pic>
        <p:nvPicPr>
          <p:cNvPr id="5" name="Resim 4" descr="metin, ekran görüntüsü, yazılım, multimedya yazılımı içeren bir resim&#10;&#10;Yapay zeka tarafından oluşturulmuş içerik yanlış olabilir.">
            <a:extLst>
              <a:ext uri="{FF2B5EF4-FFF2-40B4-BE49-F238E27FC236}">
                <a16:creationId xmlns:a16="http://schemas.microsoft.com/office/drawing/2014/main" id="{C5E0F5A4-863A-803B-B9D6-FCA282A3E954}"/>
              </a:ext>
            </a:extLst>
          </p:cNvPr>
          <p:cNvPicPr>
            <a:picLocks noChangeAspect="1"/>
          </p:cNvPicPr>
          <p:nvPr/>
        </p:nvPicPr>
        <p:blipFill>
          <a:blip r:embed="rId2"/>
          <a:stretch>
            <a:fillRect/>
          </a:stretch>
        </p:blipFill>
        <p:spPr>
          <a:xfrm>
            <a:off x="2875935" y="2552700"/>
            <a:ext cx="12420600" cy="5738493"/>
          </a:xfrm>
          <a:prstGeom prst="rect">
            <a:avLst/>
          </a:prstGeom>
        </p:spPr>
      </p:pic>
      <p:sp>
        <p:nvSpPr>
          <p:cNvPr id="7" name="TextBox 16">
            <a:extLst>
              <a:ext uri="{FF2B5EF4-FFF2-40B4-BE49-F238E27FC236}">
                <a16:creationId xmlns:a16="http://schemas.microsoft.com/office/drawing/2014/main" id="{1F2B29A8-72EB-E63C-5AFB-1483C39AA7E1}"/>
              </a:ext>
            </a:extLst>
          </p:cNvPr>
          <p:cNvSpPr txBox="1"/>
          <p:nvPr/>
        </p:nvSpPr>
        <p:spPr>
          <a:xfrm>
            <a:off x="1143000" y="8260467"/>
            <a:ext cx="16306800" cy="1292662"/>
          </a:xfrm>
          <a:prstGeom prst="rect">
            <a:avLst/>
          </a:prstGeom>
        </p:spPr>
        <p:txBody>
          <a:bodyPr wrap="square" lIns="0" tIns="0" rIns="0" bIns="0" rtlCol="0" anchor="t">
            <a:spAutoFit/>
          </a:bodyPr>
          <a:lstStyle/>
          <a:p>
            <a:pPr lvl="0" algn="just">
              <a:spcBef>
                <a:spcPct val="0"/>
              </a:spcBef>
              <a:defRPr/>
            </a:pPr>
            <a:r>
              <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rPr>
              <a:t>K</a:t>
            </a:r>
            <a:r>
              <a:rPr lang="tr-TR" sz="3000" dirty="0">
                <a:solidFill>
                  <a:srgbClr val="FFFFFF"/>
                </a:solidFill>
                <a:latin typeface="Fira Code"/>
                <a:ea typeface="Fira Code"/>
                <a:cs typeface="Fira Code"/>
                <a:sym typeface="Fira Code"/>
              </a:rPr>
              <a:t>odunuz çalışmadığı esnada terminal ekranına </a:t>
            </a:r>
          </a:p>
          <a:p>
            <a:pPr lvl="0" algn="just">
              <a:spcBef>
                <a:spcPct val="0"/>
              </a:spcBef>
              <a:defRPr/>
            </a:pPr>
            <a:r>
              <a:rPr lang="tr-TR" sz="3000" dirty="0">
                <a:solidFill>
                  <a:srgbClr val="FFFFFF"/>
                </a:solidFill>
                <a:latin typeface="Fira Code"/>
                <a:ea typeface="Fira Code"/>
                <a:cs typeface="Fira Code"/>
                <a:sym typeface="Fira Code"/>
              </a:rPr>
              <a:t>"</a:t>
            </a:r>
            <a:r>
              <a:rPr lang="tr-TR" sz="5400" b="1" dirty="0" err="1">
                <a:solidFill>
                  <a:srgbClr val="FFC000"/>
                </a:solidFill>
                <a:latin typeface="Fira Code"/>
                <a:ea typeface="Fira Code"/>
                <a:cs typeface="Fira Code"/>
                <a:sym typeface="Fira Code"/>
              </a:rPr>
              <a:t>pip</a:t>
            </a:r>
            <a:r>
              <a:rPr lang="tr-TR" sz="5400" b="1" dirty="0">
                <a:solidFill>
                  <a:srgbClr val="FFC000"/>
                </a:solidFill>
                <a:latin typeface="Fira Code"/>
                <a:ea typeface="Fira Code"/>
                <a:cs typeface="Fira Code"/>
                <a:sym typeface="Fira Code"/>
              </a:rPr>
              <a:t> </a:t>
            </a:r>
            <a:r>
              <a:rPr lang="tr-TR" sz="5400" b="1" dirty="0" err="1">
                <a:solidFill>
                  <a:srgbClr val="FFC000"/>
                </a:solidFill>
                <a:latin typeface="Fira Code"/>
                <a:ea typeface="Fira Code"/>
                <a:cs typeface="Fira Code"/>
                <a:sym typeface="Fira Code"/>
              </a:rPr>
              <a:t>install</a:t>
            </a:r>
            <a:r>
              <a:rPr lang="tr-TR" sz="5400" b="1" dirty="0">
                <a:solidFill>
                  <a:srgbClr val="FFC000"/>
                </a:solidFill>
                <a:latin typeface="Fira Code"/>
                <a:ea typeface="Fira Code"/>
                <a:cs typeface="Fira Code"/>
                <a:sym typeface="Fira Code"/>
              </a:rPr>
              <a:t> </a:t>
            </a:r>
            <a:r>
              <a:rPr lang="tr-TR" sz="5400" b="1" dirty="0" err="1">
                <a:solidFill>
                  <a:srgbClr val="FFC000"/>
                </a:solidFill>
                <a:latin typeface="Fira Code"/>
                <a:ea typeface="Fira Code"/>
                <a:cs typeface="Fira Code"/>
                <a:sym typeface="Fira Code"/>
              </a:rPr>
              <a:t>pyinstaller</a:t>
            </a:r>
            <a:r>
              <a:rPr lang="tr-TR" sz="3000" dirty="0">
                <a:solidFill>
                  <a:srgbClr val="FFFFFF"/>
                </a:solidFill>
                <a:latin typeface="Fira Code"/>
                <a:ea typeface="Fira Code"/>
                <a:cs typeface="Fira Code"/>
                <a:sym typeface="Fira Code"/>
              </a:rPr>
              <a:t>" yazıp </a:t>
            </a:r>
            <a:r>
              <a:rPr lang="tr-TR" sz="3000" dirty="0" err="1">
                <a:solidFill>
                  <a:srgbClr val="FFFFFF"/>
                </a:solidFill>
                <a:latin typeface="Fira Code"/>
                <a:ea typeface="Fira Code"/>
                <a:cs typeface="Fira Code"/>
                <a:sym typeface="Fira Code"/>
              </a:rPr>
              <a:t>enter’a</a:t>
            </a:r>
            <a:r>
              <a:rPr lang="tr-TR" sz="3000" dirty="0">
                <a:solidFill>
                  <a:srgbClr val="FFFFFF"/>
                </a:solidFill>
                <a:latin typeface="Fira Code"/>
                <a:ea typeface="Fira Code"/>
                <a:cs typeface="Fira Code"/>
                <a:sym typeface="Fira Code"/>
              </a:rPr>
              <a:t> basın.</a:t>
            </a:r>
            <a:endPar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spTree>
    <p:extLst>
      <p:ext uri="{BB962C8B-B14F-4D97-AF65-F5344CB8AC3E}">
        <p14:creationId xmlns:p14="http://schemas.microsoft.com/office/powerpoint/2010/main" val="19098902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67B1E-0BD3-2AA2-17C8-6F138FB35659}"/>
            </a:ext>
          </a:extLst>
        </p:cNvPr>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C2CAAF41-1395-9EB5-A4B8-A8716D9BEC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800" b="0" i="0" u="none" strike="noStrike" kern="1200" cap="none" spc="0" normalizeH="0" baseline="0" noProof="0" dirty="0">
              <a:ln>
                <a:noFill/>
              </a:ln>
              <a:solidFill>
                <a:prstClr val="white"/>
              </a:solidFill>
              <a:effectLst/>
              <a:uLnTx/>
              <a:uFillTx/>
              <a:latin typeface="Fira Code"/>
              <a:ea typeface="Fira Code"/>
              <a:cs typeface="Fira Code"/>
            </a:endParaRPr>
          </a:p>
        </p:txBody>
      </p:sp>
      <p:sp>
        <p:nvSpPr>
          <p:cNvPr id="4" name="TextBox 15">
            <a:extLst>
              <a:ext uri="{FF2B5EF4-FFF2-40B4-BE49-F238E27FC236}">
                <a16:creationId xmlns:a16="http://schemas.microsoft.com/office/drawing/2014/main" id="{4E232271-0DBB-4F33-D062-DF4855E160E1}"/>
              </a:ext>
            </a:extLst>
          </p:cNvPr>
          <p:cNvSpPr txBox="1"/>
          <p:nvPr/>
        </p:nvSpPr>
        <p:spPr>
          <a:xfrm>
            <a:off x="685800" y="1470727"/>
            <a:ext cx="17602200" cy="1262590"/>
          </a:xfrm>
          <a:prstGeom prst="rect">
            <a:avLst/>
          </a:prstGeom>
        </p:spPr>
        <p:txBody>
          <a:bodyPr wrap="square"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7200" b="0" i="0" u="none" strike="noStrike" kern="1200" cap="none" spc="0" normalizeH="0" baseline="0" noProof="0" dirty="0">
                <a:ln>
                  <a:noFill/>
                </a:ln>
                <a:solidFill>
                  <a:srgbClr val="FFCA04"/>
                </a:solidFill>
                <a:effectLst/>
                <a:uLnTx/>
                <a:uFillTx/>
                <a:latin typeface="Fira Code"/>
                <a:ea typeface="Fira Code"/>
                <a:cs typeface="Fira Code"/>
                <a:sym typeface="Fira Code"/>
              </a:rPr>
              <a:t>{0</a:t>
            </a:r>
            <a:r>
              <a:rPr lang="tr-TR" sz="7200" dirty="0">
                <a:solidFill>
                  <a:srgbClr val="FFCA04"/>
                </a:solidFill>
                <a:latin typeface="Fira Code"/>
                <a:ea typeface="Fira Code"/>
                <a:cs typeface="Fira Code"/>
                <a:sym typeface="Fira Code"/>
              </a:rPr>
              <a:t>5</a:t>
            </a:r>
            <a:r>
              <a:rPr kumimoji="0" lang="en-US" sz="7200" b="0" i="0" u="none" strike="noStrike" kern="1200" cap="none" spc="0" normalizeH="0" baseline="0" noProof="0" dirty="0">
                <a:ln>
                  <a:noFill/>
                </a:ln>
                <a:solidFill>
                  <a:srgbClr val="FFCA04"/>
                </a:solidFill>
                <a:effectLst/>
                <a:uLnTx/>
                <a:uFillTx/>
                <a:latin typeface="Fira Code"/>
                <a:ea typeface="Fira Code"/>
                <a:cs typeface="Fira Code"/>
                <a:sym typeface="Fira Code"/>
              </a:rPr>
              <a:t>}</a:t>
            </a:r>
            <a:r>
              <a:rPr kumimoji="0" lang="tr-TR" sz="7200" b="0" i="0" u="none" strike="noStrike" kern="1200" cap="none" spc="0" normalizeH="0" baseline="0" noProof="0" dirty="0">
                <a:ln>
                  <a:noFill/>
                </a:ln>
                <a:solidFill>
                  <a:srgbClr val="FFCA04"/>
                </a:solidFill>
                <a:effectLst/>
                <a:uLnTx/>
                <a:uFillTx/>
                <a:latin typeface="Fira Code"/>
                <a:ea typeface="Fira Code"/>
                <a:cs typeface="Fira Code"/>
                <a:sym typeface="Fira Code"/>
              </a:rPr>
              <a:t> </a:t>
            </a:r>
            <a:r>
              <a:rPr kumimoji="0" lang="tr-TR" sz="7200" b="0" i="0" u="none" strike="noStrike" kern="1200" cap="none" spc="0" normalizeH="0" baseline="0" noProof="0" dirty="0">
                <a:ln>
                  <a:noFill/>
                </a:ln>
                <a:solidFill>
                  <a:srgbClr val="FF5858"/>
                </a:solidFill>
                <a:effectLst/>
                <a:uLnTx/>
                <a:uFillTx/>
                <a:latin typeface="Fira Code"/>
                <a:ea typeface="Fira Code"/>
                <a:cs typeface="Fira Code"/>
                <a:sym typeface="Fira Code"/>
              </a:rPr>
              <a:t>Fonksiyon Tanımlama</a:t>
            </a:r>
          </a:p>
        </p:txBody>
      </p:sp>
      <p:pic>
        <p:nvPicPr>
          <p:cNvPr id="6" name="Resim 5" descr="metin, ekran görüntüsü, yazılım, işletim sistemi içeren bir resim&#10;&#10;Yapay zeka tarafından oluşturulmuş içerik yanlış olabilir.">
            <a:extLst>
              <a:ext uri="{FF2B5EF4-FFF2-40B4-BE49-F238E27FC236}">
                <a16:creationId xmlns:a16="http://schemas.microsoft.com/office/drawing/2014/main" id="{E3BD9197-2A42-4E15-FE13-569A98007D37}"/>
              </a:ext>
            </a:extLst>
          </p:cNvPr>
          <p:cNvPicPr>
            <a:picLocks noChangeAspect="1"/>
          </p:cNvPicPr>
          <p:nvPr/>
        </p:nvPicPr>
        <p:blipFill>
          <a:blip r:embed="rId2"/>
          <a:stretch>
            <a:fillRect/>
          </a:stretch>
        </p:blipFill>
        <p:spPr>
          <a:xfrm>
            <a:off x="2819400" y="2733316"/>
            <a:ext cx="13335000" cy="5614107"/>
          </a:xfrm>
          <a:prstGeom prst="rect">
            <a:avLst/>
          </a:prstGeom>
        </p:spPr>
      </p:pic>
      <p:sp>
        <p:nvSpPr>
          <p:cNvPr id="8" name="TextBox 16">
            <a:extLst>
              <a:ext uri="{FF2B5EF4-FFF2-40B4-BE49-F238E27FC236}">
                <a16:creationId xmlns:a16="http://schemas.microsoft.com/office/drawing/2014/main" id="{4C4B3419-AB3B-CD7D-2526-B49AF595023D}"/>
              </a:ext>
            </a:extLst>
          </p:cNvPr>
          <p:cNvSpPr txBox="1"/>
          <p:nvPr/>
        </p:nvSpPr>
        <p:spPr>
          <a:xfrm>
            <a:off x="838200" y="8810128"/>
            <a:ext cx="16306800" cy="461665"/>
          </a:xfrm>
          <a:prstGeom prst="rect">
            <a:avLst/>
          </a:prstGeom>
        </p:spPr>
        <p:txBody>
          <a:bodyPr wrap="square" lIns="0" tIns="0" rIns="0" bIns="0" rtlCol="0" anchor="t">
            <a:spAutoFit/>
          </a:bodyPr>
          <a:lstStyle/>
          <a:p>
            <a:pPr lvl="0" algn="just">
              <a:spcBef>
                <a:spcPct val="0"/>
              </a:spcBef>
              <a:defRPr/>
            </a:pPr>
            <a:r>
              <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rPr>
              <a:t>Hata almadan </a:t>
            </a:r>
            <a:r>
              <a:rPr kumimoji="0" lang="tr-TR" sz="3000" b="0" i="0" u="none" strike="noStrike" kern="1200" cap="none" spc="0" normalizeH="0" baseline="0" noProof="0" dirty="0" err="1">
                <a:ln>
                  <a:noFill/>
                </a:ln>
                <a:solidFill>
                  <a:srgbClr val="FFFFFF"/>
                </a:solidFill>
                <a:effectLst/>
                <a:uLnTx/>
                <a:uFillTx/>
                <a:latin typeface="Fira Code"/>
                <a:ea typeface="Fira Code"/>
                <a:cs typeface="Fira Code"/>
                <a:sym typeface="Fira Code"/>
              </a:rPr>
              <a:t>successfully</a:t>
            </a:r>
            <a:r>
              <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rPr>
              <a:t> </a:t>
            </a:r>
            <a:r>
              <a:rPr kumimoji="0" lang="tr-TR" sz="3000" b="0" i="0" u="none" strike="noStrike" kern="1200" cap="none" spc="0" normalizeH="0" baseline="0" noProof="0" dirty="0" err="1">
                <a:ln>
                  <a:noFill/>
                </a:ln>
                <a:solidFill>
                  <a:srgbClr val="FFFFFF"/>
                </a:solidFill>
                <a:effectLst/>
                <a:uLnTx/>
                <a:uFillTx/>
                <a:latin typeface="Fira Code"/>
                <a:ea typeface="Fira Code"/>
                <a:cs typeface="Fira Code"/>
                <a:sym typeface="Fira Code"/>
              </a:rPr>
              <a:t>installed</a:t>
            </a:r>
            <a:r>
              <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rPr>
              <a:t> yazısını görmeniz gerekmektedir.</a:t>
            </a:r>
          </a:p>
        </p:txBody>
      </p:sp>
    </p:spTree>
    <p:extLst>
      <p:ext uri="{BB962C8B-B14F-4D97-AF65-F5344CB8AC3E}">
        <p14:creationId xmlns:p14="http://schemas.microsoft.com/office/powerpoint/2010/main" val="35870730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20ADD-4AE9-5828-BD0A-30EF31209F41}"/>
            </a:ext>
          </a:extLst>
        </p:cNvPr>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8085BCE6-41D3-7D95-44F5-869565FFB70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800" b="0" i="0" u="none" strike="noStrike" kern="1200" cap="none" spc="0" normalizeH="0" baseline="0" noProof="0" dirty="0">
              <a:ln>
                <a:noFill/>
              </a:ln>
              <a:solidFill>
                <a:prstClr val="white"/>
              </a:solidFill>
              <a:effectLst/>
              <a:uLnTx/>
              <a:uFillTx/>
              <a:latin typeface="Fira Code"/>
              <a:ea typeface="Fira Code"/>
              <a:cs typeface="Fira Code"/>
            </a:endParaRPr>
          </a:p>
        </p:txBody>
      </p:sp>
      <p:sp>
        <p:nvSpPr>
          <p:cNvPr id="4" name="TextBox 15">
            <a:extLst>
              <a:ext uri="{FF2B5EF4-FFF2-40B4-BE49-F238E27FC236}">
                <a16:creationId xmlns:a16="http://schemas.microsoft.com/office/drawing/2014/main" id="{9D29C25F-0B49-7F7E-9A6D-4E04BFA7B0A0}"/>
              </a:ext>
            </a:extLst>
          </p:cNvPr>
          <p:cNvSpPr txBox="1"/>
          <p:nvPr/>
        </p:nvSpPr>
        <p:spPr>
          <a:xfrm>
            <a:off x="685800" y="1470727"/>
            <a:ext cx="17602200" cy="1262590"/>
          </a:xfrm>
          <a:prstGeom prst="rect">
            <a:avLst/>
          </a:prstGeom>
        </p:spPr>
        <p:txBody>
          <a:bodyPr wrap="square"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7200" b="0" i="0" u="none" strike="noStrike" kern="1200" cap="none" spc="0" normalizeH="0" baseline="0" noProof="0" dirty="0">
                <a:ln>
                  <a:noFill/>
                </a:ln>
                <a:solidFill>
                  <a:srgbClr val="FFCA04"/>
                </a:solidFill>
                <a:effectLst/>
                <a:uLnTx/>
                <a:uFillTx/>
                <a:latin typeface="Fira Code"/>
                <a:ea typeface="Fira Code"/>
                <a:cs typeface="Fira Code"/>
                <a:sym typeface="Fira Code"/>
              </a:rPr>
              <a:t>{0</a:t>
            </a:r>
            <a:r>
              <a:rPr lang="tr-TR" sz="7200" dirty="0">
                <a:solidFill>
                  <a:srgbClr val="FFCA04"/>
                </a:solidFill>
                <a:latin typeface="Fira Code"/>
                <a:ea typeface="Fira Code"/>
                <a:cs typeface="Fira Code"/>
                <a:sym typeface="Fira Code"/>
              </a:rPr>
              <a:t>5</a:t>
            </a:r>
            <a:r>
              <a:rPr kumimoji="0" lang="en-US" sz="7200" b="0" i="0" u="none" strike="noStrike" kern="1200" cap="none" spc="0" normalizeH="0" baseline="0" noProof="0" dirty="0">
                <a:ln>
                  <a:noFill/>
                </a:ln>
                <a:solidFill>
                  <a:srgbClr val="FFCA04"/>
                </a:solidFill>
                <a:effectLst/>
                <a:uLnTx/>
                <a:uFillTx/>
                <a:latin typeface="Fira Code"/>
                <a:ea typeface="Fira Code"/>
                <a:cs typeface="Fira Code"/>
                <a:sym typeface="Fira Code"/>
              </a:rPr>
              <a:t>}</a:t>
            </a:r>
            <a:r>
              <a:rPr kumimoji="0" lang="tr-TR" sz="7200" b="0" i="0" u="none" strike="noStrike" kern="1200" cap="none" spc="0" normalizeH="0" baseline="0" noProof="0" dirty="0">
                <a:ln>
                  <a:noFill/>
                </a:ln>
                <a:solidFill>
                  <a:srgbClr val="FFCA04"/>
                </a:solidFill>
                <a:effectLst/>
                <a:uLnTx/>
                <a:uFillTx/>
                <a:latin typeface="Fira Code"/>
                <a:ea typeface="Fira Code"/>
                <a:cs typeface="Fira Code"/>
                <a:sym typeface="Fira Code"/>
              </a:rPr>
              <a:t> </a:t>
            </a:r>
            <a:r>
              <a:rPr kumimoji="0" lang="tr-TR" sz="7200" b="0" i="0" u="none" strike="noStrike" kern="1200" cap="none" spc="0" normalizeH="0" baseline="0" noProof="0" dirty="0">
                <a:ln>
                  <a:noFill/>
                </a:ln>
                <a:solidFill>
                  <a:srgbClr val="FF5858"/>
                </a:solidFill>
                <a:effectLst/>
                <a:uLnTx/>
                <a:uFillTx/>
                <a:latin typeface="Fira Code"/>
                <a:ea typeface="Fira Code"/>
                <a:cs typeface="Fira Code"/>
                <a:sym typeface="Fira Code"/>
              </a:rPr>
              <a:t>Fonksiyon Tanımlama</a:t>
            </a:r>
          </a:p>
        </p:txBody>
      </p:sp>
      <p:sp>
        <p:nvSpPr>
          <p:cNvPr id="8" name="TextBox 16">
            <a:extLst>
              <a:ext uri="{FF2B5EF4-FFF2-40B4-BE49-F238E27FC236}">
                <a16:creationId xmlns:a16="http://schemas.microsoft.com/office/drawing/2014/main" id="{EBDFF516-C342-AB75-6A0A-7FE79A75AA1B}"/>
              </a:ext>
            </a:extLst>
          </p:cNvPr>
          <p:cNvSpPr txBox="1"/>
          <p:nvPr/>
        </p:nvSpPr>
        <p:spPr>
          <a:xfrm>
            <a:off x="707923" y="7520500"/>
            <a:ext cx="16306800" cy="1077218"/>
          </a:xfrm>
          <a:prstGeom prst="rect">
            <a:avLst/>
          </a:prstGeom>
        </p:spPr>
        <p:txBody>
          <a:bodyPr wrap="square" lIns="0" tIns="0" rIns="0" bIns="0" rtlCol="0" anchor="t">
            <a:spAutoFit/>
          </a:bodyPr>
          <a:lstStyle/>
          <a:p>
            <a:pPr lvl="0" algn="just">
              <a:spcBef>
                <a:spcPct val="0"/>
              </a:spcBef>
              <a:defRPr/>
            </a:pPr>
            <a:r>
              <a:rPr lang="tr-TR" sz="3000" dirty="0">
                <a:solidFill>
                  <a:srgbClr val="FFFFFF"/>
                </a:solidFill>
                <a:latin typeface="Fira Code"/>
                <a:ea typeface="Fira Code"/>
                <a:cs typeface="Fira Code"/>
                <a:sym typeface="Fira Code"/>
              </a:rPr>
              <a:t>Aynı terminale "</a:t>
            </a:r>
            <a:r>
              <a:rPr lang="tr-TR" sz="4000" b="1" dirty="0" err="1">
                <a:solidFill>
                  <a:srgbClr val="FFC000"/>
                </a:solidFill>
                <a:latin typeface="Fira Code"/>
                <a:ea typeface="Fira Code"/>
                <a:cs typeface="Fira Code"/>
                <a:sym typeface="Fira Code"/>
              </a:rPr>
              <a:t>pyinstaller</a:t>
            </a:r>
            <a:r>
              <a:rPr lang="tr-TR" sz="4000" b="1" dirty="0">
                <a:solidFill>
                  <a:srgbClr val="FFC000"/>
                </a:solidFill>
                <a:latin typeface="Fira Code"/>
                <a:ea typeface="Fira Code"/>
                <a:cs typeface="Fira Code"/>
                <a:sym typeface="Fira Code"/>
              </a:rPr>
              <a:t> --</a:t>
            </a:r>
            <a:r>
              <a:rPr lang="tr-TR" sz="4000" b="1" dirty="0" err="1">
                <a:solidFill>
                  <a:srgbClr val="FFC000"/>
                </a:solidFill>
                <a:latin typeface="Fira Code"/>
                <a:ea typeface="Fira Code"/>
                <a:cs typeface="Fira Code"/>
                <a:sym typeface="Fira Code"/>
              </a:rPr>
              <a:t>onefile</a:t>
            </a:r>
            <a:r>
              <a:rPr lang="tr-TR" sz="4000" b="1" dirty="0">
                <a:solidFill>
                  <a:srgbClr val="FFC000"/>
                </a:solidFill>
                <a:latin typeface="Fira Code"/>
                <a:ea typeface="Fira Code"/>
                <a:cs typeface="Fira Code"/>
                <a:sym typeface="Fira Code"/>
              </a:rPr>
              <a:t> proje01.py</a:t>
            </a:r>
            <a:r>
              <a:rPr lang="tr-TR" sz="3000" dirty="0">
                <a:solidFill>
                  <a:srgbClr val="FFFFFF"/>
                </a:solidFill>
                <a:latin typeface="Fira Code"/>
                <a:ea typeface="Fira Code"/>
                <a:cs typeface="Fira Code"/>
                <a:sym typeface="Fira Code"/>
              </a:rPr>
              <a:t>" yazıp </a:t>
            </a:r>
            <a:r>
              <a:rPr lang="tr-TR" sz="3000" dirty="0" err="1">
                <a:solidFill>
                  <a:srgbClr val="FFFFFF"/>
                </a:solidFill>
                <a:latin typeface="Fira Code"/>
                <a:ea typeface="Fira Code"/>
                <a:cs typeface="Fira Code"/>
                <a:sym typeface="Fira Code"/>
              </a:rPr>
              <a:t>enter’a</a:t>
            </a:r>
            <a:r>
              <a:rPr lang="tr-TR" sz="3000" dirty="0">
                <a:solidFill>
                  <a:srgbClr val="FFFFFF"/>
                </a:solidFill>
                <a:latin typeface="Fira Code"/>
                <a:ea typeface="Fira Code"/>
                <a:cs typeface="Fira Code"/>
                <a:sym typeface="Fira Code"/>
              </a:rPr>
              <a:t> basınız.</a:t>
            </a:r>
            <a:endPar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pic>
        <p:nvPicPr>
          <p:cNvPr id="5" name="Resim 4" descr="metin, ekran görüntüsü, yazı tipi içeren bir resim&#10;&#10;Yapay zeka tarafından oluşturulmuş içerik yanlış olabilir.">
            <a:extLst>
              <a:ext uri="{FF2B5EF4-FFF2-40B4-BE49-F238E27FC236}">
                <a16:creationId xmlns:a16="http://schemas.microsoft.com/office/drawing/2014/main" id="{3680426B-1930-010B-6054-0D371DC8A6CD}"/>
              </a:ext>
            </a:extLst>
          </p:cNvPr>
          <p:cNvPicPr>
            <a:picLocks noChangeAspect="1"/>
          </p:cNvPicPr>
          <p:nvPr/>
        </p:nvPicPr>
        <p:blipFill>
          <a:blip r:embed="rId2"/>
          <a:stretch>
            <a:fillRect/>
          </a:stretch>
        </p:blipFill>
        <p:spPr>
          <a:xfrm>
            <a:off x="3429000" y="5524500"/>
            <a:ext cx="10002646" cy="1362265"/>
          </a:xfrm>
          <a:prstGeom prst="rect">
            <a:avLst/>
          </a:prstGeom>
        </p:spPr>
      </p:pic>
    </p:spTree>
    <p:extLst>
      <p:ext uri="{BB962C8B-B14F-4D97-AF65-F5344CB8AC3E}">
        <p14:creationId xmlns:p14="http://schemas.microsoft.com/office/powerpoint/2010/main" val="33399111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D4FC2-145D-7392-4676-9D7AF67488C1}"/>
            </a:ext>
          </a:extLst>
        </p:cNvPr>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25DFC3B1-BE02-9F88-FFA2-67D9F673DC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800" b="0" i="0" u="none" strike="noStrike" kern="1200" cap="none" spc="0" normalizeH="0" baseline="0" noProof="0" dirty="0">
              <a:ln>
                <a:noFill/>
              </a:ln>
              <a:solidFill>
                <a:prstClr val="white"/>
              </a:solidFill>
              <a:effectLst/>
              <a:uLnTx/>
              <a:uFillTx/>
              <a:latin typeface="Fira Code"/>
              <a:ea typeface="Fira Code"/>
              <a:cs typeface="Fira Code"/>
            </a:endParaRPr>
          </a:p>
        </p:txBody>
      </p:sp>
      <p:sp>
        <p:nvSpPr>
          <p:cNvPr id="4" name="TextBox 15">
            <a:extLst>
              <a:ext uri="{FF2B5EF4-FFF2-40B4-BE49-F238E27FC236}">
                <a16:creationId xmlns:a16="http://schemas.microsoft.com/office/drawing/2014/main" id="{AB3D7978-E601-B91F-C690-99532958DBDF}"/>
              </a:ext>
            </a:extLst>
          </p:cNvPr>
          <p:cNvSpPr txBox="1"/>
          <p:nvPr/>
        </p:nvSpPr>
        <p:spPr>
          <a:xfrm>
            <a:off x="685800" y="1470727"/>
            <a:ext cx="17602200" cy="1262590"/>
          </a:xfrm>
          <a:prstGeom prst="rect">
            <a:avLst/>
          </a:prstGeom>
        </p:spPr>
        <p:txBody>
          <a:bodyPr wrap="square"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7200" b="0" i="0" u="none" strike="noStrike" kern="1200" cap="none" spc="0" normalizeH="0" baseline="0" noProof="0" dirty="0">
                <a:ln>
                  <a:noFill/>
                </a:ln>
                <a:solidFill>
                  <a:srgbClr val="FFCA04"/>
                </a:solidFill>
                <a:effectLst/>
                <a:uLnTx/>
                <a:uFillTx/>
                <a:latin typeface="Fira Code"/>
                <a:ea typeface="Fira Code"/>
                <a:cs typeface="Fira Code"/>
                <a:sym typeface="Fira Code"/>
              </a:rPr>
              <a:t>{0</a:t>
            </a:r>
            <a:r>
              <a:rPr lang="tr-TR" sz="7200" dirty="0">
                <a:solidFill>
                  <a:srgbClr val="FFCA04"/>
                </a:solidFill>
                <a:latin typeface="Fira Code"/>
                <a:ea typeface="Fira Code"/>
                <a:cs typeface="Fira Code"/>
                <a:sym typeface="Fira Code"/>
              </a:rPr>
              <a:t>5</a:t>
            </a:r>
            <a:r>
              <a:rPr kumimoji="0" lang="en-US" sz="7200" b="0" i="0" u="none" strike="noStrike" kern="1200" cap="none" spc="0" normalizeH="0" baseline="0" noProof="0" dirty="0">
                <a:ln>
                  <a:noFill/>
                </a:ln>
                <a:solidFill>
                  <a:srgbClr val="FFCA04"/>
                </a:solidFill>
                <a:effectLst/>
                <a:uLnTx/>
                <a:uFillTx/>
                <a:latin typeface="Fira Code"/>
                <a:ea typeface="Fira Code"/>
                <a:cs typeface="Fira Code"/>
                <a:sym typeface="Fira Code"/>
              </a:rPr>
              <a:t>}</a:t>
            </a:r>
            <a:r>
              <a:rPr kumimoji="0" lang="tr-TR" sz="7200" b="0" i="0" u="none" strike="noStrike" kern="1200" cap="none" spc="0" normalizeH="0" baseline="0" noProof="0" dirty="0">
                <a:ln>
                  <a:noFill/>
                </a:ln>
                <a:solidFill>
                  <a:srgbClr val="FFCA04"/>
                </a:solidFill>
                <a:effectLst/>
                <a:uLnTx/>
                <a:uFillTx/>
                <a:latin typeface="Fira Code"/>
                <a:ea typeface="Fira Code"/>
                <a:cs typeface="Fira Code"/>
                <a:sym typeface="Fira Code"/>
              </a:rPr>
              <a:t> </a:t>
            </a:r>
            <a:r>
              <a:rPr kumimoji="0" lang="tr-TR" sz="7200" b="0" i="0" u="none" strike="noStrike" kern="1200" cap="none" spc="0" normalizeH="0" baseline="0" noProof="0" dirty="0">
                <a:ln>
                  <a:noFill/>
                </a:ln>
                <a:solidFill>
                  <a:srgbClr val="FF5858"/>
                </a:solidFill>
                <a:effectLst/>
                <a:uLnTx/>
                <a:uFillTx/>
                <a:latin typeface="Fira Code"/>
                <a:ea typeface="Fira Code"/>
                <a:cs typeface="Fira Code"/>
                <a:sym typeface="Fira Code"/>
              </a:rPr>
              <a:t>Fonksiyon Tanımlama</a:t>
            </a:r>
          </a:p>
        </p:txBody>
      </p:sp>
      <p:sp>
        <p:nvSpPr>
          <p:cNvPr id="8" name="TextBox 16">
            <a:extLst>
              <a:ext uri="{FF2B5EF4-FFF2-40B4-BE49-F238E27FC236}">
                <a16:creationId xmlns:a16="http://schemas.microsoft.com/office/drawing/2014/main" id="{82151411-A579-7E41-2115-7C9DA0E78F38}"/>
              </a:ext>
            </a:extLst>
          </p:cNvPr>
          <p:cNvSpPr txBox="1"/>
          <p:nvPr/>
        </p:nvSpPr>
        <p:spPr>
          <a:xfrm>
            <a:off x="3802626" y="7625418"/>
            <a:ext cx="7140677" cy="461665"/>
          </a:xfrm>
          <a:prstGeom prst="rect">
            <a:avLst/>
          </a:prstGeom>
        </p:spPr>
        <p:txBody>
          <a:bodyPr wrap="square" lIns="0" tIns="0" rIns="0" bIns="0" rtlCol="0" anchor="t">
            <a:spAutoFit/>
          </a:bodyPr>
          <a:lstStyle/>
          <a:p>
            <a:pPr lvl="0" algn="just">
              <a:spcBef>
                <a:spcPct val="0"/>
              </a:spcBef>
              <a:defRPr/>
            </a:pPr>
            <a:r>
              <a:rPr lang="tr-TR" sz="3000" dirty="0">
                <a:solidFill>
                  <a:srgbClr val="FFFFFF"/>
                </a:solidFill>
                <a:latin typeface="Fira Code"/>
                <a:ea typeface="Fira Code"/>
                <a:cs typeface="Fira Code"/>
                <a:sym typeface="Fira Code"/>
              </a:rPr>
              <a:t>Bu 2 dosyayı silebilirsiniz. </a:t>
            </a:r>
            <a:endPar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pic>
        <p:nvPicPr>
          <p:cNvPr id="6" name="Resim 5" descr="metin, ekran görüntüsü, yazı tipi, sayı, numara içeren bir resim&#10;&#10;Yapay zeka tarafından oluşturulmuş içerik yanlış olabilir.">
            <a:extLst>
              <a:ext uri="{FF2B5EF4-FFF2-40B4-BE49-F238E27FC236}">
                <a16:creationId xmlns:a16="http://schemas.microsoft.com/office/drawing/2014/main" id="{BEA67242-858F-2ADB-600E-8F26764BCF11}"/>
              </a:ext>
            </a:extLst>
          </p:cNvPr>
          <p:cNvPicPr>
            <a:picLocks noChangeAspect="1"/>
          </p:cNvPicPr>
          <p:nvPr/>
        </p:nvPicPr>
        <p:blipFill>
          <a:blip r:embed="rId2"/>
          <a:stretch>
            <a:fillRect/>
          </a:stretch>
        </p:blipFill>
        <p:spPr>
          <a:xfrm>
            <a:off x="3810000" y="3543300"/>
            <a:ext cx="10296238" cy="3733800"/>
          </a:xfrm>
          <a:prstGeom prst="rect">
            <a:avLst/>
          </a:prstGeom>
        </p:spPr>
      </p:pic>
    </p:spTree>
    <p:extLst>
      <p:ext uri="{BB962C8B-B14F-4D97-AF65-F5344CB8AC3E}">
        <p14:creationId xmlns:p14="http://schemas.microsoft.com/office/powerpoint/2010/main" val="40075273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AC29F-3624-E5E8-4E89-3F4E76F5B539}"/>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C569EC4A-A645-6B20-B8C9-886DE3A57BBD}"/>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ADCD141F-D2BB-24EA-BCEC-7335497B91D2}"/>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9B6B066F-634E-E15F-DAB9-B980C334A93F}"/>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56A27C32-AE1D-6392-455B-427C7B91C331}"/>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38BD0192-5B86-4163-CFD7-B3397C701CD4}"/>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2252CF5D-72DE-88A9-FE2C-291CF1FF15B3}"/>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EBB702E2-0ADA-458E-FC22-FB8DF08D521A}"/>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A8E51672-0A26-B643-57D0-807E21DC008F}"/>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F59B7A96-3348-C82B-373D-A46E9CBB703A}"/>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DEAC2B2D-E622-D13F-4289-E129EEA35BAE}"/>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D4D855B0-B2D6-4006-933D-6E6BCD5E9865}"/>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A696B36C-8348-D633-DCDD-0FEF9F851F0F}"/>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C3F7CE09-8EBA-D0DD-0722-B3B7F7A4F362}"/>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3971F5D8-622C-0B61-3F14-D1089C040317}"/>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7F30F3D1-D862-961B-FC48-CC3C60576A3D}"/>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5FF09B93-993C-A341-2B78-CE2D78D125DE}"/>
              </a:ext>
            </a:extLst>
          </p:cNvPr>
          <p:cNvSpPr txBox="1"/>
          <p:nvPr/>
        </p:nvSpPr>
        <p:spPr>
          <a:xfrm>
            <a:off x="523771" y="3030363"/>
            <a:ext cx="5395086" cy="3046988"/>
          </a:xfrm>
          <a:prstGeom prst="rect">
            <a:avLst/>
          </a:prstGeom>
        </p:spPr>
        <p:txBody>
          <a:bodyPr wrap="square" lIns="0" tIns="0" rIns="0" bIns="0" rtlCol="0" anchor="t">
            <a:spAutoFit/>
          </a:bodyPr>
          <a:lstStyle/>
          <a:p>
            <a:pPr lvl="0" algn="just">
              <a:spcBef>
                <a:spcPct val="0"/>
              </a:spcBef>
              <a:defRPr/>
            </a:pPr>
            <a:endParaRPr lang="tr-TR" sz="2200" dirty="0">
              <a:solidFill>
                <a:srgbClr val="FFFFFF"/>
              </a:solidFill>
              <a:latin typeface="Fira Code"/>
              <a:ea typeface="Fira Code"/>
              <a:cs typeface="Fira Code"/>
              <a:sym typeface="Fira Code"/>
            </a:endParaRPr>
          </a:p>
          <a:p>
            <a:pPr lvl="0" algn="just">
              <a:spcBef>
                <a:spcPct val="0"/>
              </a:spcBef>
              <a:defRPr/>
            </a:pPr>
            <a:endParaRPr lang="tr-TR" sz="2200" dirty="0">
              <a:solidFill>
                <a:srgbClr val="FFFFFF"/>
              </a:solidFill>
              <a:latin typeface="Fira Code"/>
              <a:ea typeface="Fira Code"/>
              <a:cs typeface="Fira Code"/>
              <a:sym typeface="Fira Code"/>
            </a:endParaRPr>
          </a:p>
          <a:p>
            <a:pPr lvl="0" algn="just">
              <a:spcBef>
                <a:spcPct val="0"/>
              </a:spcBef>
              <a:defRPr/>
            </a:pPr>
            <a:r>
              <a:rPr lang="tr-TR" sz="2200" dirty="0">
                <a:solidFill>
                  <a:srgbClr val="FFFFFF"/>
                </a:solidFill>
                <a:latin typeface="Fira Code"/>
                <a:ea typeface="Fira Code"/>
                <a:cs typeface="Fira Code"/>
                <a:sym typeface="Fira Code"/>
              </a:rPr>
              <a:t>**Örnek Çıktı:**```</a:t>
            </a:r>
          </a:p>
          <a:p>
            <a:pPr lvl="0" algn="just">
              <a:spcBef>
                <a:spcPct val="0"/>
              </a:spcBef>
              <a:defRPr/>
            </a:pPr>
            <a:r>
              <a:rPr lang="tr-TR" sz="2200" dirty="0">
                <a:solidFill>
                  <a:srgbClr val="FFFFFF"/>
                </a:solidFill>
                <a:latin typeface="Fira Code"/>
                <a:ea typeface="Fira Code"/>
                <a:cs typeface="Fira Code"/>
                <a:sym typeface="Fira Code"/>
              </a:rPr>
              <a:t>1-100 arası sayı tahmin edin: 50</a:t>
            </a:r>
          </a:p>
          <a:p>
            <a:pPr lvl="0" algn="just">
              <a:spcBef>
                <a:spcPct val="0"/>
              </a:spcBef>
              <a:defRPr/>
            </a:pPr>
            <a:r>
              <a:rPr lang="tr-TR" sz="2200" dirty="0">
                <a:solidFill>
                  <a:srgbClr val="FFFFFF"/>
                </a:solidFill>
                <a:latin typeface="Fira Code"/>
                <a:ea typeface="Fira Code"/>
                <a:cs typeface="Fira Code"/>
                <a:sym typeface="Fira Code"/>
              </a:rPr>
              <a:t>Daha büyük bir sayı deneyin!</a:t>
            </a:r>
          </a:p>
          <a:p>
            <a:pPr lvl="0" algn="just">
              <a:spcBef>
                <a:spcPct val="0"/>
              </a:spcBef>
              <a:defRPr/>
            </a:pPr>
            <a:r>
              <a:rPr lang="tr-TR" sz="2200" dirty="0">
                <a:solidFill>
                  <a:srgbClr val="FFFFFF"/>
                </a:solidFill>
                <a:latin typeface="Fira Code"/>
                <a:ea typeface="Fira Code"/>
                <a:cs typeface="Fira Code"/>
                <a:sym typeface="Fira Code"/>
              </a:rPr>
              <a:t>1-100 arası sayı tahmin edin: 75</a:t>
            </a:r>
          </a:p>
          <a:p>
            <a:pPr lvl="0" algn="just">
              <a:spcBef>
                <a:spcPct val="0"/>
              </a:spcBef>
              <a:defRPr/>
            </a:pPr>
            <a:r>
              <a:rPr lang="tr-TR" sz="2200" dirty="0">
                <a:solidFill>
                  <a:srgbClr val="FFFFFF"/>
                </a:solidFill>
                <a:latin typeface="Fira Code"/>
                <a:ea typeface="Fira Code"/>
                <a:cs typeface="Fira Code"/>
                <a:sym typeface="Fira Code"/>
              </a:rPr>
              <a:t>Daha küçük bir sayı deneyin!</a:t>
            </a:r>
          </a:p>
          <a:p>
            <a:pPr lvl="0" algn="just">
              <a:spcBef>
                <a:spcPct val="0"/>
              </a:spcBef>
              <a:defRPr/>
            </a:pPr>
            <a:r>
              <a:rPr lang="tr-TR" sz="2200" dirty="0">
                <a:solidFill>
                  <a:srgbClr val="FFFFFF"/>
                </a:solidFill>
                <a:latin typeface="Fira Code"/>
                <a:ea typeface="Fira Code"/>
                <a:cs typeface="Fira Code"/>
                <a:sym typeface="Fira Code"/>
              </a:rPr>
              <a:t>1-100 arası sayı tahmin edin: 62</a:t>
            </a:r>
          </a:p>
          <a:p>
            <a:pPr lvl="0" algn="just">
              <a:spcBef>
                <a:spcPct val="0"/>
              </a:spcBef>
              <a:defRPr/>
            </a:pPr>
            <a:r>
              <a:rPr lang="tr-TR" sz="2200" dirty="0">
                <a:solidFill>
                  <a:srgbClr val="FFFFFF"/>
                </a:solidFill>
                <a:latin typeface="Fira Code"/>
                <a:ea typeface="Fira Code"/>
                <a:cs typeface="Fira Code"/>
                <a:sym typeface="Fira Code"/>
              </a:rPr>
              <a:t>Tebrikler! Doğru tahmin!</a:t>
            </a:r>
          </a:p>
        </p:txBody>
      </p:sp>
      <p:sp>
        <p:nvSpPr>
          <p:cNvPr id="16" name="Slayt Numarası Yer Tutucusu 15">
            <a:extLst>
              <a:ext uri="{FF2B5EF4-FFF2-40B4-BE49-F238E27FC236}">
                <a16:creationId xmlns:a16="http://schemas.microsoft.com/office/drawing/2014/main" id="{972A5557-0D90-C92E-F2DB-D968D6B4B9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sp>
        <p:nvSpPr>
          <p:cNvPr id="2" name="TextBox 15">
            <a:extLst>
              <a:ext uri="{FF2B5EF4-FFF2-40B4-BE49-F238E27FC236}">
                <a16:creationId xmlns:a16="http://schemas.microsoft.com/office/drawing/2014/main" id="{82025846-02DF-B024-6E51-C9D278D045A3}"/>
              </a:ext>
            </a:extLst>
          </p:cNvPr>
          <p:cNvSpPr txBox="1"/>
          <p:nvPr/>
        </p:nvSpPr>
        <p:spPr>
          <a:xfrm>
            <a:off x="685800" y="1470727"/>
            <a:ext cx="17602200" cy="1292790"/>
          </a:xfrm>
          <a:prstGeom prst="rect">
            <a:avLst/>
          </a:prstGeom>
        </p:spPr>
        <p:txBody>
          <a:bodyPr wrap="square" lIns="0" tIns="0" rIns="0" bIns="0" rtlCol="0" anchor="t">
            <a:spAutoFit/>
          </a:bodyPr>
          <a:lstStyle/>
          <a:p>
            <a:pPr>
              <a:lnSpc>
                <a:spcPts val="10260"/>
              </a:lnSpc>
              <a:spcBef>
                <a:spcPct val="0"/>
              </a:spcBef>
              <a:defRPr/>
            </a:pPr>
            <a:r>
              <a:rPr lang="en-US" sz="7200" dirty="0">
                <a:solidFill>
                  <a:srgbClr val="7ED957"/>
                </a:solidFill>
                <a:latin typeface="Fira Code"/>
                <a:ea typeface="Fira Code"/>
                <a:cs typeface="Fira Code"/>
                <a:sym typeface="Fira Code"/>
              </a:rPr>
              <a:t>{0</a:t>
            </a:r>
            <a:r>
              <a:rPr lang="tr-TR" sz="7200" dirty="0">
                <a:solidFill>
                  <a:srgbClr val="7ED957"/>
                </a:solidFill>
                <a:latin typeface="Fira Code"/>
                <a:ea typeface="Fira Code"/>
                <a:cs typeface="Fira Code"/>
                <a:sym typeface="Fira Code"/>
              </a:rPr>
              <a:t>1</a:t>
            </a:r>
            <a:r>
              <a:rPr lang="en-US" sz="7200" dirty="0">
                <a:solidFill>
                  <a:srgbClr val="7ED957"/>
                </a:solidFill>
                <a:latin typeface="Fira Code"/>
                <a:ea typeface="Fira Code"/>
                <a:cs typeface="Fira Code"/>
                <a:sym typeface="Fira Code"/>
              </a:rPr>
              <a:t>}</a:t>
            </a:r>
            <a:r>
              <a:rPr lang="tr-TR" sz="7200" dirty="0">
                <a:solidFill>
                  <a:srgbClr val="7ED957"/>
                </a:solidFill>
                <a:latin typeface="Fira Code"/>
                <a:ea typeface="Fira Code"/>
                <a:cs typeface="Fira Code"/>
                <a:sym typeface="Fira Code"/>
              </a:rPr>
              <a:t> </a:t>
            </a:r>
            <a:r>
              <a:rPr lang="tr-TR" sz="7200" dirty="0">
                <a:solidFill>
                  <a:srgbClr val="FF5858"/>
                </a:solidFill>
                <a:latin typeface="Fira Code"/>
                <a:ea typeface="Fira Code"/>
                <a:cs typeface="Fira Code"/>
                <a:sym typeface="Fira Code"/>
              </a:rPr>
              <a:t>Önceki Hafta Tekrarı</a:t>
            </a:r>
          </a:p>
        </p:txBody>
      </p:sp>
      <p:grpSp>
        <p:nvGrpSpPr>
          <p:cNvPr id="15" name="Grup 14">
            <a:extLst>
              <a:ext uri="{FF2B5EF4-FFF2-40B4-BE49-F238E27FC236}">
                <a16:creationId xmlns:a16="http://schemas.microsoft.com/office/drawing/2014/main" id="{451F07EA-1FA9-0B68-12C2-B5B048173BF5}"/>
              </a:ext>
            </a:extLst>
          </p:cNvPr>
          <p:cNvGrpSpPr/>
          <p:nvPr/>
        </p:nvGrpSpPr>
        <p:grpSpPr>
          <a:xfrm>
            <a:off x="6172200" y="2628899"/>
            <a:ext cx="11809743" cy="7686369"/>
            <a:chOff x="2781854" y="3916887"/>
            <a:chExt cx="13029902" cy="6370113"/>
          </a:xfrm>
        </p:grpSpPr>
        <p:grpSp>
          <p:nvGrpSpPr>
            <p:cNvPr id="17" name="Grup 16">
              <a:extLst>
                <a:ext uri="{FF2B5EF4-FFF2-40B4-BE49-F238E27FC236}">
                  <a16:creationId xmlns:a16="http://schemas.microsoft.com/office/drawing/2014/main" id="{AE7C248F-A6E2-C347-9670-478303AAA523}"/>
                </a:ext>
              </a:extLst>
            </p:cNvPr>
            <p:cNvGrpSpPr/>
            <p:nvPr/>
          </p:nvGrpSpPr>
          <p:grpSpPr>
            <a:xfrm>
              <a:off x="2781854" y="3916887"/>
              <a:ext cx="13029902" cy="6370113"/>
              <a:chOff x="2781854" y="3872602"/>
              <a:chExt cx="13029902" cy="6370113"/>
            </a:xfrm>
          </p:grpSpPr>
          <p:grpSp>
            <p:nvGrpSpPr>
              <p:cNvPr id="19" name="Group 3">
                <a:extLst>
                  <a:ext uri="{FF2B5EF4-FFF2-40B4-BE49-F238E27FC236}">
                    <a16:creationId xmlns:a16="http://schemas.microsoft.com/office/drawing/2014/main" id="{A266BDDE-8252-6739-1AEA-DA64BA045C4F}"/>
                  </a:ext>
                </a:extLst>
              </p:cNvPr>
              <p:cNvGrpSpPr>
                <a:grpSpLocks noChangeAspect="1"/>
              </p:cNvGrpSpPr>
              <p:nvPr/>
            </p:nvGrpSpPr>
            <p:grpSpPr>
              <a:xfrm>
                <a:off x="2781854" y="3872602"/>
                <a:ext cx="13029902" cy="6370113"/>
                <a:chOff x="0" y="-1"/>
                <a:chExt cx="7467600" cy="6002021"/>
              </a:xfrm>
            </p:grpSpPr>
            <p:sp>
              <p:nvSpPr>
                <p:cNvPr id="22" name="Freeform 4">
                  <a:extLst>
                    <a:ext uri="{FF2B5EF4-FFF2-40B4-BE49-F238E27FC236}">
                      <a16:creationId xmlns:a16="http://schemas.microsoft.com/office/drawing/2014/main" id="{D1BE3AF7-7456-0030-05E0-37DB529E0DF6}"/>
                    </a:ext>
                  </a:extLst>
                </p:cNvPr>
                <p:cNvSpPr/>
                <p:nvPr/>
              </p:nvSpPr>
              <p:spPr>
                <a:xfrm>
                  <a:off x="0" y="-1"/>
                  <a:ext cx="7467600" cy="4853666"/>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5">
                  <a:extLst>
                    <a:ext uri="{FF2B5EF4-FFF2-40B4-BE49-F238E27FC236}">
                      <a16:creationId xmlns:a16="http://schemas.microsoft.com/office/drawing/2014/main" id="{9CD3208A-4FDE-01BA-4144-8ECEC5BC00FE}"/>
                    </a:ext>
                  </a:extLst>
                </p:cNvPr>
                <p:cNvSpPr/>
                <p:nvPr/>
              </p:nvSpPr>
              <p:spPr>
                <a:xfrm>
                  <a:off x="0" y="4887277"/>
                  <a:ext cx="7467600" cy="323533"/>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Freeform 6">
                  <a:extLst>
                    <a:ext uri="{FF2B5EF4-FFF2-40B4-BE49-F238E27FC236}">
                      <a16:creationId xmlns:a16="http://schemas.microsoft.com/office/drawing/2014/main" id="{E9BDF3CF-9CF8-889F-A992-3DC3D26A4D4B}"/>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Dikdörtgen 19">
                <a:extLst>
                  <a:ext uri="{FF2B5EF4-FFF2-40B4-BE49-F238E27FC236}">
                    <a16:creationId xmlns:a16="http://schemas.microsoft.com/office/drawing/2014/main" id="{6C047F8E-ADAB-EDDD-FABB-013569735A60}"/>
                  </a:ext>
                </a:extLst>
              </p:cNvPr>
              <p:cNvSpPr/>
              <p:nvPr/>
            </p:nvSpPr>
            <p:spPr>
              <a:xfrm>
                <a:off x="3361597" y="4093353"/>
                <a:ext cx="11975977" cy="462371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solidFill>
                      <a:sysClr val="windowText" lastClr="000000"/>
                    </a:solidFill>
                  </a:ln>
                  <a:solidFill>
                    <a:sysClr val="windowText" lastClr="000000"/>
                  </a:solidFill>
                  <a:effectLst/>
                  <a:uLnTx/>
                  <a:uFillTx/>
                  <a:latin typeface="Calibri"/>
                  <a:ea typeface="+mn-ea"/>
                  <a:cs typeface="+mn-cs"/>
                </a:endParaRPr>
              </a:p>
            </p:txBody>
          </p:sp>
        </p:grpSp>
        <p:sp>
          <p:nvSpPr>
            <p:cNvPr id="18" name="TextBox 17">
              <a:extLst>
                <a:ext uri="{FF2B5EF4-FFF2-40B4-BE49-F238E27FC236}">
                  <a16:creationId xmlns:a16="http://schemas.microsoft.com/office/drawing/2014/main" id="{C27AFD01-4859-E306-DAC6-F1C5D9F7AC6D}"/>
                </a:ext>
              </a:extLst>
            </p:cNvPr>
            <p:cNvSpPr txBox="1"/>
            <p:nvPr/>
          </p:nvSpPr>
          <p:spPr>
            <a:xfrm>
              <a:off x="3082079" y="3966453"/>
              <a:ext cx="11975977" cy="5165192"/>
            </a:xfrm>
            <a:prstGeom prst="rect">
              <a:avLst/>
            </a:prstGeom>
          </p:spPr>
          <p:txBody>
            <a:bodyPr wrap="square" lIns="0" tIns="0" rIns="0" bIns="0" rtlCol="0" anchor="t">
              <a:spAutoFit/>
            </a:bodyPr>
            <a:lstStyle/>
            <a:p>
              <a:pPr lvl="0">
                <a:spcBef>
                  <a:spcPct val="0"/>
                </a:spcBef>
                <a:defRPr/>
              </a:pPr>
              <a:r>
                <a:rPr lang="en-US" sz="2700" dirty="0">
                  <a:solidFill>
                    <a:srgbClr val="00FF00"/>
                  </a:solidFill>
                  <a:latin typeface="Consolas" panose="020B0609020204030204" pitchFamily="49" charset="0"/>
                  <a:ea typeface="Fira Code"/>
                  <a:cs typeface="Biome Light" panose="020B0502040204020203" pitchFamily="34" charset="0"/>
                  <a:sym typeface="Fira Code"/>
                </a:rPr>
                <a:t>import random</a:t>
              </a:r>
              <a:endParaRPr lang="tr-TR" sz="27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en-US" sz="2700" dirty="0" err="1">
                  <a:solidFill>
                    <a:srgbClr val="00FF00"/>
                  </a:solidFill>
                  <a:latin typeface="Consolas" panose="020B0609020204030204" pitchFamily="49" charset="0"/>
                  <a:ea typeface="Fira Code"/>
                  <a:cs typeface="Biome Light" panose="020B0502040204020203" pitchFamily="34" charset="0"/>
                  <a:sym typeface="Fira Code"/>
                </a:rPr>
                <a:t>gizli_sayi</a:t>
              </a:r>
              <a:r>
                <a:rPr lang="en-US" sz="2700" dirty="0">
                  <a:solidFill>
                    <a:srgbClr val="00FF00"/>
                  </a:solidFill>
                  <a:latin typeface="Consolas" panose="020B0609020204030204" pitchFamily="49" charset="0"/>
                  <a:ea typeface="Fira Code"/>
                  <a:cs typeface="Biome Light" panose="020B0502040204020203" pitchFamily="34" charset="0"/>
                  <a:sym typeface="Fira Code"/>
                </a:rPr>
                <a:t> =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random.randint</a:t>
              </a:r>
              <a:r>
                <a:rPr lang="en-US" sz="2700" dirty="0">
                  <a:solidFill>
                    <a:srgbClr val="00FF00"/>
                  </a:solidFill>
                  <a:latin typeface="Consolas" panose="020B0609020204030204" pitchFamily="49" charset="0"/>
                  <a:ea typeface="Fira Code"/>
                  <a:cs typeface="Biome Light" panose="020B0502040204020203" pitchFamily="34" charset="0"/>
                  <a:sym typeface="Fira Code"/>
                </a:rPr>
                <a:t>(1, 100)</a:t>
              </a:r>
              <a:endParaRPr lang="tr-TR" sz="27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en-US" sz="2700" dirty="0" err="1">
                  <a:solidFill>
                    <a:srgbClr val="00FF00"/>
                  </a:solidFill>
                  <a:latin typeface="Consolas" panose="020B0609020204030204" pitchFamily="49" charset="0"/>
                  <a:ea typeface="Fira Code"/>
                  <a:cs typeface="Biome Light" panose="020B0502040204020203" pitchFamily="34" charset="0"/>
                  <a:sym typeface="Fira Code"/>
                </a:rPr>
                <a:t>tahmin</a:t>
              </a:r>
              <a:r>
                <a:rPr lang="en-US" sz="2700" dirty="0">
                  <a:solidFill>
                    <a:srgbClr val="00FF00"/>
                  </a:solidFill>
                  <a:latin typeface="Consolas" panose="020B0609020204030204" pitchFamily="49" charset="0"/>
                  <a:ea typeface="Fira Code"/>
                  <a:cs typeface="Biome Light" panose="020B0502040204020203" pitchFamily="34" charset="0"/>
                  <a:sym typeface="Fira Code"/>
                </a:rPr>
                <a:t> = 0</a:t>
              </a:r>
              <a:endParaRPr lang="tr-TR" sz="27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endParaRPr lang="tr-TR" sz="27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en-US" sz="2700" dirty="0">
                  <a:solidFill>
                    <a:srgbClr val="00FF00"/>
                  </a:solidFill>
                  <a:latin typeface="Consolas" panose="020B0609020204030204" pitchFamily="49" charset="0"/>
                  <a:ea typeface="Fira Code"/>
                  <a:cs typeface="Biome Light" panose="020B0502040204020203" pitchFamily="34" charset="0"/>
                  <a:sym typeface="Fira Code"/>
                </a:rPr>
                <a:t>while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tahmin</a:t>
              </a:r>
              <a:r>
                <a:rPr lang="en-US" sz="2700" dirty="0">
                  <a:solidFill>
                    <a:srgbClr val="00FF00"/>
                  </a:solidFill>
                  <a:latin typeface="Consolas" panose="020B0609020204030204" pitchFamily="49" charset="0"/>
                  <a:ea typeface="Fira Code"/>
                  <a:cs typeface="Biome Light" panose="020B0502040204020203" pitchFamily="34" charset="0"/>
                  <a:sym typeface="Fira Code"/>
                </a:rPr>
                <a:t> !=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gizli_sayi</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endParaRPr lang="tr-TR" sz="27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tr-TR"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tahmin</a:t>
              </a:r>
              <a:r>
                <a:rPr lang="en-US" sz="2700" dirty="0">
                  <a:solidFill>
                    <a:srgbClr val="00FF00"/>
                  </a:solidFill>
                  <a:latin typeface="Consolas" panose="020B0609020204030204" pitchFamily="49" charset="0"/>
                  <a:ea typeface="Fira Code"/>
                  <a:cs typeface="Biome Light" panose="020B0502040204020203" pitchFamily="34" charset="0"/>
                  <a:sym typeface="Fira Code"/>
                </a:rPr>
                <a:t> = int(input("1-100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arası</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sayı</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tahmin</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edin</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endParaRPr lang="tr-TR" sz="27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r>
                <a:rPr lang="tr-TR" sz="2700" dirty="0">
                  <a:solidFill>
                    <a:srgbClr val="00FF00"/>
                  </a:solidFill>
                  <a:latin typeface="Consolas" panose="020B0609020204030204" pitchFamily="49" charset="0"/>
                  <a:ea typeface="Fira Code"/>
                  <a:cs typeface="Biome Light" panose="020B0502040204020203" pitchFamily="34" charset="0"/>
                  <a:sym typeface="Fira Code"/>
                </a:rPr>
                <a:t>   </a:t>
              </a:r>
            </a:p>
            <a:p>
              <a:pPr lvl="0">
                <a:spcBef>
                  <a:spcPct val="0"/>
                </a:spcBef>
                <a:defRPr/>
              </a:pPr>
              <a:r>
                <a:rPr lang="tr-TR"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a:solidFill>
                    <a:srgbClr val="00FF00"/>
                  </a:solidFill>
                  <a:latin typeface="Consolas" panose="020B0609020204030204" pitchFamily="49" charset="0"/>
                  <a:ea typeface="Fira Code"/>
                  <a:cs typeface="Biome Light" panose="020B0502040204020203" pitchFamily="34" charset="0"/>
                  <a:sym typeface="Fira Code"/>
                </a:rPr>
                <a:t>if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tahmin</a:t>
              </a:r>
              <a:r>
                <a:rPr lang="en-US" sz="2700" dirty="0">
                  <a:solidFill>
                    <a:srgbClr val="00FF00"/>
                  </a:solidFill>
                  <a:latin typeface="Consolas" panose="020B0609020204030204" pitchFamily="49" charset="0"/>
                  <a:ea typeface="Fira Code"/>
                  <a:cs typeface="Biome Light" panose="020B0502040204020203" pitchFamily="34" charset="0"/>
                  <a:sym typeface="Fira Code"/>
                </a:rPr>
                <a:t> &lt;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gizli_sayi</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endParaRPr lang="tr-TR" sz="27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tr-TR"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a:solidFill>
                    <a:srgbClr val="00FF00"/>
                  </a:solidFill>
                  <a:latin typeface="Consolas" panose="020B0609020204030204" pitchFamily="49" charset="0"/>
                  <a:ea typeface="Fira Code"/>
                  <a:cs typeface="Biome Light" panose="020B0502040204020203" pitchFamily="34" charset="0"/>
                  <a:sym typeface="Fira Code"/>
                </a:rPr>
                <a:t>print("Daha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büyük</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bir</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sayı</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deneyin</a:t>
              </a:r>
              <a:r>
                <a:rPr lang="en-US" sz="2700" dirty="0">
                  <a:solidFill>
                    <a:srgbClr val="00FF00"/>
                  </a:solidFill>
                  <a:latin typeface="Consolas" panose="020B0609020204030204" pitchFamily="49" charset="0"/>
                  <a:ea typeface="Fira Code"/>
                  <a:cs typeface="Biome Light" panose="020B0502040204020203" pitchFamily="34" charset="0"/>
                  <a:sym typeface="Fira Code"/>
                </a:rPr>
                <a:t>!")</a:t>
              </a:r>
              <a:endParaRPr lang="tr-TR" sz="27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endParaRPr lang="tr-TR" sz="27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tr-TR"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elif</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tahmin</a:t>
              </a:r>
              <a:r>
                <a:rPr lang="en-US" sz="2700" dirty="0">
                  <a:solidFill>
                    <a:srgbClr val="00FF00"/>
                  </a:solidFill>
                  <a:latin typeface="Consolas" panose="020B0609020204030204" pitchFamily="49" charset="0"/>
                  <a:ea typeface="Fira Code"/>
                  <a:cs typeface="Biome Light" panose="020B0502040204020203" pitchFamily="34" charset="0"/>
                  <a:sym typeface="Fira Code"/>
                </a:rPr>
                <a:t> &gt;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gizli_sayi</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endParaRPr lang="tr-TR" sz="27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tr-TR"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a:solidFill>
                    <a:srgbClr val="00FF00"/>
                  </a:solidFill>
                  <a:latin typeface="Consolas" panose="020B0609020204030204" pitchFamily="49" charset="0"/>
                  <a:ea typeface="Fira Code"/>
                  <a:cs typeface="Biome Light" panose="020B0502040204020203" pitchFamily="34" charset="0"/>
                  <a:sym typeface="Fira Code"/>
                </a:rPr>
                <a:t>print("Daha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küçük</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bir</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sayı</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deneyin</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endParaRPr lang="tr-TR" sz="27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endParaRPr lang="tr-TR" sz="27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tr-TR"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a:solidFill>
                    <a:srgbClr val="00FF00"/>
                  </a:solidFill>
                  <a:latin typeface="Consolas" panose="020B0609020204030204" pitchFamily="49" charset="0"/>
                  <a:ea typeface="Fira Code"/>
                  <a:cs typeface="Biome Light" panose="020B0502040204020203" pitchFamily="34" charset="0"/>
                  <a:sym typeface="Fira Code"/>
                </a:rPr>
                <a:t>else:        </a:t>
              </a:r>
              <a:endParaRPr lang="tr-TR" sz="27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tr-TR"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a:solidFill>
                    <a:srgbClr val="00FF00"/>
                  </a:solidFill>
                  <a:latin typeface="Consolas" panose="020B0609020204030204" pitchFamily="49" charset="0"/>
                  <a:ea typeface="Fira Code"/>
                  <a:cs typeface="Biome Light" panose="020B0502040204020203" pitchFamily="34" charset="0"/>
                  <a:sym typeface="Fira Code"/>
                </a:rPr>
                <a:t>print("</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Tebrikler</a:t>
              </a:r>
              <a:r>
                <a:rPr lang="en-US" sz="2700" dirty="0">
                  <a:solidFill>
                    <a:srgbClr val="00FF00"/>
                  </a:solidFill>
                  <a:latin typeface="Consolas" panose="020B0609020204030204" pitchFamily="49" charset="0"/>
                  <a:ea typeface="Fira Code"/>
                  <a:cs typeface="Biome Light" panose="020B0502040204020203" pitchFamily="34" charset="0"/>
                  <a:sym typeface="Fira Code"/>
                </a:rPr>
                <a:t>! Doğru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tahmin</a:t>
              </a:r>
              <a:r>
                <a:rPr lang="en-US" sz="2700" dirty="0">
                  <a:solidFill>
                    <a:srgbClr val="00FF00"/>
                  </a:solidFill>
                  <a:latin typeface="Consolas" panose="020B0609020204030204" pitchFamily="49" charset="0"/>
                  <a:ea typeface="Fira Code"/>
                  <a:cs typeface="Biome Light" panose="020B0502040204020203" pitchFamily="34" charset="0"/>
                  <a:sym typeface="Fira Code"/>
                </a:rPr>
                <a:t>!")</a:t>
              </a:r>
              <a:endParaRPr lang="tr-TR" sz="2700" dirty="0">
                <a:solidFill>
                  <a:srgbClr val="00FF00"/>
                </a:solidFill>
                <a:latin typeface="Consolas" panose="020B0609020204030204" pitchFamily="49" charset="0"/>
                <a:ea typeface="Fira Code"/>
                <a:cs typeface="Biome Light" panose="020B0502040204020203" pitchFamily="34" charset="0"/>
                <a:sym typeface="Fira Code"/>
              </a:endParaRPr>
            </a:p>
          </p:txBody>
        </p:sp>
      </p:grpSp>
    </p:spTree>
    <p:extLst>
      <p:ext uri="{BB962C8B-B14F-4D97-AF65-F5344CB8AC3E}">
        <p14:creationId xmlns:p14="http://schemas.microsoft.com/office/powerpoint/2010/main" val="9660568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7DDAF-1BC8-4EDB-B52D-483D42DAB7D0}"/>
            </a:ext>
          </a:extLst>
        </p:cNvPr>
        <p:cNvGrpSpPr/>
        <p:nvPr/>
      </p:nvGrpSpPr>
      <p:grpSpPr>
        <a:xfrm>
          <a:off x="0" y="0"/>
          <a:ext cx="0" cy="0"/>
          <a:chOff x="0" y="0"/>
          <a:chExt cx="0" cy="0"/>
        </a:xfrm>
      </p:grpSpPr>
      <p:sp>
        <p:nvSpPr>
          <p:cNvPr id="2" name="Slayt Numarası Yer Tutucusu 1">
            <a:extLst>
              <a:ext uri="{FF2B5EF4-FFF2-40B4-BE49-F238E27FC236}">
                <a16:creationId xmlns:a16="http://schemas.microsoft.com/office/drawing/2014/main" id="{F2AA0353-2613-A068-144D-9633B91CF2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800" b="0" i="0" u="none" strike="noStrike" kern="1200" cap="none" spc="0" normalizeH="0" baseline="0" noProof="0" dirty="0">
              <a:ln>
                <a:noFill/>
              </a:ln>
              <a:solidFill>
                <a:prstClr val="white"/>
              </a:solidFill>
              <a:effectLst/>
              <a:uLnTx/>
              <a:uFillTx/>
              <a:latin typeface="Fira Code"/>
              <a:ea typeface="Fira Code"/>
              <a:cs typeface="Fira Code"/>
            </a:endParaRPr>
          </a:p>
        </p:txBody>
      </p:sp>
      <p:sp>
        <p:nvSpPr>
          <p:cNvPr id="4" name="TextBox 15">
            <a:extLst>
              <a:ext uri="{FF2B5EF4-FFF2-40B4-BE49-F238E27FC236}">
                <a16:creationId xmlns:a16="http://schemas.microsoft.com/office/drawing/2014/main" id="{05B9B28E-ACE0-12A9-809D-561250C03833}"/>
              </a:ext>
            </a:extLst>
          </p:cNvPr>
          <p:cNvSpPr txBox="1"/>
          <p:nvPr/>
        </p:nvSpPr>
        <p:spPr>
          <a:xfrm>
            <a:off x="685800" y="1470727"/>
            <a:ext cx="17602200" cy="1262590"/>
          </a:xfrm>
          <a:prstGeom prst="rect">
            <a:avLst/>
          </a:prstGeom>
        </p:spPr>
        <p:txBody>
          <a:bodyPr wrap="square" lIns="0" tIns="0" rIns="0" bIns="0" rtlCol="0" anchor="t">
            <a:spAutoFit/>
          </a:bodyPr>
          <a:lstStyle/>
          <a:p>
            <a:pPr marL="0" marR="0" lvl="0" indent="0" algn="l" defTabSz="914400" rtl="0" eaLnBrk="1" fontAlgn="auto" latinLnBrk="0" hangingPunct="1">
              <a:lnSpc>
                <a:spcPts val="10260"/>
              </a:lnSpc>
              <a:spcBef>
                <a:spcPct val="0"/>
              </a:spcBef>
              <a:spcAft>
                <a:spcPts val="0"/>
              </a:spcAft>
              <a:buClrTx/>
              <a:buSzTx/>
              <a:buFontTx/>
              <a:buNone/>
              <a:tabLst/>
              <a:defRPr/>
            </a:pPr>
            <a:r>
              <a:rPr kumimoji="0" lang="en-US" sz="7200" b="0" i="0" u="none" strike="noStrike" kern="1200" cap="none" spc="0" normalizeH="0" baseline="0" noProof="0" dirty="0">
                <a:ln>
                  <a:noFill/>
                </a:ln>
                <a:solidFill>
                  <a:srgbClr val="FFCA04"/>
                </a:solidFill>
                <a:effectLst/>
                <a:uLnTx/>
                <a:uFillTx/>
                <a:latin typeface="Fira Code"/>
                <a:ea typeface="Fira Code"/>
                <a:cs typeface="Fira Code"/>
                <a:sym typeface="Fira Code"/>
              </a:rPr>
              <a:t>{0</a:t>
            </a:r>
            <a:r>
              <a:rPr lang="tr-TR" sz="7200" dirty="0">
                <a:solidFill>
                  <a:srgbClr val="FFCA04"/>
                </a:solidFill>
                <a:latin typeface="Fira Code"/>
                <a:ea typeface="Fira Code"/>
                <a:cs typeface="Fira Code"/>
                <a:sym typeface="Fira Code"/>
              </a:rPr>
              <a:t>5</a:t>
            </a:r>
            <a:r>
              <a:rPr kumimoji="0" lang="en-US" sz="7200" b="0" i="0" u="none" strike="noStrike" kern="1200" cap="none" spc="0" normalizeH="0" baseline="0" noProof="0" dirty="0">
                <a:ln>
                  <a:noFill/>
                </a:ln>
                <a:solidFill>
                  <a:srgbClr val="FFCA04"/>
                </a:solidFill>
                <a:effectLst/>
                <a:uLnTx/>
                <a:uFillTx/>
                <a:latin typeface="Fira Code"/>
                <a:ea typeface="Fira Code"/>
                <a:cs typeface="Fira Code"/>
                <a:sym typeface="Fira Code"/>
              </a:rPr>
              <a:t>}</a:t>
            </a:r>
            <a:r>
              <a:rPr kumimoji="0" lang="tr-TR" sz="7200" b="0" i="0" u="none" strike="noStrike" kern="1200" cap="none" spc="0" normalizeH="0" baseline="0" noProof="0" dirty="0">
                <a:ln>
                  <a:noFill/>
                </a:ln>
                <a:solidFill>
                  <a:srgbClr val="FFCA04"/>
                </a:solidFill>
                <a:effectLst/>
                <a:uLnTx/>
                <a:uFillTx/>
                <a:latin typeface="Fira Code"/>
                <a:ea typeface="Fira Code"/>
                <a:cs typeface="Fira Code"/>
                <a:sym typeface="Fira Code"/>
              </a:rPr>
              <a:t> </a:t>
            </a:r>
            <a:r>
              <a:rPr kumimoji="0" lang="tr-TR" sz="7200" b="0" i="0" u="none" strike="noStrike" kern="1200" cap="none" spc="0" normalizeH="0" baseline="0" noProof="0" dirty="0">
                <a:ln>
                  <a:noFill/>
                </a:ln>
                <a:solidFill>
                  <a:srgbClr val="FF5858"/>
                </a:solidFill>
                <a:effectLst/>
                <a:uLnTx/>
                <a:uFillTx/>
                <a:latin typeface="Fira Code"/>
                <a:ea typeface="Fira Code"/>
                <a:cs typeface="Fira Code"/>
                <a:sym typeface="Fira Code"/>
              </a:rPr>
              <a:t>Fonksiyon Tanımlama</a:t>
            </a:r>
          </a:p>
        </p:txBody>
      </p:sp>
      <p:sp>
        <p:nvSpPr>
          <p:cNvPr id="8" name="TextBox 16">
            <a:extLst>
              <a:ext uri="{FF2B5EF4-FFF2-40B4-BE49-F238E27FC236}">
                <a16:creationId xmlns:a16="http://schemas.microsoft.com/office/drawing/2014/main" id="{17A5DEBC-67AE-7BEC-9FE3-2FFB375ABB43}"/>
              </a:ext>
            </a:extLst>
          </p:cNvPr>
          <p:cNvSpPr txBox="1"/>
          <p:nvPr/>
        </p:nvSpPr>
        <p:spPr>
          <a:xfrm>
            <a:off x="12290" y="5049023"/>
            <a:ext cx="18288000" cy="1508105"/>
          </a:xfrm>
          <a:prstGeom prst="rect">
            <a:avLst/>
          </a:prstGeom>
        </p:spPr>
        <p:txBody>
          <a:bodyPr wrap="square" lIns="0" tIns="0" rIns="0" bIns="0" rtlCol="0" anchor="t">
            <a:spAutoFit/>
          </a:bodyPr>
          <a:lstStyle/>
          <a:p>
            <a:pPr lvl="0" algn="ctr">
              <a:spcBef>
                <a:spcPct val="0"/>
              </a:spcBef>
              <a:defRPr/>
            </a:pPr>
            <a:r>
              <a:rPr lang="tr-TR" sz="4400" b="1" dirty="0">
                <a:solidFill>
                  <a:srgbClr val="FFC000"/>
                </a:solidFill>
                <a:latin typeface="Fira Code"/>
                <a:ea typeface="Fira Code"/>
                <a:cs typeface="Fira Code"/>
                <a:sym typeface="Fira Code"/>
              </a:rPr>
              <a:t>Tebrikler ilk </a:t>
            </a:r>
            <a:r>
              <a:rPr lang="tr-TR" sz="4400" b="1" dirty="0" err="1">
                <a:solidFill>
                  <a:srgbClr val="FFC000"/>
                </a:solidFill>
                <a:latin typeface="Fira Code"/>
                <a:ea typeface="Fira Code"/>
                <a:cs typeface="Fira Code"/>
                <a:sym typeface="Fira Code"/>
              </a:rPr>
              <a:t>exe’nizi</a:t>
            </a:r>
            <a:r>
              <a:rPr lang="tr-TR" sz="4400" b="1" dirty="0">
                <a:solidFill>
                  <a:srgbClr val="FFC000"/>
                </a:solidFill>
                <a:latin typeface="Fira Code"/>
                <a:ea typeface="Fira Code"/>
                <a:cs typeface="Fira Code"/>
                <a:sym typeface="Fira Code"/>
              </a:rPr>
              <a:t> oluşturdunuz.</a:t>
            </a:r>
            <a:endParaRPr lang="tr-TR" sz="3000" dirty="0">
              <a:solidFill>
                <a:srgbClr val="FFFFFF"/>
              </a:solidFill>
              <a:latin typeface="Fira Code"/>
              <a:ea typeface="Fira Code"/>
              <a:cs typeface="Fira Code"/>
              <a:sym typeface="Fira Code"/>
            </a:endParaRPr>
          </a:p>
          <a:p>
            <a:pPr lvl="0" algn="ctr">
              <a:spcBef>
                <a:spcPct val="0"/>
              </a:spcBef>
              <a:defRPr/>
            </a:pPr>
            <a:r>
              <a:rPr lang="tr-TR" sz="3000" dirty="0" err="1">
                <a:solidFill>
                  <a:srgbClr val="FFFFFF"/>
                </a:solidFill>
                <a:latin typeface="Fira Code"/>
                <a:ea typeface="Fira Code"/>
                <a:cs typeface="Fira Code"/>
                <a:sym typeface="Fira Code"/>
              </a:rPr>
              <a:t>Dist</a:t>
            </a:r>
            <a:r>
              <a:rPr lang="tr-TR" sz="3000" dirty="0">
                <a:solidFill>
                  <a:srgbClr val="FFFFFF"/>
                </a:solidFill>
                <a:latin typeface="Fira Code"/>
                <a:ea typeface="Fira Code"/>
                <a:cs typeface="Fira Code"/>
                <a:sym typeface="Fira Code"/>
              </a:rPr>
              <a:t> klasörünün içindeki </a:t>
            </a:r>
            <a:r>
              <a:rPr lang="tr-TR" sz="5400" b="1" dirty="0" err="1">
                <a:solidFill>
                  <a:srgbClr val="FFC000"/>
                </a:solidFill>
                <a:latin typeface="Fira Code"/>
                <a:ea typeface="Fira Code"/>
                <a:cs typeface="Fira Code"/>
                <a:sym typeface="Fira Code"/>
              </a:rPr>
              <a:t>exe</a:t>
            </a:r>
            <a:r>
              <a:rPr lang="tr-TR" sz="3000" dirty="0">
                <a:solidFill>
                  <a:srgbClr val="FFFFFF"/>
                </a:solidFill>
                <a:latin typeface="Fira Code"/>
                <a:ea typeface="Fira Code"/>
                <a:cs typeface="Fira Code"/>
                <a:sym typeface="Fira Code"/>
              </a:rPr>
              <a:t> tüm </a:t>
            </a:r>
            <a:r>
              <a:rPr lang="tr-TR" sz="3000" dirty="0" err="1">
                <a:solidFill>
                  <a:srgbClr val="FFFFFF"/>
                </a:solidFill>
                <a:latin typeface="Fira Code"/>
                <a:ea typeface="Fira Code"/>
                <a:cs typeface="Fira Code"/>
                <a:sym typeface="Fira Code"/>
              </a:rPr>
              <a:t>Windows’larda</a:t>
            </a:r>
            <a:r>
              <a:rPr lang="tr-TR" sz="3000" dirty="0">
                <a:solidFill>
                  <a:srgbClr val="FFFFFF"/>
                </a:solidFill>
                <a:latin typeface="Fira Code"/>
                <a:ea typeface="Fira Code"/>
                <a:cs typeface="Fira Code"/>
                <a:sym typeface="Fira Code"/>
              </a:rPr>
              <a:t> çalışabilen hesap makineniz.  </a:t>
            </a:r>
            <a:endParaRPr kumimoji="0" lang="tr-TR" sz="30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pic>
        <p:nvPicPr>
          <p:cNvPr id="5" name="Resim 4" descr="metin, çizgi, yazı tipi, sayı, numara içeren bir resim&#10;&#10;Yapay zeka tarafından oluşturulmuş içerik yanlış olabilir.">
            <a:extLst>
              <a:ext uri="{FF2B5EF4-FFF2-40B4-BE49-F238E27FC236}">
                <a16:creationId xmlns:a16="http://schemas.microsoft.com/office/drawing/2014/main" id="{103A21B3-3064-40B5-50D2-930F7B06C515}"/>
              </a:ext>
            </a:extLst>
          </p:cNvPr>
          <p:cNvPicPr>
            <a:picLocks noChangeAspect="1"/>
          </p:cNvPicPr>
          <p:nvPr/>
        </p:nvPicPr>
        <p:blipFill>
          <a:blip r:embed="rId2"/>
          <a:stretch>
            <a:fillRect/>
          </a:stretch>
        </p:blipFill>
        <p:spPr>
          <a:xfrm>
            <a:off x="3657600" y="2615737"/>
            <a:ext cx="10021022" cy="2293425"/>
          </a:xfrm>
          <a:prstGeom prst="rect">
            <a:avLst/>
          </a:prstGeom>
        </p:spPr>
      </p:pic>
      <p:pic>
        <p:nvPicPr>
          <p:cNvPr id="1030" name="Picture 6">
            <a:extLst>
              <a:ext uri="{FF2B5EF4-FFF2-40B4-BE49-F238E27FC236}">
                <a16:creationId xmlns:a16="http://schemas.microsoft.com/office/drawing/2014/main" id="{BDDE2D48-6443-A8A5-5069-802D1FE476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1011" y="6519028"/>
            <a:ext cx="6934200" cy="3727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3065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E8E16-DDB7-4CDA-CD35-DE3C37B85F4F}"/>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AA41E8EC-3FB5-EBFF-FCAA-3E4C3A0E1CCA}"/>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95560850-0BA2-E0B5-E19B-D4AA256EEFEE}"/>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E2B41580-7CA4-82D5-F3E9-15C759512C0C}"/>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558A5D6E-2B46-EBCB-B381-F876CE116CF5}"/>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3653A352-0F3B-71E8-41C3-CED976A72B5A}"/>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56434956-5279-7963-E305-9B4F8A31947C}"/>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89A49471-B72C-9811-8C6F-0FB5F781227F}"/>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F30E867F-956D-6F1F-EA1D-D3B72C27631F}"/>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9AF17CDF-C627-34ED-3079-0F3E9B6F4D96}"/>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EAEFAEB8-F930-352D-4352-D3719B3AF37A}"/>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4DCDC553-0EFE-2797-DFAC-218861751DE1}"/>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5DF9E3EA-FFAD-3285-86D5-83D4E513CAE0}"/>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772D5F8D-5B29-6FEC-D083-BF856599E2AD}"/>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1C67C4E6-ACC2-BB21-AD3A-0C8CF1328B18}"/>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2594605A-A6D3-524F-4A69-F5C298DE6524}"/>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77B15B37-F3BC-C205-FEC4-C24E854EE66C}"/>
              </a:ext>
            </a:extLst>
          </p:cNvPr>
          <p:cNvSpPr txBox="1"/>
          <p:nvPr/>
        </p:nvSpPr>
        <p:spPr>
          <a:xfrm>
            <a:off x="9726609" y="3305657"/>
            <a:ext cx="8408991" cy="984885"/>
          </a:xfrm>
          <a:prstGeom prst="rect">
            <a:avLst/>
          </a:prstGeom>
        </p:spPr>
        <p:txBody>
          <a:bodyPr wrap="square" lIns="0" tIns="0" rIns="0" bIns="0" rtlCol="0" anchor="t">
            <a:spAutoFit/>
          </a:bodyPr>
          <a:lstStyle/>
          <a:p>
            <a:pPr lvl="0" algn="just">
              <a:spcBef>
                <a:spcPct val="0"/>
              </a:spcBef>
              <a:defRPr/>
            </a:pPr>
            <a:r>
              <a:rPr lang="tr-TR" sz="3200" dirty="0">
                <a:solidFill>
                  <a:srgbClr val="FFFFFF"/>
                </a:solidFill>
                <a:latin typeface="Fira Code"/>
                <a:ea typeface="Fira Code"/>
                <a:cs typeface="Fira Code"/>
                <a:sym typeface="Fira Code"/>
              </a:rPr>
              <a:t>Yandaki kodu bilgisayarınızda çalıştırınız.</a:t>
            </a:r>
            <a:endParaRPr lang="en-US" sz="3200" dirty="0">
              <a:solidFill>
                <a:srgbClr val="FFFFFF"/>
              </a:solidFill>
              <a:latin typeface="Fira Code"/>
              <a:ea typeface="Fira Code"/>
              <a:cs typeface="Fira Code"/>
              <a:sym typeface="Fira Code"/>
            </a:endParaRPr>
          </a:p>
        </p:txBody>
      </p:sp>
      <p:sp>
        <p:nvSpPr>
          <p:cNvPr id="16" name="Slayt Numarası Yer Tutucusu 15">
            <a:extLst>
              <a:ext uri="{FF2B5EF4-FFF2-40B4-BE49-F238E27FC236}">
                <a16:creationId xmlns:a16="http://schemas.microsoft.com/office/drawing/2014/main" id="{1C3C2134-6817-B0AE-8B1D-9B1FD518EA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grpSp>
        <p:nvGrpSpPr>
          <p:cNvPr id="15" name="Grup 14">
            <a:extLst>
              <a:ext uri="{FF2B5EF4-FFF2-40B4-BE49-F238E27FC236}">
                <a16:creationId xmlns:a16="http://schemas.microsoft.com/office/drawing/2014/main" id="{A2BC102C-C22B-0821-D331-8CE1BF4498FE}"/>
              </a:ext>
            </a:extLst>
          </p:cNvPr>
          <p:cNvGrpSpPr/>
          <p:nvPr/>
        </p:nvGrpSpPr>
        <p:grpSpPr>
          <a:xfrm>
            <a:off x="658809" y="2763516"/>
            <a:ext cx="8408991" cy="6732470"/>
            <a:chOff x="2781854" y="3916888"/>
            <a:chExt cx="13029902" cy="6370112"/>
          </a:xfrm>
        </p:grpSpPr>
        <p:grpSp>
          <p:nvGrpSpPr>
            <p:cNvPr id="17" name="Grup 16">
              <a:extLst>
                <a:ext uri="{FF2B5EF4-FFF2-40B4-BE49-F238E27FC236}">
                  <a16:creationId xmlns:a16="http://schemas.microsoft.com/office/drawing/2014/main" id="{33FA44A5-CFB9-5EA0-6668-8A2CBA83E43D}"/>
                </a:ext>
              </a:extLst>
            </p:cNvPr>
            <p:cNvGrpSpPr/>
            <p:nvPr/>
          </p:nvGrpSpPr>
          <p:grpSpPr>
            <a:xfrm>
              <a:off x="2781854" y="3916888"/>
              <a:ext cx="13029902" cy="6370112"/>
              <a:chOff x="2781854" y="3872603"/>
              <a:chExt cx="13029902" cy="6370112"/>
            </a:xfrm>
          </p:grpSpPr>
          <p:grpSp>
            <p:nvGrpSpPr>
              <p:cNvPr id="19" name="Group 3">
                <a:extLst>
                  <a:ext uri="{FF2B5EF4-FFF2-40B4-BE49-F238E27FC236}">
                    <a16:creationId xmlns:a16="http://schemas.microsoft.com/office/drawing/2014/main" id="{CA7706F9-2B22-C5CD-778A-A80D555B2C60}"/>
                  </a:ext>
                </a:extLst>
              </p:cNvPr>
              <p:cNvGrpSpPr>
                <a:grpSpLocks noChangeAspect="1"/>
              </p:cNvGrpSpPr>
              <p:nvPr/>
            </p:nvGrpSpPr>
            <p:grpSpPr>
              <a:xfrm>
                <a:off x="2781854" y="3872603"/>
                <a:ext cx="13029902" cy="6370112"/>
                <a:chOff x="0" y="0"/>
                <a:chExt cx="7467600" cy="6002020"/>
              </a:xfrm>
            </p:grpSpPr>
            <p:sp>
              <p:nvSpPr>
                <p:cNvPr id="22" name="Freeform 4">
                  <a:extLst>
                    <a:ext uri="{FF2B5EF4-FFF2-40B4-BE49-F238E27FC236}">
                      <a16:creationId xmlns:a16="http://schemas.microsoft.com/office/drawing/2014/main" id="{EF81A6B0-DE30-9C7A-5DF2-C5AA7D00DB01}"/>
                    </a:ext>
                  </a:extLst>
                </p:cNvPr>
                <p:cNvSpPr/>
                <p:nvPr/>
              </p:nvSpPr>
              <p:spPr>
                <a:xfrm>
                  <a:off x="0" y="0"/>
                  <a:ext cx="7467600" cy="4719056"/>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5">
                  <a:extLst>
                    <a:ext uri="{FF2B5EF4-FFF2-40B4-BE49-F238E27FC236}">
                      <a16:creationId xmlns:a16="http://schemas.microsoft.com/office/drawing/2014/main" id="{84B78A0C-B3BA-D374-9ED0-C5030DB49095}"/>
                    </a:ext>
                  </a:extLst>
                </p:cNvPr>
                <p:cNvSpPr/>
                <p:nvPr/>
              </p:nvSpPr>
              <p:spPr>
                <a:xfrm>
                  <a:off x="0" y="4744417"/>
                  <a:ext cx="7467600" cy="466393"/>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Freeform 6">
                  <a:extLst>
                    <a:ext uri="{FF2B5EF4-FFF2-40B4-BE49-F238E27FC236}">
                      <a16:creationId xmlns:a16="http://schemas.microsoft.com/office/drawing/2014/main" id="{273DAF3E-0BB0-FEF6-9242-C1A766981D3F}"/>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Dikdörtgen 19">
                <a:extLst>
                  <a:ext uri="{FF2B5EF4-FFF2-40B4-BE49-F238E27FC236}">
                    <a16:creationId xmlns:a16="http://schemas.microsoft.com/office/drawing/2014/main" id="{7B3FCA0E-7671-ECC2-98F6-B75A49A8AC25}"/>
                  </a:ext>
                </a:extLst>
              </p:cNvPr>
              <p:cNvSpPr/>
              <p:nvPr/>
            </p:nvSpPr>
            <p:spPr>
              <a:xfrm>
                <a:off x="3399715" y="4128323"/>
                <a:ext cx="11975977" cy="462371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solidFill>
                      <a:sysClr val="windowText" lastClr="000000"/>
                    </a:solidFill>
                  </a:ln>
                  <a:solidFill>
                    <a:sysClr val="windowText" lastClr="000000"/>
                  </a:solidFill>
                  <a:effectLst/>
                  <a:uLnTx/>
                  <a:uFillTx/>
                  <a:latin typeface="Calibri"/>
                  <a:ea typeface="+mn-ea"/>
                  <a:cs typeface="+mn-cs"/>
                </a:endParaRPr>
              </a:p>
            </p:txBody>
          </p:sp>
        </p:grpSp>
        <p:sp>
          <p:nvSpPr>
            <p:cNvPr id="18" name="TextBox 17">
              <a:extLst>
                <a:ext uri="{FF2B5EF4-FFF2-40B4-BE49-F238E27FC236}">
                  <a16:creationId xmlns:a16="http://schemas.microsoft.com/office/drawing/2014/main" id="{85E2DD76-D5E2-7803-5222-5EB53A2CB97B}"/>
                </a:ext>
              </a:extLst>
            </p:cNvPr>
            <p:cNvSpPr txBox="1"/>
            <p:nvPr/>
          </p:nvSpPr>
          <p:spPr>
            <a:xfrm>
              <a:off x="3137852" y="4172608"/>
              <a:ext cx="12313465" cy="4076958"/>
            </a:xfrm>
            <a:prstGeom prst="rect">
              <a:avLst/>
            </a:prstGeom>
          </p:spPr>
          <p:txBody>
            <a:bodyPr wrap="square" lIns="0" tIns="0" rIns="0" bIns="0" rtlCol="0" anchor="t">
              <a:spAutoFit/>
            </a:bodyPr>
            <a:lstStyle/>
            <a:p>
              <a:pPr lvl="0">
                <a:spcBef>
                  <a:spcPct val="0"/>
                </a:spcBef>
                <a:defRPr/>
              </a:pPr>
              <a:r>
                <a:rPr lang="en-US" sz="2800" dirty="0" err="1">
                  <a:solidFill>
                    <a:srgbClr val="00FF00"/>
                  </a:solidFill>
                  <a:latin typeface="Consolas" panose="020B0609020204030204" pitchFamily="49" charset="0"/>
                  <a:ea typeface="Fira Code"/>
                  <a:cs typeface="Biome Light" panose="020B0502040204020203" pitchFamily="34" charset="0"/>
                  <a:sym typeface="Fira Code"/>
                </a:rPr>
                <a:t>bakiye</a:t>
              </a:r>
              <a:r>
                <a:rPr lang="en-US" sz="2800" dirty="0">
                  <a:solidFill>
                    <a:srgbClr val="00FF00"/>
                  </a:solidFill>
                  <a:latin typeface="Consolas" panose="020B0609020204030204" pitchFamily="49" charset="0"/>
                  <a:ea typeface="Fira Code"/>
                  <a:cs typeface="Biome Light" panose="020B0502040204020203" pitchFamily="34" charset="0"/>
                  <a:sym typeface="Fira Code"/>
                </a:rPr>
                <a:t> = 0</a:t>
              </a:r>
            </a:p>
            <a:p>
              <a:pPr lvl="0">
                <a:spcBef>
                  <a:spcPct val="0"/>
                </a:spcBef>
                <a:defRPr/>
              </a:pPr>
              <a:endParaRPr lang="en-US" sz="28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en-US" sz="2800" dirty="0">
                  <a:solidFill>
                    <a:srgbClr val="00FF00"/>
                  </a:solidFill>
                  <a:latin typeface="Consolas" panose="020B0609020204030204" pitchFamily="49" charset="0"/>
                  <a:ea typeface="Fira Code"/>
                  <a:cs typeface="Biome Light" panose="020B0502040204020203" pitchFamily="34" charset="0"/>
                  <a:sym typeface="Fira Code"/>
                </a:rPr>
                <a:t>def </a:t>
              </a:r>
              <a:r>
                <a:rPr lang="en-US" sz="2800" dirty="0" err="1">
                  <a:solidFill>
                    <a:srgbClr val="00FF00"/>
                  </a:solidFill>
                  <a:latin typeface="Consolas" panose="020B0609020204030204" pitchFamily="49" charset="0"/>
                  <a:ea typeface="Fira Code"/>
                  <a:cs typeface="Biome Light" panose="020B0502040204020203" pitchFamily="34" charset="0"/>
                  <a:sym typeface="Fira Code"/>
                </a:rPr>
                <a:t>para_yükle</a:t>
              </a:r>
              <a:r>
                <a:rPr lang="en-US" sz="2800" dirty="0">
                  <a:solidFill>
                    <a:srgbClr val="00FF00"/>
                  </a:solidFill>
                  <a:latin typeface="Consolas" panose="020B0609020204030204" pitchFamily="49" charset="0"/>
                  <a:ea typeface="Fira Code"/>
                  <a:cs typeface="Biome Light" panose="020B0502040204020203" pitchFamily="34" charset="0"/>
                  <a:sym typeface="Fira Code"/>
                </a:rPr>
                <a:t>():</a:t>
              </a:r>
            </a:p>
            <a:p>
              <a:pPr lvl="0">
                <a:spcBef>
                  <a:spcPct val="0"/>
                </a:spcBef>
                <a:defRPr/>
              </a:pPr>
              <a:r>
                <a:rPr lang="en-US" sz="2800" dirty="0">
                  <a:solidFill>
                    <a:srgbClr val="00FF00"/>
                  </a:solidFill>
                  <a:latin typeface="Consolas" panose="020B0609020204030204" pitchFamily="49" charset="0"/>
                  <a:ea typeface="Fira Code"/>
                  <a:cs typeface="Biome Light" panose="020B0502040204020203" pitchFamily="34" charset="0"/>
                  <a:sym typeface="Fira Code"/>
                </a:rPr>
                <a:t>    </a:t>
              </a:r>
              <a:r>
                <a:rPr lang="en-US" sz="2800" dirty="0" err="1">
                  <a:solidFill>
                    <a:srgbClr val="00FF00"/>
                  </a:solidFill>
                  <a:latin typeface="Consolas" panose="020B0609020204030204" pitchFamily="49" charset="0"/>
                  <a:ea typeface="Fira Code"/>
                  <a:cs typeface="Biome Light" panose="020B0502040204020203" pitchFamily="34" charset="0"/>
                  <a:sym typeface="Fira Code"/>
                </a:rPr>
                <a:t>bakiye</a:t>
              </a:r>
              <a:r>
                <a:rPr lang="en-US" sz="2800" dirty="0">
                  <a:solidFill>
                    <a:srgbClr val="00FF00"/>
                  </a:solidFill>
                  <a:latin typeface="Consolas" panose="020B0609020204030204" pitchFamily="49" charset="0"/>
                  <a:ea typeface="Fira Code"/>
                  <a:cs typeface="Biome Light" panose="020B0502040204020203" pitchFamily="34" charset="0"/>
                  <a:sym typeface="Fira Code"/>
                </a:rPr>
                <a:t> += 10</a:t>
              </a:r>
            </a:p>
            <a:p>
              <a:pPr lvl="0">
                <a:spcBef>
                  <a:spcPct val="0"/>
                </a:spcBef>
                <a:defRPr/>
              </a:pPr>
              <a:r>
                <a:rPr lang="en-US" sz="2800" dirty="0">
                  <a:solidFill>
                    <a:srgbClr val="00FF00"/>
                  </a:solidFill>
                  <a:latin typeface="Consolas" panose="020B0609020204030204" pitchFamily="49" charset="0"/>
                  <a:ea typeface="Fira Code"/>
                  <a:cs typeface="Biome Light" panose="020B0502040204020203" pitchFamily="34" charset="0"/>
                  <a:sym typeface="Fira Code"/>
                </a:rPr>
                <a:t>    print("</a:t>
              </a:r>
              <a:r>
                <a:rPr lang="en-US" sz="2800" dirty="0" err="1">
                  <a:solidFill>
                    <a:srgbClr val="00FF00"/>
                  </a:solidFill>
                  <a:latin typeface="Consolas" panose="020B0609020204030204" pitchFamily="49" charset="0"/>
                  <a:ea typeface="Fira Code"/>
                  <a:cs typeface="Biome Light" panose="020B0502040204020203" pitchFamily="34" charset="0"/>
                  <a:sym typeface="Fira Code"/>
                </a:rPr>
                <a:t>bakiye</a:t>
              </a:r>
              <a:r>
                <a:rPr lang="en-US" sz="2800" dirty="0">
                  <a:solidFill>
                    <a:srgbClr val="00FF00"/>
                  </a:solidFill>
                  <a:latin typeface="Consolas" panose="020B0609020204030204" pitchFamily="49" charset="0"/>
                  <a:ea typeface="Fira Code"/>
                  <a:cs typeface="Biome Light" panose="020B0502040204020203" pitchFamily="34" charset="0"/>
                  <a:sym typeface="Fira Code"/>
                </a:rPr>
                <a:t>:", </a:t>
              </a:r>
              <a:r>
                <a:rPr lang="en-US" sz="2800" dirty="0" err="1">
                  <a:solidFill>
                    <a:srgbClr val="00FF00"/>
                  </a:solidFill>
                  <a:latin typeface="Consolas" panose="020B0609020204030204" pitchFamily="49" charset="0"/>
                  <a:ea typeface="Fira Code"/>
                  <a:cs typeface="Biome Light" panose="020B0502040204020203" pitchFamily="34" charset="0"/>
                  <a:sym typeface="Fira Code"/>
                </a:rPr>
                <a:t>bakiye</a:t>
              </a:r>
              <a:r>
                <a:rPr lang="en-US" sz="2800" dirty="0">
                  <a:solidFill>
                    <a:srgbClr val="00FF00"/>
                  </a:solidFill>
                  <a:latin typeface="Consolas" panose="020B0609020204030204" pitchFamily="49" charset="0"/>
                  <a:ea typeface="Fira Code"/>
                  <a:cs typeface="Biome Light" panose="020B0502040204020203" pitchFamily="34" charset="0"/>
                  <a:sym typeface="Fira Code"/>
                </a:rPr>
                <a:t>)</a:t>
              </a:r>
            </a:p>
            <a:p>
              <a:pPr lvl="0">
                <a:spcBef>
                  <a:spcPct val="0"/>
                </a:spcBef>
                <a:defRPr/>
              </a:pPr>
              <a:endParaRPr lang="en-US" sz="28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en-US" sz="2800" dirty="0" err="1">
                  <a:solidFill>
                    <a:srgbClr val="00FF00"/>
                  </a:solidFill>
                  <a:latin typeface="Consolas" panose="020B0609020204030204" pitchFamily="49" charset="0"/>
                  <a:ea typeface="Fira Code"/>
                  <a:cs typeface="Biome Light" panose="020B0502040204020203" pitchFamily="34" charset="0"/>
                  <a:sym typeface="Fira Code"/>
                </a:rPr>
                <a:t>para_yükle</a:t>
              </a:r>
              <a:r>
                <a:rPr lang="en-US" sz="2800" dirty="0">
                  <a:solidFill>
                    <a:srgbClr val="00FF00"/>
                  </a:solidFill>
                  <a:latin typeface="Consolas" panose="020B0609020204030204" pitchFamily="49" charset="0"/>
                  <a:ea typeface="Fira Code"/>
                  <a:cs typeface="Biome Light" panose="020B0502040204020203" pitchFamily="34" charset="0"/>
                  <a:sym typeface="Fira Code"/>
                </a:rPr>
                <a:t>()</a:t>
              </a:r>
            </a:p>
            <a:p>
              <a:pPr lvl="0">
                <a:spcBef>
                  <a:spcPct val="0"/>
                </a:spcBef>
                <a:defRPr/>
              </a:pPr>
              <a:r>
                <a:rPr lang="en-US" sz="2800" dirty="0" err="1">
                  <a:solidFill>
                    <a:srgbClr val="00FF00"/>
                  </a:solidFill>
                  <a:latin typeface="Consolas" panose="020B0609020204030204" pitchFamily="49" charset="0"/>
                  <a:ea typeface="Fira Code"/>
                  <a:cs typeface="Biome Light" panose="020B0502040204020203" pitchFamily="34" charset="0"/>
                  <a:sym typeface="Fira Code"/>
                </a:rPr>
                <a:t>para_yükle</a:t>
              </a:r>
              <a:r>
                <a:rPr lang="en-US" sz="2800" dirty="0">
                  <a:solidFill>
                    <a:srgbClr val="00FF00"/>
                  </a:solidFill>
                  <a:latin typeface="Consolas" panose="020B0609020204030204" pitchFamily="49" charset="0"/>
                  <a:ea typeface="Fira Code"/>
                  <a:cs typeface="Biome Light" panose="020B0502040204020203" pitchFamily="34" charset="0"/>
                  <a:sym typeface="Fira Code"/>
                </a:rPr>
                <a:t>()</a:t>
              </a:r>
            </a:p>
            <a:p>
              <a:pPr lvl="0">
                <a:spcBef>
                  <a:spcPct val="0"/>
                </a:spcBef>
                <a:defRPr/>
              </a:pPr>
              <a:r>
                <a:rPr lang="en-US" sz="2800" dirty="0" err="1">
                  <a:solidFill>
                    <a:srgbClr val="00FF00"/>
                  </a:solidFill>
                  <a:latin typeface="Consolas" panose="020B0609020204030204" pitchFamily="49" charset="0"/>
                  <a:ea typeface="Fira Code"/>
                  <a:cs typeface="Biome Light" panose="020B0502040204020203" pitchFamily="34" charset="0"/>
                  <a:sym typeface="Fira Code"/>
                </a:rPr>
                <a:t>para_yükle</a:t>
              </a:r>
              <a:r>
                <a:rPr lang="en-US" sz="2800" dirty="0">
                  <a:solidFill>
                    <a:srgbClr val="00FF00"/>
                  </a:solidFill>
                  <a:latin typeface="Consolas" panose="020B0609020204030204" pitchFamily="49" charset="0"/>
                  <a:ea typeface="Fira Code"/>
                  <a:cs typeface="Biome Light" panose="020B0502040204020203" pitchFamily="34" charset="0"/>
                  <a:sym typeface="Fira Code"/>
                </a:rPr>
                <a:t>()</a:t>
              </a:r>
            </a:p>
            <a:p>
              <a:pPr lvl="0">
                <a:spcBef>
                  <a:spcPct val="0"/>
                </a:spcBef>
                <a:defRPr/>
              </a:pPr>
              <a:r>
                <a:rPr lang="en-US" sz="2800" dirty="0" err="1">
                  <a:solidFill>
                    <a:srgbClr val="00FF00"/>
                  </a:solidFill>
                  <a:latin typeface="Consolas" panose="020B0609020204030204" pitchFamily="49" charset="0"/>
                  <a:ea typeface="Fira Code"/>
                  <a:cs typeface="Biome Light" panose="020B0502040204020203" pitchFamily="34" charset="0"/>
                  <a:sym typeface="Fira Code"/>
                </a:rPr>
                <a:t>para_yükle</a:t>
              </a:r>
              <a:r>
                <a:rPr lang="en-US" sz="2800" dirty="0">
                  <a:solidFill>
                    <a:srgbClr val="00FF00"/>
                  </a:solidFill>
                  <a:latin typeface="Consolas" panose="020B0609020204030204" pitchFamily="49" charset="0"/>
                  <a:ea typeface="Fira Code"/>
                  <a:cs typeface="Biome Light" panose="020B0502040204020203" pitchFamily="34" charset="0"/>
                  <a:sym typeface="Fira Code"/>
                </a:rPr>
                <a:t>()</a:t>
              </a:r>
              <a:endParaRPr lang="tr-TR" sz="2800" dirty="0">
                <a:solidFill>
                  <a:srgbClr val="00FF00"/>
                </a:solidFill>
                <a:latin typeface="Consolas" panose="020B0609020204030204" pitchFamily="49" charset="0"/>
                <a:ea typeface="Fira Code"/>
                <a:cs typeface="Biome Light" panose="020B0502040204020203" pitchFamily="34" charset="0"/>
                <a:sym typeface="Fira Code"/>
              </a:endParaRPr>
            </a:p>
          </p:txBody>
        </p:sp>
      </p:grpSp>
      <p:sp>
        <p:nvSpPr>
          <p:cNvPr id="3" name="TextBox 15">
            <a:extLst>
              <a:ext uri="{FF2B5EF4-FFF2-40B4-BE49-F238E27FC236}">
                <a16:creationId xmlns:a16="http://schemas.microsoft.com/office/drawing/2014/main" id="{8C268DE8-5E9F-482F-78F9-4154DFB13257}"/>
              </a:ext>
            </a:extLst>
          </p:cNvPr>
          <p:cNvSpPr txBox="1"/>
          <p:nvPr/>
        </p:nvSpPr>
        <p:spPr>
          <a:xfrm>
            <a:off x="685800" y="1470727"/>
            <a:ext cx="17602200" cy="1262590"/>
          </a:xfrm>
          <a:prstGeom prst="rect">
            <a:avLst/>
          </a:prstGeom>
        </p:spPr>
        <p:txBody>
          <a:bodyPr wrap="square" lIns="0" tIns="0" rIns="0" bIns="0" rtlCol="0" anchor="t">
            <a:spAutoFit/>
          </a:bodyPr>
          <a:lstStyle/>
          <a:p>
            <a:pPr lvl="0">
              <a:lnSpc>
                <a:spcPts val="10260"/>
              </a:lnSpc>
              <a:spcBef>
                <a:spcPct val="0"/>
              </a:spcBef>
              <a:defRPr/>
            </a:pPr>
            <a:r>
              <a:rPr lang="en-US" sz="7200" dirty="0">
                <a:solidFill>
                  <a:srgbClr val="FFCA04"/>
                </a:solidFill>
                <a:latin typeface="Fira Code"/>
                <a:ea typeface="Fira Code"/>
                <a:cs typeface="Fira Code"/>
                <a:sym typeface="Fira Code"/>
              </a:rPr>
              <a:t>{0</a:t>
            </a:r>
            <a:r>
              <a:rPr lang="tr-TR" sz="7200" dirty="0">
                <a:solidFill>
                  <a:srgbClr val="FFCA04"/>
                </a:solidFill>
                <a:latin typeface="Fira Code"/>
                <a:ea typeface="Fira Code"/>
                <a:cs typeface="Fira Code"/>
                <a:sym typeface="Fira Code"/>
              </a:rPr>
              <a:t>5</a:t>
            </a:r>
            <a:r>
              <a:rPr lang="en-US" sz="7200" dirty="0">
                <a:solidFill>
                  <a:srgbClr val="FFCA04"/>
                </a:solidFill>
                <a:latin typeface="Fira Code"/>
                <a:ea typeface="Fira Code"/>
                <a:cs typeface="Fira Code"/>
                <a:sym typeface="Fira Code"/>
              </a:rPr>
              <a:t>}</a:t>
            </a:r>
            <a:r>
              <a:rPr lang="tr-TR" sz="7200" dirty="0">
                <a:solidFill>
                  <a:srgbClr val="FFCA04"/>
                </a:solidFill>
                <a:latin typeface="Fira Code"/>
                <a:ea typeface="Fira Code"/>
                <a:cs typeface="Fira Code"/>
                <a:sym typeface="Fira Code"/>
              </a:rPr>
              <a:t> </a:t>
            </a:r>
            <a:r>
              <a:rPr lang="tr-TR" sz="7200" dirty="0">
                <a:solidFill>
                  <a:srgbClr val="FF5858"/>
                </a:solidFill>
                <a:latin typeface="Fira Code"/>
                <a:ea typeface="Fira Code"/>
                <a:cs typeface="Fira Code"/>
                <a:sym typeface="Fira Code"/>
              </a:rPr>
              <a:t>Fonksiyon Tanımlama</a:t>
            </a:r>
          </a:p>
        </p:txBody>
      </p:sp>
    </p:spTree>
    <p:extLst>
      <p:ext uri="{BB962C8B-B14F-4D97-AF65-F5344CB8AC3E}">
        <p14:creationId xmlns:p14="http://schemas.microsoft.com/office/powerpoint/2010/main" val="19683596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45EC8-0A45-07E7-6786-2491B065A5FE}"/>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A639714F-EF4A-0232-E182-1FBDDF271DBE}"/>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64772723-815A-3B41-2E01-33C45069F987}"/>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CE145246-BC61-A45A-9291-EFABDAACFC99}"/>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E66144B9-E90C-47EC-FAC8-FA420EBEF03A}"/>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DC9535A5-E9A5-A136-05D5-FCF6002CB570}"/>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7BAF7472-D01B-B344-276F-7F5B9144CD39}"/>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AF974928-7CB4-2DD2-0D5C-04F3FFCA6821}"/>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F021D7F3-93F4-0E52-73E8-3FD23E071858}"/>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95C8DED5-80B8-41F7-8D82-8785743204EE}"/>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3A1B54A0-9F75-3DA8-E349-5B4A20B8DCBA}"/>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4404C4EF-27BE-7587-8620-8E384018B8AD}"/>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06C27C02-8F45-89B7-AE97-8C2275633215}"/>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71F4BFCA-A2A7-789E-1886-8D419922D13E}"/>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53E58A10-5860-97CF-8F80-0D07B0FBA1E8}"/>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7FD109DF-432D-B25B-2428-974983D5BA27}"/>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BF3B1171-DFC4-DFAF-7854-C90ADAC9329F}"/>
              </a:ext>
            </a:extLst>
          </p:cNvPr>
          <p:cNvSpPr txBox="1"/>
          <p:nvPr/>
        </p:nvSpPr>
        <p:spPr>
          <a:xfrm>
            <a:off x="9726609" y="3305657"/>
            <a:ext cx="8408991" cy="2954655"/>
          </a:xfrm>
          <a:prstGeom prst="rect">
            <a:avLst/>
          </a:prstGeom>
        </p:spPr>
        <p:txBody>
          <a:bodyPr wrap="square" lIns="0" tIns="0" rIns="0" bIns="0" rtlCol="0" anchor="t">
            <a:spAutoFit/>
          </a:bodyPr>
          <a:lstStyle/>
          <a:p>
            <a:pPr lvl="0" algn="just">
              <a:spcBef>
                <a:spcPct val="0"/>
              </a:spcBef>
              <a:defRPr/>
            </a:pPr>
            <a:r>
              <a:rPr lang="tr-TR" sz="3200" dirty="0">
                <a:solidFill>
                  <a:srgbClr val="FFFFFF"/>
                </a:solidFill>
                <a:latin typeface="Fira Code"/>
                <a:ea typeface="Fira Code"/>
                <a:cs typeface="Fira Code"/>
                <a:sym typeface="Fira Code"/>
              </a:rPr>
              <a:t>Yandaki kodu bilgisayarınızda çalıştırınız.</a:t>
            </a:r>
          </a:p>
          <a:p>
            <a:pPr lvl="0" algn="just">
              <a:spcBef>
                <a:spcPct val="0"/>
              </a:spcBef>
              <a:defRPr/>
            </a:pPr>
            <a:endParaRPr lang="tr-TR" sz="3200" dirty="0">
              <a:solidFill>
                <a:srgbClr val="FFFFFF"/>
              </a:solidFill>
              <a:latin typeface="Fira Code"/>
              <a:ea typeface="Fira Code"/>
              <a:cs typeface="Fira Code"/>
              <a:sym typeface="Fira Code"/>
            </a:endParaRPr>
          </a:p>
          <a:p>
            <a:pPr lvl="0" algn="just">
              <a:spcBef>
                <a:spcPct val="0"/>
              </a:spcBef>
              <a:defRPr/>
            </a:pPr>
            <a:endParaRPr lang="tr-TR" sz="3200" dirty="0">
              <a:solidFill>
                <a:srgbClr val="FFFFFF"/>
              </a:solidFill>
              <a:latin typeface="Fira Code"/>
              <a:ea typeface="Fira Code"/>
              <a:cs typeface="Fira Code"/>
              <a:sym typeface="Fira Code"/>
            </a:endParaRPr>
          </a:p>
          <a:p>
            <a:pPr algn="just">
              <a:spcBef>
                <a:spcPct val="0"/>
              </a:spcBef>
              <a:defRPr/>
            </a:pPr>
            <a:r>
              <a:rPr lang="tr-TR" sz="3200" dirty="0">
                <a:solidFill>
                  <a:srgbClr val="FFFFFF"/>
                </a:solidFill>
                <a:latin typeface="Fira Code"/>
                <a:ea typeface="Fira Code"/>
                <a:cs typeface="Fira Code"/>
                <a:sym typeface="Fira Code"/>
              </a:rPr>
              <a:t>Neden hata vermiş olabilir ?</a:t>
            </a:r>
            <a:endParaRPr lang="en-US" sz="3200" dirty="0">
              <a:solidFill>
                <a:srgbClr val="FFFFFF"/>
              </a:solidFill>
              <a:latin typeface="Fira Code"/>
              <a:ea typeface="Fira Code"/>
              <a:cs typeface="Fira Code"/>
              <a:sym typeface="Fira Code"/>
            </a:endParaRPr>
          </a:p>
          <a:p>
            <a:pPr lvl="0" algn="just">
              <a:spcBef>
                <a:spcPct val="0"/>
              </a:spcBef>
              <a:defRPr/>
            </a:pPr>
            <a:endParaRPr lang="en-US" sz="3200" dirty="0">
              <a:solidFill>
                <a:srgbClr val="FFFFFF"/>
              </a:solidFill>
              <a:latin typeface="Fira Code"/>
              <a:ea typeface="Fira Code"/>
              <a:cs typeface="Fira Code"/>
              <a:sym typeface="Fira Code"/>
            </a:endParaRPr>
          </a:p>
        </p:txBody>
      </p:sp>
      <p:sp>
        <p:nvSpPr>
          <p:cNvPr id="16" name="Slayt Numarası Yer Tutucusu 15">
            <a:extLst>
              <a:ext uri="{FF2B5EF4-FFF2-40B4-BE49-F238E27FC236}">
                <a16:creationId xmlns:a16="http://schemas.microsoft.com/office/drawing/2014/main" id="{E973BC7A-D309-7F0B-2E4D-52E3708181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grpSp>
        <p:nvGrpSpPr>
          <p:cNvPr id="15" name="Grup 14">
            <a:extLst>
              <a:ext uri="{FF2B5EF4-FFF2-40B4-BE49-F238E27FC236}">
                <a16:creationId xmlns:a16="http://schemas.microsoft.com/office/drawing/2014/main" id="{A7C6A7D8-D690-55BC-F48C-0A7788FFAA07}"/>
              </a:ext>
            </a:extLst>
          </p:cNvPr>
          <p:cNvGrpSpPr/>
          <p:nvPr/>
        </p:nvGrpSpPr>
        <p:grpSpPr>
          <a:xfrm>
            <a:off x="658809" y="2763516"/>
            <a:ext cx="8408991" cy="6732470"/>
            <a:chOff x="2781854" y="3916888"/>
            <a:chExt cx="13029902" cy="6370112"/>
          </a:xfrm>
        </p:grpSpPr>
        <p:grpSp>
          <p:nvGrpSpPr>
            <p:cNvPr id="17" name="Grup 16">
              <a:extLst>
                <a:ext uri="{FF2B5EF4-FFF2-40B4-BE49-F238E27FC236}">
                  <a16:creationId xmlns:a16="http://schemas.microsoft.com/office/drawing/2014/main" id="{EA7D4463-F1F9-182E-080B-BEA110B76303}"/>
                </a:ext>
              </a:extLst>
            </p:cNvPr>
            <p:cNvGrpSpPr/>
            <p:nvPr/>
          </p:nvGrpSpPr>
          <p:grpSpPr>
            <a:xfrm>
              <a:off x="2781854" y="3916888"/>
              <a:ext cx="13029902" cy="6370112"/>
              <a:chOff x="2781854" y="3872603"/>
              <a:chExt cx="13029902" cy="6370112"/>
            </a:xfrm>
          </p:grpSpPr>
          <p:grpSp>
            <p:nvGrpSpPr>
              <p:cNvPr id="19" name="Group 3">
                <a:extLst>
                  <a:ext uri="{FF2B5EF4-FFF2-40B4-BE49-F238E27FC236}">
                    <a16:creationId xmlns:a16="http://schemas.microsoft.com/office/drawing/2014/main" id="{0CB1A335-7AE0-ECF3-083D-317B72377C74}"/>
                  </a:ext>
                </a:extLst>
              </p:cNvPr>
              <p:cNvGrpSpPr>
                <a:grpSpLocks noChangeAspect="1"/>
              </p:cNvGrpSpPr>
              <p:nvPr/>
            </p:nvGrpSpPr>
            <p:grpSpPr>
              <a:xfrm>
                <a:off x="2781854" y="3872603"/>
                <a:ext cx="13029902" cy="6370112"/>
                <a:chOff x="0" y="0"/>
                <a:chExt cx="7467600" cy="6002020"/>
              </a:xfrm>
            </p:grpSpPr>
            <p:sp>
              <p:nvSpPr>
                <p:cNvPr id="22" name="Freeform 4">
                  <a:extLst>
                    <a:ext uri="{FF2B5EF4-FFF2-40B4-BE49-F238E27FC236}">
                      <a16:creationId xmlns:a16="http://schemas.microsoft.com/office/drawing/2014/main" id="{842654BF-30AE-373B-35AC-5BADADEB7688}"/>
                    </a:ext>
                  </a:extLst>
                </p:cNvPr>
                <p:cNvSpPr/>
                <p:nvPr/>
              </p:nvSpPr>
              <p:spPr>
                <a:xfrm>
                  <a:off x="0" y="0"/>
                  <a:ext cx="7467600" cy="4719056"/>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5">
                  <a:extLst>
                    <a:ext uri="{FF2B5EF4-FFF2-40B4-BE49-F238E27FC236}">
                      <a16:creationId xmlns:a16="http://schemas.microsoft.com/office/drawing/2014/main" id="{AA037B0D-8477-AD65-A469-4DA187BD7060}"/>
                    </a:ext>
                  </a:extLst>
                </p:cNvPr>
                <p:cNvSpPr/>
                <p:nvPr/>
              </p:nvSpPr>
              <p:spPr>
                <a:xfrm>
                  <a:off x="0" y="4744417"/>
                  <a:ext cx="7467600" cy="466393"/>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Freeform 6">
                  <a:extLst>
                    <a:ext uri="{FF2B5EF4-FFF2-40B4-BE49-F238E27FC236}">
                      <a16:creationId xmlns:a16="http://schemas.microsoft.com/office/drawing/2014/main" id="{C06C8704-4E0E-BBB1-C6FA-44644FBBD162}"/>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Dikdörtgen 19">
                <a:extLst>
                  <a:ext uri="{FF2B5EF4-FFF2-40B4-BE49-F238E27FC236}">
                    <a16:creationId xmlns:a16="http://schemas.microsoft.com/office/drawing/2014/main" id="{DCE03E62-37E8-3D59-F1DC-33AEDBF333CB}"/>
                  </a:ext>
                </a:extLst>
              </p:cNvPr>
              <p:cNvSpPr/>
              <p:nvPr/>
            </p:nvSpPr>
            <p:spPr>
              <a:xfrm>
                <a:off x="3399715" y="4128323"/>
                <a:ext cx="11975977" cy="462371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solidFill>
                      <a:sysClr val="windowText" lastClr="000000"/>
                    </a:solidFill>
                  </a:ln>
                  <a:solidFill>
                    <a:sysClr val="windowText" lastClr="000000"/>
                  </a:solidFill>
                  <a:effectLst/>
                  <a:uLnTx/>
                  <a:uFillTx/>
                  <a:latin typeface="Calibri"/>
                  <a:ea typeface="+mn-ea"/>
                  <a:cs typeface="+mn-cs"/>
                </a:endParaRPr>
              </a:p>
            </p:txBody>
          </p:sp>
        </p:grpSp>
        <p:sp>
          <p:nvSpPr>
            <p:cNvPr id="18" name="TextBox 17">
              <a:extLst>
                <a:ext uri="{FF2B5EF4-FFF2-40B4-BE49-F238E27FC236}">
                  <a16:creationId xmlns:a16="http://schemas.microsoft.com/office/drawing/2014/main" id="{611390A4-03B6-589D-F059-8AA3B8B8F90D}"/>
                </a:ext>
              </a:extLst>
            </p:cNvPr>
            <p:cNvSpPr txBox="1"/>
            <p:nvPr/>
          </p:nvSpPr>
          <p:spPr>
            <a:xfrm>
              <a:off x="3137852" y="4172608"/>
              <a:ext cx="12313465" cy="4076958"/>
            </a:xfrm>
            <a:prstGeom prst="rect">
              <a:avLst/>
            </a:prstGeom>
          </p:spPr>
          <p:txBody>
            <a:bodyPr wrap="square" lIns="0" tIns="0" rIns="0" bIns="0" rtlCol="0" anchor="t">
              <a:spAutoFit/>
            </a:bodyPr>
            <a:lstStyle/>
            <a:p>
              <a:pPr lvl="0">
                <a:spcBef>
                  <a:spcPct val="0"/>
                </a:spcBef>
                <a:defRPr/>
              </a:pPr>
              <a:r>
                <a:rPr lang="en-US" sz="2800" dirty="0" err="1">
                  <a:solidFill>
                    <a:srgbClr val="00FF00"/>
                  </a:solidFill>
                  <a:latin typeface="Consolas" panose="020B0609020204030204" pitchFamily="49" charset="0"/>
                  <a:ea typeface="Fira Code"/>
                  <a:cs typeface="Biome Light" panose="020B0502040204020203" pitchFamily="34" charset="0"/>
                  <a:sym typeface="Fira Code"/>
                </a:rPr>
                <a:t>bakiye</a:t>
              </a:r>
              <a:r>
                <a:rPr lang="en-US" sz="2800" dirty="0">
                  <a:solidFill>
                    <a:srgbClr val="00FF00"/>
                  </a:solidFill>
                  <a:latin typeface="Consolas" panose="020B0609020204030204" pitchFamily="49" charset="0"/>
                  <a:ea typeface="Fira Code"/>
                  <a:cs typeface="Biome Light" panose="020B0502040204020203" pitchFamily="34" charset="0"/>
                  <a:sym typeface="Fira Code"/>
                </a:rPr>
                <a:t> = 0</a:t>
              </a:r>
            </a:p>
            <a:p>
              <a:pPr lvl="0">
                <a:spcBef>
                  <a:spcPct val="0"/>
                </a:spcBef>
                <a:defRPr/>
              </a:pPr>
              <a:endParaRPr lang="en-US" sz="28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en-US" sz="2800" dirty="0">
                  <a:solidFill>
                    <a:srgbClr val="00FF00"/>
                  </a:solidFill>
                  <a:latin typeface="Consolas" panose="020B0609020204030204" pitchFamily="49" charset="0"/>
                  <a:ea typeface="Fira Code"/>
                  <a:cs typeface="Biome Light" panose="020B0502040204020203" pitchFamily="34" charset="0"/>
                  <a:sym typeface="Fira Code"/>
                </a:rPr>
                <a:t>def </a:t>
              </a:r>
              <a:r>
                <a:rPr lang="en-US" sz="2800" dirty="0" err="1">
                  <a:solidFill>
                    <a:srgbClr val="00FF00"/>
                  </a:solidFill>
                  <a:latin typeface="Consolas" panose="020B0609020204030204" pitchFamily="49" charset="0"/>
                  <a:ea typeface="Fira Code"/>
                  <a:cs typeface="Biome Light" panose="020B0502040204020203" pitchFamily="34" charset="0"/>
                  <a:sym typeface="Fira Code"/>
                </a:rPr>
                <a:t>para_yükle</a:t>
              </a:r>
              <a:r>
                <a:rPr lang="en-US" sz="2800" dirty="0">
                  <a:solidFill>
                    <a:srgbClr val="00FF00"/>
                  </a:solidFill>
                  <a:latin typeface="Consolas" panose="020B0609020204030204" pitchFamily="49" charset="0"/>
                  <a:ea typeface="Fira Code"/>
                  <a:cs typeface="Biome Light" panose="020B0502040204020203" pitchFamily="34" charset="0"/>
                  <a:sym typeface="Fira Code"/>
                </a:rPr>
                <a:t>():</a:t>
              </a:r>
            </a:p>
            <a:p>
              <a:pPr lvl="0">
                <a:spcBef>
                  <a:spcPct val="0"/>
                </a:spcBef>
                <a:defRPr/>
              </a:pPr>
              <a:r>
                <a:rPr lang="en-US" sz="2800" dirty="0">
                  <a:solidFill>
                    <a:srgbClr val="00FF00"/>
                  </a:solidFill>
                  <a:latin typeface="Consolas" panose="020B0609020204030204" pitchFamily="49" charset="0"/>
                  <a:ea typeface="Fira Code"/>
                  <a:cs typeface="Biome Light" panose="020B0502040204020203" pitchFamily="34" charset="0"/>
                  <a:sym typeface="Fira Code"/>
                </a:rPr>
                <a:t>    </a:t>
              </a:r>
              <a:r>
                <a:rPr lang="en-US" sz="2800" dirty="0" err="1">
                  <a:solidFill>
                    <a:srgbClr val="00FF00"/>
                  </a:solidFill>
                  <a:latin typeface="Consolas" panose="020B0609020204030204" pitchFamily="49" charset="0"/>
                  <a:ea typeface="Fira Code"/>
                  <a:cs typeface="Biome Light" panose="020B0502040204020203" pitchFamily="34" charset="0"/>
                  <a:sym typeface="Fira Code"/>
                </a:rPr>
                <a:t>bakiye</a:t>
              </a:r>
              <a:r>
                <a:rPr lang="en-US" sz="2800" dirty="0">
                  <a:solidFill>
                    <a:srgbClr val="00FF00"/>
                  </a:solidFill>
                  <a:latin typeface="Consolas" panose="020B0609020204030204" pitchFamily="49" charset="0"/>
                  <a:ea typeface="Fira Code"/>
                  <a:cs typeface="Biome Light" panose="020B0502040204020203" pitchFamily="34" charset="0"/>
                  <a:sym typeface="Fira Code"/>
                </a:rPr>
                <a:t> += 10</a:t>
              </a:r>
            </a:p>
            <a:p>
              <a:pPr lvl="0">
                <a:spcBef>
                  <a:spcPct val="0"/>
                </a:spcBef>
                <a:defRPr/>
              </a:pPr>
              <a:r>
                <a:rPr lang="en-US" sz="2800" dirty="0">
                  <a:solidFill>
                    <a:srgbClr val="00FF00"/>
                  </a:solidFill>
                  <a:latin typeface="Consolas" panose="020B0609020204030204" pitchFamily="49" charset="0"/>
                  <a:ea typeface="Fira Code"/>
                  <a:cs typeface="Biome Light" panose="020B0502040204020203" pitchFamily="34" charset="0"/>
                  <a:sym typeface="Fira Code"/>
                </a:rPr>
                <a:t>    print("</a:t>
              </a:r>
              <a:r>
                <a:rPr lang="en-US" sz="2800" dirty="0" err="1">
                  <a:solidFill>
                    <a:srgbClr val="00FF00"/>
                  </a:solidFill>
                  <a:latin typeface="Consolas" panose="020B0609020204030204" pitchFamily="49" charset="0"/>
                  <a:ea typeface="Fira Code"/>
                  <a:cs typeface="Biome Light" panose="020B0502040204020203" pitchFamily="34" charset="0"/>
                  <a:sym typeface="Fira Code"/>
                </a:rPr>
                <a:t>bakiye</a:t>
              </a:r>
              <a:r>
                <a:rPr lang="en-US" sz="2800" dirty="0">
                  <a:solidFill>
                    <a:srgbClr val="00FF00"/>
                  </a:solidFill>
                  <a:latin typeface="Consolas" panose="020B0609020204030204" pitchFamily="49" charset="0"/>
                  <a:ea typeface="Fira Code"/>
                  <a:cs typeface="Biome Light" panose="020B0502040204020203" pitchFamily="34" charset="0"/>
                  <a:sym typeface="Fira Code"/>
                </a:rPr>
                <a:t>:", </a:t>
              </a:r>
              <a:r>
                <a:rPr lang="en-US" sz="2800" dirty="0" err="1">
                  <a:solidFill>
                    <a:srgbClr val="00FF00"/>
                  </a:solidFill>
                  <a:latin typeface="Consolas" panose="020B0609020204030204" pitchFamily="49" charset="0"/>
                  <a:ea typeface="Fira Code"/>
                  <a:cs typeface="Biome Light" panose="020B0502040204020203" pitchFamily="34" charset="0"/>
                  <a:sym typeface="Fira Code"/>
                </a:rPr>
                <a:t>bakiye</a:t>
              </a:r>
              <a:r>
                <a:rPr lang="en-US" sz="2800" dirty="0">
                  <a:solidFill>
                    <a:srgbClr val="00FF00"/>
                  </a:solidFill>
                  <a:latin typeface="Consolas" panose="020B0609020204030204" pitchFamily="49" charset="0"/>
                  <a:ea typeface="Fira Code"/>
                  <a:cs typeface="Biome Light" panose="020B0502040204020203" pitchFamily="34" charset="0"/>
                  <a:sym typeface="Fira Code"/>
                </a:rPr>
                <a:t>)</a:t>
              </a:r>
            </a:p>
            <a:p>
              <a:pPr lvl="0">
                <a:spcBef>
                  <a:spcPct val="0"/>
                </a:spcBef>
                <a:defRPr/>
              </a:pPr>
              <a:endParaRPr lang="en-US" sz="28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en-US" sz="2800" dirty="0" err="1">
                  <a:solidFill>
                    <a:srgbClr val="00FF00"/>
                  </a:solidFill>
                  <a:latin typeface="Consolas" panose="020B0609020204030204" pitchFamily="49" charset="0"/>
                  <a:ea typeface="Fira Code"/>
                  <a:cs typeface="Biome Light" panose="020B0502040204020203" pitchFamily="34" charset="0"/>
                  <a:sym typeface="Fira Code"/>
                </a:rPr>
                <a:t>para_yükle</a:t>
              </a:r>
              <a:r>
                <a:rPr lang="en-US" sz="2800" dirty="0">
                  <a:solidFill>
                    <a:srgbClr val="00FF00"/>
                  </a:solidFill>
                  <a:latin typeface="Consolas" panose="020B0609020204030204" pitchFamily="49" charset="0"/>
                  <a:ea typeface="Fira Code"/>
                  <a:cs typeface="Biome Light" panose="020B0502040204020203" pitchFamily="34" charset="0"/>
                  <a:sym typeface="Fira Code"/>
                </a:rPr>
                <a:t>()</a:t>
              </a:r>
            </a:p>
            <a:p>
              <a:pPr lvl="0">
                <a:spcBef>
                  <a:spcPct val="0"/>
                </a:spcBef>
                <a:defRPr/>
              </a:pPr>
              <a:r>
                <a:rPr lang="en-US" sz="2800" dirty="0" err="1">
                  <a:solidFill>
                    <a:srgbClr val="00FF00"/>
                  </a:solidFill>
                  <a:latin typeface="Consolas" panose="020B0609020204030204" pitchFamily="49" charset="0"/>
                  <a:ea typeface="Fira Code"/>
                  <a:cs typeface="Biome Light" panose="020B0502040204020203" pitchFamily="34" charset="0"/>
                  <a:sym typeface="Fira Code"/>
                </a:rPr>
                <a:t>para_yükle</a:t>
              </a:r>
              <a:r>
                <a:rPr lang="en-US" sz="2800" dirty="0">
                  <a:solidFill>
                    <a:srgbClr val="00FF00"/>
                  </a:solidFill>
                  <a:latin typeface="Consolas" panose="020B0609020204030204" pitchFamily="49" charset="0"/>
                  <a:ea typeface="Fira Code"/>
                  <a:cs typeface="Biome Light" panose="020B0502040204020203" pitchFamily="34" charset="0"/>
                  <a:sym typeface="Fira Code"/>
                </a:rPr>
                <a:t>()</a:t>
              </a:r>
            </a:p>
            <a:p>
              <a:pPr lvl="0">
                <a:spcBef>
                  <a:spcPct val="0"/>
                </a:spcBef>
                <a:defRPr/>
              </a:pPr>
              <a:r>
                <a:rPr lang="en-US" sz="2800" dirty="0" err="1">
                  <a:solidFill>
                    <a:srgbClr val="00FF00"/>
                  </a:solidFill>
                  <a:latin typeface="Consolas" panose="020B0609020204030204" pitchFamily="49" charset="0"/>
                  <a:ea typeface="Fira Code"/>
                  <a:cs typeface="Biome Light" panose="020B0502040204020203" pitchFamily="34" charset="0"/>
                  <a:sym typeface="Fira Code"/>
                </a:rPr>
                <a:t>para_yükle</a:t>
              </a:r>
              <a:r>
                <a:rPr lang="en-US" sz="2800" dirty="0">
                  <a:solidFill>
                    <a:srgbClr val="00FF00"/>
                  </a:solidFill>
                  <a:latin typeface="Consolas" panose="020B0609020204030204" pitchFamily="49" charset="0"/>
                  <a:ea typeface="Fira Code"/>
                  <a:cs typeface="Biome Light" panose="020B0502040204020203" pitchFamily="34" charset="0"/>
                  <a:sym typeface="Fira Code"/>
                </a:rPr>
                <a:t>()</a:t>
              </a:r>
            </a:p>
            <a:p>
              <a:pPr lvl="0">
                <a:spcBef>
                  <a:spcPct val="0"/>
                </a:spcBef>
                <a:defRPr/>
              </a:pPr>
              <a:r>
                <a:rPr lang="en-US" sz="2800" dirty="0" err="1">
                  <a:solidFill>
                    <a:srgbClr val="00FF00"/>
                  </a:solidFill>
                  <a:latin typeface="Consolas" panose="020B0609020204030204" pitchFamily="49" charset="0"/>
                  <a:ea typeface="Fira Code"/>
                  <a:cs typeface="Biome Light" panose="020B0502040204020203" pitchFamily="34" charset="0"/>
                  <a:sym typeface="Fira Code"/>
                </a:rPr>
                <a:t>para_yükle</a:t>
              </a:r>
              <a:r>
                <a:rPr lang="en-US" sz="2800" dirty="0">
                  <a:solidFill>
                    <a:srgbClr val="00FF00"/>
                  </a:solidFill>
                  <a:latin typeface="Consolas" panose="020B0609020204030204" pitchFamily="49" charset="0"/>
                  <a:ea typeface="Fira Code"/>
                  <a:cs typeface="Biome Light" panose="020B0502040204020203" pitchFamily="34" charset="0"/>
                  <a:sym typeface="Fira Code"/>
                </a:rPr>
                <a:t>()</a:t>
              </a:r>
              <a:endParaRPr lang="tr-TR" sz="2800" dirty="0">
                <a:solidFill>
                  <a:srgbClr val="00FF00"/>
                </a:solidFill>
                <a:latin typeface="Consolas" panose="020B0609020204030204" pitchFamily="49" charset="0"/>
                <a:ea typeface="Fira Code"/>
                <a:cs typeface="Biome Light" panose="020B0502040204020203" pitchFamily="34" charset="0"/>
                <a:sym typeface="Fira Code"/>
              </a:endParaRPr>
            </a:p>
          </p:txBody>
        </p:sp>
      </p:grpSp>
      <p:sp>
        <p:nvSpPr>
          <p:cNvPr id="3" name="TextBox 15">
            <a:extLst>
              <a:ext uri="{FF2B5EF4-FFF2-40B4-BE49-F238E27FC236}">
                <a16:creationId xmlns:a16="http://schemas.microsoft.com/office/drawing/2014/main" id="{97C6012A-10D9-C851-BB63-15EA336F187A}"/>
              </a:ext>
            </a:extLst>
          </p:cNvPr>
          <p:cNvSpPr txBox="1"/>
          <p:nvPr/>
        </p:nvSpPr>
        <p:spPr>
          <a:xfrm>
            <a:off x="685800" y="1470727"/>
            <a:ext cx="17602200" cy="1262590"/>
          </a:xfrm>
          <a:prstGeom prst="rect">
            <a:avLst/>
          </a:prstGeom>
        </p:spPr>
        <p:txBody>
          <a:bodyPr wrap="square" lIns="0" tIns="0" rIns="0" bIns="0" rtlCol="0" anchor="t">
            <a:spAutoFit/>
          </a:bodyPr>
          <a:lstStyle/>
          <a:p>
            <a:pPr lvl="0">
              <a:lnSpc>
                <a:spcPts val="10260"/>
              </a:lnSpc>
              <a:spcBef>
                <a:spcPct val="0"/>
              </a:spcBef>
              <a:defRPr/>
            </a:pPr>
            <a:r>
              <a:rPr lang="en-US" sz="7200" dirty="0">
                <a:solidFill>
                  <a:srgbClr val="FFCA04"/>
                </a:solidFill>
                <a:latin typeface="Fira Code"/>
                <a:ea typeface="Fira Code"/>
                <a:cs typeface="Fira Code"/>
                <a:sym typeface="Fira Code"/>
              </a:rPr>
              <a:t>{0</a:t>
            </a:r>
            <a:r>
              <a:rPr lang="tr-TR" sz="7200" dirty="0">
                <a:solidFill>
                  <a:srgbClr val="FFCA04"/>
                </a:solidFill>
                <a:latin typeface="Fira Code"/>
                <a:ea typeface="Fira Code"/>
                <a:cs typeface="Fira Code"/>
                <a:sym typeface="Fira Code"/>
              </a:rPr>
              <a:t>5</a:t>
            </a:r>
            <a:r>
              <a:rPr lang="en-US" sz="7200" dirty="0">
                <a:solidFill>
                  <a:srgbClr val="FFCA04"/>
                </a:solidFill>
                <a:latin typeface="Fira Code"/>
                <a:ea typeface="Fira Code"/>
                <a:cs typeface="Fira Code"/>
                <a:sym typeface="Fira Code"/>
              </a:rPr>
              <a:t>}</a:t>
            </a:r>
            <a:r>
              <a:rPr lang="tr-TR" sz="7200" dirty="0">
                <a:solidFill>
                  <a:srgbClr val="FFCA04"/>
                </a:solidFill>
                <a:latin typeface="Fira Code"/>
                <a:ea typeface="Fira Code"/>
                <a:cs typeface="Fira Code"/>
                <a:sym typeface="Fira Code"/>
              </a:rPr>
              <a:t> </a:t>
            </a:r>
            <a:r>
              <a:rPr lang="tr-TR" sz="7200" dirty="0">
                <a:solidFill>
                  <a:srgbClr val="FF5858"/>
                </a:solidFill>
                <a:latin typeface="Fira Code"/>
                <a:ea typeface="Fira Code"/>
                <a:cs typeface="Fira Code"/>
                <a:sym typeface="Fira Code"/>
              </a:rPr>
              <a:t>Fonksiyon Tanımlama</a:t>
            </a:r>
          </a:p>
        </p:txBody>
      </p:sp>
    </p:spTree>
    <p:extLst>
      <p:ext uri="{BB962C8B-B14F-4D97-AF65-F5344CB8AC3E}">
        <p14:creationId xmlns:p14="http://schemas.microsoft.com/office/powerpoint/2010/main" val="27957052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D9BA9-C0B3-295A-E3D3-F4BBDA939903}"/>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833CF79F-39CF-4177-89E0-F50F37FE19C1}"/>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870F3858-2B5D-A102-6C63-FA42CEE83661}"/>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7986D93F-3001-E44C-03F4-5DC27BE60360}"/>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64D36975-4EB0-27C9-3B9F-FCDAC3F8091C}"/>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18DBAFD5-F3E0-EA5F-2A31-423C67B789AB}"/>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13D57398-1C38-EB22-8CBA-64EA3699AB8B}"/>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84FF7E3D-26D8-8833-CE08-8F4853554879}"/>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40E4A3CD-45B5-AFF2-8E87-204A16A936ED}"/>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6AC49BB2-526A-399D-26C5-AF5904519EA7}"/>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5DCF28F3-1AA8-4AF3-1B5C-FCC6B841BA76}"/>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8DFADD50-93F7-54EF-42F3-FE50B6B5E586}"/>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4DD5850D-56C2-2766-6E3F-1F8D404E8A9A}"/>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4DBAC332-C11C-FA9C-4932-9EDADC651ECE}"/>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E54BB3A6-32A8-C732-9CC4-BFCC9EC4E4EF}"/>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6A9C1EEF-26D4-D532-DB5B-336EFAFF2A94}"/>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46C8F474-E064-CDEE-FCA2-D8AEA7230004}"/>
              </a:ext>
            </a:extLst>
          </p:cNvPr>
          <p:cNvSpPr txBox="1"/>
          <p:nvPr/>
        </p:nvSpPr>
        <p:spPr>
          <a:xfrm>
            <a:off x="9726609" y="3305657"/>
            <a:ext cx="8408991" cy="984885"/>
          </a:xfrm>
          <a:prstGeom prst="rect">
            <a:avLst/>
          </a:prstGeom>
        </p:spPr>
        <p:txBody>
          <a:bodyPr wrap="square" lIns="0" tIns="0" rIns="0" bIns="0" rtlCol="0" anchor="t">
            <a:spAutoFit/>
          </a:bodyPr>
          <a:lstStyle/>
          <a:p>
            <a:pPr lvl="0" algn="just">
              <a:spcBef>
                <a:spcPct val="0"/>
              </a:spcBef>
              <a:defRPr/>
            </a:pPr>
            <a:r>
              <a:rPr lang="tr-TR" sz="3200" dirty="0">
                <a:solidFill>
                  <a:srgbClr val="FFFFFF"/>
                </a:solidFill>
                <a:latin typeface="Fira Code"/>
                <a:ea typeface="Fira Code"/>
                <a:cs typeface="Fira Code"/>
                <a:sym typeface="Fira Code"/>
              </a:rPr>
              <a:t>Yandaki kodu bilgisayarınızda çalıştırınız.</a:t>
            </a:r>
            <a:endParaRPr lang="en-US" sz="3200" dirty="0">
              <a:solidFill>
                <a:srgbClr val="FFFFFF"/>
              </a:solidFill>
              <a:latin typeface="Fira Code"/>
              <a:ea typeface="Fira Code"/>
              <a:cs typeface="Fira Code"/>
              <a:sym typeface="Fira Code"/>
            </a:endParaRPr>
          </a:p>
        </p:txBody>
      </p:sp>
      <p:sp>
        <p:nvSpPr>
          <p:cNvPr id="16" name="Slayt Numarası Yer Tutucusu 15">
            <a:extLst>
              <a:ext uri="{FF2B5EF4-FFF2-40B4-BE49-F238E27FC236}">
                <a16:creationId xmlns:a16="http://schemas.microsoft.com/office/drawing/2014/main" id="{0E17E77F-2F71-F957-3CCE-79FF5736D8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grpSp>
        <p:nvGrpSpPr>
          <p:cNvPr id="15" name="Grup 14">
            <a:extLst>
              <a:ext uri="{FF2B5EF4-FFF2-40B4-BE49-F238E27FC236}">
                <a16:creationId xmlns:a16="http://schemas.microsoft.com/office/drawing/2014/main" id="{1E586522-9809-13C4-32C2-38E8E2AABF95}"/>
              </a:ext>
            </a:extLst>
          </p:cNvPr>
          <p:cNvGrpSpPr/>
          <p:nvPr/>
        </p:nvGrpSpPr>
        <p:grpSpPr>
          <a:xfrm>
            <a:off x="658809" y="2763516"/>
            <a:ext cx="8408991" cy="6732470"/>
            <a:chOff x="2781854" y="3916888"/>
            <a:chExt cx="13029902" cy="6370112"/>
          </a:xfrm>
        </p:grpSpPr>
        <p:grpSp>
          <p:nvGrpSpPr>
            <p:cNvPr id="17" name="Grup 16">
              <a:extLst>
                <a:ext uri="{FF2B5EF4-FFF2-40B4-BE49-F238E27FC236}">
                  <a16:creationId xmlns:a16="http://schemas.microsoft.com/office/drawing/2014/main" id="{898396F2-DDB2-1238-D1AA-BEC9AE16AAE7}"/>
                </a:ext>
              </a:extLst>
            </p:cNvPr>
            <p:cNvGrpSpPr/>
            <p:nvPr/>
          </p:nvGrpSpPr>
          <p:grpSpPr>
            <a:xfrm>
              <a:off x="2781854" y="3916888"/>
              <a:ext cx="13029902" cy="6370112"/>
              <a:chOff x="2781854" y="3872603"/>
              <a:chExt cx="13029902" cy="6370112"/>
            </a:xfrm>
          </p:grpSpPr>
          <p:grpSp>
            <p:nvGrpSpPr>
              <p:cNvPr id="19" name="Group 3">
                <a:extLst>
                  <a:ext uri="{FF2B5EF4-FFF2-40B4-BE49-F238E27FC236}">
                    <a16:creationId xmlns:a16="http://schemas.microsoft.com/office/drawing/2014/main" id="{B5184B6E-D72A-BF9B-ACE6-8939E8B55F12}"/>
                  </a:ext>
                </a:extLst>
              </p:cNvPr>
              <p:cNvGrpSpPr>
                <a:grpSpLocks noChangeAspect="1"/>
              </p:cNvGrpSpPr>
              <p:nvPr/>
            </p:nvGrpSpPr>
            <p:grpSpPr>
              <a:xfrm>
                <a:off x="2781854" y="3872603"/>
                <a:ext cx="13029902" cy="6370112"/>
                <a:chOff x="0" y="0"/>
                <a:chExt cx="7467600" cy="6002020"/>
              </a:xfrm>
            </p:grpSpPr>
            <p:sp>
              <p:nvSpPr>
                <p:cNvPr id="22" name="Freeform 4">
                  <a:extLst>
                    <a:ext uri="{FF2B5EF4-FFF2-40B4-BE49-F238E27FC236}">
                      <a16:creationId xmlns:a16="http://schemas.microsoft.com/office/drawing/2014/main" id="{27442BC6-E07D-F90B-4171-D44F7C496C47}"/>
                    </a:ext>
                  </a:extLst>
                </p:cNvPr>
                <p:cNvSpPr/>
                <p:nvPr/>
              </p:nvSpPr>
              <p:spPr>
                <a:xfrm>
                  <a:off x="0" y="0"/>
                  <a:ext cx="7467600" cy="4719056"/>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5">
                  <a:extLst>
                    <a:ext uri="{FF2B5EF4-FFF2-40B4-BE49-F238E27FC236}">
                      <a16:creationId xmlns:a16="http://schemas.microsoft.com/office/drawing/2014/main" id="{8D457598-59AC-676C-4AE1-6E516D24230F}"/>
                    </a:ext>
                  </a:extLst>
                </p:cNvPr>
                <p:cNvSpPr/>
                <p:nvPr/>
              </p:nvSpPr>
              <p:spPr>
                <a:xfrm>
                  <a:off x="0" y="4744417"/>
                  <a:ext cx="7467600" cy="466393"/>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Freeform 6">
                  <a:extLst>
                    <a:ext uri="{FF2B5EF4-FFF2-40B4-BE49-F238E27FC236}">
                      <a16:creationId xmlns:a16="http://schemas.microsoft.com/office/drawing/2014/main" id="{9B2047AC-995E-E10B-D1C2-AE94BD5256DC}"/>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Dikdörtgen 19">
                <a:extLst>
                  <a:ext uri="{FF2B5EF4-FFF2-40B4-BE49-F238E27FC236}">
                    <a16:creationId xmlns:a16="http://schemas.microsoft.com/office/drawing/2014/main" id="{D4015538-4211-4005-0E5E-DDE46C043D84}"/>
                  </a:ext>
                </a:extLst>
              </p:cNvPr>
              <p:cNvSpPr/>
              <p:nvPr/>
            </p:nvSpPr>
            <p:spPr>
              <a:xfrm>
                <a:off x="3399715" y="4128323"/>
                <a:ext cx="11975977" cy="462371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solidFill>
                      <a:sysClr val="windowText" lastClr="000000"/>
                    </a:solidFill>
                  </a:ln>
                  <a:solidFill>
                    <a:sysClr val="windowText" lastClr="000000"/>
                  </a:solidFill>
                  <a:effectLst/>
                  <a:uLnTx/>
                  <a:uFillTx/>
                  <a:latin typeface="Calibri"/>
                  <a:ea typeface="+mn-ea"/>
                  <a:cs typeface="+mn-cs"/>
                </a:endParaRPr>
              </a:p>
            </p:txBody>
          </p:sp>
        </p:grpSp>
        <p:sp>
          <p:nvSpPr>
            <p:cNvPr id="18" name="TextBox 17">
              <a:extLst>
                <a:ext uri="{FF2B5EF4-FFF2-40B4-BE49-F238E27FC236}">
                  <a16:creationId xmlns:a16="http://schemas.microsoft.com/office/drawing/2014/main" id="{338F0C50-FCB1-6867-8607-4C3466287003}"/>
                </a:ext>
              </a:extLst>
            </p:cNvPr>
            <p:cNvSpPr txBox="1"/>
            <p:nvPr/>
          </p:nvSpPr>
          <p:spPr>
            <a:xfrm>
              <a:off x="3137852" y="4172608"/>
              <a:ext cx="12313464" cy="4484654"/>
            </a:xfrm>
            <a:prstGeom prst="rect">
              <a:avLst/>
            </a:prstGeom>
          </p:spPr>
          <p:txBody>
            <a:bodyPr wrap="square" lIns="0" tIns="0" rIns="0" bIns="0" rtlCol="0" anchor="t">
              <a:spAutoFit/>
            </a:bodyPr>
            <a:lstStyle/>
            <a:p>
              <a:pPr lvl="0">
                <a:spcBef>
                  <a:spcPct val="0"/>
                </a:spcBef>
                <a:defRPr/>
              </a:pPr>
              <a:r>
                <a:rPr lang="en-US" sz="2800" dirty="0" err="1">
                  <a:solidFill>
                    <a:srgbClr val="00FF00"/>
                  </a:solidFill>
                  <a:latin typeface="Consolas" panose="020B0609020204030204" pitchFamily="49" charset="0"/>
                  <a:ea typeface="Fira Code"/>
                  <a:cs typeface="Biome Light" panose="020B0502040204020203" pitchFamily="34" charset="0"/>
                  <a:sym typeface="Fira Code"/>
                </a:rPr>
                <a:t>bakiye</a:t>
              </a:r>
              <a:r>
                <a:rPr lang="en-US" sz="2800" dirty="0">
                  <a:solidFill>
                    <a:srgbClr val="00FF00"/>
                  </a:solidFill>
                  <a:latin typeface="Consolas" panose="020B0609020204030204" pitchFamily="49" charset="0"/>
                  <a:ea typeface="Fira Code"/>
                  <a:cs typeface="Biome Light" panose="020B0502040204020203" pitchFamily="34" charset="0"/>
                  <a:sym typeface="Fira Code"/>
                </a:rPr>
                <a:t> = 0</a:t>
              </a:r>
            </a:p>
            <a:p>
              <a:pPr lvl="0">
                <a:spcBef>
                  <a:spcPct val="0"/>
                </a:spcBef>
                <a:defRPr/>
              </a:pPr>
              <a:endParaRPr lang="en-US" sz="28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en-US" sz="2800" dirty="0">
                  <a:solidFill>
                    <a:srgbClr val="00FF00"/>
                  </a:solidFill>
                  <a:latin typeface="Consolas" panose="020B0609020204030204" pitchFamily="49" charset="0"/>
                  <a:ea typeface="Fira Code"/>
                  <a:cs typeface="Biome Light" panose="020B0502040204020203" pitchFamily="34" charset="0"/>
                  <a:sym typeface="Fira Code"/>
                </a:rPr>
                <a:t>def </a:t>
              </a:r>
              <a:r>
                <a:rPr lang="en-US" sz="2800" dirty="0" err="1">
                  <a:solidFill>
                    <a:srgbClr val="00FF00"/>
                  </a:solidFill>
                  <a:latin typeface="Consolas" panose="020B0609020204030204" pitchFamily="49" charset="0"/>
                  <a:ea typeface="Fira Code"/>
                  <a:cs typeface="Biome Light" panose="020B0502040204020203" pitchFamily="34" charset="0"/>
                  <a:sym typeface="Fira Code"/>
                </a:rPr>
                <a:t>para_yükle</a:t>
              </a:r>
              <a:r>
                <a:rPr lang="en-US" sz="2800" dirty="0">
                  <a:solidFill>
                    <a:srgbClr val="00FF00"/>
                  </a:solidFill>
                  <a:latin typeface="Consolas" panose="020B0609020204030204" pitchFamily="49" charset="0"/>
                  <a:ea typeface="Fira Code"/>
                  <a:cs typeface="Biome Light" panose="020B0502040204020203" pitchFamily="34" charset="0"/>
                  <a:sym typeface="Fira Code"/>
                </a:rPr>
                <a:t>():</a:t>
              </a:r>
              <a:endParaRPr lang="tr-TR" sz="2800" dirty="0">
                <a:solidFill>
                  <a:srgbClr val="00FF00"/>
                </a:solidFill>
                <a:latin typeface="Consolas" panose="020B0609020204030204" pitchFamily="49" charset="0"/>
                <a:ea typeface="Fira Code"/>
                <a:cs typeface="Biome Light" panose="020B0502040204020203" pitchFamily="34" charset="0"/>
                <a:sym typeface="Fira Code"/>
              </a:endParaRPr>
            </a:p>
            <a:p>
              <a:pPr>
                <a:spcBef>
                  <a:spcPct val="0"/>
                </a:spcBef>
                <a:defRPr/>
              </a:pPr>
              <a:r>
                <a:rPr lang="tr-TR" sz="2800" dirty="0">
                  <a:solidFill>
                    <a:srgbClr val="00FF00"/>
                  </a:solidFill>
                  <a:latin typeface="Consolas" panose="020B0609020204030204" pitchFamily="49" charset="0"/>
                  <a:ea typeface="Fira Code"/>
                  <a:cs typeface="Biome Light" panose="020B0502040204020203" pitchFamily="34" charset="0"/>
                  <a:sym typeface="Fira Code"/>
                </a:rPr>
                <a:t>	</a:t>
              </a:r>
              <a:r>
                <a:rPr lang="en-US" sz="2800" dirty="0" err="1">
                  <a:solidFill>
                    <a:srgbClr val="00FF00"/>
                  </a:solidFill>
                  <a:latin typeface="Consolas" panose="020B0609020204030204" pitchFamily="49" charset="0"/>
                  <a:ea typeface="Fira Code"/>
                  <a:cs typeface="Biome Light" panose="020B0502040204020203" pitchFamily="34" charset="0"/>
                  <a:sym typeface="Fira Code"/>
                </a:rPr>
                <a:t>bakiye</a:t>
              </a:r>
              <a:r>
                <a:rPr lang="en-US" sz="2800" dirty="0">
                  <a:solidFill>
                    <a:srgbClr val="00FF00"/>
                  </a:solidFill>
                  <a:latin typeface="Consolas" panose="020B0609020204030204" pitchFamily="49" charset="0"/>
                  <a:ea typeface="Fira Code"/>
                  <a:cs typeface="Biome Light" panose="020B0502040204020203" pitchFamily="34" charset="0"/>
                  <a:sym typeface="Fira Code"/>
                </a:rPr>
                <a:t> = 0</a:t>
              </a:r>
            </a:p>
            <a:p>
              <a:pPr lvl="0">
                <a:spcBef>
                  <a:spcPct val="0"/>
                </a:spcBef>
                <a:defRPr/>
              </a:pPr>
              <a:r>
                <a:rPr lang="en-US" sz="2800" dirty="0">
                  <a:solidFill>
                    <a:srgbClr val="00FF00"/>
                  </a:solidFill>
                  <a:latin typeface="Consolas" panose="020B0609020204030204" pitchFamily="49" charset="0"/>
                  <a:ea typeface="Fira Code"/>
                  <a:cs typeface="Biome Light" panose="020B0502040204020203" pitchFamily="34" charset="0"/>
                  <a:sym typeface="Fira Code"/>
                </a:rPr>
                <a:t>    </a:t>
              </a:r>
              <a:r>
                <a:rPr lang="tr-TR" sz="2800" dirty="0">
                  <a:solidFill>
                    <a:srgbClr val="00FF00"/>
                  </a:solidFill>
                  <a:latin typeface="Consolas" panose="020B0609020204030204" pitchFamily="49" charset="0"/>
                  <a:ea typeface="Fira Code"/>
                  <a:cs typeface="Biome Light" panose="020B0502040204020203" pitchFamily="34" charset="0"/>
                  <a:sym typeface="Fira Code"/>
                </a:rPr>
                <a:t>	</a:t>
              </a:r>
              <a:r>
                <a:rPr lang="en-US" sz="2800" dirty="0" err="1">
                  <a:solidFill>
                    <a:srgbClr val="00FF00"/>
                  </a:solidFill>
                  <a:latin typeface="Consolas" panose="020B0609020204030204" pitchFamily="49" charset="0"/>
                  <a:ea typeface="Fira Code"/>
                  <a:cs typeface="Biome Light" panose="020B0502040204020203" pitchFamily="34" charset="0"/>
                  <a:sym typeface="Fira Code"/>
                </a:rPr>
                <a:t>bakiye</a:t>
              </a:r>
              <a:r>
                <a:rPr lang="en-US" sz="2800" dirty="0">
                  <a:solidFill>
                    <a:srgbClr val="00FF00"/>
                  </a:solidFill>
                  <a:latin typeface="Consolas" panose="020B0609020204030204" pitchFamily="49" charset="0"/>
                  <a:ea typeface="Fira Code"/>
                  <a:cs typeface="Biome Light" panose="020B0502040204020203" pitchFamily="34" charset="0"/>
                  <a:sym typeface="Fira Code"/>
                </a:rPr>
                <a:t> += 10</a:t>
              </a:r>
            </a:p>
            <a:p>
              <a:pPr lvl="0">
                <a:spcBef>
                  <a:spcPct val="0"/>
                </a:spcBef>
                <a:defRPr/>
              </a:pPr>
              <a:r>
                <a:rPr lang="en-US" sz="2800" dirty="0">
                  <a:solidFill>
                    <a:srgbClr val="00FF00"/>
                  </a:solidFill>
                  <a:latin typeface="Consolas" panose="020B0609020204030204" pitchFamily="49" charset="0"/>
                  <a:ea typeface="Fira Code"/>
                  <a:cs typeface="Biome Light" panose="020B0502040204020203" pitchFamily="34" charset="0"/>
                  <a:sym typeface="Fira Code"/>
                </a:rPr>
                <a:t>    </a:t>
              </a:r>
              <a:r>
                <a:rPr lang="tr-TR" sz="2800" dirty="0">
                  <a:solidFill>
                    <a:srgbClr val="00FF00"/>
                  </a:solidFill>
                  <a:latin typeface="Consolas" panose="020B0609020204030204" pitchFamily="49" charset="0"/>
                  <a:ea typeface="Fira Code"/>
                  <a:cs typeface="Biome Light" panose="020B0502040204020203" pitchFamily="34" charset="0"/>
                  <a:sym typeface="Fira Code"/>
                </a:rPr>
                <a:t>	</a:t>
              </a:r>
              <a:r>
                <a:rPr lang="en-US" sz="2800" dirty="0">
                  <a:solidFill>
                    <a:srgbClr val="00FF00"/>
                  </a:solidFill>
                  <a:latin typeface="Consolas" panose="020B0609020204030204" pitchFamily="49" charset="0"/>
                  <a:ea typeface="Fira Code"/>
                  <a:cs typeface="Biome Light" panose="020B0502040204020203" pitchFamily="34" charset="0"/>
                  <a:sym typeface="Fira Code"/>
                </a:rPr>
                <a:t>print("</a:t>
              </a:r>
              <a:r>
                <a:rPr lang="en-US" sz="2800" dirty="0" err="1">
                  <a:solidFill>
                    <a:srgbClr val="00FF00"/>
                  </a:solidFill>
                  <a:latin typeface="Consolas" panose="020B0609020204030204" pitchFamily="49" charset="0"/>
                  <a:ea typeface="Fira Code"/>
                  <a:cs typeface="Biome Light" panose="020B0502040204020203" pitchFamily="34" charset="0"/>
                  <a:sym typeface="Fira Code"/>
                </a:rPr>
                <a:t>bakiye</a:t>
              </a:r>
              <a:r>
                <a:rPr lang="en-US" sz="2800" dirty="0">
                  <a:solidFill>
                    <a:srgbClr val="00FF00"/>
                  </a:solidFill>
                  <a:latin typeface="Consolas" panose="020B0609020204030204" pitchFamily="49" charset="0"/>
                  <a:ea typeface="Fira Code"/>
                  <a:cs typeface="Biome Light" panose="020B0502040204020203" pitchFamily="34" charset="0"/>
                  <a:sym typeface="Fira Code"/>
                </a:rPr>
                <a:t>:", </a:t>
              </a:r>
              <a:r>
                <a:rPr lang="en-US" sz="2800" dirty="0" err="1">
                  <a:solidFill>
                    <a:srgbClr val="00FF00"/>
                  </a:solidFill>
                  <a:latin typeface="Consolas" panose="020B0609020204030204" pitchFamily="49" charset="0"/>
                  <a:ea typeface="Fira Code"/>
                  <a:cs typeface="Biome Light" panose="020B0502040204020203" pitchFamily="34" charset="0"/>
                  <a:sym typeface="Fira Code"/>
                </a:rPr>
                <a:t>bakiye</a:t>
              </a:r>
              <a:r>
                <a:rPr lang="en-US" sz="2800" dirty="0">
                  <a:solidFill>
                    <a:srgbClr val="00FF00"/>
                  </a:solidFill>
                  <a:latin typeface="Consolas" panose="020B0609020204030204" pitchFamily="49" charset="0"/>
                  <a:ea typeface="Fira Code"/>
                  <a:cs typeface="Biome Light" panose="020B0502040204020203" pitchFamily="34" charset="0"/>
                  <a:sym typeface="Fira Code"/>
                </a:rPr>
                <a:t>)</a:t>
              </a:r>
            </a:p>
            <a:p>
              <a:pPr lvl="0">
                <a:spcBef>
                  <a:spcPct val="0"/>
                </a:spcBef>
                <a:defRPr/>
              </a:pPr>
              <a:endParaRPr lang="en-US" sz="28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en-US" sz="2800" dirty="0" err="1">
                  <a:solidFill>
                    <a:srgbClr val="00FF00"/>
                  </a:solidFill>
                  <a:latin typeface="Consolas" panose="020B0609020204030204" pitchFamily="49" charset="0"/>
                  <a:ea typeface="Fira Code"/>
                  <a:cs typeface="Biome Light" panose="020B0502040204020203" pitchFamily="34" charset="0"/>
                  <a:sym typeface="Fira Code"/>
                </a:rPr>
                <a:t>para_yükle</a:t>
              </a:r>
              <a:r>
                <a:rPr lang="en-US" sz="2800" dirty="0">
                  <a:solidFill>
                    <a:srgbClr val="00FF00"/>
                  </a:solidFill>
                  <a:latin typeface="Consolas" panose="020B0609020204030204" pitchFamily="49" charset="0"/>
                  <a:ea typeface="Fira Code"/>
                  <a:cs typeface="Biome Light" panose="020B0502040204020203" pitchFamily="34" charset="0"/>
                  <a:sym typeface="Fira Code"/>
                </a:rPr>
                <a:t>()</a:t>
              </a:r>
            </a:p>
            <a:p>
              <a:pPr lvl="0">
                <a:spcBef>
                  <a:spcPct val="0"/>
                </a:spcBef>
                <a:defRPr/>
              </a:pPr>
              <a:r>
                <a:rPr lang="en-US" sz="2800" dirty="0" err="1">
                  <a:solidFill>
                    <a:srgbClr val="00FF00"/>
                  </a:solidFill>
                  <a:latin typeface="Consolas" panose="020B0609020204030204" pitchFamily="49" charset="0"/>
                  <a:ea typeface="Fira Code"/>
                  <a:cs typeface="Biome Light" panose="020B0502040204020203" pitchFamily="34" charset="0"/>
                  <a:sym typeface="Fira Code"/>
                </a:rPr>
                <a:t>para_yükle</a:t>
              </a:r>
              <a:r>
                <a:rPr lang="en-US" sz="2800" dirty="0">
                  <a:solidFill>
                    <a:srgbClr val="00FF00"/>
                  </a:solidFill>
                  <a:latin typeface="Consolas" panose="020B0609020204030204" pitchFamily="49" charset="0"/>
                  <a:ea typeface="Fira Code"/>
                  <a:cs typeface="Biome Light" panose="020B0502040204020203" pitchFamily="34" charset="0"/>
                  <a:sym typeface="Fira Code"/>
                </a:rPr>
                <a:t>()</a:t>
              </a:r>
            </a:p>
            <a:p>
              <a:pPr lvl="0">
                <a:spcBef>
                  <a:spcPct val="0"/>
                </a:spcBef>
                <a:defRPr/>
              </a:pPr>
              <a:r>
                <a:rPr lang="en-US" sz="2800" dirty="0" err="1">
                  <a:solidFill>
                    <a:srgbClr val="00FF00"/>
                  </a:solidFill>
                  <a:latin typeface="Consolas" panose="020B0609020204030204" pitchFamily="49" charset="0"/>
                  <a:ea typeface="Fira Code"/>
                  <a:cs typeface="Biome Light" panose="020B0502040204020203" pitchFamily="34" charset="0"/>
                  <a:sym typeface="Fira Code"/>
                </a:rPr>
                <a:t>para_yükle</a:t>
              </a:r>
              <a:r>
                <a:rPr lang="en-US" sz="2800" dirty="0">
                  <a:solidFill>
                    <a:srgbClr val="00FF00"/>
                  </a:solidFill>
                  <a:latin typeface="Consolas" panose="020B0609020204030204" pitchFamily="49" charset="0"/>
                  <a:ea typeface="Fira Code"/>
                  <a:cs typeface="Biome Light" panose="020B0502040204020203" pitchFamily="34" charset="0"/>
                  <a:sym typeface="Fira Code"/>
                </a:rPr>
                <a:t>()</a:t>
              </a:r>
            </a:p>
            <a:p>
              <a:pPr lvl="0">
                <a:spcBef>
                  <a:spcPct val="0"/>
                </a:spcBef>
                <a:defRPr/>
              </a:pPr>
              <a:r>
                <a:rPr lang="en-US" sz="2800" dirty="0" err="1">
                  <a:solidFill>
                    <a:srgbClr val="00FF00"/>
                  </a:solidFill>
                  <a:latin typeface="Consolas" panose="020B0609020204030204" pitchFamily="49" charset="0"/>
                  <a:ea typeface="Fira Code"/>
                  <a:cs typeface="Biome Light" panose="020B0502040204020203" pitchFamily="34" charset="0"/>
                  <a:sym typeface="Fira Code"/>
                </a:rPr>
                <a:t>para_yükle</a:t>
              </a:r>
              <a:r>
                <a:rPr lang="en-US" sz="2800" dirty="0">
                  <a:solidFill>
                    <a:srgbClr val="00FF00"/>
                  </a:solidFill>
                  <a:latin typeface="Consolas" panose="020B0609020204030204" pitchFamily="49" charset="0"/>
                  <a:ea typeface="Fira Code"/>
                  <a:cs typeface="Biome Light" panose="020B0502040204020203" pitchFamily="34" charset="0"/>
                  <a:sym typeface="Fira Code"/>
                </a:rPr>
                <a:t>()</a:t>
              </a:r>
              <a:endParaRPr lang="tr-TR" sz="2800" dirty="0">
                <a:solidFill>
                  <a:srgbClr val="00FF00"/>
                </a:solidFill>
                <a:latin typeface="Consolas" panose="020B0609020204030204" pitchFamily="49" charset="0"/>
                <a:ea typeface="Fira Code"/>
                <a:cs typeface="Biome Light" panose="020B0502040204020203" pitchFamily="34" charset="0"/>
                <a:sym typeface="Fira Code"/>
              </a:endParaRPr>
            </a:p>
          </p:txBody>
        </p:sp>
      </p:grpSp>
      <p:sp>
        <p:nvSpPr>
          <p:cNvPr id="3" name="TextBox 15">
            <a:extLst>
              <a:ext uri="{FF2B5EF4-FFF2-40B4-BE49-F238E27FC236}">
                <a16:creationId xmlns:a16="http://schemas.microsoft.com/office/drawing/2014/main" id="{FA676CA3-FC77-B47B-8189-6C50BBC13244}"/>
              </a:ext>
            </a:extLst>
          </p:cNvPr>
          <p:cNvSpPr txBox="1"/>
          <p:nvPr/>
        </p:nvSpPr>
        <p:spPr>
          <a:xfrm>
            <a:off x="685800" y="1470727"/>
            <a:ext cx="17602200" cy="1262590"/>
          </a:xfrm>
          <a:prstGeom prst="rect">
            <a:avLst/>
          </a:prstGeom>
        </p:spPr>
        <p:txBody>
          <a:bodyPr wrap="square" lIns="0" tIns="0" rIns="0" bIns="0" rtlCol="0" anchor="t">
            <a:spAutoFit/>
          </a:bodyPr>
          <a:lstStyle/>
          <a:p>
            <a:pPr lvl="0">
              <a:lnSpc>
                <a:spcPts val="10260"/>
              </a:lnSpc>
              <a:spcBef>
                <a:spcPct val="0"/>
              </a:spcBef>
              <a:defRPr/>
            </a:pPr>
            <a:r>
              <a:rPr lang="en-US" sz="7200" dirty="0">
                <a:solidFill>
                  <a:srgbClr val="FFCA04"/>
                </a:solidFill>
                <a:latin typeface="Fira Code"/>
                <a:ea typeface="Fira Code"/>
                <a:cs typeface="Fira Code"/>
                <a:sym typeface="Fira Code"/>
              </a:rPr>
              <a:t>{0</a:t>
            </a:r>
            <a:r>
              <a:rPr lang="tr-TR" sz="7200" dirty="0">
                <a:solidFill>
                  <a:srgbClr val="FFCA04"/>
                </a:solidFill>
                <a:latin typeface="Fira Code"/>
                <a:ea typeface="Fira Code"/>
                <a:cs typeface="Fira Code"/>
                <a:sym typeface="Fira Code"/>
              </a:rPr>
              <a:t>5</a:t>
            </a:r>
            <a:r>
              <a:rPr lang="en-US" sz="7200" dirty="0">
                <a:solidFill>
                  <a:srgbClr val="FFCA04"/>
                </a:solidFill>
                <a:latin typeface="Fira Code"/>
                <a:ea typeface="Fira Code"/>
                <a:cs typeface="Fira Code"/>
                <a:sym typeface="Fira Code"/>
              </a:rPr>
              <a:t>}</a:t>
            </a:r>
            <a:r>
              <a:rPr lang="tr-TR" sz="7200" dirty="0">
                <a:solidFill>
                  <a:srgbClr val="FFCA04"/>
                </a:solidFill>
                <a:latin typeface="Fira Code"/>
                <a:ea typeface="Fira Code"/>
                <a:cs typeface="Fira Code"/>
                <a:sym typeface="Fira Code"/>
              </a:rPr>
              <a:t> </a:t>
            </a:r>
            <a:r>
              <a:rPr lang="tr-TR" sz="7200" dirty="0">
                <a:solidFill>
                  <a:srgbClr val="FF5858"/>
                </a:solidFill>
                <a:latin typeface="Fira Code"/>
                <a:ea typeface="Fira Code"/>
                <a:cs typeface="Fira Code"/>
                <a:sym typeface="Fira Code"/>
              </a:rPr>
              <a:t>Fonksiyon Tanımlama</a:t>
            </a:r>
          </a:p>
        </p:txBody>
      </p:sp>
    </p:spTree>
    <p:extLst>
      <p:ext uri="{BB962C8B-B14F-4D97-AF65-F5344CB8AC3E}">
        <p14:creationId xmlns:p14="http://schemas.microsoft.com/office/powerpoint/2010/main" val="2430867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E82B1-96C0-53A0-1186-71A18862E769}"/>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121CDB03-0F9F-B878-CD41-4B79C9314DC8}"/>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36181F4E-0C71-2CC9-7929-187044D7A5D6}"/>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ED623550-4049-E1CD-FCCE-4B7ECE1EB740}"/>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E8403D1B-0BBB-7167-38BE-45E5B190158D}"/>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E3315FB4-D24E-A616-29E6-5E7D85658C05}"/>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B369816D-C86B-AA29-0F6D-4B5EB73C3649}"/>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842A8369-4F1B-D98A-D7B5-5C4FA7D00723}"/>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51A41D56-0991-34E5-1F2B-EAFC274FAC92}"/>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420ACD1A-5D5F-B1AF-B2BC-0BFACA32DDC2}"/>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C345B498-8B2C-DEFA-6BAB-3087D429EAAC}"/>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29CF6D04-2DF8-1CBF-4163-AAED2924E919}"/>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836F906F-9C7F-9598-BA81-48C8171AC644}"/>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70417242-508D-2A6C-1541-62D8FC33BB3D}"/>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1B0F3488-43B9-4EF9-FB96-4EF143EB6AA8}"/>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738435FA-20C9-01CF-F2F3-EF580E41EFD6}"/>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0B01CA3B-F944-C4BD-5ED0-5D3CF2006C83}"/>
              </a:ext>
            </a:extLst>
          </p:cNvPr>
          <p:cNvSpPr txBox="1"/>
          <p:nvPr/>
        </p:nvSpPr>
        <p:spPr>
          <a:xfrm>
            <a:off x="9726609" y="3305657"/>
            <a:ext cx="8408991" cy="4001095"/>
          </a:xfrm>
          <a:prstGeom prst="rect">
            <a:avLst/>
          </a:prstGeom>
        </p:spPr>
        <p:txBody>
          <a:bodyPr wrap="square" lIns="0" tIns="0" rIns="0" bIns="0" rtlCol="0" anchor="t">
            <a:spAutoFit/>
          </a:bodyPr>
          <a:lstStyle/>
          <a:p>
            <a:pPr lvl="0" algn="just">
              <a:spcBef>
                <a:spcPct val="0"/>
              </a:spcBef>
              <a:defRPr/>
            </a:pPr>
            <a:r>
              <a:rPr lang="tr-TR" sz="3200" dirty="0">
                <a:solidFill>
                  <a:srgbClr val="FFFFFF"/>
                </a:solidFill>
                <a:latin typeface="Fira Code"/>
                <a:ea typeface="Fira Code"/>
                <a:cs typeface="Fira Code"/>
                <a:sym typeface="Fira Code"/>
              </a:rPr>
              <a:t>Yandaki kodu bilgisayarınızda çalıştırınız.</a:t>
            </a:r>
          </a:p>
          <a:p>
            <a:pPr lvl="0" algn="just">
              <a:spcBef>
                <a:spcPct val="0"/>
              </a:spcBef>
              <a:defRPr/>
            </a:pPr>
            <a:endParaRPr lang="tr-TR" sz="3200" dirty="0">
              <a:solidFill>
                <a:srgbClr val="FFFFFF"/>
              </a:solidFill>
              <a:latin typeface="Fira Code"/>
              <a:ea typeface="Fira Code"/>
              <a:cs typeface="Fira Code"/>
              <a:sym typeface="Fira Code"/>
            </a:endParaRPr>
          </a:p>
          <a:p>
            <a:pPr lvl="0" algn="just">
              <a:spcBef>
                <a:spcPct val="0"/>
              </a:spcBef>
              <a:defRPr/>
            </a:pPr>
            <a:r>
              <a:rPr lang="tr-TR" sz="3200" dirty="0">
                <a:solidFill>
                  <a:srgbClr val="FFFFFF"/>
                </a:solidFill>
                <a:latin typeface="Fira Code"/>
                <a:ea typeface="Fira Code"/>
                <a:cs typeface="Fira Code"/>
                <a:sym typeface="Fira Code"/>
              </a:rPr>
              <a:t>Fonksiyon içindeki ‘bakiye’ </a:t>
            </a:r>
            <a:r>
              <a:rPr lang="tr-TR" sz="3600" b="1" dirty="0" err="1">
                <a:solidFill>
                  <a:srgbClr val="FFC000"/>
                </a:solidFill>
                <a:latin typeface="Fira Code"/>
                <a:ea typeface="Fira Code"/>
                <a:cs typeface="Fira Code"/>
                <a:sym typeface="Fira Code"/>
              </a:rPr>
              <a:t>local</a:t>
            </a:r>
            <a:r>
              <a:rPr lang="tr-TR" sz="3200" dirty="0">
                <a:solidFill>
                  <a:srgbClr val="FFFFFF"/>
                </a:solidFill>
                <a:latin typeface="Fira Code"/>
                <a:ea typeface="Fira Code"/>
                <a:cs typeface="Fira Code"/>
                <a:sym typeface="Fira Code"/>
              </a:rPr>
              <a:t> değişkendir. </a:t>
            </a:r>
            <a:r>
              <a:rPr lang="tr-TR" sz="3200" dirty="0" err="1">
                <a:solidFill>
                  <a:srgbClr val="FFFFFF"/>
                </a:solidFill>
                <a:latin typeface="Fira Code"/>
                <a:ea typeface="Fira Code"/>
                <a:cs typeface="Fira Code"/>
                <a:sym typeface="Fira Code"/>
              </a:rPr>
              <a:t>Local</a:t>
            </a:r>
            <a:r>
              <a:rPr lang="tr-TR" sz="3200" dirty="0">
                <a:solidFill>
                  <a:srgbClr val="FFFFFF"/>
                </a:solidFill>
                <a:latin typeface="Fira Code"/>
                <a:ea typeface="Fira Code"/>
                <a:cs typeface="Fira Code"/>
                <a:sym typeface="Fira Code"/>
              </a:rPr>
              <a:t> değişkenler sadece bulundukları fonksiyonda çalışır ve dışarıdaki değişkenleri etkileyemezler.</a:t>
            </a:r>
            <a:endParaRPr lang="en-US" sz="3200" dirty="0">
              <a:solidFill>
                <a:srgbClr val="FFFFFF"/>
              </a:solidFill>
              <a:latin typeface="Fira Code"/>
              <a:ea typeface="Fira Code"/>
              <a:cs typeface="Fira Code"/>
              <a:sym typeface="Fira Code"/>
            </a:endParaRPr>
          </a:p>
        </p:txBody>
      </p:sp>
      <p:sp>
        <p:nvSpPr>
          <p:cNvPr id="16" name="Slayt Numarası Yer Tutucusu 15">
            <a:extLst>
              <a:ext uri="{FF2B5EF4-FFF2-40B4-BE49-F238E27FC236}">
                <a16:creationId xmlns:a16="http://schemas.microsoft.com/office/drawing/2014/main" id="{2E7CB1CA-BD42-F0B4-C4E8-6530DE2EFA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grpSp>
        <p:nvGrpSpPr>
          <p:cNvPr id="15" name="Grup 14">
            <a:extLst>
              <a:ext uri="{FF2B5EF4-FFF2-40B4-BE49-F238E27FC236}">
                <a16:creationId xmlns:a16="http://schemas.microsoft.com/office/drawing/2014/main" id="{386E7E57-0274-D144-89B3-89397D5BC641}"/>
              </a:ext>
            </a:extLst>
          </p:cNvPr>
          <p:cNvGrpSpPr/>
          <p:nvPr/>
        </p:nvGrpSpPr>
        <p:grpSpPr>
          <a:xfrm>
            <a:off x="658809" y="2763516"/>
            <a:ext cx="8408991" cy="6732470"/>
            <a:chOff x="2781854" y="3916888"/>
            <a:chExt cx="13029902" cy="6370112"/>
          </a:xfrm>
        </p:grpSpPr>
        <p:grpSp>
          <p:nvGrpSpPr>
            <p:cNvPr id="17" name="Grup 16">
              <a:extLst>
                <a:ext uri="{FF2B5EF4-FFF2-40B4-BE49-F238E27FC236}">
                  <a16:creationId xmlns:a16="http://schemas.microsoft.com/office/drawing/2014/main" id="{DF6101BD-B7FD-F681-8221-ECA4C3817670}"/>
                </a:ext>
              </a:extLst>
            </p:cNvPr>
            <p:cNvGrpSpPr/>
            <p:nvPr/>
          </p:nvGrpSpPr>
          <p:grpSpPr>
            <a:xfrm>
              <a:off x="2781854" y="3916888"/>
              <a:ext cx="13029902" cy="6370112"/>
              <a:chOff x="2781854" y="3872603"/>
              <a:chExt cx="13029902" cy="6370112"/>
            </a:xfrm>
          </p:grpSpPr>
          <p:grpSp>
            <p:nvGrpSpPr>
              <p:cNvPr id="19" name="Group 3">
                <a:extLst>
                  <a:ext uri="{FF2B5EF4-FFF2-40B4-BE49-F238E27FC236}">
                    <a16:creationId xmlns:a16="http://schemas.microsoft.com/office/drawing/2014/main" id="{A0BB50E7-9C35-69F6-6E23-CF54A96D0CCD}"/>
                  </a:ext>
                </a:extLst>
              </p:cNvPr>
              <p:cNvGrpSpPr>
                <a:grpSpLocks noChangeAspect="1"/>
              </p:cNvGrpSpPr>
              <p:nvPr/>
            </p:nvGrpSpPr>
            <p:grpSpPr>
              <a:xfrm>
                <a:off x="2781854" y="3872603"/>
                <a:ext cx="13029902" cy="6370112"/>
                <a:chOff x="0" y="0"/>
                <a:chExt cx="7467600" cy="6002020"/>
              </a:xfrm>
            </p:grpSpPr>
            <p:sp>
              <p:nvSpPr>
                <p:cNvPr id="22" name="Freeform 4">
                  <a:extLst>
                    <a:ext uri="{FF2B5EF4-FFF2-40B4-BE49-F238E27FC236}">
                      <a16:creationId xmlns:a16="http://schemas.microsoft.com/office/drawing/2014/main" id="{9F4DBC38-AFE4-758D-E091-D8FD5225A29B}"/>
                    </a:ext>
                  </a:extLst>
                </p:cNvPr>
                <p:cNvSpPr/>
                <p:nvPr/>
              </p:nvSpPr>
              <p:spPr>
                <a:xfrm>
                  <a:off x="0" y="0"/>
                  <a:ext cx="7467600" cy="4719056"/>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5">
                  <a:extLst>
                    <a:ext uri="{FF2B5EF4-FFF2-40B4-BE49-F238E27FC236}">
                      <a16:creationId xmlns:a16="http://schemas.microsoft.com/office/drawing/2014/main" id="{305C2599-752A-5A80-0DB3-F199DD84132D}"/>
                    </a:ext>
                  </a:extLst>
                </p:cNvPr>
                <p:cNvSpPr/>
                <p:nvPr/>
              </p:nvSpPr>
              <p:spPr>
                <a:xfrm>
                  <a:off x="0" y="4744417"/>
                  <a:ext cx="7467600" cy="466393"/>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Freeform 6">
                  <a:extLst>
                    <a:ext uri="{FF2B5EF4-FFF2-40B4-BE49-F238E27FC236}">
                      <a16:creationId xmlns:a16="http://schemas.microsoft.com/office/drawing/2014/main" id="{CA1A7257-C538-4F70-EFD1-E82A43660638}"/>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Dikdörtgen 19">
                <a:extLst>
                  <a:ext uri="{FF2B5EF4-FFF2-40B4-BE49-F238E27FC236}">
                    <a16:creationId xmlns:a16="http://schemas.microsoft.com/office/drawing/2014/main" id="{CA56E0C8-A41B-8CDC-D5CB-5D725DB690BE}"/>
                  </a:ext>
                </a:extLst>
              </p:cNvPr>
              <p:cNvSpPr/>
              <p:nvPr/>
            </p:nvSpPr>
            <p:spPr>
              <a:xfrm>
                <a:off x="3399715" y="4128323"/>
                <a:ext cx="11975977" cy="462371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solidFill>
                      <a:sysClr val="windowText" lastClr="000000"/>
                    </a:solidFill>
                  </a:ln>
                  <a:solidFill>
                    <a:sysClr val="windowText" lastClr="000000"/>
                  </a:solidFill>
                  <a:effectLst/>
                  <a:uLnTx/>
                  <a:uFillTx/>
                  <a:latin typeface="Calibri"/>
                  <a:ea typeface="+mn-ea"/>
                  <a:cs typeface="+mn-cs"/>
                </a:endParaRPr>
              </a:p>
            </p:txBody>
          </p:sp>
        </p:grpSp>
        <p:sp>
          <p:nvSpPr>
            <p:cNvPr id="18" name="TextBox 17">
              <a:extLst>
                <a:ext uri="{FF2B5EF4-FFF2-40B4-BE49-F238E27FC236}">
                  <a16:creationId xmlns:a16="http://schemas.microsoft.com/office/drawing/2014/main" id="{74AF3962-0C12-D3A9-0320-13328E8C5850}"/>
                </a:ext>
              </a:extLst>
            </p:cNvPr>
            <p:cNvSpPr txBox="1"/>
            <p:nvPr/>
          </p:nvSpPr>
          <p:spPr>
            <a:xfrm>
              <a:off x="3137852" y="4172608"/>
              <a:ext cx="12313464" cy="4484654"/>
            </a:xfrm>
            <a:prstGeom prst="rect">
              <a:avLst/>
            </a:prstGeom>
          </p:spPr>
          <p:txBody>
            <a:bodyPr wrap="square" lIns="0" tIns="0" rIns="0" bIns="0" rtlCol="0" anchor="t">
              <a:spAutoFit/>
            </a:bodyPr>
            <a:lstStyle/>
            <a:p>
              <a:pPr lvl="0">
                <a:spcBef>
                  <a:spcPct val="0"/>
                </a:spcBef>
                <a:defRPr/>
              </a:pPr>
              <a:r>
                <a:rPr lang="en-US" sz="2800" dirty="0" err="1">
                  <a:solidFill>
                    <a:srgbClr val="00FF00"/>
                  </a:solidFill>
                  <a:latin typeface="Consolas" panose="020B0609020204030204" pitchFamily="49" charset="0"/>
                  <a:ea typeface="Fira Code"/>
                  <a:cs typeface="Biome Light" panose="020B0502040204020203" pitchFamily="34" charset="0"/>
                  <a:sym typeface="Fira Code"/>
                </a:rPr>
                <a:t>bakiye</a:t>
              </a:r>
              <a:r>
                <a:rPr lang="en-US" sz="2800" dirty="0">
                  <a:solidFill>
                    <a:srgbClr val="00FF00"/>
                  </a:solidFill>
                  <a:latin typeface="Consolas" panose="020B0609020204030204" pitchFamily="49" charset="0"/>
                  <a:ea typeface="Fira Code"/>
                  <a:cs typeface="Biome Light" panose="020B0502040204020203" pitchFamily="34" charset="0"/>
                  <a:sym typeface="Fira Code"/>
                </a:rPr>
                <a:t> = 0</a:t>
              </a:r>
            </a:p>
            <a:p>
              <a:pPr lvl="0">
                <a:spcBef>
                  <a:spcPct val="0"/>
                </a:spcBef>
                <a:defRPr/>
              </a:pPr>
              <a:endParaRPr lang="en-US" sz="28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en-US" sz="2800" dirty="0">
                  <a:solidFill>
                    <a:srgbClr val="00FF00"/>
                  </a:solidFill>
                  <a:latin typeface="Consolas" panose="020B0609020204030204" pitchFamily="49" charset="0"/>
                  <a:ea typeface="Fira Code"/>
                  <a:cs typeface="Biome Light" panose="020B0502040204020203" pitchFamily="34" charset="0"/>
                  <a:sym typeface="Fira Code"/>
                </a:rPr>
                <a:t>def </a:t>
              </a:r>
              <a:r>
                <a:rPr lang="en-US" sz="2800" dirty="0" err="1">
                  <a:solidFill>
                    <a:srgbClr val="00FF00"/>
                  </a:solidFill>
                  <a:latin typeface="Consolas" panose="020B0609020204030204" pitchFamily="49" charset="0"/>
                  <a:ea typeface="Fira Code"/>
                  <a:cs typeface="Biome Light" panose="020B0502040204020203" pitchFamily="34" charset="0"/>
                  <a:sym typeface="Fira Code"/>
                </a:rPr>
                <a:t>para_yükle</a:t>
              </a:r>
              <a:r>
                <a:rPr lang="en-US" sz="2800" dirty="0">
                  <a:solidFill>
                    <a:srgbClr val="00FF00"/>
                  </a:solidFill>
                  <a:latin typeface="Consolas" panose="020B0609020204030204" pitchFamily="49" charset="0"/>
                  <a:ea typeface="Fira Code"/>
                  <a:cs typeface="Biome Light" panose="020B0502040204020203" pitchFamily="34" charset="0"/>
                  <a:sym typeface="Fira Code"/>
                </a:rPr>
                <a:t>():</a:t>
              </a:r>
              <a:endParaRPr lang="tr-TR" sz="2800" dirty="0">
                <a:solidFill>
                  <a:srgbClr val="00FF00"/>
                </a:solidFill>
                <a:latin typeface="Consolas" panose="020B0609020204030204" pitchFamily="49" charset="0"/>
                <a:ea typeface="Fira Code"/>
                <a:cs typeface="Biome Light" panose="020B0502040204020203" pitchFamily="34" charset="0"/>
                <a:sym typeface="Fira Code"/>
              </a:endParaRPr>
            </a:p>
            <a:p>
              <a:pPr>
                <a:spcBef>
                  <a:spcPct val="0"/>
                </a:spcBef>
                <a:defRPr/>
              </a:pPr>
              <a:r>
                <a:rPr lang="tr-TR" sz="2800" dirty="0">
                  <a:solidFill>
                    <a:srgbClr val="00FF00"/>
                  </a:solidFill>
                  <a:latin typeface="Consolas" panose="020B0609020204030204" pitchFamily="49" charset="0"/>
                  <a:ea typeface="Fira Code"/>
                  <a:cs typeface="Biome Light" panose="020B0502040204020203" pitchFamily="34" charset="0"/>
                  <a:sym typeface="Fira Code"/>
                </a:rPr>
                <a:t>	</a:t>
              </a:r>
              <a:r>
                <a:rPr lang="en-US" sz="2800" dirty="0" err="1">
                  <a:solidFill>
                    <a:srgbClr val="00FF00"/>
                  </a:solidFill>
                  <a:latin typeface="Consolas" panose="020B0609020204030204" pitchFamily="49" charset="0"/>
                  <a:ea typeface="Fira Code"/>
                  <a:cs typeface="Biome Light" panose="020B0502040204020203" pitchFamily="34" charset="0"/>
                  <a:sym typeface="Fira Code"/>
                </a:rPr>
                <a:t>bakiye</a:t>
              </a:r>
              <a:r>
                <a:rPr lang="en-US" sz="2800" dirty="0">
                  <a:solidFill>
                    <a:srgbClr val="00FF00"/>
                  </a:solidFill>
                  <a:latin typeface="Consolas" panose="020B0609020204030204" pitchFamily="49" charset="0"/>
                  <a:ea typeface="Fira Code"/>
                  <a:cs typeface="Biome Light" panose="020B0502040204020203" pitchFamily="34" charset="0"/>
                  <a:sym typeface="Fira Code"/>
                </a:rPr>
                <a:t> = 0</a:t>
              </a:r>
            </a:p>
            <a:p>
              <a:pPr lvl="0">
                <a:spcBef>
                  <a:spcPct val="0"/>
                </a:spcBef>
                <a:defRPr/>
              </a:pPr>
              <a:r>
                <a:rPr lang="en-US" sz="2800" dirty="0">
                  <a:solidFill>
                    <a:srgbClr val="00FF00"/>
                  </a:solidFill>
                  <a:latin typeface="Consolas" panose="020B0609020204030204" pitchFamily="49" charset="0"/>
                  <a:ea typeface="Fira Code"/>
                  <a:cs typeface="Biome Light" panose="020B0502040204020203" pitchFamily="34" charset="0"/>
                  <a:sym typeface="Fira Code"/>
                </a:rPr>
                <a:t>    </a:t>
              </a:r>
              <a:r>
                <a:rPr lang="tr-TR" sz="2800" dirty="0">
                  <a:solidFill>
                    <a:srgbClr val="00FF00"/>
                  </a:solidFill>
                  <a:latin typeface="Consolas" panose="020B0609020204030204" pitchFamily="49" charset="0"/>
                  <a:ea typeface="Fira Code"/>
                  <a:cs typeface="Biome Light" panose="020B0502040204020203" pitchFamily="34" charset="0"/>
                  <a:sym typeface="Fira Code"/>
                </a:rPr>
                <a:t>	</a:t>
              </a:r>
              <a:r>
                <a:rPr lang="en-US" sz="2800" dirty="0" err="1">
                  <a:solidFill>
                    <a:srgbClr val="00FF00"/>
                  </a:solidFill>
                  <a:latin typeface="Consolas" panose="020B0609020204030204" pitchFamily="49" charset="0"/>
                  <a:ea typeface="Fira Code"/>
                  <a:cs typeface="Biome Light" panose="020B0502040204020203" pitchFamily="34" charset="0"/>
                  <a:sym typeface="Fira Code"/>
                </a:rPr>
                <a:t>bakiye</a:t>
              </a:r>
              <a:r>
                <a:rPr lang="en-US" sz="2800" dirty="0">
                  <a:solidFill>
                    <a:srgbClr val="00FF00"/>
                  </a:solidFill>
                  <a:latin typeface="Consolas" panose="020B0609020204030204" pitchFamily="49" charset="0"/>
                  <a:ea typeface="Fira Code"/>
                  <a:cs typeface="Biome Light" panose="020B0502040204020203" pitchFamily="34" charset="0"/>
                  <a:sym typeface="Fira Code"/>
                </a:rPr>
                <a:t> += 10</a:t>
              </a:r>
            </a:p>
            <a:p>
              <a:pPr lvl="0">
                <a:spcBef>
                  <a:spcPct val="0"/>
                </a:spcBef>
                <a:defRPr/>
              </a:pPr>
              <a:r>
                <a:rPr lang="en-US" sz="2800" dirty="0">
                  <a:solidFill>
                    <a:srgbClr val="00FF00"/>
                  </a:solidFill>
                  <a:latin typeface="Consolas" panose="020B0609020204030204" pitchFamily="49" charset="0"/>
                  <a:ea typeface="Fira Code"/>
                  <a:cs typeface="Biome Light" panose="020B0502040204020203" pitchFamily="34" charset="0"/>
                  <a:sym typeface="Fira Code"/>
                </a:rPr>
                <a:t>    </a:t>
              </a:r>
              <a:r>
                <a:rPr lang="tr-TR" sz="2800" dirty="0">
                  <a:solidFill>
                    <a:srgbClr val="00FF00"/>
                  </a:solidFill>
                  <a:latin typeface="Consolas" panose="020B0609020204030204" pitchFamily="49" charset="0"/>
                  <a:ea typeface="Fira Code"/>
                  <a:cs typeface="Biome Light" panose="020B0502040204020203" pitchFamily="34" charset="0"/>
                  <a:sym typeface="Fira Code"/>
                </a:rPr>
                <a:t>	</a:t>
              </a:r>
              <a:r>
                <a:rPr lang="en-US" sz="2800" dirty="0">
                  <a:solidFill>
                    <a:srgbClr val="00FF00"/>
                  </a:solidFill>
                  <a:latin typeface="Consolas" panose="020B0609020204030204" pitchFamily="49" charset="0"/>
                  <a:ea typeface="Fira Code"/>
                  <a:cs typeface="Biome Light" panose="020B0502040204020203" pitchFamily="34" charset="0"/>
                  <a:sym typeface="Fira Code"/>
                </a:rPr>
                <a:t>print("</a:t>
              </a:r>
              <a:r>
                <a:rPr lang="en-US" sz="2800" dirty="0" err="1">
                  <a:solidFill>
                    <a:srgbClr val="00FF00"/>
                  </a:solidFill>
                  <a:latin typeface="Consolas" panose="020B0609020204030204" pitchFamily="49" charset="0"/>
                  <a:ea typeface="Fira Code"/>
                  <a:cs typeface="Biome Light" panose="020B0502040204020203" pitchFamily="34" charset="0"/>
                  <a:sym typeface="Fira Code"/>
                </a:rPr>
                <a:t>bakiye</a:t>
              </a:r>
              <a:r>
                <a:rPr lang="en-US" sz="2800" dirty="0">
                  <a:solidFill>
                    <a:srgbClr val="00FF00"/>
                  </a:solidFill>
                  <a:latin typeface="Consolas" panose="020B0609020204030204" pitchFamily="49" charset="0"/>
                  <a:ea typeface="Fira Code"/>
                  <a:cs typeface="Biome Light" panose="020B0502040204020203" pitchFamily="34" charset="0"/>
                  <a:sym typeface="Fira Code"/>
                </a:rPr>
                <a:t>:", </a:t>
              </a:r>
              <a:r>
                <a:rPr lang="en-US" sz="2800" dirty="0" err="1">
                  <a:solidFill>
                    <a:srgbClr val="00FF00"/>
                  </a:solidFill>
                  <a:latin typeface="Consolas" panose="020B0609020204030204" pitchFamily="49" charset="0"/>
                  <a:ea typeface="Fira Code"/>
                  <a:cs typeface="Biome Light" panose="020B0502040204020203" pitchFamily="34" charset="0"/>
                  <a:sym typeface="Fira Code"/>
                </a:rPr>
                <a:t>bakiye</a:t>
              </a:r>
              <a:r>
                <a:rPr lang="en-US" sz="2800" dirty="0">
                  <a:solidFill>
                    <a:srgbClr val="00FF00"/>
                  </a:solidFill>
                  <a:latin typeface="Consolas" panose="020B0609020204030204" pitchFamily="49" charset="0"/>
                  <a:ea typeface="Fira Code"/>
                  <a:cs typeface="Biome Light" panose="020B0502040204020203" pitchFamily="34" charset="0"/>
                  <a:sym typeface="Fira Code"/>
                </a:rPr>
                <a:t>)</a:t>
              </a:r>
            </a:p>
            <a:p>
              <a:pPr lvl="0">
                <a:spcBef>
                  <a:spcPct val="0"/>
                </a:spcBef>
                <a:defRPr/>
              </a:pPr>
              <a:endParaRPr lang="en-US" sz="28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en-US" sz="2800" dirty="0" err="1">
                  <a:solidFill>
                    <a:srgbClr val="00FF00"/>
                  </a:solidFill>
                  <a:latin typeface="Consolas" panose="020B0609020204030204" pitchFamily="49" charset="0"/>
                  <a:ea typeface="Fira Code"/>
                  <a:cs typeface="Biome Light" panose="020B0502040204020203" pitchFamily="34" charset="0"/>
                  <a:sym typeface="Fira Code"/>
                </a:rPr>
                <a:t>para_yükle</a:t>
              </a:r>
              <a:r>
                <a:rPr lang="en-US" sz="2800" dirty="0">
                  <a:solidFill>
                    <a:srgbClr val="00FF00"/>
                  </a:solidFill>
                  <a:latin typeface="Consolas" panose="020B0609020204030204" pitchFamily="49" charset="0"/>
                  <a:ea typeface="Fira Code"/>
                  <a:cs typeface="Biome Light" panose="020B0502040204020203" pitchFamily="34" charset="0"/>
                  <a:sym typeface="Fira Code"/>
                </a:rPr>
                <a:t>()</a:t>
              </a:r>
            </a:p>
            <a:p>
              <a:pPr lvl="0">
                <a:spcBef>
                  <a:spcPct val="0"/>
                </a:spcBef>
                <a:defRPr/>
              </a:pPr>
              <a:r>
                <a:rPr lang="en-US" sz="2800" dirty="0" err="1">
                  <a:solidFill>
                    <a:srgbClr val="00FF00"/>
                  </a:solidFill>
                  <a:latin typeface="Consolas" panose="020B0609020204030204" pitchFamily="49" charset="0"/>
                  <a:ea typeface="Fira Code"/>
                  <a:cs typeface="Biome Light" panose="020B0502040204020203" pitchFamily="34" charset="0"/>
                  <a:sym typeface="Fira Code"/>
                </a:rPr>
                <a:t>para_yükle</a:t>
              </a:r>
              <a:r>
                <a:rPr lang="en-US" sz="2800" dirty="0">
                  <a:solidFill>
                    <a:srgbClr val="00FF00"/>
                  </a:solidFill>
                  <a:latin typeface="Consolas" panose="020B0609020204030204" pitchFamily="49" charset="0"/>
                  <a:ea typeface="Fira Code"/>
                  <a:cs typeface="Biome Light" panose="020B0502040204020203" pitchFamily="34" charset="0"/>
                  <a:sym typeface="Fira Code"/>
                </a:rPr>
                <a:t>()</a:t>
              </a:r>
            </a:p>
            <a:p>
              <a:pPr lvl="0">
                <a:spcBef>
                  <a:spcPct val="0"/>
                </a:spcBef>
                <a:defRPr/>
              </a:pPr>
              <a:r>
                <a:rPr lang="en-US" sz="2800" dirty="0" err="1">
                  <a:solidFill>
                    <a:srgbClr val="00FF00"/>
                  </a:solidFill>
                  <a:latin typeface="Consolas" panose="020B0609020204030204" pitchFamily="49" charset="0"/>
                  <a:ea typeface="Fira Code"/>
                  <a:cs typeface="Biome Light" panose="020B0502040204020203" pitchFamily="34" charset="0"/>
                  <a:sym typeface="Fira Code"/>
                </a:rPr>
                <a:t>para_yükle</a:t>
              </a:r>
              <a:r>
                <a:rPr lang="en-US" sz="2800" dirty="0">
                  <a:solidFill>
                    <a:srgbClr val="00FF00"/>
                  </a:solidFill>
                  <a:latin typeface="Consolas" panose="020B0609020204030204" pitchFamily="49" charset="0"/>
                  <a:ea typeface="Fira Code"/>
                  <a:cs typeface="Biome Light" panose="020B0502040204020203" pitchFamily="34" charset="0"/>
                  <a:sym typeface="Fira Code"/>
                </a:rPr>
                <a:t>()</a:t>
              </a:r>
            </a:p>
            <a:p>
              <a:pPr lvl="0">
                <a:spcBef>
                  <a:spcPct val="0"/>
                </a:spcBef>
                <a:defRPr/>
              </a:pPr>
              <a:r>
                <a:rPr lang="en-US" sz="2800" dirty="0" err="1">
                  <a:solidFill>
                    <a:srgbClr val="00FF00"/>
                  </a:solidFill>
                  <a:latin typeface="Consolas" panose="020B0609020204030204" pitchFamily="49" charset="0"/>
                  <a:ea typeface="Fira Code"/>
                  <a:cs typeface="Biome Light" panose="020B0502040204020203" pitchFamily="34" charset="0"/>
                  <a:sym typeface="Fira Code"/>
                </a:rPr>
                <a:t>para_yükle</a:t>
              </a:r>
              <a:r>
                <a:rPr lang="en-US" sz="2800" dirty="0">
                  <a:solidFill>
                    <a:srgbClr val="00FF00"/>
                  </a:solidFill>
                  <a:latin typeface="Consolas" panose="020B0609020204030204" pitchFamily="49" charset="0"/>
                  <a:ea typeface="Fira Code"/>
                  <a:cs typeface="Biome Light" panose="020B0502040204020203" pitchFamily="34" charset="0"/>
                  <a:sym typeface="Fira Code"/>
                </a:rPr>
                <a:t>()</a:t>
              </a:r>
              <a:endParaRPr lang="tr-TR" sz="2800" dirty="0">
                <a:solidFill>
                  <a:srgbClr val="00FF00"/>
                </a:solidFill>
                <a:latin typeface="Consolas" panose="020B0609020204030204" pitchFamily="49" charset="0"/>
                <a:ea typeface="Fira Code"/>
                <a:cs typeface="Biome Light" panose="020B0502040204020203" pitchFamily="34" charset="0"/>
                <a:sym typeface="Fira Code"/>
              </a:endParaRPr>
            </a:p>
          </p:txBody>
        </p:sp>
      </p:grpSp>
      <p:sp>
        <p:nvSpPr>
          <p:cNvPr id="3" name="TextBox 15">
            <a:extLst>
              <a:ext uri="{FF2B5EF4-FFF2-40B4-BE49-F238E27FC236}">
                <a16:creationId xmlns:a16="http://schemas.microsoft.com/office/drawing/2014/main" id="{A4FE4CEB-90A8-B41C-6D0F-CEB05C195C15}"/>
              </a:ext>
            </a:extLst>
          </p:cNvPr>
          <p:cNvSpPr txBox="1"/>
          <p:nvPr/>
        </p:nvSpPr>
        <p:spPr>
          <a:xfrm>
            <a:off x="685800" y="1470727"/>
            <a:ext cx="17602200" cy="1262590"/>
          </a:xfrm>
          <a:prstGeom prst="rect">
            <a:avLst/>
          </a:prstGeom>
        </p:spPr>
        <p:txBody>
          <a:bodyPr wrap="square" lIns="0" tIns="0" rIns="0" bIns="0" rtlCol="0" anchor="t">
            <a:spAutoFit/>
          </a:bodyPr>
          <a:lstStyle/>
          <a:p>
            <a:pPr lvl="0">
              <a:lnSpc>
                <a:spcPts val="10260"/>
              </a:lnSpc>
              <a:spcBef>
                <a:spcPct val="0"/>
              </a:spcBef>
              <a:defRPr/>
            </a:pPr>
            <a:r>
              <a:rPr lang="en-US" sz="7200" dirty="0">
                <a:solidFill>
                  <a:srgbClr val="FFCA04"/>
                </a:solidFill>
                <a:latin typeface="Fira Code"/>
                <a:ea typeface="Fira Code"/>
                <a:cs typeface="Fira Code"/>
                <a:sym typeface="Fira Code"/>
              </a:rPr>
              <a:t>{0</a:t>
            </a:r>
            <a:r>
              <a:rPr lang="tr-TR" sz="7200" dirty="0">
                <a:solidFill>
                  <a:srgbClr val="FFCA04"/>
                </a:solidFill>
                <a:latin typeface="Fira Code"/>
                <a:ea typeface="Fira Code"/>
                <a:cs typeface="Fira Code"/>
                <a:sym typeface="Fira Code"/>
              </a:rPr>
              <a:t>5</a:t>
            </a:r>
            <a:r>
              <a:rPr lang="en-US" sz="7200" dirty="0">
                <a:solidFill>
                  <a:srgbClr val="FFCA04"/>
                </a:solidFill>
                <a:latin typeface="Fira Code"/>
                <a:ea typeface="Fira Code"/>
                <a:cs typeface="Fira Code"/>
                <a:sym typeface="Fira Code"/>
              </a:rPr>
              <a:t>}</a:t>
            </a:r>
            <a:r>
              <a:rPr lang="tr-TR" sz="7200" dirty="0">
                <a:solidFill>
                  <a:srgbClr val="FFCA04"/>
                </a:solidFill>
                <a:latin typeface="Fira Code"/>
                <a:ea typeface="Fira Code"/>
                <a:cs typeface="Fira Code"/>
                <a:sym typeface="Fira Code"/>
              </a:rPr>
              <a:t> </a:t>
            </a:r>
            <a:r>
              <a:rPr lang="tr-TR" sz="7200" dirty="0">
                <a:solidFill>
                  <a:srgbClr val="FF5858"/>
                </a:solidFill>
                <a:latin typeface="Fira Code"/>
                <a:ea typeface="Fira Code"/>
                <a:cs typeface="Fira Code"/>
                <a:sym typeface="Fira Code"/>
              </a:rPr>
              <a:t>Fonksiyon Tanımlama</a:t>
            </a:r>
          </a:p>
        </p:txBody>
      </p:sp>
    </p:spTree>
    <p:extLst>
      <p:ext uri="{BB962C8B-B14F-4D97-AF65-F5344CB8AC3E}">
        <p14:creationId xmlns:p14="http://schemas.microsoft.com/office/powerpoint/2010/main" val="42354842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18F2A-F7CC-5FCB-98E6-0EF785BDCE36}"/>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D4E76C75-E7BB-2CBC-3327-8C21E711CDB3}"/>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D2C20A12-B8DD-8659-6086-566DD4F68FB7}"/>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D35AF46B-0E6E-B8C5-5065-E402538330F0}"/>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9ECDC92A-8BA0-80EE-4C5C-35467D208716}"/>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F3A3209A-0DC9-7567-1A78-C6B72AF6D022}"/>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167E3344-AD1F-5141-C3DC-9FE6DB81BD44}"/>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4462C64C-B5DC-78D7-0925-79A7B68E58D0}"/>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A586714C-B7CE-E444-0611-A97F637FAD65}"/>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A15966B9-074D-18EE-8A69-4425B1E05946}"/>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432A5432-4666-ED9C-6DDA-D77E6EC664D0}"/>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C654FB83-95D4-F40A-8EB2-AA02257A1C4F}"/>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F9BB360D-2E73-AD36-AF2E-B25245A9656B}"/>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52A56821-BF66-D2C3-C673-70469FBDBD5B}"/>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A4764C77-0ED0-D04F-8B37-945A31B1381F}"/>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9A1D3BC3-BF3A-4DB2-219B-1C58EAB3F8FA}"/>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4058AB6E-B4A8-BC31-51B3-11A49504FD23}"/>
              </a:ext>
            </a:extLst>
          </p:cNvPr>
          <p:cNvSpPr txBox="1"/>
          <p:nvPr/>
        </p:nvSpPr>
        <p:spPr>
          <a:xfrm>
            <a:off x="9726609" y="3305657"/>
            <a:ext cx="8408991" cy="984885"/>
          </a:xfrm>
          <a:prstGeom prst="rect">
            <a:avLst/>
          </a:prstGeom>
        </p:spPr>
        <p:txBody>
          <a:bodyPr wrap="square" lIns="0" tIns="0" rIns="0" bIns="0" rtlCol="0" anchor="t">
            <a:spAutoFit/>
          </a:bodyPr>
          <a:lstStyle/>
          <a:p>
            <a:pPr lvl="0" algn="just">
              <a:spcBef>
                <a:spcPct val="0"/>
              </a:spcBef>
              <a:defRPr/>
            </a:pPr>
            <a:r>
              <a:rPr lang="tr-TR" sz="3200" dirty="0">
                <a:solidFill>
                  <a:srgbClr val="FFFFFF"/>
                </a:solidFill>
                <a:latin typeface="Fira Code"/>
                <a:ea typeface="Fira Code"/>
                <a:cs typeface="Fira Code"/>
                <a:sym typeface="Fira Code"/>
              </a:rPr>
              <a:t>Yandaki kodun çıktısını ve sebebini söyleyiniz.</a:t>
            </a:r>
            <a:endParaRPr lang="en-US" sz="3200" dirty="0">
              <a:solidFill>
                <a:srgbClr val="FFFFFF"/>
              </a:solidFill>
              <a:latin typeface="Fira Code"/>
              <a:ea typeface="Fira Code"/>
              <a:cs typeface="Fira Code"/>
              <a:sym typeface="Fira Code"/>
            </a:endParaRPr>
          </a:p>
        </p:txBody>
      </p:sp>
      <p:sp>
        <p:nvSpPr>
          <p:cNvPr id="16" name="Slayt Numarası Yer Tutucusu 15">
            <a:extLst>
              <a:ext uri="{FF2B5EF4-FFF2-40B4-BE49-F238E27FC236}">
                <a16:creationId xmlns:a16="http://schemas.microsoft.com/office/drawing/2014/main" id="{D5E6AA75-E1B5-2ADD-DC5A-46FE98385C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grpSp>
        <p:nvGrpSpPr>
          <p:cNvPr id="15" name="Grup 14">
            <a:extLst>
              <a:ext uri="{FF2B5EF4-FFF2-40B4-BE49-F238E27FC236}">
                <a16:creationId xmlns:a16="http://schemas.microsoft.com/office/drawing/2014/main" id="{4B9D49BB-0F3A-5F90-AF59-8C3BD44DEBA2}"/>
              </a:ext>
            </a:extLst>
          </p:cNvPr>
          <p:cNvGrpSpPr/>
          <p:nvPr/>
        </p:nvGrpSpPr>
        <p:grpSpPr>
          <a:xfrm>
            <a:off x="658809" y="2763516"/>
            <a:ext cx="8408991" cy="6732470"/>
            <a:chOff x="2781854" y="3916888"/>
            <a:chExt cx="13029902" cy="6370112"/>
          </a:xfrm>
        </p:grpSpPr>
        <p:grpSp>
          <p:nvGrpSpPr>
            <p:cNvPr id="17" name="Grup 16">
              <a:extLst>
                <a:ext uri="{FF2B5EF4-FFF2-40B4-BE49-F238E27FC236}">
                  <a16:creationId xmlns:a16="http://schemas.microsoft.com/office/drawing/2014/main" id="{18A36867-B6C3-0A41-C9E3-9D08259A6A1E}"/>
                </a:ext>
              </a:extLst>
            </p:cNvPr>
            <p:cNvGrpSpPr/>
            <p:nvPr/>
          </p:nvGrpSpPr>
          <p:grpSpPr>
            <a:xfrm>
              <a:off x="2781854" y="3916888"/>
              <a:ext cx="13029902" cy="6370112"/>
              <a:chOff x="2781854" y="3872603"/>
              <a:chExt cx="13029902" cy="6370112"/>
            </a:xfrm>
          </p:grpSpPr>
          <p:grpSp>
            <p:nvGrpSpPr>
              <p:cNvPr id="19" name="Group 3">
                <a:extLst>
                  <a:ext uri="{FF2B5EF4-FFF2-40B4-BE49-F238E27FC236}">
                    <a16:creationId xmlns:a16="http://schemas.microsoft.com/office/drawing/2014/main" id="{08B0D777-D4B0-F852-1C31-21CB712C0D54}"/>
                  </a:ext>
                </a:extLst>
              </p:cNvPr>
              <p:cNvGrpSpPr>
                <a:grpSpLocks noChangeAspect="1"/>
              </p:cNvGrpSpPr>
              <p:nvPr/>
            </p:nvGrpSpPr>
            <p:grpSpPr>
              <a:xfrm>
                <a:off x="2781854" y="3872603"/>
                <a:ext cx="13029902" cy="6370112"/>
                <a:chOff x="0" y="0"/>
                <a:chExt cx="7467600" cy="6002020"/>
              </a:xfrm>
            </p:grpSpPr>
            <p:sp>
              <p:nvSpPr>
                <p:cNvPr id="22" name="Freeform 4">
                  <a:extLst>
                    <a:ext uri="{FF2B5EF4-FFF2-40B4-BE49-F238E27FC236}">
                      <a16:creationId xmlns:a16="http://schemas.microsoft.com/office/drawing/2014/main" id="{51FE20FE-487C-148C-CB67-5BC026F50A6D}"/>
                    </a:ext>
                  </a:extLst>
                </p:cNvPr>
                <p:cNvSpPr/>
                <p:nvPr/>
              </p:nvSpPr>
              <p:spPr>
                <a:xfrm>
                  <a:off x="0" y="0"/>
                  <a:ext cx="7467600" cy="4719056"/>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5">
                  <a:extLst>
                    <a:ext uri="{FF2B5EF4-FFF2-40B4-BE49-F238E27FC236}">
                      <a16:creationId xmlns:a16="http://schemas.microsoft.com/office/drawing/2014/main" id="{7AE7D6BB-0AC6-2A20-3BEE-AFD02025EF5F}"/>
                    </a:ext>
                  </a:extLst>
                </p:cNvPr>
                <p:cNvSpPr/>
                <p:nvPr/>
              </p:nvSpPr>
              <p:spPr>
                <a:xfrm>
                  <a:off x="0" y="4744417"/>
                  <a:ext cx="7467600" cy="466393"/>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Freeform 6">
                  <a:extLst>
                    <a:ext uri="{FF2B5EF4-FFF2-40B4-BE49-F238E27FC236}">
                      <a16:creationId xmlns:a16="http://schemas.microsoft.com/office/drawing/2014/main" id="{77C5D164-B163-EFAA-5546-F99E88188765}"/>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Dikdörtgen 19">
                <a:extLst>
                  <a:ext uri="{FF2B5EF4-FFF2-40B4-BE49-F238E27FC236}">
                    <a16:creationId xmlns:a16="http://schemas.microsoft.com/office/drawing/2014/main" id="{AF4D5559-BC24-9760-3026-8072575986EE}"/>
                  </a:ext>
                </a:extLst>
              </p:cNvPr>
              <p:cNvSpPr/>
              <p:nvPr/>
            </p:nvSpPr>
            <p:spPr>
              <a:xfrm>
                <a:off x="3399715" y="4128323"/>
                <a:ext cx="11975977" cy="462371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solidFill>
                      <a:sysClr val="windowText" lastClr="000000"/>
                    </a:solidFill>
                  </a:ln>
                  <a:solidFill>
                    <a:sysClr val="windowText" lastClr="000000"/>
                  </a:solidFill>
                  <a:effectLst/>
                  <a:uLnTx/>
                  <a:uFillTx/>
                  <a:latin typeface="Calibri"/>
                  <a:ea typeface="+mn-ea"/>
                  <a:cs typeface="+mn-cs"/>
                </a:endParaRPr>
              </a:p>
            </p:txBody>
          </p:sp>
        </p:grpSp>
        <p:sp>
          <p:nvSpPr>
            <p:cNvPr id="18" name="TextBox 17">
              <a:extLst>
                <a:ext uri="{FF2B5EF4-FFF2-40B4-BE49-F238E27FC236}">
                  <a16:creationId xmlns:a16="http://schemas.microsoft.com/office/drawing/2014/main" id="{C53534CB-2291-E6F2-A975-ACE88D9EC8DC}"/>
                </a:ext>
              </a:extLst>
            </p:cNvPr>
            <p:cNvSpPr txBox="1"/>
            <p:nvPr/>
          </p:nvSpPr>
          <p:spPr>
            <a:xfrm>
              <a:off x="3137852" y="4172608"/>
              <a:ext cx="12313464" cy="3261567"/>
            </a:xfrm>
            <a:prstGeom prst="rect">
              <a:avLst/>
            </a:prstGeom>
          </p:spPr>
          <p:txBody>
            <a:bodyPr wrap="square" lIns="0" tIns="0" rIns="0" bIns="0" rtlCol="0" anchor="t">
              <a:spAutoFit/>
            </a:bodyPr>
            <a:lstStyle/>
            <a:p>
              <a:pPr lvl="0">
                <a:spcBef>
                  <a:spcPct val="0"/>
                </a:spcBef>
                <a:defRPr/>
              </a:pPr>
              <a:r>
                <a:rPr lang="en-US" sz="2800" dirty="0" err="1">
                  <a:solidFill>
                    <a:srgbClr val="00FF00"/>
                  </a:solidFill>
                  <a:latin typeface="Consolas" panose="020B0609020204030204" pitchFamily="49" charset="0"/>
                  <a:ea typeface="Fira Code"/>
                  <a:cs typeface="Biome Light" panose="020B0502040204020203" pitchFamily="34" charset="0"/>
                  <a:sym typeface="Fira Code"/>
                </a:rPr>
                <a:t>bakiye</a:t>
              </a:r>
              <a:r>
                <a:rPr lang="en-US" sz="2800" dirty="0">
                  <a:solidFill>
                    <a:srgbClr val="00FF00"/>
                  </a:solidFill>
                  <a:latin typeface="Consolas" panose="020B0609020204030204" pitchFamily="49" charset="0"/>
                  <a:ea typeface="Fira Code"/>
                  <a:cs typeface="Biome Light" panose="020B0502040204020203" pitchFamily="34" charset="0"/>
                  <a:sym typeface="Fira Code"/>
                </a:rPr>
                <a:t> = 0</a:t>
              </a:r>
            </a:p>
            <a:p>
              <a:pPr lvl="0">
                <a:spcBef>
                  <a:spcPct val="0"/>
                </a:spcBef>
                <a:defRPr/>
              </a:pPr>
              <a:endParaRPr lang="en-US" sz="28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en-US" sz="2800" dirty="0">
                  <a:solidFill>
                    <a:srgbClr val="00FF00"/>
                  </a:solidFill>
                  <a:latin typeface="Consolas" panose="020B0609020204030204" pitchFamily="49" charset="0"/>
                  <a:ea typeface="Fira Code"/>
                  <a:cs typeface="Biome Light" panose="020B0502040204020203" pitchFamily="34" charset="0"/>
                  <a:sym typeface="Fira Code"/>
                </a:rPr>
                <a:t>def </a:t>
              </a:r>
              <a:r>
                <a:rPr lang="en-US" sz="2800" dirty="0" err="1">
                  <a:solidFill>
                    <a:srgbClr val="00FF00"/>
                  </a:solidFill>
                  <a:latin typeface="Consolas" panose="020B0609020204030204" pitchFamily="49" charset="0"/>
                  <a:ea typeface="Fira Code"/>
                  <a:cs typeface="Biome Light" panose="020B0502040204020203" pitchFamily="34" charset="0"/>
                  <a:sym typeface="Fira Code"/>
                </a:rPr>
                <a:t>para_yükle</a:t>
              </a:r>
              <a:r>
                <a:rPr lang="en-US" sz="2800" dirty="0">
                  <a:solidFill>
                    <a:srgbClr val="00FF00"/>
                  </a:solidFill>
                  <a:latin typeface="Consolas" panose="020B0609020204030204" pitchFamily="49" charset="0"/>
                  <a:ea typeface="Fira Code"/>
                  <a:cs typeface="Biome Light" panose="020B0502040204020203" pitchFamily="34" charset="0"/>
                  <a:sym typeface="Fira Code"/>
                </a:rPr>
                <a:t>():</a:t>
              </a:r>
              <a:endParaRPr lang="tr-TR" sz="2800" dirty="0">
                <a:solidFill>
                  <a:srgbClr val="00FF00"/>
                </a:solidFill>
                <a:latin typeface="Consolas" panose="020B0609020204030204" pitchFamily="49" charset="0"/>
                <a:ea typeface="Fira Code"/>
                <a:cs typeface="Biome Light" panose="020B0502040204020203" pitchFamily="34" charset="0"/>
                <a:sym typeface="Fira Code"/>
              </a:endParaRPr>
            </a:p>
            <a:p>
              <a:pPr>
                <a:spcBef>
                  <a:spcPct val="0"/>
                </a:spcBef>
                <a:defRPr/>
              </a:pPr>
              <a:r>
                <a:rPr lang="tr-TR" sz="2800" dirty="0">
                  <a:solidFill>
                    <a:srgbClr val="00FF00"/>
                  </a:solidFill>
                  <a:latin typeface="Consolas" panose="020B0609020204030204" pitchFamily="49" charset="0"/>
                  <a:ea typeface="Fira Code"/>
                  <a:cs typeface="Biome Light" panose="020B0502040204020203" pitchFamily="34" charset="0"/>
                  <a:sym typeface="Fira Code"/>
                </a:rPr>
                <a:t>	</a:t>
              </a:r>
              <a:r>
                <a:rPr lang="en-US" sz="2800" dirty="0" err="1">
                  <a:solidFill>
                    <a:srgbClr val="00FF00"/>
                  </a:solidFill>
                  <a:latin typeface="Consolas" panose="020B0609020204030204" pitchFamily="49" charset="0"/>
                  <a:ea typeface="Fira Code"/>
                  <a:cs typeface="Biome Light" panose="020B0502040204020203" pitchFamily="34" charset="0"/>
                  <a:sym typeface="Fira Code"/>
                </a:rPr>
                <a:t>bakiye</a:t>
              </a:r>
              <a:r>
                <a:rPr lang="en-US" sz="2800" dirty="0">
                  <a:solidFill>
                    <a:srgbClr val="00FF00"/>
                  </a:solidFill>
                  <a:latin typeface="Consolas" panose="020B0609020204030204" pitchFamily="49" charset="0"/>
                  <a:ea typeface="Fira Code"/>
                  <a:cs typeface="Biome Light" panose="020B0502040204020203" pitchFamily="34" charset="0"/>
                  <a:sym typeface="Fira Code"/>
                </a:rPr>
                <a:t> = </a:t>
              </a:r>
              <a:r>
                <a:rPr lang="tr-TR" sz="2800" dirty="0">
                  <a:solidFill>
                    <a:srgbClr val="00FF00"/>
                  </a:solidFill>
                  <a:latin typeface="Consolas" panose="020B0609020204030204" pitchFamily="49" charset="0"/>
                  <a:ea typeface="Fira Code"/>
                  <a:cs typeface="Biome Light" panose="020B0502040204020203" pitchFamily="34" charset="0"/>
                  <a:sym typeface="Fira Code"/>
                </a:rPr>
                <a:t>2</a:t>
              </a:r>
              <a:r>
                <a:rPr lang="en-US" sz="2800" dirty="0">
                  <a:solidFill>
                    <a:srgbClr val="00FF00"/>
                  </a:solidFill>
                  <a:latin typeface="Consolas" panose="020B0609020204030204" pitchFamily="49" charset="0"/>
                  <a:ea typeface="Fira Code"/>
                  <a:cs typeface="Biome Light" panose="020B0502040204020203" pitchFamily="34" charset="0"/>
                  <a:sym typeface="Fira Code"/>
                </a:rPr>
                <a:t>0</a:t>
              </a:r>
            </a:p>
            <a:p>
              <a:pPr lvl="0">
                <a:spcBef>
                  <a:spcPct val="0"/>
                </a:spcBef>
                <a:defRPr/>
              </a:pPr>
              <a:r>
                <a:rPr lang="tr-TR" sz="2800" dirty="0">
                  <a:solidFill>
                    <a:srgbClr val="00FF00"/>
                  </a:solidFill>
                  <a:latin typeface="Consolas" panose="020B0609020204030204" pitchFamily="49" charset="0"/>
                  <a:ea typeface="Fira Code"/>
                  <a:cs typeface="Biome Light" panose="020B0502040204020203" pitchFamily="34" charset="0"/>
                  <a:sym typeface="Fira Code"/>
                </a:rPr>
                <a:t>	</a:t>
              </a:r>
              <a:r>
                <a:rPr lang="en-US" sz="2800" dirty="0">
                  <a:solidFill>
                    <a:srgbClr val="00FF00"/>
                  </a:solidFill>
                  <a:latin typeface="Consolas" panose="020B0609020204030204" pitchFamily="49" charset="0"/>
                  <a:ea typeface="Fira Code"/>
                  <a:cs typeface="Biome Light" panose="020B0502040204020203" pitchFamily="34" charset="0"/>
                  <a:sym typeface="Fira Code"/>
                </a:rPr>
                <a:t>print("</a:t>
              </a:r>
              <a:r>
                <a:rPr lang="en-US" sz="2800" dirty="0" err="1">
                  <a:solidFill>
                    <a:srgbClr val="00FF00"/>
                  </a:solidFill>
                  <a:latin typeface="Consolas" panose="020B0609020204030204" pitchFamily="49" charset="0"/>
                  <a:ea typeface="Fira Code"/>
                  <a:cs typeface="Biome Light" panose="020B0502040204020203" pitchFamily="34" charset="0"/>
                  <a:sym typeface="Fira Code"/>
                </a:rPr>
                <a:t>bakiye</a:t>
              </a:r>
              <a:r>
                <a:rPr lang="en-US" sz="2800" dirty="0">
                  <a:solidFill>
                    <a:srgbClr val="00FF00"/>
                  </a:solidFill>
                  <a:latin typeface="Consolas" panose="020B0609020204030204" pitchFamily="49" charset="0"/>
                  <a:ea typeface="Fira Code"/>
                  <a:cs typeface="Biome Light" panose="020B0502040204020203" pitchFamily="34" charset="0"/>
                  <a:sym typeface="Fira Code"/>
                </a:rPr>
                <a:t>:", </a:t>
              </a:r>
              <a:r>
                <a:rPr lang="en-US" sz="2800" dirty="0" err="1">
                  <a:solidFill>
                    <a:srgbClr val="00FF00"/>
                  </a:solidFill>
                  <a:latin typeface="Consolas" panose="020B0609020204030204" pitchFamily="49" charset="0"/>
                  <a:ea typeface="Fira Code"/>
                  <a:cs typeface="Biome Light" panose="020B0502040204020203" pitchFamily="34" charset="0"/>
                  <a:sym typeface="Fira Code"/>
                </a:rPr>
                <a:t>bakiye</a:t>
              </a:r>
              <a:r>
                <a:rPr lang="en-US" sz="2800" dirty="0">
                  <a:solidFill>
                    <a:srgbClr val="00FF00"/>
                  </a:solidFill>
                  <a:latin typeface="Consolas" panose="020B0609020204030204" pitchFamily="49" charset="0"/>
                  <a:ea typeface="Fira Code"/>
                  <a:cs typeface="Biome Light" panose="020B0502040204020203" pitchFamily="34" charset="0"/>
                  <a:sym typeface="Fira Code"/>
                </a:rPr>
                <a:t>)</a:t>
              </a:r>
            </a:p>
            <a:p>
              <a:pPr lvl="0">
                <a:spcBef>
                  <a:spcPct val="0"/>
                </a:spcBef>
                <a:defRPr/>
              </a:pPr>
              <a:endParaRPr lang="en-US" sz="28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en-US" sz="2800" dirty="0" err="1">
                  <a:solidFill>
                    <a:srgbClr val="00FF00"/>
                  </a:solidFill>
                  <a:latin typeface="Consolas" panose="020B0609020204030204" pitchFamily="49" charset="0"/>
                  <a:ea typeface="Fira Code"/>
                  <a:cs typeface="Biome Light" panose="020B0502040204020203" pitchFamily="34" charset="0"/>
                  <a:sym typeface="Fira Code"/>
                </a:rPr>
                <a:t>para_yükle</a:t>
              </a:r>
              <a:r>
                <a:rPr lang="en-US" sz="2800" dirty="0">
                  <a:solidFill>
                    <a:srgbClr val="00FF00"/>
                  </a:solidFill>
                  <a:latin typeface="Consolas" panose="020B0609020204030204" pitchFamily="49" charset="0"/>
                  <a:ea typeface="Fira Code"/>
                  <a:cs typeface="Biome Light" panose="020B0502040204020203" pitchFamily="34" charset="0"/>
                  <a:sym typeface="Fira Code"/>
                </a:rPr>
                <a:t>()</a:t>
              </a:r>
              <a:endParaRPr lang="tr-TR" sz="2800" dirty="0">
                <a:solidFill>
                  <a:srgbClr val="00FF00"/>
                </a:solidFill>
                <a:latin typeface="Consolas" panose="020B0609020204030204" pitchFamily="49" charset="0"/>
                <a:ea typeface="Fira Code"/>
                <a:cs typeface="Biome Light" panose="020B0502040204020203" pitchFamily="34" charset="0"/>
                <a:sym typeface="Fira Code"/>
              </a:endParaRPr>
            </a:p>
            <a:p>
              <a:pPr>
                <a:spcBef>
                  <a:spcPct val="0"/>
                </a:spcBef>
                <a:defRPr/>
              </a:pPr>
              <a:r>
                <a:rPr lang="en-US" sz="2800" dirty="0">
                  <a:solidFill>
                    <a:srgbClr val="00FF00"/>
                  </a:solidFill>
                  <a:latin typeface="Consolas" panose="020B0609020204030204" pitchFamily="49" charset="0"/>
                  <a:ea typeface="Fira Code"/>
                  <a:cs typeface="Biome Light" panose="020B0502040204020203" pitchFamily="34" charset="0"/>
                  <a:sym typeface="Fira Code"/>
                </a:rPr>
                <a:t>print("</a:t>
              </a:r>
              <a:r>
                <a:rPr lang="en-US" sz="2800" dirty="0" err="1">
                  <a:solidFill>
                    <a:srgbClr val="00FF00"/>
                  </a:solidFill>
                  <a:latin typeface="Consolas" panose="020B0609020204030204" pitchFamily="49" charset="0"/>
                  <a:ea typeface="Fira Code"/>
                  <a:cs typeface="Biome Light" panose="020B0502040204020203" pitchFamily="34" charset="0"/>
                  <a:sym typeface="Fira Code"/>
                </a:rPr>
                <a:t>bakiye</a:t>
              </a:r>
              <a:r>
                <a:rPr lang="en-US" sz="2800" dirty="0">
                  <a:solidFill>
                    <a:srgbClr val="00FF00"/>
                  </a:solidFill>
                  <a:latin typeface="Consolas" panose="020B0609020204030204" pitchFamily="49" charset="0"/>
                  <a:ea typeface="Fira Code"/>
                  <a:cs typeface="Biome Light" panose="020B0502040204020203" pitchFamily="34" charset="0"/>
                  <a:sym typeface="Fira Code"/>
                </a:rPr>
                <a:t>:", </a:t>
              </a:r>
              <a:r>
                <a:rPr lang="en-US" sz="2800" dirty="0" err="1">
                  <a:solidFill>
                    <a:srgbClr val="00FF00"/>
                  </a:solidFill>
                  <a:latin typeface="Consolas" panose="020B0609020204030204" pitchFamily="49" charset="0"/>
                  <a:ea typeface="Fira Code"/>
                  <a:cs typeface="Biome Light" panose="020B0502040204020203" pitchFamily="34" charset="0"/>
                  <a:sym typeface="Fira Code"/>
                </a:rPr>
                <a:t>bakiye</a:t>
              </a:r>
              <a:r>
                <a:rPr lang="en-US" sz="2800" dirty="0">
                  <a:solidFill>
                    <a:srgbClr val="00FF00"/>
                  </a:solidFill>
                  <a:latin typeface="Consolas" panose="020B0609020204030204" pitchFamily="49" charset="0"/>
                  <a:ea typeface="Fira Code"/>
                  <a:cs typeface="Biome Light" panose="020B0502040204020203" pitchFamily="34" charset="0"/>
                  <a:sym typeface="Fira Code"/>
                </a:rPr>
                <a:t>)</a:t>
              </a:r>
            </a:p>
          </p:txBody>
        </p:sp>
      </p:grpSp>
      <p:sp>
        <p:nvSpPr>
          <p:cNvPr id="3" name="TextBox 15">
            <a:extLst>
              <a:ext uri="{FF2B5EF4-FFF2-40B4-BE49-F238E27FC236}">
                <a16:creationId xmlns:a16="http://schemas.microsoft.com/office/drawing/2014/main" id="{3E3DDF88-A787-C753-2261-5002D96B8EFE}"/>
              </a:ext>
            </a:extLst>
          </p:cNvPr>
          <p:cNvSpPr txBox="1"/>
          <p:nvPr/>
        </p:nvSpPr>
        <p:spPr>
          <a:xfrm>
            <a:off x="685800" y="1470727"/>
            <a:ext cx="17602200" cy="1262590"/>
          </a:xfrm>
          <a:prstGeom prst="rect">
            <a:avLst/>
          </a:prstGeom>
        </p:spPr>
        <p:txBody>
          <a:bodyPr wrap="square" lIns="0" tIns="0" rIns="0" bIns="0" rtlCol="0" anchor="t">
            <a:spAutoFit/>
          </a:bodyPr>
          <a:lstStyle/>
          <a:p>
            <a:pPr lvl="0">
              <a:lnSpc>
                <a:spcPts val="10260"/>
              </a:lnSpc>
              <a:spcBef>
                <a:spcPct val="0"/>
              </a:spcBef>
              <a:defRPr/>
            </a:pPr>
            <a:r>
              <a:rPr lang="en-US" sz="7200" dirty="0">
                <a:solidFill>
                  <a:srgbClr val="FFCA04"/>
                </a:solidFill>
                <a:latin typeface="Fira Code"/>
                <a:ea typeface="Fira Code"/>
                <a:cs typeface="Fira Code"/>
                <a:sym typeface="Fira Code"/>
              </a:rPr>
              <a:t>{0</a:t>
            </a:r>
            <a:r>
              <a:rPr lang="tr-TR" sz="7200" dirty="0">
                <a:solidFill>
                  <a:srgbClr val="FFCA04"/>
                </a:solidFill>
                <a:latin typeface="Fira Code"/>
                <a:ea typeface="Fira Code"/>
                <a:cs typeface="Fira Code"/>
                <a:sym typeface="Fira Code"/>
              </a:rPr>
              <a:t>5</a:t>
            </a:r>
            <a:r>
              <a:rPr lang="en-US" sz="7200" dirty="0">
                <a:solidFill>
                  <a:srgbClr val="FFCA04"/>
                </a:solidFill>
                <a:latin typeface="Fira Code"/>
                <a:ea typeface="Fira Code"/>
                <a:cs typeface="Fira Code"/>
                <a:sym typeface="Fira Code"/>
              </a:rPr>
              <a:t>}</a:t>
            </a:r>
            <a:r>
              <a:rPr lang="tr-TR" sz="7200" dirty="0">
                <a:solidFill>
                  <a:srgbClr val="FFCA04"/>
                </a:solidFill>
                <a:latin typeface="Fira Code"/>
                <a:ea typeface="Fira Code"/>
                <a:cs typeface="Fira Code"/>
                <a:sym typeface="Fira Code"/>
              </a:rPr>
              <a:t> </a:t>
            </a:r>
            <a:r>
              <a:rPr lang="tr-TR" sz="7200" dirty="0">
                <a:solidFill>
                  <a:srgbClr val="FF5858"/>
                </a:solidFill>
                <a:latin typeface="Fira Code"/>
                <a:ea typeface="Fira Code"/>
                <a:cs typeface="Fira Code"/>
                <a:sym typeface="Fira Code"/>
              </a:rPr>
              <a:t>Fonksiyon Tanımlama</a:t>
            </a:r>
          </a:p>
        </p:txBody>
      </p:sp>
    </p:spTree>
    <p:extLst>
      <p:ext uri="{BB962C8B-B14F-4D97-AF65-F5344CB8AC3E}">
        <p14:creationId xmlns:p14="http://schemas.microsoft.com/office/powerpoint/2010/main" val="23741000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CDFC4-CBA9-5E82-815C-CC96DC2D2A6F}"/>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5913061A-5AD1-F126-8849-3A3F8B865ECD}"/>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6001E28D-6CE0-701F-A265-B4F0BF2BE2D6}"/>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6A15EAE9-10DB-C6CC-866A-677C073A7A96}"/>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48E527D5-3CF1-8DF0-EA7A-C5DDB7A0F2A2}"/>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5C6C36B1-45BA-4FC9-31B8-72DDFA029C15}"/>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5CE09E75-35AA-C2DD-5F62-FB01336E2A9E}"/>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E419F3F5-86C2-E735-9DD1-48742CBCC2F0}"/>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0E87473E-494A-824B-2B4E-74DEEB710CAE}"/>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CAF2E24B-714C-00FD-07A1-1E61E1AA7D9E}"/>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84FCF92F-1AFF-1CFA-5482-BA6D266A8818}"/>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C665D94F-AEC4-9E7F-062E-334AC36BBF16}"/>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F96568E0-2C4C-8553-198E-12813ECD71FE}"/>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9B659189-956E-E105-0547-EB74C7214CF2}"/>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FB83584B-94B3-E7BB-A924-600AB7EF39D0}"/>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7C279595-C455-B71C-5A12-20F45B11CA9F}"/>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8563AB62-CAC0-FA92-396A-79E46831C7D2}"/>
              </a:ext>
            </a:extLst>
          </p:cNvPr>
          <p:cNvSpPr txBox="1"/>
          <p:nvPr/>
        </p:nvSpPr>
        <p:spPr>
          <a:xfrm>
            <a:off x="9726609" y="3305657"/>
            <a:ext cx="8408991" cy="984885"/>
          </a:xfrm>
          <a:prstGeom prst="rect">
            <a:avLst/>
          </a:prstGeom>
        </p:spPr>
        <p:txBody>
          <a:bodyPr wrap="square" lIns="0" tIns="0" rIns="0" bIns="0" rtlCol="0" anchor="t">
            <a:spAutoFit/>
          </a:bodyPr>
          <a:lstStyle/>
          <a:p>
            <a:pPr lvl="0" algn="just">
              <a:spcBef>
                <a:spcPct val="0"/>
              </a:spcBef>
              <a:defRPr/>
            </a:pPr>
            <a:r>
              <a:rPr lang="tr-TR" sz="3200" dirty="0">
                <a:solidFill>
                  <a:srgbClr val="FFFFFF"/>
                </a:solidFill>
                <a:latin typeface="Fira Code"/>
                <a:ea typeface="Fira Code"/>
                <a:cs typeface="Fira Code"/>
                <a:sym typeface="Fira Code"/>
              </a:rPr>
              <a:t>Yandaki kodu bilgisayarınızda çalıştırınız.</a:t>
            </a:r>
            <a:endParaRPr lang="en-US" sz="3200" dirty="0">
              <a:solidFill>
                <a:srgbClr val="FFFFFF"/>
              </a:solidFill>
              <a:latin typeface="Fira Code"/>
              <a:ea typeface="Fira Code"/>
              <a:cs typeface="Fira Code"/>
              <a:sym typeface="Fira Code"/>
            </a:endParaRPr>
          </a:p>
        </p:txBody>
      </p:sp>
      <p:sp>
        <p:nvSpPr>
          <p:cNvPr id="16" name="Slayt Numarası Yer Tutucusu 15">
            <a:extLst>
              <a:ext uri="{FF2B5EF4-FFF2-40B4-BE49-F238E27FC236}">
                <a16:creationId xmlns:a16="http://schemas.microsoft.com/office/drawing/2014/main" id="{E2E9DC32-CCCB-1427-5DCE-2CDDA90C98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grpSp>
        <p:nvGrpSpPr>
          <p:cNvPr id="15" name="Grup 14">
            <a:extLst>
              <a:ext uri="{FF2B5EF4-FFF2-40B4-BE49-F238E27FC236}">
                <a16:creationId xmlns:a16="http://schemas.microsoft.com/office/drawing/2014/main" id="{B00CBFDA-7A52-42A1-9DD6-C926C1F7A51F}"/>
              </a:ext>
            </a:extLst>
          </p:cNvPr>
          <p:cNvGrpSpPr/>
          <p:nvPr/>
        </p:nvGrpSpPr>
        <p:grpSpPr>
          <a:xfrm>
            <a:off x="658809" y="2763516"/>
            <a:ext cx="8408991" cy="6732470"/>
            <a:chOff x="2781854" y="3916888"/>
            <a:chExt cx="13029902" cy="6370112"/>
          </a:xfrm>
        </p:grpSpPr>
        <p:grpSp>
          <p:nvGrpSpPr>
            <p:cNvPr id="17" name="Grup 16">
              <a:extLst>
                <a:ext uri="{FF2B5EF4-FFF2-40B4-BE49-F238E27FC236}">
                  <a16:creationId xmlns:a16="http://schemas.microsoft.com/office/drawing/2014/main" id="{32EA97FD-D123-4864-4165-66E622D92C27}"/>
                </a:ext>
              </a:extLst>
            </p:cNvPr>
            <p:cNvGrpSpPr/>
            <p:nvPr/>
          </p:nvGrpSpPr>
          <p:grpSpPr>
            <a:xfrm>
              <a:off x="2781854" y="3916888"/>
              <a:ext cx="13029902" cy="6370112"/>
              <a:chOff x="2781854" y="3872603"/>
              <a:chExt cx="13029902" cy="6370112"/>
            </a:xfrm>
          </p:grpSpPr>
          <p:grpSp>
            <p:nvGrpSpPr>
              <p:cNvPr id="19" name="Group 3">
                <a:extLst>
                  <a:ext uri="{FF2B5EF4-FFF2-40B4-BE49-F238E27FC236}">
                    <a16:creationId xmlns:a16="http://schemas.microsoft.com/office/drawing/2014/main" id="{7E074E3D-997C-9E47-D3D4-DEA2C7EE5307}"/>
                  </a:ext>
                </a:extLst>
              </p:cNvPr>
              <p:cNvGrpSpPr>
                <a:grpSpLocks noChangeAspect="1"/>
              </p:cNvGrpSpPr>
              <p:nvPr/>
            </p:nvGrpSpPr>
            <p:grpSpPr>
              <a:xfrm>
                <a:off x="2781854" y="3872603"/>
                <a:ext cx="13029902" cy="6370112"/>
                <a:chOff x="0" y="0"/>
                <a:chExt cx="7467600" cy="6002020"/>
              </a:xfrm>
            </p:grpSpPr>
            <p:sp>
              <p:nvSpPr>
                <p:cNvPr id="22" name="Freeform 4">
                  <a:extLst>
                    <a:ext uri="{FF2B5EF4-FFF2-40B4-BE49-F238E27FC236}">
                      <a16:creationId xmlns:a16="http://schemas.microsoft.com/office/drawing/2014/main" id="{A35A0166-6362-3697-66A7-6D5CD911B96D}"/>
                    </a:ext>
                  </a:extLst>
                </p:cNvPr>
                <p:cNvSpPr/>
                <p:nvPr/>
              </p:nvSpPr>
              <p:spPr>
                <a:xfrm>
                  <a:off x="0" y="0"/>
                  <a:ext cx="7467600" cy="4719056"/>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5">
                  <a:extLst>
                    <a:ext uri="{FF2B5EF4-FFF2-40B4-BE49-F238E27FC236}">
                      <a16:creationId xmlns:a16="http://schemas.microsoft.com/office/drawing/2014/main" id="{C914EFD8-310D-8372-06C7-E8F63826BEDC}"/>
                    </a:ext>
                  </a:extLst>
                </p:cNvPr>
                <p:cNvSpPr/>
                <p:nvPr/>
              </p:nvSpPr>
              <p:spPr>
                <a:xfrm>
                  <a:off x="0" y="4744417"/>
                  <a:ext cx="7467600" cy="466393"/>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Freeform 6">
                  <a:extLst>
                    <a:ext uri="{FF2B5EF4-FFF2-40B4-BE49-F238E27FC236}">
                      <a16:creationId xmlns:a16="http://schemas.microsoft.com/office/drawing/2014/main" id="{6BB10047-0614-050E-0324-8CE37A523EC8}"/>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Dikdörtgen 19">
                <a:extLst>
                  <a:ext uri="{FF2B5EF4-FFF2-40B4-BE49-F238E27FC236}">
                    <a16:creationId xmlns:a16="http://schemas.microsoft.com/office/drawing/2014/main" id="{3EE785E5-5547-3333-BF8B-C6D912FA5DC5}"/>
                  </a:ext>
                </a:extLst>
              </p:cNvPr>
              <p:cNvSpPr/>
              <p:nvPr/>
            </p:nvSpPr>
            <p:spPr>
              <a:xfrm>
                <a:off x="3399715" y="4128323"/>
                <a:ext cx="11975977" cy="462371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solidFill>
                      <a:sysClr val="windowText" lastClr="000000"/>
                    </a:solidFill>
                  </a:ln>
                  <a:solidFill>
                    <a:sysClr val="windowText" lastClr="000000"/>
                  </a:solidFill>
                  <a:effectLst/>
                  <a:uLnTx/>
                  <a:uFillTx/>
                  <a:latin typeface="Calibri"/>
                  <a:ea typeface="+mn-ea"/>
                  <a:cs typeface="+mn-cs"/>
                </a:endParaRPr>
              </a:p>
            </p:txBody>
          </p:sp>
        </p:grpSp>
        <p:sp>
          <p:nvSpPr>
            <p:cNvPr id="18" name="TextBox 17">
              <a:extLst>
                <a:ext uri="{FF2B5EF4-FFF2-40B4-BE49-F238E27FC236}">
                  <a16:creationId xmlns:a16="http://schemas.microsoft.com/office/drawing/2014/main" id="{FE7524ED-DF48-B009-2780-7451D205168D}"/>
                </a:ext>
              </a:extLst>
            </p:cNvPr>
            <p:cNvSpPr txBox="1"/>
            <p:nvPr/>
          </p:nvSpPr>
          <p:spPr>
            <a:xfrm>
              <a:off x="3137852" y="4172608"/>
              <a:ext cx="12313464" cy="4484654"/>
            </a:xfrm>
            <a:prstGeom prst="rect">
              <a:avLst/>
            </a:prstGeom>
          </p:spPr>
          <p:txBody>
            <a:bodyPr wrap="square" lIns="0" tIns="0" rIns="0" bIns="0" rtlCol="0" anchor="t">
              <a:spAutoFit/>
            </a:bodyPr>
            <a:lstStyle/>
            <a:p>
              <a:pPr lvl="0">
                <a:spcBef>
                  <a:spcPct val="0"/>
                </a:spcBef>
                <a:defRPr/>
              </a:pPr>
              <a:r>
                <a:rPr lang="en-US" sz="2800" dirty="0" err="1">
                  <a:solidFill>
                    <a:srgbClr val="00FF00"/>
                  </a:solidFill>
                  <a:latin typeface="Consolas" panose="020B0609020204030204" pitchFamily="49" charset="0"/>
                  <a:ea typeface="Fira Code"/>
                  <a:cs typeface="Biome Light" panose="020B0502040204020203" pitchFamily="34" charset="0"/>
                  <a:sym typeface="Fira Code"/>
                </a:rPr>
                <a:t>bakiye</a:t>
              </a:r>
              <a:r>
                <a:rPr lang="en-US" sz="2800" dirty="0">
                  <a:solidFill>
                    <a:srgbClr val="00FF00"/>
                  </a:solidFill>
                  <a:latin typeface="Consolas" panose="020B0609020204030204" pitchFamily="49" charset="0"/>
                  <a:ea typeface="Fira Code"/>
                  <a:cs typeface="Biome Light" panose="020B0502040204020203" pitchFamily="34" charset="0"/>
                  <a:sym typeface="Fira Code"/>
                </a:rPr>
                <a:t> = 0</a:t>
              </a:r>
            </a:p>
            <a:p>
              <a:pPr lvl="0">
                <a:spcBef>
                  <a:spcPct val="0"/>
                </a:spcBef>
                <a:defRPr/>
              </a:pPr>
              <a:endParaRPr lang="en-US" sz="28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en-US" sz="2800" dirty="0">
                  <a:solidFill>
                    <a:srgbClr val="00FF00"/>
                  </a:solidFill>
                  <a:latin typeface="Consolas" panose="020B0609020204030204" pitchFamily="49" charset="0"/>
                  <a:ea typeface="Fira Code"/>
                  <a:cs typeface="Biome Light" panose="020B0502040204020203" pitchFamily="34" charset="0"/>
                  <a:sym typeface="Fira Code"/>
                </a:rPr>
                <a:t>def </a:t>
              </a:r>
              <a:r>
                <a:rPr lang="en-US" sz="2800" dirty="0" err="1">
                  <a:solidFill>
                    <a:srgbClr val="00FF00"/>
                  </a:solidFill>
                  <a:latin typeface="Consolas" panose="020B0609020204030204" pitchFamily="49" charset="0"/>
                  <a:ea typeface="Fira Code"/>
                  <a:cs typeface="Biome Light" panose="020B0502040204020203" pitchFamily="34" charset="0"/>
                  <a:sym typeface="Fira Code"/>
                </a:rPr>
                <a:t>para_yükle</a:t>
              </a:r>
              <a:r>
                <a:rPr lang="en-US" sz="2800" dirty="0">
                  <a:solidFill>
                    <a:srgbClr val="00FF00"/>
                  </a:solidFill>
                  <a:latin typeface="Consolas" panose="020B0609020204030204" pitchFamily="49" charset="0"/>
                  <a:ea typeface="Fira Code"/>
                  <a:cs typeface="Biome Light" panose="020B0502040204020203" pitchFamily="34" charset="0"/>
                  <a:sym typeface="Fira Code"/>
                </a:rPr>
                <a:t>():</a:t>
              </a:r>
              <a:endParaRPr lang="tr-TR" sz="2800" dirty="0">
                <a:solidFill>
                  <a:srgbClr val="00FF00"/>
                </a:solidFill>
                <a:latin typeface="Consolas" panose="020B0609020204030204" pitchFamily="49" charset="0"/>
                <a:ea typeface="Fira Code"/>
                <a:cs typeface="Biome Light" panose="020B0502040204020203" pitchFamily="34" charset="0"/>
                <a:sym typeface="Fira Code"/>
              </a:endParaRPr>
            </a:p>
            <a:p>
              <a:pPr>
                <a:spcBef>
                  <a:spcPct val="0"/>
                </a:spcBef>
                <a:defRPr/>
              </a:pPr>
              <a:r>
                <a:rPr lang="tr-TR" sz="2800" dirty="0">
                  <a:solidFill>
                    <a:srgbClr val="00FF00"/>
                  </a:solidFill>
                  <a:latin typeface="Consolas" panose="020B0609020204030204" pitchFamily="49" charset="0"/>
                  <a:ea typeface="Fira Code"/>
                  <a:cs typeface="Biome Light" panose="020B0502040204020203" pitchFamily="34" charset="0"/>
                  <a:sym typeface="Fira Code"/>
                </a:rPr>
                <a:t>	global bakiye</a:t>
              </a:r>
              <a:endParaRPr lang="en-US" sz="28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en-US" sz="2800" dirty="0">
                  <a:solidFill>
                    <a:srgbClr val="00FF00"/>
                  </a:solidFill>
                  <a:latin typeface="Consolas" panose="020B0609020204030204" pitchFamily="49" charset="0"/>
                  <a:ea typeface="Fira Code"/>
                  <a:cs typeface="Biome Light" panose="020B0502040204020203" pitchFamily="34" charset="0"/>
                  <a:sym typeface="Fira Code"/>
                </a:rPr>
                <a:t>    </a:t>
              </a:r>
              <a:r>
                <a:rPr lang="tr-TR" sz="2800" dirty="0">
                  <a:solidFill>
                    <a:srgbClr val="00FF00"/>
                  </a:solidFill>
                  <a:latin typeface="Consolas" panose="020B0609020204030204" pitchFamily="49" charset="0"/>
                  <a:ea typeface="Fira Code"/>
                  <a:cs typeface="Biome Light" panose="020B0502040204020203" pitchFamily="34" charset="0"/>
                  <a:sym typeface="Fira Code"/>
                </a:rPr>
                <a:t>	</a:t>
              </a:r>
              <a:r>
                <a:rPr lang="en-US" sz="2800" dirty="0" err="1">
                  <a:solidFill>
                    <a:srgbClr val="00FF00"/>
                  </a:solidFill>
                  <a:latin typeface="Consolas" panose="020B0609020204030204" pitchFamily="49" charset="0"/>
                  <a:ea typeface="Fira Code"/>
                  <a:cs typeface="Biome Light" panose="020B0502040204020203" pitchFamily="34" charset="0"/>
                  <a:sym typeface="Fira Code"/>
                </a:rPr>
                <a:t>bakiye</a:t>
              </a:r>
              <a:r>
                <a:rPr lang="en-US" sz="2800" dirty="0">
                  <a:solidFill>
                    <a:srgbClr val="00FF00"/>
                  </a:solidFill>
                  <a:latin typeface="Consolas" panose="020B0609020204030204" pitchFamily="49" charset="0"/>
                  <a:ea typeface="Fira Code"/>
                  <a:cs typeface="Biome Light" panose="020B0502040204020203" pitchFamily="34" charset="0"/>
                  <a:sym typeface="Fira Code"/>
                </a:rPr>
                <a:t> += 10</a:t>
              </a:r>
            </a:p>
            <a:p>
              <a:pPr lvl="0">
                <a:spcBef>
                  <a:spcPct val="0"/>
                </a:spcBef>
                <a:defRPr/>
              </a:pPr>
              <a:r>
                <a:rPr lang="en-US" sz="2800" dirty="0">
                  <a:solidFill>
                    <a:srgbClr val="00FF00"/>
                  </a:solidFill>
                  <a:latin typeface="Consolas" panose="020B0609020204030204" pitchFamily="49" charset="0"/>
                  <a:ea typeface="Fira Code"/>
                  <a:cs typeface="Biome Light" panose="020B0502040204020203" pitchFamily="34" charset="0"/>
                  <a:sym typeface="Fira Code"/>
                </a:rPr>
                <a:t>    </a:t>
              </a:r>
              <a:r>
                <a:rPr lang="tr-TR" sz="2800" dirty="0">
                  <a:solidFill>
                    <a:srgbClr val="00FF00"/>
                  </a:solidFill>
                  <a:latin typeface="Consolas" panose="020B0609020204030204" pitchFamily="49" charset="0"/>
                  <a:ea typeface="Fira Code"/>
                  <a:cs typeface="Biome Light" panose="020B0502040204020203" pitchFamily="34" charset="0"/>
                  <a:sym typeface="Fira Code"/>
                </a:rPr>
                <a:t>	</a:t>
              </a:r>
              <a:r>
                <a:rPr lang="en-US" sz="2800" dirty="0">
                  <a:solidFill>
                    <a:srgbClr val="00FF00"/>
                  </a:solidFill>
                  <a:latin typeface="Consolas" panose="020B0609020204030204" pitchFamily="49" charset="0"/>
                  <a:ea typeface="Fira Code"/>
                  <a:cs typeface="Biome Light" panose="020B0502040204020203" pitchFamily="34" charset="0"/>
                  <a:sym typeface="Fira Code"/>
                </a:rPr>
                <a:t>print("</a:t>
              </a:r>
              <a:r>
                <a:rPr lang="en-US" sz="2800" dirty="0" err="1">
                  <a:solidFill>
                    <a:srgbClr val="00FF00"/>
                  </a:solidFill>
                  <a:latin typeface="Consolas" panose="020B0609020204030204" pitchFamily="49" charset="0"/>
                  <a:ea typeface="Fira Code"/>
                  <a:cs typeface="Biome Light" panose="020B0502040204020203" pitchFamily="34" charset="0"/>
                  <a:sym typeface="Fira Code"/>
                </a:rPr>
                <a:t>bakiye</a:t>
              </a:r>
              <a:r>
                <a:rPr lang="en-US" sz="2800" dirty="0">
                  <a:solidFill>
                    <a:srgbClr val="00FF00"/>
                  </a:solidFill>
                  <a:latin typeface="Consolas" panose="020B0609020204030204" pitchFamily="49" charset="0"/>
                  <a:ea typeface="Fira Code"/>
                  <a:cs typeface="Biome Light" panose="020B0502040204020203" pitchFamily="34" charset="0"/>
                  <a:sym typeface="Fira Code"/>
                </a:rPr>
                <a:t>:", </a:t>
              </a:r>
              <a:r>
                <a:rPr lang="en-US" sz="2800" dirty="0" err="1">
                  <a:solidFill>
                    <a:srgbClr val="00FF00"/>
                  </a:solidFill>
                  <a:latin typeface="Consolas" panose="020B0609020204030204" pitchFamily="49" charset="0"/>
                  <a:ea typeface="Fira Code"/>
                  <a:cs typeface="Biome Light" panose="020B0502040204020203" pitchFamily="34" charset="0"/>
                  <a:sym typeface="Fira Code"/>
                </a:rPr>
                <a:t>bakiye</a:t>
              </a:r>
              <a:r>
                <a:rPr lang="en-US" sz="2800" dirty="0">
                  <a:solidFill>
                    <a:srgbClr val="00FF00"/>
                  </a:solidFill>
                  <a:latin typeface="Consolas" panose="020B0609020204030204" pitchFamily="49" charset="0"/>
                  <a:ea typeface="Fira Code"/>
                  <a:cs typeface="Biome Light" panose="020B0502040204020203" pitchFamily="34" charset="0"/>
                  <a:sym typeface="Fira Code"/>
                </a:rPr>
                <a:t>)</a:t>
              </a:r>
            </a:p>
            <a:p>
              <a:pPr lvl="0">
                <a:spcBef>
                  <a:spcPct val="0"/>
                </a:spcBef>
                <a:defRPr/>
              </a:pPr>
              <a:endParaRPr lang="en-US" sz="28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en-US" sz="2800" dirty="0" err="1">
                  <a:solidFill>
                    <a:srgbClr val="00FF00"/>
                  </a:solidFill>
                  <a:latin typeface="Consolas" panose="020B0609020204030204" pitchFamily="49" charset="0"/>
                  <a:ea typeface="Fira Code"/>
                  <a:cs typeface="Biome Light" panose="020B0502040204020203" pitchFamily="34" charset="0"/>
                  <a:sym typeface="Fira Code"/>
                </a:rPr>
                <a:t>para_yükle</a:t>
              </a:r>
              <a:r>
                <a:rPr lang="en-US" sz="2800" dirty="0">
                  <a:solidFill>
                    <a:srgbClr val="00FF00"/>
                  </a:solidFill>
                  <a:latin typeface="Consolas" panose="020B0609020204030204" pitchFamily="49" charset="0"/>
                  <a:ea typeface="Fira Code"/>
                  <a:cs typeface="Biome Light" panose="020B0502040204020203" pitchFamily="34" charset="0"/>
                  <a:sym typeface="Fira Code"/>
                </a:rPr>
                <a:t>()</a:t>
              </a:r>
            </a:p>
            <a:p>
              <a:pPr lvl="0">
                <a:spcBef>
                  <a:spcPct val="0"/>
                </a:spcBef>
                <a:defRPr/>
              </a:pPr>
              <a:r>
                <a:rPr lang="en-US" sz="2800" dirty="0" err="1">
                  <a:solidFill>
                    <a:srgbClr val="00FF00"/>
                  </a:solidFill>
                  <a:latin typeface="Consolas" panose="020B0609020204030204" pitchFamily="49" charset="0"/>
                  <a:ea typeface="Fira Code"/>
                  <a:cs typeface="Biome Light" panose="020B0502040204020203" pitchFamily="34" charset="0"/>
                  <a:sym typeface="Fira Code"/>
                </a:rPr>
                <a:t>para_yükle</a:t>
              </a:r>
              <a:r>
                <a:rPr lang="en-US" sz="2800" dirty="0">
                  <a:solidFill>
                    <a:srgbClr val="00FF00"/>
                  </a:solidFill>
                  <a:latin typeface="Consolas" panose="020B0609020204030204" pitchFamily="49" charset="0"/>
                  <a:ea typeface="Fira Code"/>
                  <a:cs typeface="Biome Light" panose="020B0502040204020203" pitchFamily="34" charset="0"/>
                  <a:sym typeface="Fira Code"/>
                </a:rPr>
                <a:t>()</a:t>
              </a:r>
            </a:p>
            <a:p>
              <a:pPr lvl="0">
                <a:spcBef>
                  <a:spcPct val="0"/>
                </a:spcBef>
                <a:defRPr/>
              </a:pPr>
              <a:r>
                <a:rPr lang="en-US" sz="2800" dirty="0" err="1">
                  <a:solidFill>
                    <a:srgbClr val="00FF00"/>
                  </a:solidFill>
                  <a:latin typeface="Consolas" panose="020B0609020204030204" pitchFamily="49" charset="0"/>
                  <a:ea typeface="Fira Code"/>
                  <a:cs typeface="Biome Light" panose="020B0502040204020203" pitchFamily="34" charset="0"/>
                  <a:sym typeface="Fira Code"/>
                </a:rPr>
                <a:t>para_yükle</a:t>
              </a:r>
              <a:r>
                <a:rPr lang="en-US" sz="2800" dirty="0">
                  <a:solidFill>
                    <a:srgbClr val="00FF00"/>
                  </a:solidFill>
                  <a:latin typeface="Consolas" panose="020B0609020204030204" pitchFamily="49" charset="0"/>
                  <a:ea typeface="Fira Code"/>
                  <a:cs typeface="Biome Light" panose="020B0502040204020203" pitchFamily="34" charset="0"/>
                  <a:sym typeface="Fira Code"/>
                </a:rPr>
                <a:t>()</a:t>
              </a:r>
            </a:p>
            <a:p>
              <a:pPr lvl="0">
                <a:spcBef>
                  <a:spcPct val="0"/>
                </a:spcBef>
                <a:defRPr/>
              </a:pPr>
              <a:r>
                <a:rPr lang="en-US" sz="2800" dirty="0" err="1">
                  <a:solidFill>
                    <a:srgbClr val="00FF00"/>
                  </a:solidFill>
                  <a:latin typeface="Consolas" panose="020B0609020204030204" pitchFamily="49" charset="0"/>
                  <a:ea typeface="Fira Code"/>
                  <a:cs typeface="Biome Light" panose="020B0502040204020203" pitchFamily="34" charset="0"/>
                  <a:sym typeface="Fira Code"/>
                </a:rPr>
                <a:t>para_yükle</a:t>
              </a:r>
              <a:r>
                <a:rPr lang="en-US" sz="2800" dirty="0">
                  <a:solidFill>
                    <a:srgbClr val="00FF00"/>
                  </a:solidFill>
                  <a:latin typeface="Consolas" panose="020B0609020204030204" pitchFamily="49" charset="0"/>
                  <a:ea typeface="Fira Code"/>
                  <a:cs typeface="Biome Light" panose="020B0502040204020203" pitchFamily="34" charset="0"/>
                  <a:sym typeface="Fira Code"/>
                </a:rPr>
                <a:t>()</a:t>
              </a:r>
              <a:endParaRPr lang="tr-TR" sz="2800" dirty="0">
                <a:solidFill>
                  <a:srgbClr val="00FF00"/>
                </a:solidFill>
                <a:latin typeface="Consolas" panose="020B0609020204030204" pitchFamily="49" charset="0"/>
                <a:ea typeface="Fira Code"/>
                <a:cs typeface="Biome Light" panose="020B0502040204020203" pitchFamily="34" charset="0"/>
                <a:sym typeface="Fira Code"/>
              </a:endParaRPr>
            </a:p>
          </p:txBody>
        </p:sp>
      </p:grpSp>
      <p:sp>
        <p:nvSpPr>
          <p:cNvPr id="3" name="TextBox 15">
            <a:extLst>
              <a:ext uri="{FF2B5EF4-FFF2-40B4-BE49-F238E27FC236}">
                <a16:creationId xmlns:a16="http://schemas.microsoft.com/office/drawing/2014/main" id="{1938BDA9-2C5D-B567-DCB9-B0BD477D22F2}"/>
              </a:ext>
            </a:extLst>
          </p:cNvPr>
          <p:cNvSpPr txBox="1"/>
          <p:nvPr/>
        </p:nvSpPr>
        <p:spPr>
          <a:xfrm>
            <a:off x="685800" y="1470727"/>
            <a:ext cx="17602200" cy="1262590"/>
          </a:xfrm>
          <a:prstGeom prst="rect">
            <a:avLst/>
          </a:prstGeom>
        </p:spPr>
        <p:txBody>
          <a:bodyPr wrap="square" lIns="0" tIns="0" rIns="0" bIns="0" rtlCol="0" anchor="t">
            <a:spAutoFit/>
          </a:bodyPr>
          <a:lstStyle/>
          <a:p>
            <a:pPr lvl="0">
              <a:lnSpc>
                <a:spcPts val="10260"/>
              </a:lnSpc>
              <a:spcBef>
                <a:spcPct val="0"/>
              </a:spcBef>
              <a:defRPr/>
            </a:pPr>
            <a:r>
              <a:rPr lang="en-US" sz="7200" dirty="0">
                <a:solidFill>
                  <a:srgbClr val="FFCA04"/>
                </a:solidFill>
                <a:latin typeface="Fira Code"/>
                <a:ea typeface="Fira Code"/>
                <a:cs typeface="Fira Code"/>
                <a:sym typeface="Fira Code"/>
              </a:rPr>
              <a:t>{0</a:t>
            </a:r>
            <a:r>
              <a:rPr lang="tr-TR" sz="7200" dirty="0">
                <a:solidFill>
                  <a:srgbClr val="FFCA04"/>
                </a:solidFill>
                <a:latin typeface="Fira Code"/>
                <a:ea typeface="Fira Code"/>
                <a:cs typeface="Fira Code"/>
                <a:sym typeface="Fira Code"/>
              </a:rPr>
              <a:t>5</a:t>
            </a:r>
            <a:r>
              <a:rPr lang="en-US" sz="7200" dirty="0">
                <a:solidFill>
                  <a:srgbClr val="FFCA04"/>
                </a:solidFill>
                <a:latin typeface="Fira Code"/>
                <a:ea typeface="Fira Code"/>
                <a:cs typeface="Fira Code"/>
                <a:sym typeface="Fira Code"/>
              </a:rPr>
              <a:t>}</a:t>
            </a:r>
            <a:r>
              <a:rPr lang="tr-TR" sz="7200" dirty="0">
                <a:solidFill>
                  <a:srgbClr val="FFCA04"/>
                </a:solidFill>
                <a:latin typeface="Fira Code"/>
                <a:ea typeface="Fira Code"/>
                <a:cs typeface="Fira Code"/>
                <a:sym typeface="Fira Code"/>
              </a:rPr>
              <a:t> </a:t>
            </a:r>
            <a:r>
              <a:rPr lang="tr-TR" sz="7200" dirty="0">
                <a:solidFill>
                  <a:srgbClr val="FF5858"/>
                </a:solidFill>
                <a:latin typeface="Fira Code"/>
                <a:ea typeface="Fira Code"/>
                <a:cs typeface="Fira Code"/>
                <a:sym typeface="Fira Code"/>
              </a:rPr>
              <a:t>Fonksiyon Tanımlama</a:t>
            </a:r>
          </a:p>
        </p:txBody>
      </p:sp>
    </p:spTree>
    <p:extLst>
      <p:ext uri="{BB962C8B-B14F-4D97-AF65-F5344CB8AC3E}">
        <p14:creationId xmlns:p14="http://schemas.microsoft.com/office/powerpoint/2010/main" val="14205099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9DEBF-35C7-7A99-983D-D09BD68DCD87}"/>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D2B5FC64-32B2-8B5E-9064-5BC1E528E0B8}"/>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B88D6216-8AEC-DA79-711D-BE10A6272A6E}"/>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07BB3C79-A121-3AAD-9949-6A14BA31D92A}"/>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33A0EE92-B49F-46E8-59AE-FC36326BE0D8}"/>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831E9FD4-5AA5-778E-00A3-59219023FD01}"/>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95C28306-BFC5-6058-65B4-A9A94ADB1A3B}"/>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32506A43-7C9F-8F96-3747-A4185605EAD5}"/>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CE091370-3A70-0D2A-12A8-D87E40131603}"/>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68A52EA7-8D5C-2FE0-6E36-DCF4BA7D0A51}"/>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1570BFAD-BD7D-9F9B-E7BB-3696829F6EED}"/>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A3CD253C-EB6A-80E0-CEB4-E6478F912EF1}"/>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D71EB11E-A519-BBAA-AFBA-4EF4D3D60C80}"/>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A93979B8-5F61-B69C-7623-DC80F276CB10}"/>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627E9DB0-B8F7-4B79-C12C-7AFD7ED2BEA5}"/>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B2416794-8F8F-3AA7-5066-8038658446A9}"/>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57107B86-377E-B626-98B5-A837A506F575}"/>
              </a:ext>
            </a:extLst>
          </p:cNvPr>
          <p:cNvSpPr txBox="1"/>
          <p:nvPr/>
        </p:nvSpPr>
        <p:spPr>
          <a:xfrm>
            <a:off x="9726610" y="3305657"/>
            <a:ext cx="7902582" cy="2092881"/>
          </a:xfrm>
          <a:prstGeom prst="rect">
            <a:avLst/>
          </a:prstGeom>
        </p:spPr>
        <p:txBody>
          <a:bodyPr wrap="square" lIns="0" tIns="0" rIns="0" bIns="0" rtlCol="0" anchor="t">
            <a:spAutoFit/>
          </a:bodyPr>
          <a:lstStyle/>
          <a:p>
            <a:pPr lvl="0" algn="just">
              <a:spcBef>
                <a:spcPct val="0"/>
              </a:spcBef>
              <a:defRPr/>
            </a:pPr>
            <a:r>
              <a:rPr lang="tr-TR" sz="4000" b="1" dirty="0">
                <a:solidFill>
                  <a:srgbClr val="FFC000"/>
                </a:solidFill>
                <a:latin typeface="Fira Code"/>
                <a:ea typeface="Fira Code"/>
                <a:cs typeface="Fira Code"/>
                <a:sym typeface="Fira Code"/>
              </a:rPr>
              <a:t>global</a:t>
            </a:r>
            <a:r>
              <a:rPr lang="tr-TR" sz="3200" dirty="0">
                <a:solidFill>
                  <a:srgbClr val="FFFFFF"/>
                </a:solidFill>
                <a:latin typeface="Fira Code"/>
                <a:ea typeface="Fira Code"/>
                <a:cs typeface="Fira Code"/>
                <a:sym typeface="Fira Code"/>
              </a:rPr>
              <a:t> anahtar kelimesi, fonksiyon içinde, fonksiyon dışında tanımlanmış bir değişkeni güncellememizi sağlar.</a:t>
            </a:r>
          </a:p>
        </p:txBody>
      </p:sp>
      <p:sp>
        <p:nvSpPr>
          <p:cNvPr id="16" name="Slayt Numarası Yer Tutucusu 15">
            <a:extLst>
              <a:ext uri="{FF2B5EF4-FFF2-40B4-BE49-F238E27FC236}">
                <a16:creationId xmlns:a16="http://schemas.microsoft.com/office/drawing/2014/main" id="{2DFDF547-CF59-236F-71F9-28BF637B4A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grpSp>
        <p:nvGrpSpPr>
          <p:cNvPr id="15" name="Grup 14">
            <a:extLst>
              <a:ext uri="{FF2B5EF4-FFF2-40B4-BE49-F238E27FC236}">
                <a16:creationId xmlns:a16="http://schemas.microsoft.com/office/drawing/2014/main" id="{49926573-C059-B4EA-7781-4148AA7F0A67}"/>
              </a:ext>
            </a:extLst>
          </p:cNvPr>
          <p:cNvGrpSpPr/>
          <p:nvPr/>
        </p:nvGrpSpPr>
        <p:grpSpPr>
          <a:xfrm>
            <a:off x="658809" y="2763516"/>
            <a:ext cx="8408991" cy="6732470"/>
            <a:chOff x="2781854" y="3916888"/>
            <a:chExt cx="13029902" cy="6370112"/>
          </a:xfrm>
        </p:grpSpPr>
        <p:grpSp>
          <p:nvGrpSpPr>
            <p:cNvPr id="17" name="Grup 16">
              <a:extLst>
                <a:ext uri="{FF2B5EF4-FFF2-40B4-BE49-F238E27FC236}">
                  <a16:creationId xmlns:a16="http://schemas.microsoft.com/office/drawing/2014/main" id="{30EA9201-D80D-8432-F00B-D7264FCC6433}"/>
                </a:ext>
              </a:extLst>
            </p:cNvPr>
            <p:cNvGrpSpPr/>
            <p:nvPr/>
          </p:nvGrpSpPr>
          <p:grpSpPr>
            <a:xfrm>
              <a:off x="2781854" y="3916888"/>
              <a:ext cx="13029902" cy="6370112"/>
              <a:chOff x="2781854" y="3872603"/>
              <a:chExt cx="13029902" cy="6370112"/>
            </a:xfrm>
          </p:grpSpPr>
          <p:grpSp>
            <p:nvGrpSpPr>
              <p:cNvPr id="19" name="Group 3">
                <a:extLst>
                  <a:ext uri="{FF2B5EF4-FFF2-40B4-BE49-F238E27FC236}">
                    <a16:creationId xmlns:a16="http://schemas.microsoft.com/office/drawing/2014/main" id="{F5215B15-8DC8-26C9-0AD3-72A63F389375}"/>
                  </a:ext>
                </a:extLst>
              </p:cNvPr>
              <p:cNvGrpSpPr>
                <a:grpSpLocks noChangeAspect="1"/>
              </p:cNvGrpSpPr>
              <p:nvPr/>
            </p:nvGrpSpPr>
            <p:grpSpPr>
              <a:xfrm>
                <a:off x="2781854" y="3872603"/>
                <a:ext cx="13029902" cy="6370112"/>
                <a:chOff x="0" y="0"/>
                <a:chExt cx="7467600" cy="6002020"/>
              </a:xfrm>
            </p:grpSpPr>
            <p:sp>
              <p:nvSpPr>
                <p:cNvPr id="22" name="Freeform 4">
                  <a:extLst>
                    <a:ext uri="{FF2B5EF4-FFF2-40B4-BE49-F238E27FC236}">
                      <a16:creationId xmlns:a16="http://schemas.microsoft.com/office/drawing/2014/main" id="{EE06B79E-8ADA-662F-3C2C-71F02923C9B8}"/>
                    </a:ext>
                  </a:extLst>
                </p:cNvPr>
                <p:cNvSpPr/>
                <p:nvPr/>
              </p:nvSpPr>
              <p:spPr>
                <a:xfrm>
                  <a:off x="0" y="0"/>
                  <a:ext cx="7467600" cy="4719056"/>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5">
                  <a:extLst>
                    <a:ext uri="{FF2B5EF4-FFF2-40B4-BE49-F238E27FC236}">
                      <a16:creationId xmlns:a16="http://schemas.microsoft.com/office/drawing/2014/main" id="{D50245A2-0F8B-D6DF-4877-840D9EBA2989}"/>
                    </a:ext>
                  </a:extLst>
                </p:cNvPr>
                <p:cNvSpPr/>
                <p:nvPr/>
              </p:nvSpPr>
              <p:spPr>
                <a:xfrm>
                  <a:off x="0" y="4744417"/>
                  <a:ext cx="7467600" cy="466393"/>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Freeform 6">
                  <a:extLst>
                    <a:ext uri="{FF2B5EF4-FFF2-40B4-BE49-F238E27FC236}">
                      <a16:creationId xmlns:a16="http://schemas.microsoft.com/office/drawing/2014/main" id="{BE757D9E-CC41-AEED-A3EB-2C920CE5A13F}"/>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Dikdörtgen 19">
                <a:extLst>
                  <a:ext uri="{FF2B5EF4-FFF2-40B4-BE49-F238E27FC236}">
                    <a16:creationId xmlns:a16="http://schemas.microsoft.com/office/drawing/2014/main" id="{C4FE4A6C-3705-281D-8FA4-A7DE24D13E9A}"/>
                  </a:ext>
                </a:extLst>
              </p:cNvPr>
              <p:cNvSpPr/>
              <p:nvPr/>
            </p:nvSpPr>
            <p:spPr>
              <a:xfrm>
                <a:off x="3399715" y="4128323"/>
                <a:ext cx="11975977" cy="462371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solidFill>
                      <a:sysClr val="windowText" lastClr="000000"/>
                    </a:solidFill>
                  </a:ln>
                  <a:solidFill>
                    <a:sysClr val="windowText" lastClr="000000"/>
                  </a:solidFill>
                  <a:effectLst/>
                  <a:uLnTx/>
                  <a:uFillTx/>
                  <a:latin typeface="Calibri"/>
                  <a:ea typeface="+mn-ea"/>
                  <a:cs typeface="+mn-cs"/>
                </a:endParaRPr>
              </a:p>
            </p:txBody>
          </p:sp>
        </p:grpSp>
        <p:sp>
          <p:nvSpPr>
            <p:cNvPr id="18" name="TextBox 17">
              <a:extLst>
                <a:ext uri="{FF2B5EF4-FFF2-40B4-BE49-F238E27FC236}">
                  <a16:creationId xmlns:a16="http://schemas.microsoft.com/office/drawing/2014/main" id="{3706A966-0A2C-85DD-B10E-4F469B793593}"/>
                </a:ext>
              </a:extLst>
            </p:cNvPr>
            <p:cNvSpPr txBox="1"/>
            <p:nvPr/>
          </p:nvSpPr>
          <p:spPr>
            <a:xfrm>
              <a:off x="3137852" y="4172608"/>
              <a:ext cx="12313464" cy="4484654"/>
            </a:xfrm>
            <a:prstGeom prst="rect">
              <a:avLst/>
            </a:prstGeom>
          </p:spPr>
          <p:txBody>
            <a:bodyPr wrap="square" lIns="0" tIns="0" rIns="0" bIns="0" rtlCol="0" anchor="t">
              <a:spAutoFit/>
            </a:bodyPr>
            <a:lstStyle/>
            <a:p>
              <a:pPr lvl="0">
                <a:spcBef>
                  <a:spcPct val="0"/>
                </a:spcBef>
                <a:defRPr/>
              </a:pPr>
              <a:r>
                <a:rPr lang="en-US" sz="2800" dirty="0" err="1">
                  <a:solidFill>
                    <a:srgbClr val="00FF00"/>
                  </a:solidFill>
                  <a:latin typeface="Consolas" panose="020B0609020204030204" pitchFamily="49" charset="0"/>
                  <a:ea typeface="Fira Code"/>
                  <a:cs typeface="Biome Light" panose="020B0502040204020203" pitchFamily="34" charset="0"/>
                  <a:sym typeface="Fira Code"/>
                </a:rPr>
                <a:t>bakiye</a:t>
              </a:r>
              <a:r>
                <a:rPr lang="en-US" sz="2800" dirty="0">
                  <a:solidFill>
                    <a:srgbClr val="00FF00"/>
                  </a:solidFill>
                  <a:latin typeface="Consolas" panose="020B0609020204030204" pitchFamily="49" charset="0"/>
                  <a:ea typeface="Fira Code"/>
                  <a:cs typeface="Biome Light" panose="020B0502040204020203" pitchFamily="34" charset="0"/>
                  <a:sym typeface="Fira Code"/>
                </a:rPr>
                <a:t> = 0</a:t>
              </a:r>
            </a:p>
            <a:p>
              <a:pPr lvl="0">
                <a:spcBef>
                  <a:spcPct val="0"/>
                </a:spcBef>
                <a:defRPr/>
              </a:pPr>
              <a:endParaRPr lang="en-US" sz="28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en-US" sz="2800" dirty="0">
                  <a:solidFill>
                    <a:srgbClr val="00FF00"/>
                  </a:solidFill>
                  <a:latin typeface="Consolas" panose="020B0609020204030204" pitchFamily="49" charset="0"/>
                  <a:ea typeface="Fira Code"/>
                  <a:cs typeface="Biome Light" panose="020B0502040204020203" pitchFamily="34" charset="0"/>
                  <a:sym typeface="Fira Code"/>
                </a:rPr>
                <a:t>def </a:t>
              </a:r>
              <a:r>
                <a:rPr lang="en-US" sz="2800" dirty="0" err="1">
                  <a:solidFill>
                    <a:srgbClr val="00FF00"/>
                  </a:solidFill>
                  <a:latin typeface="Consolas" panose="020B0609020204030204" pitchFamily="49" charset="0"/>
                  <a:ea typeface="Fira Code"/>
                  <a:cs typeface="Biome Light" panose="020B0502040204020203" pitchFamily="34" charset="0"/>
                  <a:sym typeface="Fira Code"/>
                </a:rPr>
                <a:t>para_yükle</a:t>
              </a:r>
              <a:r>
                <a:rPr lang="en-US" sz="2800" dirty="0">
                  <a:solidFill>
                    <a:srgbClr val="00FF00"/>
                  </a:solidFill>
                  <a:latin typeface="Consolas" panose="020B0609020204030204" pitchFamily="49" charset="0"/>
                  <a:ea typeface="Fira Code"/>
                  <a:cs typeface="Biome Light" panose="020B0502040204020203" pitchFamily="34" charset="0"/>
                  <a:sym typeface="Fira Code"/>
                </a:rPr>
                <a:t>():</a:t>
              </a:r>
              <a:endParaRPr lang="tr-TR" sz="2800" dirty="0">
                <a:solidFill>
                  <a:srgbClr val="00FF00"/>
                </a:solidFill>
                <a:latin typeface="Consolas" panose="020B0609020204030204" pitchFamily="49" charset="0"/>
                <a:ea typeface="Fira Code"/>
                <a:cs typeface="Biome Light" panose="020B0502040204020203" pitchFamily="34" charset="0"/>
                <a:sym typeface="Fira Code"/>
              </a:endParaRPr>
            </a:p>
            <a:p>
              <a:pPr>
                <a:spcBef>
                  <a:spcPct val="0"/>
                </a:spcBef>
                <a:defRPr/>
              </a:pPr>
              <a:r>
                <a:rPr lang="tr-TR" sz="2800" dirty="0">
                  <a:solidFill>
                    <a:srgbClr val="00FF00"/>
                  </a:solidFill>
                  <a:latin typeface="Consolas" panose="020B0609020204030204" pitchFamily="49" charset="0"/>
                  <a:ea typeface="Fira Code"/>
                  <a:cs typeface="Biome Light" panose="020B0502040204020203" pitchFamily="34" charset="0"/>
                  <a:sym typeface="Fira Code"/>
                </a:rPr>
                <a:t>	global bakiye</a:t>
              </a:r>
              <a:endParaRPr lang="en-US" sz="28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en-US" sz="2800" dirty="0">
                  <a:solidFill>
                    <a:srgbClr val="00FF00"/>
                  </a:solidFill>
                  <a:latin typeface="Consolas" panose="020B0609020204030204" pitchFamily="49" charset="0"/>
                  <a:ea typeface="Fira Code"/>
                  <a:cs typeface="Biome Light" panose="020B0502040204020203" pitchFamily="34" charset="0"/>
                  <a:sym typeface="Fira Code"/>
                </a:rPr>
                <a:t>    </a:t>
              </a:r>
              <a:r>
                <a:rPr lang="tr-TR" sz="2800" dirty="0">
                  <a:solidFill>
                    <a:srgbClr val="00FF00"/>
                  </a:solidFill>
                  <a:latin typeface="Consolas" panose="020B0609020204030204" pitchFamily="49" charset="0"/>
                  <a:ea typeface="Fira Code"/>
                  <a:cs typeface="Biome Light" panose="020B0502040204020203" pitchFamily="34" charset="0"/>
                  <a:sym typeface="Fira Code"/>
                </a:rPr>
                <a:t>	</a:t>
              </a:r>
              <a:r>
                <a:rPr lang="en-US" sz="2800" dirty="0" err="1">
                  <a:solidFill>
                    <a:srgbClr val="00FF00"/>
                  </a:solidFill>
                  <a:latin typeface="Consolas" panose="020B0609020204030204" pitchFamily="49" charset="0"/>
                  <a:ea typeface="Fira Code"/>
                  <a:cs typeface="Biome Light" panose="020B0502040204020203" pitchFamily="34" charset="0"/>
                  <a:sym typeface="Fira Code"/>
                </a:rPr>
                <a:t>bakiye</a:t>
              </a:r>
              <a:r>
                <a:rPr lang="en-US" sz="2800" dirty="0">
                  <a:solidFill>
                    <a:srgbClr val="00FF00"/>
                  </a:solidFill>
                  <a:latin typeface="Consolas" panose="020B0609020204030204" pitchFamily="49" charset="0"/>
                  <a:ea typeface="Fira Code"/>
                  <a:cs typeface="Biome Light" panose="020B0502040204020203" pitchFamily="34" charset="0"/>
                  <a:sym typeface="Fira Code"/>
                </a:rPr>
                <a:t> += 10</a:t>
              </a:r>
            </a:p>
            <a:p>
              <a:pPr lvl="0">
                <a:spcBef>
                  <a:spcPct val="0"/>
                </a:spcBef>
                <a:defRPr/>
              </a:pPr>
              <a:r>
                <a:rPr lang="en-US" sz="2800" dirty="0">
                  <a:solidFill>
                    <a:srgbClr val="00FF00"/>
                  </a:solidFill>
                  <a:latin typeface="Consolas" panose="020B0609020204030204" pitchFamily="49" charset="0"/>
                  <a:ea typeface="Fira Code"/>
                  <a:cs typeface="Biome Light" panose="020B0502040204020203" pitchFamily="34" charset="0"/>
                  <a:sym typeface="Fira Code"/>
                </a:rPr>
                <a:t>    </a:t>
              </a:r>
              <a:r>
                <a:rPr lang="tr-TR" sz="2800" dirty="0">
                  <a:solidFill>
                    <a:srgbClr val="00FF00"/>
                  </a:solidFill>
                  <a:latin typeface="Consolas" panose="020B0609020204030204" pitchFamily="49" charset="0"/>
                  <a:ea typeface="Fira Code"/>
                  <a:cs typeface="Biome Light" panose="020B0502040204020203" pitchFamily="34" charset="0"/>
                  <a:sym typeface="Fira Code"/>
                </a:rPr>
                <a:t>	</a:t>
              </a:r>
              <a:r>
                <a:rPr lang="en-US" sz="2800" dirty="0">
                  <a:solidFill>
                    <a:srgbClr val="00FF00"/>
                  </a:solidFill>
                  <a:latin typeface="Consolas" panose="020B0609020204030204" pitchFamily="49" charset="0"/>
                  <a:ea typeface="Fira Code"/>
                  <a:cs typeface="Biome Light" panose="020B0502040204020203" pitchFamily="34" charset="0"/>
                  <a:sym typeface="Fira Code"/>
                </a:rPr>
                <a:t>print("</a:t>
              </a:r>
              <a:r>
                <a:rPr lang="en-US" sz="2800" dirty="0" err="1">
                  <a:solidFill>
                    <a:srgbClr val="00FF00"/>
                  </a:solidFill>
                  <a:latin typeface="Consolas" panose="020B0609020204030204" pitchFamily="49" charset="0"/>
                  <a:ea typeface="Fira Code"/>
                  <a:cs typeface="Biome Light" panose="020B0502040204020203" pitchFamily="34" charset="0"/>
                  <a:sym typeface="Fira Code"/>
                </a:rPr>
                <a:t>bakiye</a:t>
              </a:r>
              <a:r>
                <a:rPr lang="en-US" sz="2800" dirty="0">
                  <a:solidFill>
                    <a:srgbClr val="00FF00"/>
                  </a:solidFill>
                  <a:latin typeface="Consolas" panose="020B0609020204030204" pitchFamily="49" charset="0"/>
                  <a:ea typeface="Fira Code"/>
                  <a:cs typeface="Biome Light" panose="020B0502040204020203" pitchFamily="34" charset="0"/>
                  <a:sym typeface="Fira Code"/>
                </a:rPr>
                <a:t>:", </a:t>
              </a:r>
              <a:r>
                <a:rPr lang="en-US" sz="2800" dirty="0" err="1">
                  <a:solidFill>
                    <a:srgbClr val="00FF00"/>
                  </a:solidFill>
                  <a:latin typeface="Consolas" panose="020B0609020204030204" pitchFamily="49" charset="0"/>
                  <a:ea typeface="Fira Code"/>
                  <a:cs typeface="Biome Light" panose="020B0502040204020203" pitchFamily="34" charset="0"/>
                  <a:sym typeface="Fira Code"/>
                </a:rPr>
                <a:t>bakiye</a:t>
              </a:r>
              <a:r>
                <a:rPr lang="en-US" sz="2800" dirty="0">
                  <a:solidFill>
                    <a:srgbClr val="00FF00"/>
                  </a:solidFill>
                  <a:latin typeface="Consolas" panose="020B0609020204030204" pitchFamily="49" charset="0"/>
                  <a:ea typeface="Fira Code"/>
                  <a:cs typeface="Biome Light" panose="020B0502040204020203" pitchFamily="34" charset="0"/>
                  <a:sym typeface="Fira Code"/>
                </a:rPr>
                <a:t>)</a:t>
              </a:r>
            </a:p>
            <a:p>
              <a:pPr lvl="0">
                <a:spcBef>
                  <a:spcPct val="0"/>
                </a:spcBef>
                <a:defRPr/>
              </a:pPr>
              <a:endParaRPr lang="en-US" sz="28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en-US" sz="2800" dirty="0" err="1">
                  <a:solidFill>
                    <a:srgbClr val="00FF00"/>
                  </a:solidFill>
                  <a:latin typeface="Consolas" panose="020B0609020204030204" pitchFamily="49" charset="0"/>
                  <a:ea typeface="Fira Code"/>
                  <a:cs typeface="Biome Light" panose="020B0502040204020203" pitchFamily="34" charset="0"/>
                  <a:sym typeface="Fira Code"/>
                </a:rPr>
                <a:t>para_yükle</a:t>
              </a:r>
              <a:r>
                <a:rPr lang="en-US" sz="2800" dirty="0">
                  <a:solidFill>
                    <a:srgbClr val="00FF00"/>
                  </a:solidFill>
                  <a:latin typeface="Consolas" panose="020B0609020204030204" pitchFamily="49" charset="0"/>
                  <a:ea typeface="Fira Code"/>
                  <a:cs typeface="Biome Light" panose="020B0502040204020203" pitchFamily="34" charset="0"/>
                  <a:sym typeface="Fira Code"/>
                </a:rPr>
                <a:t>()</a:t>
              </a:r>
            </a:p>
            <a:p>
              <a:pPr lvl="0">
                <a:spcBef>
                  <a:spcPct val="0"/>
                </a:spcBef>
                <a:defRPr/>
              </a:pPr>
              <a:r>
                <a:rPr lang="en-US" sz="2800" dirty="0" err="1">
                  <a:solidFill>
                    <a:srgbClr val="00FF00"/>
                  </a:solidFill>
                  <a:latin typeface="Consolas" panose="020B0609020204030204" pitchFamily="49" charset="0"/>
                  <a:ea typeface="Fira Code"/>
                  <a:cs typeface="Biome Light" panose="020B0502040204020203" pitchFamily="34" charset="0"/>
                  <a:sym typeface="Fira Code"/>
                </a:rPr>
                <a:t>para_yükle</a:t>
              </a:r>
              <a:r>
                <a:rPr lang="en-US" sz="2800" dirty="0">
                  <a:solidFill>
                    <a:srgbClr val="00FF00"/>
                  </a:solidFill>
                  <a:latin typeface="Consolas" panose="020B0609020204030204" pitchFamily="49" charset="0"/>
                  <a:ea typeface="Fira Code"/>
                  <a:cs typeface="Biome Light" panose="020B0502040204020203" pitchFamily="34" charset="0"/>
                  <a:sym typeface="Fira Code"/>
                </a:rPr>
                <a:t>()</a:t>
              </a:r>
            </a:p>
            <a:p>
              <a:pPr lvl="0">
                <a:spcBef>
                  <a:spcPct val="0"/>
                </a:spcBef>
                <a:defRPr/>
              </a:pPr>
              <a:r>
                <a:rPr lang="en-US" sz="2800" dirty="0" err="1">
                  <a:solidFill>
                    <a:srgbClr val="00FF00"/>
                  </a:solidFill>
                  <a:latin typeface="Consolas" panose="020B0609020204030204" pitchFamily="49" charset="0"/>
                  <a:ea typeface="Fira Code"/>
                  <a:cs typeface="Biome Light" panose="020B0502040204020203" pitchFamily="34" charset="0"/>
                  <a:sym typeface="Fira Code"/>
                </a:rPr>
                <a:t>para_yükle</a:t>
              </a:r>
              <a:r>
                <a:rPr lang="en-US" sz="2800" dirty="0">
                  <a:solidFill>
                    <a:srgbClr val="00FF00"/>
                  </a:solidFill>
                  <a:latin typeface="Consolas" panose="020B0609020204030204" pitchFamily="49" charset="0"/>
                  <a:ea typeface="Fira Code"/>
                  <a:cs typeface="Biome Light" panose="020B0502040204020203" pitchFamily="34" charset="0"/>
                  <a:sym typeface="Fira Code"/>
                </a:rPr>
                <a:t>()</a:t>
              </a:r>
            </a:p>
            <a:p>
              <a:pPr lvl="0">
                <a:spcBef>
                  <a:spcPct val="0"/>
                </a:spcBef>
                <a:defRPr/>
              </a:pPr>
              <a:r>
                <a:rPr lang="en-US" sz="2800" dirty="0" err="1">
                  <a:solidFill>
                    <a:srgbClr val="00FF00"/>
                  </a:solidFill>
                  <a:latin typeface="Consolas" panose="020B0609020204030204" pitchFamily="49" charset="0"/>
                  <a:ea typeface="Fira Code"/>
                  <a:cs typeface="Biome Light" panose="020B0502040204020203" pitchFamily="34" charset="0"/>
                  <a:sym typeface="Fira Code"/>
                </a:rPr>
                <a:t>para_yükle</a:t>
              </a:r>
              <a:r>
                <a:rPr lang="en-US" sz="2800" dirty="0">
                  <a:solidFill>
                    <a:srgbClr val="00FF00"/>
                  </a:solidFill>
                  <a:latin typeface="Consolas" panose="020B0609020204030204" pitchFamily="49" charset="0"/>
                  <a:ea typeface="Fira Code"/>
                  <a:cs typeface="Biome Light" panose="020B0502040204020203" pitchFamily="34" charset="0"/>
                  <a:sym typeface="Fira Code"/>
                </a:rPr>
                <a:t>()</a:t>
              </a:r>
              <a:endParaRPr lang="tr-TR" sz="2800" dirty="0">
                <a:solidFill>
                  <a:srgbClr val="00FF00"/>
                </a:solidFill>
                <a:latin typeface="Consolas" panose="020B0609020204030204" pitchFamily="49" charset="0"/>
                <a:ea typeface="Fira Code"/>
                <a:cs typeface="Biome Light" panose="020B0502040204020203" pitchFamily="34" charset="0"/>
                <a:sym typeface="Fira Code"/>
              </a:endParaRPr>
            </a:p>
          </p:txBody>
        </p:sp>
      </p:grpSp>
      <p:sp>
        <p:nvSpPr>
          <p:cNvPr id="3" name="TextBox 15">
            <a:extLst>
              <a:ext uri="{FF2B5EF4-FFF2-40B4-BE49-F238E27FC236}">
                <a16:creationId xmlns:a16="http://schemas.microsoft.com/office/drawing/2014/main" id="{1BA4A062-F4E4-B0E1-B1CC-0E131CF6EB32}"/>
              </a:ext>
            </a:extLst>
          </p:cNvPr>
          <p:cNvSpPr txBox="1"/>
          <p:nvPr/>
        </p:nvSpPr>
        <p:spPr>
          <a:xfrm>
            <a:off x="685800" y="1470727"/>
            <a:ext cx="17602200" cy="1262590"/>
          </a:xfrm>
          <a:prstGeom prst="rect">
            <a:avLst/>
          </a:prstGeom>
        </p:spPr>
        <p:txBody>
          <a:bodyPr wrap="square" lIns="0" tIns="0" rIns="0" bIns="0" rtlCol="0" anchor="t">
            <a:spAutoFit/>
          </a:bodyPr>
          <a:lstStyle/>
          <a:p>
            <a:pPr lvl="0">
              <a:lnSpc>
                <a:spcPts val="10260"/>
              </a:lnSpc>
              <a:spcBef>
                <a:spcPct val="0"/>
              </a:spcBef>
              <a:defRPr/>
            </a:pPr>
            <a:r>
              <a:rPr lang="en-US" sz="7200" dirty="0">
                <a:solidFill>
                  <a:srgbClr val="FFCA04"/>
                </a:solidFill>
                <a:latin typeface="Fira Code"/>
                <a:ea typeface="Fira Code"/>
                <a:cs typeface="Fira Code"/>
                <a:sym typeface="Fira Code"/>
              </a:rPr>
              <a:t>{0</a:t>
            </a:r>
            <a:r>
              <a:rPr lang="tr-TR" sz="7200" dirty="0">
                <a:solidFill>
                  <a:srgbClr val="FFCA04"/>
                </a:solidFill>
                <a:latin typeface="Fira Code"/>
                <a:ea typeface="Fira Code"/>
                <a:cs typeface="Fira Code"/>
                <a:sym typeface="Fira Code"/>
              </a:rPr>
              <a:t>5</a:t>
            </a:r>
            <a:r>
              <a:rPr lang="en-US" sz="7200" dirty="0">
                <a:solidFill>
                  <a:srgbClr val="FFCA04"/>
                </a:solidFill>
                <a:latin typeface="Fira Code"/>
                <a:ea typeface="Fira Code"/>
                <a:cs typeface="Fira Code"/>
                <a:sym typeface="Fira Code"/>
              </a:rPr>
              <a:t>}</a:t>
            </a:r>
            <a:r>
              <a:rPr lang="tr-TR" sz="7200" dirty="0">
                <a:solidFill>
                  <a:srgbClr val="FFCA04"/>
                </a:solidFill>
                <a:latin typeface="Fira Code"/>
                <a:ea typeface="Fira Code"/>
                <a:cs typeface="Fira Code"/>
                <a:sym typeface="Fira Code"/>
              </a:rPr>
              <a:t> </a:t>
            </a:r>
            <a:r>
              <a:rPr lang="tr-TR" sz="7200" dirty="0">
                <a:solidFill>
                  <a:srgbClr val="FF5858"/>
                </a:solidFill>
                <a:latin typeface="Fira Code"/>
                <a:ea typeface="Fira Code"/>
                <a:cs typeface="Fira Code"/>
                <a:sym typeface="Fira Code"/>
              </a:rPr>
              <a:t>Fonksiyon Tanımlama</a:t>
            </a:r>
          </a:p>
        </p:txBody>
      </p:sp>
    </p:spTree>
    <p:extLst>
      <p:ext uri="{BB962C8B-B14F-4D97-AF65-F5344CB8AC3E}">
        <p14:creationId xmlns:p14="http://schemas.microsoft.com/office/powerpoint/2010/main" val="1675046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0BB04-69EE-EE91-C364-56632002323B}"/>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F0ACFE25-0281-D689-A0C6-6F9554597F9E}"/>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35E8A60A-3415-D86E-401B-B9904FCD6058}"/>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7FC16718-0499-2CC5-9D30-3D27BE9800E3}"/>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D704329C-343F-8432-45C0-A079C4B3949D}"/>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54031C8A-6439-83DA-CCC6-102139DE1993}"/>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786A3FC9-454A-DA2E-D7EF-9BB738F7373D}"/>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15B30480-72A1-8D17-2F15-32949821D8A0}"/>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76F9F52E-2FCD-E723-571F-A31528AAE3CA}"/>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1BEC2561-E017-1315-AB52-DABD09D69D6D}"/>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CFE91D9A-183A-22FD-0348-EF84A83A08C7}"/>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E056E023-F2A3-9E08-E391-0FE95D5D8F43}"/>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54D22864-F915-7BA1-F76B-B6003996949A}"/>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D9053C0C-C3F1-77E9-E9D6-C527E6A05839}"/>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CC0629FE-222D-0E22-2F0A-553DB2F6CBAB}"/>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C1488B6E-DDD9-D64A-086D-1CB5DFE87B94}"/>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F2645D6E-1AEF-843A-5397-DEBA053312D9}"/>
              </a:ext>
            </a:extLst>
          </p:cNvPr>
          <p:cNvSpPr txBox="1"/>
          <p:nvPr/>
        </p:nvSpPr>
        <p:spPr>
          <a:xfrm>
            <a:off x="9726610" y="3305657"/>
            <a:ext cx="7902582" cy="1477328"/>
          </a:xfrm>
          <a:prstGeom prst="rect">
            <a:avLst/>
          </a:prstGeom>
        </p:spPr>
        <p:txBody>
          <a:bodyPr wrap="square" lIns="0" tIns="0" rIns="0" bIns="0" rtlCol="0" anchor="t">
            <a:spAutoFit/>
          </a:bodyPr>
          <a:lstStyle/>
          <a:p>
            <a:pPr lvl="0" algn="just">
              <a:spcBef>
                <a:spcPct val="0"/>
              </a:spcBef>
              <a:defRPr/>
            </a:pPr>
            <a:r>
              <a:rPr lang="tr-TR" sz="3200" dirty="0">
                <a:solidFill>
                  <a:srgbClr val="FFFFFF"/>
                </a:solidFill>
                <a:latin typeface="Fira Code"/>
                <a:ea typeface="Fira Code"/>
                <a:cs typeface="Fira Code"/>
                <a:sym typeface="Fira Code"/>
              </a:rPr>
              <a:t>Yandaki kodu sepete ekleme ve çıkarma yapacak şekilde ... Olan yerleri doldurunuz.</a:t>
            </a:r>
          </a:p>
        </p:txBody>
      </p:sp>
      <p:sp>
        <p:nvSpPr>
          <p:cNvPr id="16" name="Slayt Numarası Yer Tutucusu 15">
            <a:extLst>
              <a:ext uri="{FF2B5EF4-FFF2-40B4-BE49-F238E27FC236}">
                <a16:creationId xmlns:a16="http://schemas.microsoft.com/office/drawing/2014/main" id="{390385B4-F387-ED4F-831B-FF4A437555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grpSp>
        <p:nvGrpSpPr>
          <p:cNvPr id="15" name="Grup 14">
            <a:extLst>
              <a:ext uri="{FF2B5EF4-FFF2-40B4-BE49-F238E27FC236}">
                <a16:creationId xmlns:a16="http://schemas.microsoft.com/office/drawing/2014/main" id="{6B2728C5-1349-DBD0-36E6-9BA2B777EAA3}"/>
              </a:ext>
            </a:extLst>
          </p:cNvPr>
          <p:cNvGrpSpPr/>
          <p:nvPr/>
        </p:nvGrpSpPr>
        <p:grpSpPr>
          <a:xfrm>
            <a:off x="658809" y="2763516"/>
            <a:ext cx="8408991" cy="6732470"/>
            <a:chOff x="2781854" y="3916888"/>
            <a:chExt cx="13029902" cy="6370112"/>
          </a:xfrm>
        </p:grpSpPr>
        <p:grpSp>
          <p:nvGrpSpPr>
            <p:cNvPr id="17" name="Grup 16">
              <a:extLst>
                <a:ext uri="{FF2B5EF4-FFF2-40B4-BE49-F238E27FC236}">
                  <a16:creationId xmlns:a16="http://schemas.microsoft.com/office/drawing/2014/main" id="{4A42151F-ABF4-17E7-2924-5C971023275E}"/>
                </a:ext>
              </a:extLst>
            </p:cNvPr>
            <p:cNvGrpSpPr/>
            <p:nvPr/>
          </p:nvGrpSpPr>
          <p:grpSpPr>
            <a:xfrm>
              <a:off x="2781854" y="3916888"/>
              <a:ext cx="13029902" cy="6370112"/>
              <a:chOff x="2781854" y="3872603"/>
              <a:chExt cx="13029902" cy="6370112"/>
            </a:xfrm>
          </p:grpSpPr>
          <p:grpSp>
            <p:nvGrpSpPr>
              <p:cNvPr id="19" name="Group 3">
                <a:extLst>
                  <a:ext uri="{FF2B5EF4-FFF2-40B4-BE49-F238E27FC236}">
                    <a16:creationId xmlns:a16="http://schemas.microsoft.com/office/drawing/2014/main" id="{B4ED2418-BB53-5306-CED5-3B3F3E40F7C0}"/>
                  </a:ext>
                </a:extLst>
              </p:cNvPr>
              <p:cNvGrpSpPr>
                <a:grpSpLocks noChangeAspect="1"/>
              </p:cNvGrpSpPr>
              <p:nvPr/>
            </p:nvGrpSpPr>
            <p:grpSpPr>
              <a:xfrm>
                <a:off x="2781854" y="3872603"/>
                <a:ext cx="13029902" cy="6370112"/>
                <a:chOff x="0" y="0"/>
                <a:chExt cx="7467600" cy="6002020"/>
              </a:xfrm>
            </p:grpSpPr>
            <p:sp>
              <p:nvSpPr>
                <p:cNvPr id="22" name="Freeform 4">
                  <a:extLst>
                    <a:ext uri="{FF2B5EF4-FFF2-40B4-BE49-F238E27FC236}">
                      <a16:creationId xmlns:a16="http://schemas.microsoft.com/office/drawing/2014/main" id="{8B217F05-27B8-2C71-F590-06EABBCCE02C}"/>
                    </a:ext>
                  </a:extLst>
                </p:cNvPr>
                <p:cNvSpPr/>
                <p:nvPr/>
              </p:nvSpPr>
              <p:spPr>
                <a:xfrm>
                  <a:off x="0" y="0"/>
                  <a:ext cx="7467600" cy="4719056"/>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5">
                  <a:extLst>
                    <a:ext uri="{FF2B5EF4-FFF2-40B4-BE49-F238E27FC236}">
                      <a16:creationId xmlns:a16="http://schemas.microsoft.com/office/drawing/2014/main" id="{30342450-85EB-1EEA-AF90-DFAACB632063}"/>
                    </a:ext>
                  </a:extLst>
                </p:cNvPr>
                <p:cNvSpPr/>
                <p:nvPr/>
              </p:nvSpPr>
              <p:spPr>
                <a:xfrm>
                  <a:off x="0" y="4744417"/>
                  <a:ext cx="7467600" cy="466393"/>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Freeform 6">
                  <a:extLst>
                    <a:ext uri="{FF2B5EF4-FFF2-40B4-BE49-F238E27FC236}">
                      <a16:creationId xmlns:a16="http://schemas.microsoft.com/office/drawing/2014/main" id="{78FABC37-8624-1546-71D3-00BD0D2951DE}"/>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Dikdörtgen 19">
                <a:extLst>
                  <a:ext uri="{FF2B5EF4-FFF2-40B4-BE49-F238E27FC236}">
                    <a16:creationId xmlns:a16="http://schemas.microsoft.com/office/drawing/2014/main" id="{4F9E584A-565F-4157-720D-C8B8DEB73FB8}"/>
                  </a:ext>
                </a:extLst>
              </p:cNvPr>
              <p:cNvSpPr/>
              <p:nvPr/>
            </p:nvSpPr>
            <p:spPr>
              <a:xfrm>
                <a:off x="3399715" y="4128323"/>
                <a:ext cx="11975977" cy="462371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solidFill>
                      <a:sysClr val="windowText" lastClr="000000"/>
                    </a:solidFill>
                  </a:ln>
                  <a:solidFill>
                    <a:sysClr val="windowText" lastClr="000000"/>
                  </a:solidFill>
                  <a:effectLst/>
                  <a:uLnTx/>
                  <a:uFillTx/>
                  <a:latin typeface="Calibri"/>
                  <a:ea typeface="+mn-ea"/>
                  <a:cs typeface="+mn-cs"/>
                </a:endParaRPr>
              </a:p>
            </p:txBody>
          </p:sp>
        </p:grpSp>
        <p:sp>
          <p:nvSpPr>
            <p:cNvPr id="18" name="TextBox 17">
              <a:extLst>
                <a:ext uri="{FF2B5EF4-FFF2-40B4-BE49-F238E27FC236}">
                  <a16:creationId xmlns:a16="http://schemas.microsoft.com/office/drawing/2014/main" id="{DE7B6F40-3328-8C0D-72D5-CE51EB7418B8}"/>
                </a:ext>
              </a:extLst>
            </p:cNvPr>
            <p:cNvSpPr txBox="1"/>
            <p:nvPr/>
          </p:nvSpPr>
          <p:spPr>
            <a:xfrm>
              <a:off x="3137852" y="4172608"/>
              <a:ext cx="12313464" cy="4892349"/>
            </a:xfrm>
            <a:prstGeom prst="rect">
              <a:avLst/>
            </a:prstGeom>
          </p:spPr>
          <p:txBody>
            <a:bodyPr wrap="square" lIns="0" tIns="0" rIns="0" bIns="0" rtlCol="0" anchor="t">
              <a:spAutoFit/>
            </a:bodyPr>
            <a:lstStyle/>
            <a:p>
              <a:pPr lvl="0">
                <a:spcBef>
                  <a:spcPct val="0"/>
                </a:spcBef>
                <a:defRPr/>
              </a:pPr>
              <a:r>
                <a:rPr lang="nb-NO" sz="2800" dirty="0">
                  <a:solidFill>
                    <a:srgbClr val="00FF00"/>
                  </a:solidFill>
                  <a:latin typeface="Consolas" panose="020B0609020204030204" pitchFamily="49" charset="0"/>
                  <a:ea typeface="Fira Code"/>
                  <a:cs typeface="Biome Light" panose="020B0502040204020203" pitchFamily="34" charset="0"/>
                  <a:sym typeface="Fira Code"/>
                </a:rPr>
                <a:t>sepet_adet = 0</a:t>
              </a:r>
            </a:p>
            <a:p>
              <a:pPr lvl="0">
                <a:spcBef>
                  <a:spcPct val="0"/>
                </a:spcBef>
                <a:defRPr/>
              </a:pPr>
              <a:endParaRPr lang="nb-NO" sz="28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nb-NO" sz="2800" dirty="0">
                  <a:solidFill>
                    <a:srgbClr val="00FF00"/>
                  </a:solidFill>
                  <a:latin typeface="Consolas" panose="020B0609020204030204" pitchFamily="49" charset="0"/>
                  <a:ea typeface="Fira Code"/>
                  <a:cs typeface="Biome Light" panose="020B0502040204020203" pitchFamily="34" charset="0"/>
                  <a:sym typeface="Fira Code"/>
                </a:rPr>
                <a:t>def sepete_ekle():</a:t>
              </a:r>
            </a:p>
            <a:p>
              <a:pPr lvl="0">
                <a:spcBef>
                  <a:spcPct val="0"/>
                </a:spcBef>
                <a:defRPr/>
              </a:pPr>
              <a:r>
                <a:rPr lang="nb-NO" sz="2800" dirty="0">
                  <a:solidFill>
                    <a:srgbClr val="00FF00"/>
                  </a:solidFill>
                  <a:latin typeface="Consolas" panose="020B0609020204030204" pitchFamily="49" charset="0"/>
                  <a:ea typeface="Fira Code"/>
                  <a:cs typeface="Biome Light" panose="020B0502040204020203" pitchFamily="34" charset="0"/>
                  <a:sym typeface="Fira Code"/>
                </a:rPr>
                <a:t>    ...</a:t>
              </a:r>
            </a:p>
            <a:p>
              <a:pPr lvl="0">
                <a:spcBef>
                  <a:spcPct val="0"/>
                </a:spcBef>
                <a:defRPr/>
              </a:pPr>
              <a:r>
                <a:rPr lang="nb-NO" sz="2800" dirty="0">
                  <a:solidFill>
                    <a:srgbClr val="00FF00"/>
                  </a:solidFill>
                  <a:latin typeface="Consolas" panose="020B0609020204030204" pitchFamily="49" charset="0"/>
                  <a:ea typeface="Fira Code"/>
                  <a:cs typeface="Biome Light" panose="020B0502040204020203" pitchFamily="34" charset="0"/>
                  <a:sym typeface="Fira Code"/>
                </a:rPr>
                <a:t>def sepet_bosalt():</a:t>
              </a:r>
            </a:p>
            <a:p>
              <a:pPr lvl="0">
                <a:spcBef>
                  <a:spcPct val="0"/>
                </a:spcBef>
                <a:defRPr/>
              </a:pPr>
              <a:r>
                <a:rPr lang="nb-NO" sz="2800" dirty="0">
                  <a:solidFill>
                    <a:srgbClr val="00FF00"/>
                  </a:solidFill>
                  <a:latin typeface="Consolas" panose="020B0609020204030204" pitchFamily="49" charset="0"/>
                  <a:ea typeface="Fira Code"/>
                  <a:cs typeface="Biome Light" panose="020B0502040204020203" pitchFamily="34" charset="0"/>
                  <a:sym typeface="Fira Code"/>
                </a:rPr>
                <a:t>    ...</a:t>
              </a:r>
            </a:p>
            <a:p>
              <a:pPr lvl="0">
                <a:spcBef>
                  <a:spcPct val="0"/>
                </a:spcBef>
                <a:defRPr/>
              </a:pPr>
              <a:endParaRPr lang="nb-NO" sz="28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nb-NO" sz="2800" dirty="0">
                  <a:solidFill>
                    <a:srgbClr val="00FF00"/>
                  </a:solidFill>
                  <a:latin typeface="Consolas" panose="020B0609020204030204" pitchFamily="49" charset="0"/>
                  <a:ea typeface="Fira Code"/>
                  <a:cs typeface="Biome Light" panose="020B0502040204020203" pitchFamily="34" charset="0"/>
                  <a:sym typeface="Fira Code"/>
                </a:rPr>
                <a:t>sepete_ekle()</a:t>
              </a:r>
            </a:p>
            <a:p>
              <a:pPr lvl="0">
                <a:spcBef>
                  <a:spcPct val="0"/>
                </a:spcBef>
                <a:defRPr/>
              </a:pPr>
              <a:r>
                <a:rPr lang="nb-NO" sz="2800" dirty="0">
                  <a:solidFill>
                    <a:srgbClr val="00FF00"/>
                  </a:solidFill>
                  <a:latin typeface="Consolas" panose="020B0609020204030204" pitchFamily="49" charset="0"/>
                  <a:ea typeface="Fira Code"/>
                  <a:cs typeface="Biome Light" panose="020B0502040204020203" pitchFamily="34" charset="0"/>
                  <a:sym typeface="Fira Code"/>
                </a:rPr>
                <a:t>sepete_ekle()</a:t>
              </a:r>
            </a:p>
            <a:p>
              <a:pPr lvl="0">
                <a:spcBef>
                  <a:spcPct val="0"/>
                </a:spcBef>
                <a:defRPr/>
              </a:pPr>
              <a:r>
                <a:rPr lang="nb-NO" sz="2800" dirty="0">
                  <a:solidFill>
                    <a:srgbClr val="00FF00"/>
                  </a:solidFill>
                  <a:latin typeface="Consolas" panose="020B0609020204030204" pitchFamily="49" charset="0"/>
                  <a:ea typeface="Fira Code"/>
                  <a:cs typeface="Biome Light" panose="020B0502040204020203" pitchFamily="34" charset="0"/>
                  <a:sym typeface="Fira Code"/>
                </a:rPr>
                <a:t>sepet_bosalt()</a:t>
              </a:r>
            </a:p>
            <a:p>
              <a:pPr lvl="0">
                <a:spcBef>
                  <a:spcPct val="0"/>
                </a:spcBef>
                <a:defRPr/>
              </a:pPr>
              <a:r>
                <a:rPr lang="nb-NO" sz="2800" dirty="0">
                  <a:solidFill>
                    <a:srgbClr val="00FF00"/>
                  </a:solidFill>
                  <a:latin typeface="Consolas" panose="020B0609020204030204" pitchFamily="49" charset="0"/>
                  <a:ea typeface="Fira Code"/>
                  <a:cs typeface="Biome Light" panose="020B0502040204020203" pitchFamily="34" charset="0"/>
                  <a:sym typeface="Fira Code"/>
                </a:rPr>
                <a:t>sepete_ekle()</a:t>
              </a:r>
            </a:p>
            <a:p>
              <a:pPr lvl="0">
                <a:spcBef>
                  <a:spcPct val="0"/>
                </a:spcBef>
                <a:defRPr/>
              </a:pPr>
              <a:endParaRPr lang="nb-NO" sz="2800" dirty="0" err="1">
                <a:solidFill>
                  <a:srgbClr val="00FF00"/>
                </a:solidFill>
                <a:latin typeface="Consolas" panose="020B0609020204030204" pitchFamily="49" charset="0"/>
                <a:ea typeface="Fira Code"/>
                <a:cs typeface="Biome Light" panose="020B0502040204020203" pitchFamily="34" charset="0"/>
                <a:sym typeface="Fira Code"/>
              </a:endParaRPr>
            </a:p>
          </p:txBody>
        </p:sp>
      </p:grpSp>
      <p:sp>
        <p:nvSpPr>
          <p:cNvPr id="3" name="TextBox 15">
            <a:extLst>
              <a:ext uri="{FF2B5EF4-FFF2-40B4-BE49-F238E27FC236}">
                <a16:creationId xmlns:a16="http://schemas.microsoft.com/office/drawing/2014/main" id="{67D18D08-ECDA-3164-53DE-83B9F3FAE556}"/>
              </a:ext>
            </a:extLst>
          </p:cNvPr>
          <p:cNvSpPr txBox="1"/>
          <p:nvPr/>
        </p:nvSpPr>
        <p:spPr>
          <a:xfrm>
            <a:off x="685800" y="1470727"/>
            <a:ext cx="17602200" cy="1262590"/>
          </a:xfrm>
          <a:prstGeom prst="rect">
            <a:avLst/>
          </a:prstGeom>
        </p:spPr>
        <p:txBody>
          <a:bodyPr wrap="square" lIns="0" tIns="0" rIns="0" bIns="0" rtlCol="0" anchor="t">
            <a:spAutoFit/>
          </a:bodyPr>
          <a:lstStyle/>
          <a:p>
            <a:pPr lvl="0">
              <a:lnSpc>
                <a:spcPts val="10260"/>
              </a:lnSpc>
              <a:spcBef>
                <a:spcPct val="0"/>
              </a:spcBef>
              <a:defRPr/>
            </a:pPr>
            <a:r>
              <a:rPr lang="en-US" sz="7200" dirty="0">
                <a:solidFill>
                  <a:srgbClr val="FFCA04"/>
                </a:solidFill>
                <a:latin typeface="Fira Code"/>
                <a:ea typeface="Fira Code"/>
                <a:cs typeface="Fira Code"/>
                <a:sym typeface="Fira Code"/>
              </a:rPr>
              <a:t>{0</a:t>
            </a:r>
            <a:r>
              <a:rPr lang="tr-TR" sz="7200" dirty="0">
                <a:solidFill>
                  <a:srgbClr val="FFCA04"/>
                </a:solidFill>
                <a:latin typeface="Fira Code"/>
                <a:ea typeface="Fira Code"/>
                <a:cs typeface="Fira Code"/>
                <a:sym typeface="Fira Code"/>
              </a:rPr>
              <a:t>5</a:t>
            </a:r>
            <a:r>
              <a:rPr lang="en-US" sz="7200" dirty="0">
                <a:solidFill>
                  <a:srgbClr val="FFCA04"/>
                </a:solidFill>
                <a:latin typeface="Fira Code"/>
                <a:ea typeface="Fira Code"/>
                <a:cs typeface="Fira Code"/>
                <a:sym typeface="Fira Code"/>
              </a:rPr>
              <a:t>}</a:t>
            </a:r>
            <a:r>
              <a:rPr lang="tr-TR" sz="7200" dirty="0">
                <a:solidFill>
                  <a:srgbClr val="FFCA04"/>
                </a:solidFill>
                <a:latin typeface="Fira Code"/>
                <a:ea typeface="Fira Code"/>
                <a:cs typeface="Fira Code"/>
                <a:sym typeface="Fira Code"/>
              </a:rPr>
              <a:t> </a:t>
            </a:r>
            <a:r>
              <a:rPr lang="tr-TR" sz="7200" dirty="0">
                <a:solidFill>
                  <a:srgbClr val="FF5858"/>
                </a:solidFill>
                <a:latin typeface="Fira Code"/>
                <a:ea typeface="Fira Code"/>
                <a:cs typeface="Fira Code"/>
                <a:sym typeface="Fira Code"/>
              </a:rPr>
              <a:t>Fonksiyon Tanımlama</a:t>
            </a:r>
          </a:p>
        </p:txBody>
      </p:sp>
    </p:spTree>
    <p:extLst>
      <p:ext uri="{BB962C8B-B14F-4D97-AF65-F5344CB8AC3E}">
        <p14:creationId xmlns:p14="http://schemas.microsoft.com/office/powerpoint/2010/main" val="985323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48E64-0855-57B5-3EA3-18CC5033693A}"/>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BF26B292-DD46-17A9-A659-060F1DE0501F}"/>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901E0EA2-2732-B777-DB69-35075869D7F5}"/>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6107FC12-DF1C-2412-ADC2-F1ED2B1BDCEF}"/>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7D3172F1-27C3-4E7A-4EC7-C2145488C6F4}"/>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9C7F582C-30EA-46FC-D05D-5D41EF192FB7}"/>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A5E421CA-C914-7C3B-F75A-4805CC1594A0}"/>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C07F6359-B690-648F-DC9B-CB08AEF0E01E}"/>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78CF87B2-81A4-DFC9-FFBD-A3C93DC9B3B7}"/>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C557C4F5-B4AB-851E-5336-D22478401FDA}"/>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35C966DB-6EC3-9A4C-CBF9-89F5BE26019D}"/>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E78AB0B9-AE08-9001-2E52-8EAD8A19B0CB}"/>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C193FE56-4BCA-C549-C3E2-02F3F1452680}"/>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275351F9-5E8F-A6EC-F8D9-0A4D70F93D1E}"/>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449592FB-723C-2070-0077-A1323427726A}"/>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48B1D6C4-8860-A116-1874-FACA5D1DC76D}"/>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C6936B3C-D41F-9B6A-56F5-2D26D93E400A}"/>
              </a:ext>
            </a:extLst>
          </p:cNvPr>
          <p:cNvSpPr txBox="1"/>
          <p:nvPr/>
        </p:nvSpPr>
        <p:spPr>
          <a:xfrm>
            <a:off x="9726610" y="3305657"/>
            <a:ext cx="7902582" cy="1477328"/>
          </a:xfrm>
          <a:prstGeom prst="rect">
            <a:avLst/>
          </a:prstGeom>
        </p:spPr>
        <p:txBody>
          <a:bodyPr wrap="square" lIns="0" tIns="0" rIns="0" bIns="0" rtlCol="0" anchor="t">
            <a:spAutoFit/>
          </a:bodyPr>
          <a:lstStyle/>
          <a:p>
            <a:pPr lvl="0" algn="just">
              <a:spcBef>
                <a:spcPct val="0"/>
              </a:spcBef>
              <a:defRPr/>
            </a:pPr>
            <a:r>
              <a:rPr lang="tr-TR" sz="3200" dirty="0">
                <a:solidFill>
                  <a:srgbClr val="FFFFFF"/>
                </a:solidFill>
                <a:latin typeface="Fira Code"/>
                <a:ea typeface="Fira Code"/>
                <a:cs typeface="Fira Code"/>
                <a:sym typeface="Fira Code"/>
              </a:rPr>
              <a:t>Yandaki kodu sepete ekleme ve çıkarma yapacak şekilde ... Olan yerleri doldurunuz.</a:t>
            </a:r>
          </a:p>
        </p:txBody>
      </p:sp>
      <p:sp>
        <p:nvSpPr>
          <p:cNvPr id="16" name="Slayt Numarası Yer Tutucusu 15">
            <a:extLst>
              <a:ext uri="{FF2B5EF4-FFF2-40B4-BE49-F238E27FC236}">
                <a16:creationId xmlns:a16="http://schemas.microsoft.com/office/drawing/2014/main" id="{009FF4C4-EB0D-CE1E-5F27-3CE099EBB67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grpSp>
        <p:nvGrpSpPr>
          <p:cNvPr id="15" name="Grup 14">
            <a:extLst>
              <a:ext uri="{FF2B5EF4-FFF2-40B4-BE49-F238E27FC236}">
                <a16:creationId xmlns:a16="http://schemas.microsoft.com/office/drawing/2014/main" id="{5A4216AB-D547-6CC7-AFEC-4DB52885F539}"/>
              </a:ext>
            </a:extLst>
          </p:cNvPr>
          <p:cNvGrpSpPr/>
          <p:nvPr/>
        </p:nvGrpSpPr>
        <p:grpSpPr>
          <a:xfrm>
            <a:off x="658809" y="2763516"/>
            <a:ext cx="8408991" cy="6732470"/>
            <a:chOff x="2781854" y="3916888"/>
            <a:chExt cx="13029902" cy="6370112"/>
          </a:xfrm>
        </p:grpSpPr>
        <p:grpSp>
          <p:nvGrpSpPr>
            <p:cNvPr id="17" name="Grup 16">
              <a:extLst>
                <a:ext uri="{FF2B5EF4-FFF2-40B4-BE49-F238E27FC236}">
                  <a16:creationId xmlns:a16="http://schemas.microsoft.com/office/drawing/2014/main" id="{E3FE44A5-B086-AAED-B8EF-02FB44504273}"/>
                </a:ext>
              </a:extLst>
            </p:cNvPr>
            <p:cNvGrpSpPr/>
            <p:nvPr/>
          </p:nvGrpSpPr>
          <p:grpSpPr>
            <a:xfrm>
              <a:off x="2781854" y="3916888"/>
              <a:ext cx="13029902" cy="6370112"/>
              <a:chOff x="2781854" y="3872603"/>
              <a:chExt cx="13029902" cy="6370112"/>
            </a:xfrm>
          </p:grpSpPr>
          <p:grpSp>
            <p:nvGrpSpPr>
              <p:cNvPr id="19" name="Group 3">
                <a:extLst>
                  <a:ext uri="{FF2B5EF4-FFF2-40B4-BE49-F238E27FC236}">
                    <a16:creationId xmlns:a16="http://schemas.microsoft.com/office/drawing/2014/main" id="{0AF90A03-C33D-297A-59D0-BCF2BF414501}"/>
                  </a:ext>
                </a:extLst>
              </p:cNvPr>
              <p:cNvGrpSpPr>
                <a:grpSpLocks noChangeAspect="1"/>
              </p:cNvGrpSpPr>
              <p:nvPr/>
            </p:nvGrpSpPr>
            <p:grpSpPr>
              <a:xfrm>
                <a:off x="2781854" y="3872603"/>
                <a:ext cx="13029902" cy="6370112"/>
                <a:chOff x="0" y="0"/>
                <a:chExt cx="7467600" cy="6002020"/>
              </a:xfrm>
            </p:grpSpPr>
            <p:sp>
              <p:nvSpPr>
                <p:cNvPr id="22" name="Freeform 4">
                  <a:extLst>
                    <a:ext uri="{FF2B5EF4-FFF2-40B4-BE49-F238E27FC236}">
                      <a16:creationId xmlns:a16="http://schemas.microsoft.com/office/drawing/2014/main" id="{895B7105-13D5-AE0D-B797-A799347C973D}"/>
                    </a:ext>
                  </a:extLst>
                </p:cNvPr>
                <p:cNvSpPr/>
                <p:nvPr/>
              </p:nvSpPr>
              <p:spPr>
                <a:xfrm>
                  <a:off x="0" y="0"/>
                  <a:ext cx="7467600" cy="4719056"/>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5">
                  <a:extLst>
                    <a:ext uri="{FF2B5EF4-FFF2-40B4-BE49-F238E27FC236}">
                      <a16:creationId xmlns:a16="http://schemas.microsoft.com/office/drawing/2014/main" id="{A65264D7-12C9-F765-7BA3-637BA3BF764B}"/>
                    </a:ext>
                  </a:extLst>
                </p:cNvPr>
                <p:cNvSpPr/>
                <p:nvPr/>
              </p:nvSpPr>
              <p:spPr>
                <a:xfrm>
                  <a:off x="0" y="4744417"/>
                  <a:ext cx="7467600" cy="466393"/>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Freeform 6">
                  <a:extLst>
                    <a:ext uri="{FF2B5EF4-FFF2-40B4-BE49-F238E27FC236}">
                      <a16:creationId xmlns:a16="http://schemas.microsoft.com/office/drawing/2014/main" id="{960E2798-C5B3-0C8E-D161-BF7EEA14C817}"/>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Dikdörtgen 19">
                <a:extLst>
                  <a:ext uri="{FF2B5EF4-FFF2-40B4-BE49-F238E27FC236}">
                    <a16:creationId xmlns:a16="http://schemas.microsoft.com/office/drawing/2014/main" id="{C3ED395C-E851-9ABB-C9B5-36D76B0DB38E}"/>
                  </a:ext>
                </a:extLst>
              </p:cNvPr>
              <p:cNvSpPr/>
              <p:nvPr/>
            </p:nvSpPr>
            <p:spPr>
              <a:xfrm>
                <a:off x="3399715" y="4128323"/>
                <a:ext cx="11975977" cy="462371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solidFill>
                      <a:sysClr val="windowText" lastClr="000000"/>
                    </a:solidFill>
                  </a:ln>
                  <a:solidFill>
                    <a:sysClr val="windowText" lastClr="000000"/>
                  </a:solidFill>
                  <a:effectLst/>
                  <a:uLnTx/>
                  <a:uFillTx/>
                  <a:latin typeface="Calibri"/>
                  <a:ea typeface="+mn-ea"/>
                  <a:cs typeface="+mn-cs"/>
                </a:endParaRPr>
              </a:p>
            </p:txBody>
          </p:sp>
        </p:grpSp>
        <p:sp>
          <p:nvSpPr>
            <p:cNvPr id="18" name="TextBox 17">
              <a:extLst>
                <a:ext uri="{FF2B5EF4-FFF2-40B4-BE49-F238E27FC236}">
                  <a16:creationId xmlns:a16="http://schemas.microsoft.com/office/drawing/2014/main" id="{5ECEEABC-8163-B078-03A7-E1392E25C5C6}"/>
                </a:ext>
              </a:extLst>
            </p:cNvPr>
            <p:cNvSpPr txBox="1"/>
            <p:nvPr/>
          </p:nvSpPr>
          <p:spPr>
            <a:xfrm>
              <a:off x="3137852" y="4172608"/>
              <a:ext cx="12313464" cy="4659380"/>
            </a:xfrm>
            <a:prstGeom prst="rect">
              <a:avLst/>
            </a:prstGeom>
          </p:spPr>
          <p:txBody>
            <a:bodyPr wrap="square" lIns="0" tIns="0" rIns="0" bIns="0" rtlCol="0" anchor="t">
              <a:spAutoFit/>
            </a:bodyPr>
            <a:lstStyle/>
            <a:p>
              <a:pPr lvl="0">
                <a:spcBef>
                  <a:spcPct val="0"/>
                </a:spcBef>
                <a:defRPr/>
              </a:pPr>
              <a:r>
                <a:rPr lang="nb-NO" sz="2000" dirty="0">
                  <a:solidFill>
                    <a:srgbClr val="00FF00"/>
                  </a:solidFill>
                  <a:latin typeface="Consolas" panose="020B0609020204030204" pitchFamily="49" charset="0"/>
                  <a:ea typeface="Fira Code"/>
                  <a:cs typeface="Biome Light" panose="020B0502040204020203" pitchFamily="34" charset="0"/>
                  <a:sym typeface="Fira Code"/>
                </a:rPr>
                <a:t>sepet_adet = 0</a:t>
              </a:r>
            </a:p>
            <a:p>
              <a:pPr lvl="0">
                <a:spcBef>
                  <a:spcPct val="0"/>
                </a:spcBef>
                <a:defRPr/>
              </a:pPr>
              <a:endParaRPr lang="nb-NO" sz="20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nb-NO" sz="2000" dirty="0">
                  <a:solidFill>
                    <a:srgbClr val="00FF00"/>
                  </a:solidFill>
                  <a:latin typeface="Consolas" panose="020B0609020204030204" pitchFamily="49" charset="0"/>
                  <a:ea typeface="Fira Code"/>
                  <a:cs typeface="Biome Light" panose="020B0502040204020203" pitchFamily="34" charset="0"/>
                  <a:sym typeface="Fira Code"/>
                </a:rPr>
                <a:t>def sepete_ekle():</a:t>
              </a:r>
            </a:p>
            <a:p>
              <a:pPr lvl="0">
                <a:spcBef>
                  <a:spcPct val="0"/>
                </a:spcBef>
                <a:defRPr/>
              </a:pPr>
              <a:r>
                <a:rPr lang="nb-NO" sz="2000" dirty="0">
                  <a:solidFill>
                    <a:srgbClr val="00FF00"/>
                  </a:solidFill>
                  <a:latin typeface="Consolas" panose="020B0609020204030204" pitchFamily="49" charset="0"/>
                  <a:ea typeface="Fira Code"/>
                  <a:cs typeface="Biome Light" panose="020B0502040204020203" pitchFamily="34" charset="0"/>
                  <a:sym typeface="Fira Code"/>
                </a:rPr>
                <a:t>    global sepet_adet</a:t>
              </a:r>
            </a:p>
            <a:p>
              <a:pPr lvl="0">
                <a:spcBef>
                  <a:spcPct val="0"/>
                </a:spcBef>
                <a:defRPr/>
              </a:pPr>
              <a:r>
                <a:rPr lang="nb-NO" sz="2000" dirty="0">
                  <a:solidFill>
                    <a:srgbClr val="00FF00"/>
                  </a:solidFill>
                  <a:latin typeface="Consolas" panose="020B0609020204030204" pitchFamily="49" charset="0"/>
                  <a:ea typeface="Fira Code"/>
                  <a:cs typeface="Biome Light" panose="020B0502040204020203" pitchFamily="34" charset="0"/>
                  <a:sym typeface="Fira Code"/>
                </a:rPr>
                <a:t>    sepet_adet += 1</a:t>
              </a:r>
            </a:p>
            <a:p>
              <a:pPr lvl="0">
                <a:spcBef>
                  <a:spcPct val="0"/>
                </a:spcBef>
                <a:defRPr/>
              </a:pPr>
              <a:r>
                <a:rPr lang="nb-NO" sz="2000" dirty="0">
                  <a:solidFill>
                    <a:srgbClr val="00FF00"/>
                  </a:solidFill>
                  <a:latin typeface="Consolas" panose="020B0609020204030204" pitchFamily="49" charset="0"/>
                  <a:ea typeface="Fira Code"/>
                  <a:cs typeface="Biome Light" panose="020B0502040204020203" pitchFamily="34" charset="0"/>
                  <a:sym typeface="Fira Code"/>
                </a:rPr>
                <a:t>    print("Sepet adet:", sepet_adet)</a:t>
              </a:r>
            </a:p>
            <a:p>
              <a:pPr lvl="0">
                <a:spcBef>
                  <a:spcPct val="0"/>
                </a:spcBef>
                <a:defRPr/>
              </a:pPr>
              <a:endParaRPr lang="nb-NO" sz="20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nb-NO" sz="2000" dirty="0">
                  <a:solidFill>
                    <a:srgbClr val="00FF00"/>
                  </a:solidFill>
                  <a:latin typeface="Consolas" panose="020B0609020204030204" pitchFamily="49" charset="0"/>
                  <a:ea typeface="Fira Code"/>
                  <a:cs typeface="Biome Light" panose="020B0502040204020203" pitchFamily="34" charset="0"/>
                  <a:sym typeface="Fira Code"/>
                </a:rPr>
                <a:t>def sepet_bosalt():</a:t>
              </a:r>
            </a:p>
            <a:p>
              <a:pPr lvl="0">
                <a:spcBef>
                  <a:spcPct val="0"/>
                </a:spcBef>
                <a:defRPr/>
              </a:pPr>
              <a:r>
                <a:rPr lang="nb-NO" sz="2000" dirty="0">
                  <a:solidFill>
                    <a:srgbClr val="00FF00"/>
                  </a:solidFill>
                  <a:latin typeface="Consolas" panose="020B0609020204030204" pitchFamily="49" charset="0"/>
                  <a:ea typeface="Fira Code"/>
                  <a:cs typeface="Biome Light" panose="020B0502040204020203" pitchFamily="34" charset="0"/>
                  <a:sym typeface="Fira Code"/>
                </a:rPr>
                <a:t>    global sepet_adet</a:t>
              </a:r>
            </a:p>
            <a:p>
              <a:pPr lvl="0">
                <a:spcBef>
                  <a:spcPct val="0"/>
                </a:spcBef>
                <a:defRPr/>
              </a:pPr>
              <a:r>
                <a:rPr lang="nb-NO" sz="2000" dirty="0">
                  <a:solidFill>
                    <a:srgbClr val="00FF00"/>
                  </a:solidFill>
                  <a:latin typeface="Consolas" panose="020B0609020204030204" pitchFamily="49" charset="0"/>
                  <a:ea typeface="Fira Code"/>
                  <a:cs typeface="Biome Light" panose="020B0502040204020203" pitchFamily="34" charset="0"/>
                  <a:sym typeface="Fira Code"/>
                </a:rPr>
                <a:t>    sepet_adet = 0</a:t>
              </a:r>
            </a:p>
            <a:p>
              <a:pPr lvl="0">
                <a:spcBef>
                  <a:spcPct val="0"/>
                </a:spcBef>
                <a:defRPr/>
              </a:pPr>
              <a:r>
                <a:rPr lang="nb-NO" sz="2000" dirty="0">
                  <a:solidFill>
                    <a:srgbClr val="00FF00"/>
                  </a:solidFill>
                  <a:latin typeface="Consolas" panose="020B0609020204030204" pitchFamily="49" charset="0"/>
                  <a:ea typeface="Fira Code"/>
                  <a:cs typeface="Biome Light" panose="020B0502040204020203" pitchFamily="34" charset="0"/>
                  <a:sym typeface="Fira Code"/>
                </a:rPr>
                <a:t>    print("Sepet boşaltıldı.")</a:t>
              </a:r>
            </a:p>
            <a:p>
              <a:pPr lvl="0">
                <a:spcBef>
                  <a:spcPct val="0"/>
                </a:spcBef>
                <a:defRPr/>
              </a:pPr>
              <a:endParaRPr lang="nb-NO" sz="20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nb-NO" sz="2000" dirty="0">
                  <a:solidFill>
                    <a:srgbClr val="00FF00"/>
                  </a:solidFill>
                  <a:latin typeface="Consolas" panose="020B0609020204030204" pitchFamily="49" charset="0"/>
                  <a:ea typeface="Fira Code"/>
                  <a:cs typeface="Biome Light" panose="020B0502040204020203" pitchFamily="34" charset="0"/>
                  <a:sym typeface="Fira Code"/>
                </a:rPr>
                <a:t>sepete_ekle()</a:t>
              </a:r>
            </a:p>
            <a:p>
              <a:pPr lvl="0">
                <a:spcBef>
                  <a:spcPct val="0"/>
                </a:spcBef>
                <a:defRPr/>
              </a:pPr>
              <a:r>
                <a:rPr lang="nb-NO" sz="2000" dirty="0">
                  <a:solidFill>
                    <a:srgbClr val="00FF00"/>
                  </a:solidFill>
                  <a:latin typeface="Consolas" panose="020B0609020204030204" pitchFamily="49" charset="0"/>
                  <a:ea typeface="Fira Code"/>
                  <a:cs typeface="Biome Light" panose="020B0502040204020203" pitchFamily="34" charset="0"/>
                  <a:sym typeface="Fira Code"/>
                </a:rPr>
                <a:t>sepete_ekle()</a:t>
              </a:r>
            </a:p>
            <a:p>
              <a:pPr lvl="0">
                <a:spcBef>
                  <a:spcPct val="0"/>
                </a:spcBef>
                <a:defRPr/>
              </a:pPr>
              <a:r>
                <a:rPr lang="nb-NO" sz="2000" dirty="0">
                  <a:solidFill>
                    <a:srgbClr val="00FF00"/>
                  </a:solidFill>
                  <a:latin typeface="Consolas" panose="020B0609020204030204" pitchFamily="49" charset="0"/>
                  <a:ea typeface="Fira Code"/>
                  <a:cs typeface="Biome Light" panose="020B0502040204020203" pitchFamily="34" charset="0"/>
                  <a:sym typeface="Fira Code"/>
                </a:rPr>
                <a:t>sepet_bosalt()</a:t>
              </a:r>
            </a:p>
            <a:p>
              <a:pPr lvl="0">
                <a:spcBef>
                  <a:spcPct val="0"/>
                </a:spcBef>
                <a:defRPr/>
              </a:pPr>
              <a:r>
                <a:rPr lang="nb-NO" sz="2000" dirty="0">
                  <a:solidFill>
                    <a:srgbClr val="00FF00"/>
                  </a:solidFill>
                  <a:latin typeface="Consolas" panose="020B0609020204030204" pitchFamily="49" charset="0"/>
                  <a:ea typeface="Fira Code"/>
                  <a:cs typeface="Biome Light" panose="020B0502040204020203" pitchFamily="34" charset="0"/>
                  <a:sym typeface="Fira Code"/>
                </a:rPr>
                <a:t>sepete_ekle()</a:t>
              </a:r>
            </a:p>
          </p:txBody>
        </p:sp>
      </p:grpSp>
      <p:sp>
        <p:nvSpPr>
          <p:cNvPr id="3" name="TextBox 15">
            <a:extLst>
              <a:ext uri="{FF2B5EF4-FFF2-40B4-BE49-F238E27FC236}">
                <a16:creationId xmlns:a16="http://schemas.microsoft.com/office/drawing/2014/main" id="{07314F50-E4D2-4DCA-A7BC-B4F06768CF97}"/>
              </a:ext>
            </a:extLst>
          </p:cNvPr>
          <p:cNvSpPr txBox="1"/>
          <p:nvPr/>
        </p:nvSpPr>
        <p:spPr>
          <a:xfrm>
            <a:off x="685800" y="1470727"/>
            <a:ext cx="17602200" cy="1262590"/>
          </a:xfrm>
          <a:prstGeom prst="rect">
            <a:avLst/>
          </a:prstGeom>
        </p:spPr>
        <p:txBody>
          <a:bodyPr wrap="square" lIns="0" tIns="0" rIns="0" bIns="0" rtlCol="0" anchor="t">
            <a:spAutoFit/>
          </a:bodyPr>
          <a:lstStyle/>
          <a:p>
            <a:pPr lvl="0">
              <a:lnSpc>
                <a:spcPts val="10260"/>
              </a:lnSpc>
              <a:spcBef>
                <a:spcPct val="0"/>
              </a:spcBef>
              <a:defRPr/>
            </a:pPr>
            <a:r>
              <a:rPr lang="en-US" sz="7200" dirty="0">
                <a:solidFill>
                  <a:srgbClr val="FFCA04"/>
                </a:solidFill>
                <a:latin typeface="Fira Code"/>
                <a:ea typeface="Fira Code"/>
                <a:cs typeface="Fira Code"/>
                <a:sym typeface="Fira Code"/>
              </a:rPr>
              <a:t>{0</a:t>
            </a:r>
            <a:r>
              <a:rPr lang="tr-TR" sz="7200" dirty="0">
                <a:solidFill>
                  <a:srgbClr val="FFCA04"/>
                </a:solidFill>
                <a:latin typeface="Fira Code"/>
                <a:ea typeface="Fira Code"/>
                <a:cs typeface="Fira Code"/>
                <a:sym typeface="Fira Code"/>
              </a:rPr>
              <a:t>5</a:t>
            </a:r>
            <a:r>
              <a:rPr lang="en-US" sz="7200" dirty="0">
                <a:solidFill>
                  <a:srgbClr val="FFCA04"/>
                </a:solidFill>
                <a:latin typeface="Fira Code"/>
                <a:ea typeface="Fira Code"/>
                <a:cs typeface="Fira Code"/>
                <a:sym typeface="Fira Code"/>
              </a:rPr>
              <a:t>}</a:t>
            </a:r>
            <a:r>
              <a:rPr lang="tr-TR" sz="7200" dirty="0">
                <a:solidFill>
                  <a:srgbClr val="FFCA04"/>
                </a:solidFill>
                <a:latin typeface="Fira Code"/>
                <a:ea typeface="Fira Code"/>
                <a:cs typeface="Fira Code"/>
                <a:sym typeface="Fira Code"/>
              </a:rPr>
              <a:t> </a:t>
            </a:r>
            <a:r>
              <a:rPr lang="tr-TR" sz="7200" dirty="0">
                <a:solidFill>
                  <a:srgbClr val="FF5858"/>
                </a:solidFill>
                <a:latin typeface="Fira Code"/>
                <a:ea typeface="Fira Code"/>
                <a:cs typeface="Fira Code"/>
                <a:sym typeface="Fira Code"/>
              </a:rPr>
              <a:t>Fonksiyon Tanımlama</a:t>
            </a:r>
          </a:p>
        </p:txBody>
      </p:sp>
    </p:spTree>
    <p:extLst>
      <p:ext uri="{BB962C8B-B14F-4D97-AF65-F5344CB8AC3E}">
        <p14:creationId xmlns:p14="http://schemas.microsoft.com/office/powerpoint/2010/main" val="3185826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C9AA0-A910-4119-C110-4714B1069F5D}"/>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8EC491AE-3582-0B2C-804C-A7CBF360D085}"/>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FF74B5F9-35CE-848B-7F12-8736EA3C081A}"/>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11A0324E-DA35-89F2-27C0-843CCBACABAB}"/>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48A3776C-6309-CFF6-2D2F-154D123B1E2D}"/>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DC7E7C45-EC6F-0DDF-9241-236B968A263A}"/>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93003310-094A-3223-4A22-C4F183424D89}"/>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779BFDC0-4475-B6AF-CB20-E303B97AE1A0}"/>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047EFA06-3B73-3076-1D65-79B96ECED0D0}"/>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13390B0D-13F8-E7F8-12A6-5DA11D7A595C}"/>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93D5270D-20A2-CE4E-FFD0-94F11EE09661}"/>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C5200ABD-AD09-D164-E7BD-059D514DF86C}"/>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7A7B5731-4157-0782-CBB3-FA68561A484F}"/>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D13613C7-4A34-BF77-0356-8EEDB6B7DAFE}"/>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41228142-02DB-DC6E-7533-AF1C56A408D3}"/>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53585C2D-E665-6566-9F3C-4420FE0426ED}"/>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4D8218E1-552E-CFA1-3B04-287D1BFB2FBF}"/>
              </a:ext>
            </a:extLst>
          </p:cNvPr>
          <p:cNvSpPr txBox="1"/>
          <p:nvPr/>
        </p:nvSpPr>
        <p:spPr>
          <a:xfrm>
            <a:off x="523771" y="3030363"/>
            <a:ext cx="5395086" cy="338554"/>
          </a:xfrm>
          <a:prstGeom prst="rect">
            <a:avLst/>
          </a:prstGeom>
        </p:spPr>
        <p:txBody>
          <a:bodyPr wrap="square" lIns="0" tIns="0" rIns="0" bIns="0" rtlCol="0" anchor="t">
            <a:spAutoFit/>
          </a:bodyPr>
          <a:lstStyle/>
          <a:p>
            <a:pPr lvl="0" algn="just">
              <a:spcBef>
                <a:spcPct val="0"/>
              </a:spcBef>
              <a:defRPr/>
            </a:pPr>
            <a:r>
              <a:rPr lang="tr-TR" sz="2200" dirty="0">
                <a:solidFill>
                  <a:srgbClr val="FFFFFF"/>
                </a:solidFill>
                <a:latin typeface="Fira Code"/>
                <a:ea typeface="Fira Code"/>
                <a:cs typeface="Fira Code"/>
                <a:sym typeface="Fira Code"/>
              </a:rPr>
              <a:t>Alışveriş örneği:</a:t>
            </a:r>
          </a:p>
        </p:txBody>
      </p:sp>
      <p:sp>
        <p:nvSpPr>
          <p:cNvPr id="16" name="Slayt Numarası Yer Tutucusu 15">
            <a:extLst>
              <a:ext uri="{FF2B5EF4-FFF2-40B4-BE49-F238E27FC236}">
                <a16:creationId xmlns:a16="http://schemas.microsoft.com/office/drawing/2014/main" id="{318495DC-F592-CE31-4C39-8338A2FD435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sp>
        <p:nvSpPr>
          <p:cNvPr id="2" name="TextBox 15">
            <a:extLst>
              <a:ext uri="{FF2B5EF4-FFF2-40B4-BE49-F238E27FC236}">
                <a16:creationId xmlns:a16="http://schemas.microsoft.com/office/drawing/2014/main" id="{9AAA9326-E9A8-1B5F-B622-C87B30BE22C3}"/>
              </a:ext>
            </a:extLst>
          </p:cNvPr>
          <p:cNvSpPr txBox="1"/>
          <p:nvPr/>
        </p:nvSpPr>
        <p:spPr>
          <a:xfrm>
            <a:off x="685800" y="1470727"/>
            <a:ext cx="17602200" cy="1292790"/>
          </a:xfrm>
          <a:prstGeom prst="rect">
            <a:avLst/>
          </a:prstGeom>
        </p:spPr>
        <p:txBody>
          <a:bodyPr wrap="square" lIns="0" tIns="0" rIns="0" bIns="0" rtlCol="0" anchor="t">
            <a:spAutoFit/>
          </a:bodyPr>
          <a:lstStyle/>
          <a:p>
            <a:pPr>
              <a:lnSpc>
                <a:spcPts val="10260"/>
              </a:lnSpc>
              <a:spcBef>
                <a:spcPct val="0"/>
              </a:spcBef>
              <a:defRPr/>
            </a:pPr>
            <a:r>
              <a:rPr lang="en-US" sz="7200" dirty="0">
                <a:solidFill>
                  <a:srgbClr val="7ED957"/>
                </a:solidFill>
                <a:latin typeface="Fira Code"/>
                <a:ea typeface="Fira Code"/>
                <a:cs typeface="Fira Code"/>
                <a:sym typeface="Fira Code"/>
              </a:rPr>
              <a:t>{0</a:t>
            </a:r>
            <a:r>
              <a:rPr lang="tr-TR" sz="7200" dirty="0">
                <a:solidFill>
                  <a:srgbClr val="7ED957"/>
                </a:solidFill>
                <a:latin typeface="Fira Code"/>
                <a:ea typeface="Fira Code"/>
                <a:cs typeface="Fira Code"/>
                <a:sym typeface="Fira Code"/>
              </a:rPr>
              <a:t>1</a:t>
            </a:r>
            <a:r>
              <a:rPr lang="en-US" sz="7200" dirty="0">
                <a:solidFill>
                  <a:srgbClr val="7ED957"/>
                </a:solidFill>
                <a:latin typeface="Fira Code"/>
                <a:ea typeface="Fira Code"/>
                <a:cs typeface="Fira Code"/>
                <a:sym typeface="Fira Code"/>
              </a:rPr>
              <a:t>}</a:t>
            </a:r>
            <a:r>
              <a:rPr lang="tr-TR" sz="7200" dirty="0">
                <a:solidFill>
                  <a:srgbClr val="7ED957"/>
                </a:solidFill>
                <a:latin typeface="Fira Code"/>
                <a:ea typeface="Fira Code"/>
                <a:cs typeface="Fira Code"/>
                <a:sym typeface="Fira Code"/>
              </a:rPr>
              <a:t> </a:t>
            </a:r>
            <a:r>
              <a:rPr lang="tr-TR" sz="7200" dirty="0">
                <a:solidFill>
                  <a:srgbClr val="FF5858"/>
                </a:solidFill>
                <a:latin typeface="Fira Code"/>
                <a:ea typeface="Fira Code"/>
                <a:cs typeface="Fira Code"/>
                <a:sym typeface="Fira Code"/>
              </a:rPr>
              <a:t>Önceki Hafta Tekrarı</a:t>
            </a:r>
          </a:p>
        </p:txBody>
      </p:sp>
      <p:grpSp>
        <p:nvGrpSpPr>
          <p:cNvPr id="15" name="Grup 14">
            <a:extLst>
              <a:ext uri="{FF2B5EF4-FFF2-40B4-BE49-F238E27FC236}">
                <a16:creationId xmlns:a16="http://schemas.microsoft.com/office/drawing/2014/main" id="{0C0EAB92-0320-9480-4241-FCB4C1C0E616}"/>
              </a:ext>
            </a:extLst>
          </p:cNvPr>
          <p:cNvGrpSpPr/>
          <p:nvPr/>
        </p:nvGrpSpPr>
        <p:grpSpPr>
          <a:xfrm>
            <a:off x="6172200" y="2628899"/>
            <a:ext cx="11809743" cy="7686369"/>
            <a:chOff x="2781854" y="3916887"/>
            <a:chExt cx="13029902" cy="6370113"/>
          </a:xfrm>
        </p:grpSpPr>
        <p:grpSp>
          <p:nvGrpSpPr>
            <p:cNvPr id="17" name="Grup 16">
              <a:extLst>
                <a:ext uri="{FF2B5EF4-FFF2-40B4-BE49-F238E27FC236}">
                  <a16:creationId xmlns:a16="http://schemas.microsoft.com/office/drawing/2014/main" id="{6BF85C4D-F2FC-81A1-8D62-D870B1D8F9A1}"/>
                </a:ext>
              </a:extLst>
            </p:cNvPr>
            <p:cNvGrpSpPr/>
            <p:nvPr/>
          </p:nvGrpSpPr>
          <p:grpSpPr>
            <a:xfrm>
              <a:off x="2781854" y="3916887"/>
              <a:ext cx="13029902" cy="6370113"/>
              <a:chOff x="2781854" y="3872602"/>
              <a:chExt cx="13029902" cy="6370113"/>
            </a:xfrm>
          </p:grpSpPr>
          <p:grpSp>
            <p:nvGrpSpPr>
              <p:cNvPr id="19" name="Group 3">
                <a:extLst>
                  <a:ext uri="{FF2B5EF4-FFF2-40B4-BE49-F238E27FC236}">
                    <a16:creationId xmlns:a16="http://schemas.microsoft.com/office/drawing/2014/main" id="{615D0BEB-648B-1482-C356-192DAEA11372}"/>
                  </a:ext>
                </a:extLst>
              </p:cNvPr>
              <p:cNvGrpSpPr>
                <a:grpSpLocks noChangeAspect="1"/>
              </p:cNvGrpSpPr>
              <p:nvPr/>
            </p:nvGrpSpPr>
            <p:grpSpPr>
              <a:xfrm>
                <a:off x="2781854" y="3872602"/>
                <a:ext cx="13029902" cy="6370113"/>
                <a:chOff x="0" y="-1"/>
                <a:chExt cx="7467600" cy="6002021"/>
              </a:xfrm>
            </p:grpSpPr>
            <p:sp>
              <p:nvSpPr>
                <p:cNvPr id="22" name="Freeform 4">
                  <a:extLst>
                    <a:ext uri="{FF2B5EF4-FFF2-40B4-BE49-F238E27FC236}">
                      <a16:creationId xmlns:a16="http://schemas.microsoft.com/office/drawing/2014/main" id="{88B09437-23BB-1EC3-01D2-13E04701C168}"/>
                    </a:ext>
                  </a:extLst>
                </p:cNvPr>
                <p:cNvSpPr/>
                <p:nvPr/>
              </p:nvSpPr>
              <p:spPr>
                <a:xfrm>
                  <a:off x="0" y="-1"/>
                  <a:ext cx="7467600" cy="4853666"/>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5">
                  <a:extLst>
                    <a:ext uri="{FF2B5EF4-FFF2-40B4-BE49-F238E27FC236}">
                      <a16:creationId xmlns:a16="http://schemas.microsoft.com/office/drawing/2014/main" id="{932E2CB0-6242-F7FE-6930-40EB35DBD609}"/>
                    </a:ext>
                  </a:extLst>
                </p:cNvPr>
                <p:cNvSpPr/>
                <p:nvPr/>
              </p:nvSpPr>
              <p:spPr>
                <a:xfrm>
                  <a:off x="0" y="4887277"/>
                  <a:ext cx="7467600" cy="323533"/>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Freeform 6">
                  <a:extLst>
                    <a:ext uri="{FF2B5EF4-FFF2-40B4-BE49-F238E27FC236}">
                      <a16:creationId xmlns:a16="http://schemas.microsoft.com/office/drawing/2014/main" id="{55782B61-26B1-4138-DCB8-C5D84332A3F5}"/>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Dikdörtgen 19">
                <a:extLst>
                  <a:ext uri="{FF2B5EF4-FFF2-40B4-BE49-F238E27FC236}">
                    <a16:creationId xmlns:a16="http://schemas.microsoft.com/office/drawing/2014/main" id="{C95BBBB9-1420-18C6-D547-5F6A2FEFB0E0}"/>
                  </a:ext>
                </a:extLst>
              </p:cNvPr>
              <p:cNvSpPr/>
              <p:nvPr/>
            </p:nvSpPr>
            <p:spPr>
              <a:xfrm>
                <a:off x="3361597" y="4093353"/>
                <a:ext cx="11975977" cy="462371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solidFill>
                      <a:sysClr val="windowText" lastClr="000000"/>
                    </a:solidFill>
                  </a:ln>
                  <a:solidFill>
                    <a:sysClr val="windowText" lastClr="000000"/>
                  </a:solidFill>
                  <a:effectLst/>
                  <a:uLnTx/>
                  <a:uFillTx/>
                  <a:latin typeface="Calibri"/>
                  <a:ea typeface="+mn-ea"/>
                  <a:cs typeface="+mn-cs"/>
                </a:endParaRPr>
              </a:p>
            </p:txBody>
          </p:sp>
        </p:grpSp>
        <p:sp>
          <p:nvSpPr>
            <p:cNvPr id="18" name="TextBox 17">
              <a:extLst>
                <a:ext uri="{FF2B5EF4-FFF2-40B4-BE49-F238E27FC236}">
                  <a16:creationId xmlns:a16="http://schemas.microsoft.com/office/drawing/2014/main" id="{3A569309-AFF9-9F79-E9A4-1C9B6206159D}"/>
                </a:ext>
              </a:extLst>
            </p:cNvPr>
            <p:cNvSpPr txBox="1"/>
            <p:nvPr/>
          </p:nvSpPr>
          <p:spPr>
            <a:xfrm>
              <a:off x="3034718" y="4151106"/>
              <a:ext cx="11975977" cy="4693311"/>
            </a:xfrm>
            <a:prstGeom prst="rect">
              <a:avLst/>
            </a:prstGeom>
          </p:spPr>
          <p:txBody>
            <a:bodyPr wrap="square" lIns="0" tIns="0" rIns="0" bIns="0" rtlCol="0" anchor="t">
              <a:spAutoFit/>
            </a:bodyPr>
            <a:lstStyle/>
            <a:p>
              <a:pPr lvl="0">
                <a:spcBef>
                  <a:spcPct val="0"/>
                </a:spcBef>
                <a:defRPr/>
              </a:pPr>
              <a:r>
                <a:rPr lang="en-US" sz="2300" dirty="0" err="1">
                  <a:solidFill>
                    <a:srgbClr val="00FF00"/>
                  </a:solidFill>
                  <a:latin typeface="Consolas" panose="020B0609020204030204" pitchFamily="49" charset="0"/>
                  <a:ea typeface="Fira Code"/>
                  <a:cs typeface="Biome Light" panose="020B0502040204020203" pitchFamily="34" charset="0"/>
                  <a:sym typeface="Fira Code"/>
                </a:rPr>
                <a:t>butce</a:t>
              </a:r>
              <a:r>
                <a:rPr lang="en-US" sz="2300" dirty="0">
                  <a:solidFill>
                    <a:srgbClr val="00FF00"/>
                  </a:solidFill>
                  <a:latin typeface="Consolas" panose="020B0609020204030204" pitchFamily="49" charset="0"/>
                  <a:ea typeface="Fira Code"/>
                  <a:cs typeface="Biome Light" panose="020B0502040204020203" pitchFamily="34" charset="0"/>
                  <a:sym typeface="Fira Code"/>
                </a:rPr>
                <a:t> = int(input("</a:t>
              </a:r>
              <a:r>
                <a:rPr lang="en-US" sz="2300" dirty="0" err="1">
                  <a:solidFill>
                    <a:srgbClr val="00FF00"/>
                  </a:solidFill>
                  <a:latin typeface="Consolas" panose="020B0609020204030204" pitchFamily="49" charset="0"/>
                  <a:ea typeface="Fira Code"/>
                  <a:cs typeface="Biome Light" panose="020B0502040204020203" pitchFamily="34" charset="0"/>
                  <a:sym typeface="Fira Code"/>
                </a:rPr>
                <a:t>Bütçenizi</a:t>
              </a:r>
              <a:r>
                <a:rPr lang="en-US" sz="2300" dirty="0">
                  <a:solidFill>
                    <a:srgbClr val="00FF00"/>
                  </a:solidFill>
                  <a:latin typeface="Consolas" panose="020B0609020204030204" pitchFamily="49" charset="0"/>
                  <a:ea typeface="Fira Code"/>
                  <a:cs typeface="Biome Light" panose="020B0502040204020203" pitchFamily="34" charset="0"/>
                  <a:sym typeface="Fira Code"/>
                </a:rPr>
                <a:t> </a:t>
              </a:r>
              <a:r>
                <a:rPr lang="en-US" sz="2300" dirty="0" err="1">
                  <a:solidFill>
                    <a:srgbClr val="00FF00"/>
                  </a:solidFill>
                  <a:latin typeface="Consolas" panose="020B0609020204030204" pitchFamily="49" charset="0"/>
                  <a:ea typeface="Fira Code"/>
                  <a:cs typeface="Biome Light" panose="020B0502040204020203" pitchFamily="34" charset="0"/>
                  <a:sym typeface="Fira Code"/>
                </a:rPr>
                <a:t>giriniz</a:t>
              </a:r>
              <a:r>
                <a:rPr lang="en-US" sz="2300" dirty="0">
                  <a:solidFill>
                    <a:srgbClr val="00FF00"/>
                  </a:solidFill>
                  <a:latin typeface="Consolas" panose="020B0609020204030204" pitchFamily="49" charset="0"/>
                  <a:ea typeface="Fira Code"/>
                  <a:cs typeface="Biome Light" panose="020B0502040204020203" pitchFamily="34" charset="0"/>
                  <a:sym typeface="Fira Code"/>
                </a:rPr>
                <a:t>: "))</a:t>
              </a:r>
            </a:p>
            <a:p>
              <a:pPr lvl="0">
                <a:spcBef>
                  <a:spcPct val="0"/>
                </a:spcBef>
                <a:defRPr/>
              </a:pPr>
              <a:r>
                <a:rPr lang="en-US" sz="2300" dirty="0">
                  <a:solidFill>
                    <a:srgbClr val="00FF00"/>
                  </a:solidFill>
                  <a:latin typeface="Consolas" panose="020B0609020204030204" pitchFamily="49" charset="0"/>
                  <a:ea typeface="Fira Code"/>
                  <a:cs typeface="Biome Light" panose="020B0502040204020203" pitchFamily="34" charset="0"/>
                  <a:sym typeface="Fira Code"/>
                </a:rPr>
                <a:t>while </a:t>
              </a:r>
              <a:r>
                <a:rPr lang="en-US" sz="2300" dirty="0" err="1">
                  <a:solidFill>
                    <a:srgbClr val="00FF00"/>
                  </a:solidFill>
                  <a:latin typeface="Consolas" panose="020B0609020204030204" pitchFamily="49" charset="0"/>
                  <a:ea typeface="Fira Code"/>
                  <a:cs typeface="Biome Light" panose="020B0502040204020203" pitchFamily="34" charset="0"/>
                  <a:sym typeface="Fira Code"/>
                </a:rPr>
                <a:t>butce</a:t>
              </a:r>
              <a:r>
                <a:rPr lang="en-US" sz="2300" dirty="0">
                  <a:solidFill>
                    <a:srgbClr val="00FF00"/>
                  </a:solidFill>
                  <a:latin typeface="Consolas" panose="020B0609020204030204" pitchFamily="49" charset="0"/>
                  <a:ea typeface="Fira Code"/>
                  <a:cs typeface="Biome Light" panose="020B0502040204020203" pitchFamily="34" charset="0"/>
                  <a:sym typeface="Fira Code"/>
                </a:rPr>
                <a:t>&lt;=0:</a:t>
              </a:r>
            </a:p>
            <a:p>
              <a:pPr lvl="0">
                <a:spcBef>
                  <a:spcPct val="0"/>
                </a:spcBef>
                <a:defRPr/>
              </a:pPr>
              <a:r>
                <a:rPr lang="en-US" sz="2300" dirty="0">
                  <a:solidFill>
                    <a:srgbClr val="00FF00"/>
                  </a:solidFill>
                  <a:latin typeface="Consolas" panose="020B0609020204030204" pitchFamily="49" charset="0"/>
                  <a:ea typeface="Fira Code"/>
                  <a:cs typeface="Biome Light" panose="020B0502040204020203" pitchFamily="34" charset="0"/>
                  <a:sym typeface="Fira Code"/>
                </a:rPr>
                <a:t>    </a:t>
              </a:r>
              <a:r>
                <a:rPr lang="en-US" sz="2300" dirty="0" err="1">
                  <a:solidFill>
                    <a:srgbClr val="00FF00"/>
                  </a:solidFill>
                  <a:latin typeface="Consolas" panose="020B0609020204030204" pitchFamily="49" charset="0"/>
                  <a:ea typeface="Fira Code"/>
                  <a:cs typeface="Biome Light" panose="020B0502040204020203" pitchFamily="34" charset="0"/>
                  <a:sym typeface="Fira Code"/>
                </a:rPr>
                <a:t>butce</a:t>
              </a:r>
              <a:r>
                <a:rPr lang="en-US" sz="2300" dirty="0">
                  <a:solidFill>
                    <a:srgbClr val="00FF00"/>
                  </a:solidFill>
                  <a:latin typeface="Consolas" panose="020B0609020204030204" pitchFamily="49" charset="0"/>
                  <a:ea typeface="Fira Code"/>
                  <a:cs typeface="Biome Light" panose="020B0502040204020203" pitchFamily="34" charset="0"/>
                  <a:sym typeface="Fira Code"/>
                </a:rPr>
                <a:t> = int(input("</a:t>
              </a:r>
              <a:r>
                <a:rPr lang="en-US" sz="2300" dirty="0" err="1">
                  <a:solidFill>
                    <a:srgbClr val="00FF00"/>
                  </a:solidFill>
                  <a:latin typeface="Consolas" panose="020B0609020204030204" pitchFamily="49" charset="0"/>
                  <a:ea typeface="Fira Code"/>
                  <a:cs typeface="Biome Light" panose="020B0502040204020203" pitchFamily="34" charset="0"/>
                  <a:sym typeface="Fira Code"/>
                </a:rPr>
                <a:t>Bütçenizi</a:t>
              </a:r>
              <a:r>
                <a:rPr lang="en-US" sz="2300" dirty="0">
                  <a:solidFill>
                    <a:srgbClr val="00FF00"/>
                  </a:solidFill>
                  <a:latin typeface="Consolas" panose="020B0609020204030204" pitchFamily="49" charset="0"/>
                  <a:ea typeface="Fira Code"/>
                  <a:cs typeface="Biome Light" panose="020B0502040204020203" pitchFamily="34" charset="0"/>
                  <a:sym typeface="Fira Code"/>
                </a:rPr>
                <a:t> </a:t>
              </a:r>
              <a:r>
                <a:rPr lang="en-US" sz="2300" dirty="0" err="1">
                  <a:solidFill>
                    <a:srgbClr val="00FF00"/>
                  </a:solidFill>
                  <a:latin typeface="Consolas" panose="020B0609020204030204" pitchFamily="49" charset="0"/>
                  <a:ea typeface="Fira Code"/>
                  <a:cs typeface="Biome Light" panose="020B0502040204020203" pitchFamily="34" charset="0"/>
                  <a:sym typeface="Fira Code"/>
                </a:rPr>
                <a:t>sıfırdan</a:t>
              </a:r>
              <a:r>
                <a:rPr lang="en-US" sz="2300" dirty="0">
                  <a:solidFill>
                    <a:srgbClr val="00FF00"/>
                  </a:solidFill>
                  <a:latin typeface="Consolas" panose="020B0609020204030204" pitchFamily="49" charset="0"/>
                  <a:ea typeface="Fira Code"/>
                  <a:cs typeface="Biome Light" panose="020B0502040204020203" pitchFamily="34" charset="0"/>
                  <a:sym typeface="Fira Code"/>
                </a:rPr>
                <a:t> </a:t>
              </a:r>
              <a:r>
                <a:rPr lang="en-US" sz="2300" dirty="0" err="1">
                  <a:solidFill>
                    <a:srgbClr val="00FF00"/>
                  </a:solidFill>
                  <a:latin typeface="Consolas" panose="020B0609020204030204" pitchFamily="49" charset="0"/>
                  <a:ea typeface="Fira Code"/>
                  <a:cs typeface="Biome Light" panose="020B0502040204020203" pitchFamily="34" charset="0"/>
                  <a:sym typeface="Fira Code"/>
                </a:rPr>
                <a:t>büyük</a:t>
              </a:r>
              <a:r>
                <a:rPr lang="en-US" sz="2300" dirty="0">
                  <a:solidFill>
                    <a:srgbClr val="00FF00"/>
                  </a:solidFill>
                  <a:latin typeface="Consolas" panose="020B0609020204030204" pitchFamily="49" charset="0"/>
                  <a:ea typeface="Fira Code"/>
                  <a:cs typeface="Biome Light" panose="020B0502040204020203" pitchFamily="34" charset="0"/>
                  <a:sym typeface="Fira Code"/>
                </a:rPr>
                <a:t> </a:t>
              </a:r>
              <a:r>
                <a:rPr lang="en-US" sz="2300" dirty="0" err="1">
                  <a:solidFill>
                    <a:srgbClr val="00FF00"/>
                  </a:solidFill>
                  <a:latin typeface="Consolas" panose="020B0609020204030204" pitchFamily="49" charset="0"/>
                  <a:ea typeface="Fira Code"/>
                  <a:cs typeface="Biome Light" panose="020B0502040204020203" pitchFamily="34" charset="0"/>
                  <a:sym typeface="Fira Code"/>
                </a:rPr>
                <a:t>giriniz</a:t>
              </a:r>
              <a:r>
                <a:rPr lang="en-US" sz="2300" dirty="0">
                  <a:solidFill>
                    <a:srgbClr val="00FF00"/>
                  </a:solidFill>
                  <a:latin typeface="Consolas" panose="020B0609020204030204" pitchFamily="49" charset="0"/>
                  <a:ea typeface="Fira Code"/>
                  <a:cs typeface="Biome Light" panose="020B0502040204020203" pitchFamily="34" charset="0"/>
                  <a:sym typeface="Fira Code"/>
                </a:rPr>
                <a:t>: "))</a:t>
              </a:r>
            </a:p>
            <a:p>
              <a:pPr lvl="0">
                <a:spcBef>
                  <a:spcPct val="0"/>
                </a:spcBef>
                <a:defRPr/>
              </a:pPr>
              <a:endParaRPr lang="en-US" sz="23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en-US" sz="2300" dirty="0">
                  <a:solidFill>
                    <a:srgbClr val="00FF00"/>
                  </a:solidFill>
                  <a:latin typeface="Consolas" panose="020B0609020204030204" pitchFamily="49" charset="0"/>
                  <a:ea typeface="Fira Code"/>
                  <a:cs typeface="Biome Light" panose="020B0502040204020203" pitchFamily="34" charset="0"/>
                  <a:sym typeface="Fira Code"/>
                </a:rPr>
                <a:t>while </a:t>
              </a:r>
              <a:r>
                <a:rPr lang="en-US" sz="2300" dirty="0" err="1">
                  <a:solidFill>
                    <a:srgbClr val="00FF00"/>
                  </a:solidFill>
                  <a:latin typeface="Consolas" panose="020B0609020204030204" pitchFamily="49" charset="0"/>
                  <a:ea typeface="Fira Code"/>
                  <a:cs typeface="Biome Light" panose="020B0502040204020203" pitchFamily="34" charset="0"/>
                  <a:sym typeface="Fira Code"/>
                </a:rPr>
                <a:t>butce</a:t>
              </a:r>
              <a:r>
                <a:rPr lang="en-US" sz="2300" dirty="0">
                  <a:solidFill>
                    <a:srgbClr val="00FF00"/>
                  </a:solidFill>
                  <a:latin typeface="Consolas" panose="020B0609020204030204" pitchFamily="49" charset="0"/>
                  <a:ea typeface="Fira Code"/>
                  <a:cs typeface="Biome Light" panose="020B0502040204020203" pitchFamily="34" charset="0"/>
                  <a:sym typeface="Fira Code"/>
                </a:rPr>
                <a:t> &gt; 0:</a:t>
              </a:r>
            </a:p>
            <a:p>
              <a:pPr lvl="0">
                <a:spcBef>
                  <a:spcPct val="0"/>
                </a:spcBef>
                <a:defRPr/>
              </a:pPr>
              <a:r>
                <a:rPr lang="en-US" sz="2300" dirty="0">
                  <a:solidFill>
                    <a:srgbClr val="00FF00"/>
                  </a:solidFill>
                  <a:latin typeface="Consolas" panose="020B0609020204030204" pitchFamily="49" charset="0"/>
                  <a:ea typeface="Fira Code"/>
                  <a:cs typeface="Biome Light" panose="020B0502040204020203" pitchFamily="34" charset="0"/>
                  <a:sym typeface="Fira Code"/>
                </a:rPr>
                <a:t>    </a:t>
              </a:r>
              <a:r>
                <a:rPr lang="en-US" sz="2300" dirty="0" err="1">
                  <a:solidFill>
                    <a:srgbClr val="00FF00"/>
                  </a:solidFill>
                  <a:latin typeface="Consolas" panose="020B0609020204030204" pitchFamily="49" charset="0"/>
                  <a:ea typeface="Fira Code"/>
                  <a:cs typeface="Biome Light" panose="020B0502040204020203" pitchFamily="34" charset="0"/>
                  <a:sym typeface="Fira Code"/>
                </a:rPr>
                <a:t>fiyat</a:t>
              </a:r>
              <a:r>
                <a:rPr lang="en-US" sz="2300" dirty="0">
                  <a:solidFill>
                    <a:srgbClr val="00FF00"/>
                  </a:solidFill>
                  <a:latin typeface="Consolas" panose="020B0609020204030204" pitchFamily="49" charset="0"/>
                  <a:ea typeface="Fira Code"/>
                  <a:cs typeface="Biome Light" panose="020B0502040204020203" pitchFamily="34" charset="0"/>
                  <a:sym typeface="Fira Code"/>
                </a:rPr>
                <a:t> = int(input("</a:t>
              </a:r>
              <a:r>
                <a:rPr lang="en-US" sz="2300" dirty="0" err="1">
                  <a:solidFill>
                    <a:srgbClr val="00FF00"/>
                  </a:solidFill>
                  <a:latin typeface="Consolas" panose="020B0609020204030204" pitchFamily="49" charset="0"/>
                  <a:ea typeface="Fira Code"/>
                  <a:cs typeface="Biome Light" panose="020B0502040204020203" pitchFamily="34" charset="0"/>
                  <a:sym typeface="Fira Code"/>
                </a:rPr>
                <a:t>Ürün</a:t>
              </a:r>
              <a:r>
                <a:rPr lang="en-US" sz="2300" dirty="0">
                  <a:solidFill>
                    <a:srgbClr val="00FF00"/>
                  </a:solidFill>
                  <a:latin typeface="Consolas" panose="020B0609020204030204" pitchFamily="49" charset="0"/>
                  <a:ea typeface="Fira Code"/>
                  <a:cs typeface="Biome Light" panose="020B0502040204020203" pitchFamily="34" charset="0"/>
                  <a:sym typeface="Fira Code"/>
                </a:rPr>
                <a:t> </a:t>
              </a:r>
              <a:r>
                <a:rPr lang="en-US" sz="2300" dirty="0" err="1">
                  <a:solidFill>
                    <a:srgbClr val="00FF00"/>
                  </a:solidFill>
                  <a:latin typeface="Consolas" panose="020B0609020204030204" pitchFamily="49" charset="0"/>
                  <a:ea typeface="Fira Code"/>
                  <a:cs typeface="Biome Light" panose="020B0502040204020203" pitchFamily="34" charset="0"/>
                  <a:sym typeface="Fira Code"/>
                </a:rPr>
                <a:t>fiyatını</a:t>
              </a:r>
              <a:r>
                <a:rPr lang="en-US" sz="2300" dirty="0">
                  <a:solidFill>
                    <a:srgbClr val="00FF00"/>
                  </a:solidFill>
                  <a:latin typeface="Consolas" panose="020B0609020204030204" pitchFamily="49" charset="0"/>
                  <a:ea typeface="Fira Code"/>
                  <a:cs typeface="Biome Light" panose="020B0502040204020203" pitchFamily="34" charset="0"/>
                  <a:sym typeface="Fira Code"/>
                </a:rPr>
                <a:t> </a:t>
              </a:r>
              <a:r>
                <a:rPr lang="en-US" sz="2300" dirty="0" err="1">
                  <a:solidFill>
                    <a:srgbClr val="00FF00"/>
                  </a:solidFill>
                  <a:latin typeface="Consolas" panose="020B0609020204030204" pitchFamily="49" charset="0"/>
                  <a:ea typeface="Fira Code"/>
                  <a:cs typeface="Biome Light" panose="020B0502040204020203" pitchFamily="34" charset="0"/>
                  <a:sym typeface="Fira Code"/>
                </a:rPr>
                <a:t>giriniz</a:t>
              </a:r>
              <a:r>
                <a:rPr lang="en-US" sz="2300" dirty="0">
                  <a:solidFill>
                    <a:srgbClr val="00FF00"/>
                  </a:solidFill>
                  <a:latin typeface="Consolas" panose="020B0609020204030204" pitchFamily="49" charset="0"/>
                  <a:ea typeface="Fira Code"/>
                  <a:cs typeface="Biome Light" panose="020B0502040204020203" pitchFamily="34" charset="0"/>
                  <a:sym typeface="Fira Code"/>
                </a:rPr>
                <a:t> : "))</a:t>
              </a:r>
            </a:p>
            <a:p>
              <a:pPr lvl="0">
                <a:spcBef>
                  <a:spcPct val="0"/>
                </a:spcBef>
                <a:defRPr/>
              </a:pPr>
              <a:r>
                <a:rPr lang="en-US" sz="2300" dirty="0">
                  <a:solidFill>
                    <a:srgbClr val="00FF00"/>
                  </a:solidFill>
                  <a:latin typeface="Consolas" panose="020B0609020204030204" pitchFamily="49" charset="0"/>
                  <a:ea typeface="Fira Code"/>
                  <a:cs typeface="Biome Light" panose="020B0502040204020203" pitchFamily="34" charset="0"/>
                  <a:sym typeface="Fira Code"/>
                </a:rPr>
                <a:t>    if </a:t>
              </a:r>
              <a:r>
                <a:rPr lang="en-US" sz="2300" dirty="0" err="1">
                  <a:solidFill>
                    <a:srgbClr val="00FF00"/>
                  </a:solidFill>
                  <a:latin typeface="Consolas" panose="020B0609020204030204" pitchFamily="49" charset="0"/>
                  <a:ea typeface="Fira Code"/>
                  <a:cs typeface="Biome Light" panose="020B0502040204020203" pitchFamily="34" charset="0"/>
                  <a:sym typeface="Fira Code"/>
                </a:rPr>
                <a:t>fiyat</a:t>
              </a:r>
              <a:r>
                <a:rPr lang="en-US" sz="2300" dirty="0">
                  <a:solidFill>
                    <a:srgbClr val="00FF00"/>
                  </a:solidFill>
                  <a:latin typeface="Consolas" panose="020B0609020204030204" pitchFamily="49" charset="0"/>
                  <a:ea typeface="Fira Code"/>
                  <a:cs typeface="Biome Light" panose="020B0502040204020203" pitchFamily="34" charset="0"/>
                  <a:sym typeface="Fira Code"/>
                </a:rPr>
                <a:t>&gt;</a:t>
              </a:r>
              <a:r>
                <a:rPr lang="en-US" sz="2300" dirty="0" err="1">
                  <a:solidFill>
                    <a:srgbClr val="00FF00"/>
                  </a:solidFill>
                  <a:latin typeface="Consolas" panose="020B0609020204030204" pitchFamily="49" charset="0"/>
                  <a:ea typeface="Fira Code"/>
                  <a:cs typeface="Biome Light" panose="020B0502040204020203" pitchFamily="34" charset="0"/>
                  <a:sym typeface="Fira Code"/>
                </a:rPr>
                <a:t>butce</a:t>
              </a:r>
              <a:r>
                <a:rPr lang="en-US" sz="2300" dirty="0">
                  <a:solidFill>
                    <a:srgbClr val="00FF00"/>
                  </a:solidFill>
                  <a:latin typeface="Consolas" panose="020B0609020204030204" pitchFamily="49" charset="0"/>
                  <a:ea typeface="Fira Code"/>
                  <a:cs typeface="Biome Light" panose="020B0502040204020203" pitchFamily="34" charset="0"/>
                  <a:sym typeface="Fira Code"/>
                </a:rPr>
                <a:t>:</a:t>
              </a:r>
            </a:p>
            <a:p>
              <a:pPr lvl="0">
                <a:spcBef>
                  <a:spcPct val="0"/>
                </a:spcBef>
                <a:defRPr/>
              </a:pPr>
              <a:r>
                <a:rPr lang="en-US" sz="2300" dirty="0">
                  <a:solidFill>
                    <a:srgbClr val="00FF00"/>
                  </a:solidFill>
                  <a:latin typeface="Consolas" panose="020B0609020204030204" pitchFamily="49" charset="0"/>
                  <a:ea typeface="Fira Code"/>
                  <a:cs typeface="Biome Light" panose="020B0502040204020203" pitchFamily="34" charset="0"/>
                  <a:sym typeface="Fira Code"/>
                </a:rPr>
                <a:t>        print("</a:t>
              </a:r>
              <a:r>
                <a:rPr lang="en-US" sz="2300" dirty="0" err="1">
                  <a:solidFill>
                    <a:srgbClr val="00FF00"/>
                  </a:solidFill>
                  <a:latin typeface="Consolas" panose="020B0609020204030204" pitchFamily="49" charset="0"/>
                  <a:ea typeface="Fira Code"/>
                  <a:cs typeface="Biome Light" panose="020B0502040204020203" pitchFamily="34" charset="0"/>
                  <a:sym typeface="Fira Code"/>
                </a:rPr>
                <a:t>Ürün</a:t>
              </a:r>
              <a:r>
                <a:rPr lang="en-US" sz="2300" dirty="0">
                  <a:solidFill>
                    <a:srgbClr val="00FF00"/>
                  </a:solidFill>
                  <a:latin typeface="Consolas" panose="020B0609020204030204" pitchFamily="49" charset="0"/>
                  <a:ea typeface="Fira Code"/>
                  <a:cs typeface="Biome Light" panose="020B0502040204020203" pitchFamily="34" charset="0"/>
                  <a:sym typeface="Fira Code"/>
                </a:rPr>
                <a:t> </a:t>
              </a:r>
              <a:r>
                <a:rPr lang="en-US" sz="2300" dirty="0" err="1">
                  <a:solidFill>
                    <a:srgbClr val="00FF00"/>
                  </a:solidFill>
                  <a:latin typeface="Consolas" panose="020B0609020204030204" pitchFamily="49" charset="0"/>
                  <a:ea typeface="Fira Code"/>
                  <a:cs typeface="Biome Light" panose="020B0502040204020203" pitchFamily="34" charset="0"/>
                  <a:sym typeface="Fira Code"/>
                </a:rPr>
                <a:t>fiyatı</a:t>
              </a:r>
              <a:r>
                <a:rPr lang="en-US" sz="2300" dirty="0">
                  <a:solidFill>
                    <a:srgbClr val="00FF00"/>
                  </a:solidFill>
                  <a:latin typeface="Consolas" panose="020B0609020204030204" pitchFamily="49" charset="0"/>
                  <a:ea typeface="Fira Code"/>
                  <a:cs typeface="Biome Light" panose="020B0502040204020203" pitchFamily="34" charset="0"/>
                  <a:sym typeface="Fira Code"/>
                </a:rPr>
                <a:t> </a:t>
              </a:r>
              <a:r>
                <a:rPr lang="en-US" sz="2300" dirty="0" err="1">
                  <a:solidFill>
                    <a:srgbClr val="00FF00"/>
                  </a:solidFill>
                  <a:latin typeface="Consolas" panose="020B0609020204030204" pitchFamily="49" charset="0"/>
                  <a:ea typeface="Fira Code"/>
                  <a:cs typeface="Biome Light" panose="020B0502040204020203" pitchFamily="34" charset="0"/>
                  <a:sym typeface="Fira Code"/>
                </a:rPr>
                <a:t>bütçeden</a:t>
              </a:r>
              <a:r>
                <a:rPr lang="en-US" sz="2300" dirty="0">
                  <a:solidFill>
                    <a:srgbClr val="00FF00"/>
                  </a:solidFill>
                  <a:latin typeface="Consolas" panose="020B0609020204030204" pitchFamily="49" charset="0"/>
                  <a:ea typeface="Fira Code"/>
                  <a:cs typeface="Biome Light" panose="020B0502040204020203" pitchFamily="34" charset="0"/>
                  <a:sym typeface="Fira Code"/>
                </a:rPr>
                <a:t> </a:t>
              </a:r>
              <a:r>
                <a:rPr lang="en-US" sz="2300" dirty="0" err="1">
                  <a:solidFill>
                    <a:srgbClr val="00FF00"/>
                  </a:solidFill>
                  <a:latin typeface="Consolas" panose="020B0609020204030204" pitchFamily="49" charset="0"/>
                  <a:ea typeface="Fira Code"/>
                  <a:cs typeface="Biome Light" panose="020B0502040204020203" pitchFamily="34" charset="0"/>
                  <a:sym typeface="Fira Code"/>
                </a:rPr>
                <a:t>büyük</a:t>
              </a:r>
              <a:r>
                <a:rPr lang="en-US" sz="2300" dirty="0">
                  <a:solidFill>
                    <a:srgbClr val="00FF00"/>
                  </a:solidFill>
                  <a:latin typeface="Consolas" panose="020B0609020204030204" pitchFamily="49" charset="0"/>
                  <a:ea typeface="Fira Code"/>
                  <a:cs typeface="Biome Light" panose="020B0502040204020203" pitchFamily="34" charset="0"/>
                  <a:sym typeface="Fira Code"/>
                </a:rPr>
                <a:t> </a:t>
              </a:r>
              <a:r>
                <a:rPr lang="en-US" sz="2300" dirty="0" err="1">
                  <a:solidFill>
                    <a:srgbClr val="00FF00"/>
                  </a:solidFill>
                  <a:latin typeface="Consolas" panose="020B0609020204030204" pitchFamily="49" charset="0"/>
                  <a:ea typeface="Fira Code"/>
                  <a:cs typeface="Biome Light" panose="020B0502040204020203" pitchFamily="34" charset="0"/>
                  <a:sym typeface="Fira Code"/>
                </a:rPr>
                <a:t>olamaz</a:t>
              </a:r>
              <a:r>
                <a:rPr lang="en-US" sz="2300" dirty="0">
                  <a:solidFill>
                    <a:srgbClr val="00FF00"/>
                  </a:solidFill>
                  <a:latin typeface="Consolas" panose="020B0609020204030204" pitchFamily="49" charset="0"/>
                  <a:ea typeface="Fira Code"/>
                  <a:cs typeface="Biome Light" panose="020B0502040204020203" pitchFamily="34" charset="0"/>
                  <a:sym typeface="Fira Code"/>
                </a:rPr>
                <a:t>...")</a:t>
              </a:r>
            </a:p>
            <a:p>
              <a:pPr lvl="0">
                <a:spcBef>
                  <a:spcPct val="0"/>
                </a:spcBef>
                <a:defRPr/>
              </a:pPr>
              <a:r>
                <a:rPr lang="en-US" sz="2300" dirty="0">
                  <a:solidFill>
                    <a:srgbClr val="00FF00"/>
                  </a:solidFill>
                  <a:latin typeface="Consolas" panose="020B0609020204030204" pitchFamily="49" charset="0"/>
                  <a:ea typeface="Fira Code"/>
                  <a:cs typeface="Biome Light" panose="020B0502040204020203" pitchFamily="34" charset="0"/>
                  <a:sym typeface="Fira Code"/>
                </a:rPr>
                <a:t>    </a:t>
              </a:r>
              <a:r>
                <a:rPr lang="en-US" sz="2300" dirty="0" err="1">
                  <a:solidFill>
                    <a:srgbClr val="00FF00"/>
                  </a:solidFill>
                  <a:latin typeface="Consolas" panose="020B0609020204030204" pitchFamily="49" charset="0"/>
                  <a:ea typeface="Fira Code"/>
                  <a:cs typeface="Biome Light" panose="020B0502040204020203" pitchFamily="34" charset="0"/>
                  <a:sym typeface="Fira Code"/>
                </a:rPr>
                <a:t>elif</a:t>
              </a:r>
              <a:r>
                <a:rPr lang="en-US" sz="2300" dirty="0">
                  <a:solidFill>
                    <a:srgbClr val="00FF00"/>
                  </a:solidFill>
                  <a:latin typeface="Consolas" panose="020B0609020204030204" pitchFamily="49" charset="0"/>
                  <a:ea typeface="Fira Code"/>
                  <a:cs typeface="Biome Light" panose="020B0502040204020203" pitchFamily="34" charset="0"/>
                  <a:sym typeface="Fira Code"/>
                </a:rPr>
                <a:t> </a:t>
              </a:r>
              <a:r>
                <a:rPr lang="en-US" sz="2300" dirty="0" err="1">
                  <a:solidFill>
                    <a:srgbClr val="00FF00"/>
                  </a:solidFill>
                  <a:latin typeface="Consolas" panose="020B0609020204030204" pitchFamily="49" charset="0"/>
                  <a:ea typeface="Fira Code"/>
                  <a:cs typeface="Biome Light" panose="020B0502040204020203" pitchFamily="34" charset="0"/>
                  <a:sym typeface="Fira Code"/>
                </a:rPr>
                <a:t>fiyat</a:t>
              </a:r>
              <a:r>
                <a:rPr lang="en-US" sz="2300" dirty="0">
                  <a:solidFill>
                    <a:srgbClr val="00FF00"/>
                  </a:solidFill>
                  <a:latin typeface="Consolas" panose="020B0609020204030204" pitchFamily="49" charset="0"/>
                  <a:ea typeface="Fira Code"/>
                  <a:cs typeface="Biome Light" panose="020B0502040204020203" pitchFamily="34" charset="0"/>
                  <a:sym typeface="Fira Code"/>
                </a:rPr>
                <a:t> &lt;=0:</a:t>
              </a:r>
            </a:p>
            <a:p>
              <a:pPr lvl="0">
                <a:spcBef>
                  <a:spcPct val="0"/>
                </a:spcBef>
                <a:defRPr/>
              </a:pPr>
              <a:r>
                <a:rPr lang="en-US" sz="2300" dirty="0">
                  <a:solidFill>
                    <a:srgbClr val="00FF00"/>
                  </a:solidFill>
                  <a:latin typeface="Consolas" panose="020B0609020204030204" pitchFamily="49" charset="0"/>
                  <a:ea typeface="Fira Code"/>
                  <a:cs typeface="Biome Light" panose="020B0502040204020203" pitchFamily="34" charset="0"/>
                  <a:sym typeface="Fira Code"/>
                </a:rPr>
                <a:t>        print("Program </a:t>
              </a:r>
              <a:r>
                <a:rPr lang="en-US" sz="2300" dirty="0" err="1">
                  <a:solidFill>
                    <a:srgbClr val="00FF00"/>
                  </a:solidFill>
                  <a:latin typeface="Consolas" panose="020B0609020204030204" pitchFamily="49" charset="0"/>
                  <a:ea typeface="Fira Code"/>
                  <a:cs typeface="Biome Light" panose="020B0502040204020203" pitchFamily="34" charset="0"/>
                  <a:sym typeface="Fira Code"/>
                </a:rPr>
                <a:t>Sonlandırılıyor</a:t>
              </a:r>
              <a:r>
                <a:rPr lang="en-US" sz="2300" dirty="0">
                  <a:solidFill>
                    <a:srgbClr val="00FF00"/>
                  </a:solidFill>
                  <a:latin typeface="Consolas" panose="020B0609020204030204" pitchFamily="49" charset="0"/>
                  <a:ea typeface="Fira Code"/>
                  <a:cs typeface="Biome Light" panose="020B0502040204020203" pitchFamily="34" charset="0"/>
                  <a:sym typeface="Fira Code"/>
                </a:rPr>
                <a:t>.")</a:t>
              </a:r>
            </a:p>
            <a:p>
              <a:pPr lvl="0">
                <a:spcBef>
                  <a:spcPct val="0"/>
                </a:spcBef>
                <a:defRPr/>
              </a:pPr>
              <a:r>
                <a:rPr lang="en-US" sz="2300" dirty="0">
                  <a:solidFill>
                    <a:srgbClr val="00FF00"/>
                  </a:solidFill>
                  <a:latin typeface="Consolas" panose="020B0609020204030204" pitchFamily="49" charset="0"/>
                  <a:ea typeface="Fira Code"/>
                  <a:cs typeface="Biome Light" panose="020B0502040204020203" pitchFamily="34" charset="0"/>
                  <a:sym typeface="Fira Code"/>
                </a:rPr>
                <a:t>        print(</a:t>
              </a:r>
              <a:r>
                <a:rPr lang="en-US" sz="2300" dirty="0" err="1">
                  <a:solidFill>
                    <a:srgbClr val="00FF00"/>
                  </a:solidFill>
                  <a:latin typeface="Consolas" panose="020B0609020204030204" pitchFamily="49" charset="0"/>
                  <a:ea typeface="Fira Code"/>
                  <a:cs typeface="Biome Light" panose="020B0502040204020203" pitchFamily="34" charset="0"/>
                  <a:sym typeface="Fira Code"/>
                </a:rPr>
                <a:t>f"Kalan</a:t>
              </a:r>
              <a:r>
                <a:rPr lang="en-US" sz="2300" dirty="0">
                  <a:solidFill>
                    <a:srgbClr val="00FF00"/>
                  </a:solidFill>
                  <a:latin typeface="Consolas" panose="020B0609020204030204" pitchFamily="49" charset="0"/>
                  <a:ea typeface="Fira Code"/>
                  <a:cs typeface="Biome Light" panose="020B0502040204020203" pitchFamily="34" charset="0"/>
                  <a:sym typeface="Fira Code"/>
                </a:rPr>
                <a:t> </a:t>
              </a:r>
              <a:r>
                <a:rPr lang="en-US" sz="2300" dirty="0" err="1">
                  <a:solidFill>
                    <a:srgbClr val="00FF00"/>
                  </a:solidFill>
                  <a:latin typeface="Consolas" panose="020B0609020204030204" pitchFamily="49" charset="0"/>
                  <a:ea typeface="Fira Code"/>
                  <a:cs typeface="Biome Light" panose="020B0502040204020203" pitchFamily="34" charset="0"/>
                  <a:sym typeface="Fira Code"/>
                </a:rPr>
                <a:t>Bütçe</a:t>
              </a:r>
              <a:r>
                <a:rPr lang="en-US" sz="2300" dirty="0">
                  <a:solidFill>
                    <a:srgbClr val="00FF00"/>
                  </a:solidFill>
                  <a:latin typeface="Consolas" panose="020B0609020204030204" pitchFamily="49" charset="0"/>
                  <a:ea typeface="Fira Code"/>
                  <a:cs typeface="Biome Light" panose="020B0502040204020203" pitchFamily="34" charset="0"/>
                  <a:sym typeface="Fira Code"/>
                </a:rPr>
                <a:t> : {</a:t>
              </a:r>
              <a:r>
                <a:rPr lang="en-US" sz="2300" dirty="0" err="1">
                  <a:solidFill>
                    <a:srgbClr val="00FF00"/>
                  </a:solidFill>
                  <a:latin typeface="Consolas" panose="020B0609020204030204" pitchFamily="49" charset="0"/>
                  <a:ea typeface="Fira Code"/>
                  <a:cs typeface="Biome Light" panose="020B0502040204020203" pitchFamily="34" charset="0"/>
                  <a:sym typeface="Fira Code"/>
                </a:rPr>
                <a:t>butce</a:t>
              </a:r>
              <a:r>
                <a:rPr lang="en-US" sz="2300" dirty="0">
                  <a:solidFill>
                    <a:srgbClr val="00FF00"/>
                  </a:solidFill>
                  <a:latin typeface="Consolas" panose="020B0609020204030204" pitchFamily="49" charset="0"/>
                  <a:ea typeface="Fira Code"/>
                  <a:cs typeface="Biome Light" panose="020B0502040204020203" pitchFamily="34" charset="0"/>
                  <a:sym typeface="Fira Code"/>
                </a:rPr>
                <a:t>}")</a:t>
              </a:r>
            </a:p>
            <a:p>
              <a:pPr lvl="0">
                <a:spcBef>
                  <a:spcPct val="0"/>
                </a:spcBef>
                <a:defRPr/>
              </a:pPr>
              <a:r>
                <a:rPr lang="en-US" sz="2300" dirty="0">
                  <a:solidFill>
                    <a:srgbClr val="00FF00"/>
                  </a:solidFill>
                  <a:latin typeface="Consolas" panose="020B0609020204030204" pitchFamily="49" charset="0"/>
                  <a:ea typeface="Fira Code"/>
                  <a:cs typeface="Biome Light" panose="020B0502040204020203" pitchFamily="34" charset="0"/>
                  <a:sym typeface="Fira Code"/>
                </a:rPr>
                <a:t>        </a:t>
              </a:r>
              <a:r>
                <a:rPr lang="en-US" sz="2300" dirty="0" err="1">
                  <a:solidFill>
                    <a:srgbClr val="00FF00"/>
                  </a:solidFill>
                  <a:latin typeface="Consolas" panose="020B0609020204030204" pitchFamily="49" charset="0"/>
                  <a:ea typeface="Fira Code"/>
                  <a:cs typeface="Biome Light" panose="020B0502040204020203" pitchFamily="34" charset="0"/>
                  <a:sym typeface="Fira Code"/>
                </a:rPr>
                <a:t>butce</a:t>
              </a:r>
              <a:r>
                <a:rPr lang="en-US" sz="2300" dirty="0">
                  <a:solidFill>
                    <a:srgbClr val="00FF00"/>
                  </a:solidFill>
                  <a:latin typeface="Consolas" panose="020B0609020204030204" pitchFamily="49" charset="0"/>
                  <a:ea typeface="Fira Code"/>
                  <a:cs typeface="Biome Light" panose="020B0502040204020203" pitchFamily="34" charset="0"/>
                  <a:sym typeface="Fira Code"/>
                </a:rPr>
                <a:t> = 0</a:t>
              </a:r>
            </a:p>
            <a:p>
              <a:pPr lvl="0">
                <a:spcBef>
                  <a:spcPct val="0"/>
                </a:spcBef>
                <a:defRPr/>
              </a:pPr>
              <a:r>
                <a:rPr lang="en-US" sz="2300" dirty="0">
                  <a:solidFill>
                    <a:srgbClr val="00FF00"/>
                  </a:solidFill>
                  <a:latin typeface="Consolas" panose="020B0609020204030204" pitchFamily="49" charset="0"/>
                  <a:ea typeface="Fira Code"/>
                  <a:cs typeface="Biome Light" panose="020B0502040204020203" pitchFamily="34" charset="0"/>
                  <a:sym typeface="Fira Code"/>
                </a:rPr>
                <a:t>    else: </a:t>
              </a:r>
            </a:p>
            <a:p>
              <a:pPr lvl="0">
                <a:spcBef>
                  <a:spcPct val="0"/>
                </a:spcBef>
                <a:defRPr/>
              </a:pPr>
              <a:r>
                <a:rPr lang="en-US" sz="2300" dirty="0">
                  <a:solidFill>
                    <a:srgbClr val="00FF00"/>
                  </a:solidFill>
                  <a:latin typeface="Consolas" panose="020B0609020204030204" pitchFamily="49" charset="0"/>
                  <a:ea typeface="Fira Code"/>
                  <a:cs typeface="Biome Light" panose="020B0502040204020203" pitchFamily="34" charset="0"/>
                  <a:sym typeface="Fira Code"/>
                </a:rPr>
                <a:t>        </a:t>
              </a:r>
              <a:r>
                <a:rPr lang="en-US" sz="2300" dirty="0" err="1">
                  <a:solidFill>
                    <a:srgbClr val="00FF00"/>
                  </a:solidFill>
                  <a:latin typeface="Consolas" panose="020B0609020204030204" pitchFamily="49" charset="0"/>
                  <a:ea typeface="Fira Code"/>
                  <a:cs typeface="Biome Light" panose="020B0502040204020203" pitchFamily="34" charset="0"/>
                  <a:sym typeface="Fira Code"/>
                </a:rPr>
                <a:t>butce</a:t>
              </a:r>
              <a:r>
                <a:rPr lang="en-US" sz="2300" dirty="0">
                  <a:solidFill>
                    <a:srgbClr val="00FF00"/>
                  </a:solidFill>
                  <a:latin typeface="Consolas" panose="020B0609020204030204" pitchFamily="49" charset="0"/>
                  <a:ea typeface="Fira Code"/>
                  <a:cs typeface="Biome Light" panose="020B0502040204020203" pitchFamily="34" charset="0"/>
                  <a:sym typeface="Fira Code"/>
                </a:rPr>
                <a:t> -= </a:t>
              </a:r>
              <a:r>
                <a:rPr lang="en-US" sz="2300" dirty="0" err="1">
                  <a:solidFill>
                    <a:srgbClr val="00FF00"/>
                  </a:solidFill>
                  <a:latin typeface="Consolas" panose="020B0609020204030204" pitchFamily="49" charset="0"/>
                  <a:ea typeface="Fira Code"/>
                  <a:cs typeface="Biome Light" panose="020B0502040204020203" pitchFamily="34" charset="0"/>
                  <a:sym typeface="Fira Code"/>
                </a:rPr>
                <a:t>fiyat</a:t>
              </a:r>
              <a:endParaRPr lang="en-US" sz="2300" dirty="0">
                <a:solidFill>
                  <a:srgbClr val="00FF00"/>
                </a:solidFill>
                <a:latin typeface="Consolas" panose="020B0609020204030204" pitchFamily="49" charset="0"/>
                <a:ea typeface="Fira Code"/>
                <a:cs typeface="Biome Light" panose="020B0502040204020203" pitchFamily="34" charset="0"/>
                <a:sym typeface="Fira Code"/>
              </a:endParaRPr>
            </a:p>
            <a:p>
              <a:pPr lvl="0">
                <a:spcBef>
                  <a:spcPct val="0"/>
                </a:spcBef>
                <a:defRPr/>
              </a:pPr>
              <a:r>
                <a:rPr lang="en-US" sz="2300" dirty="0">
                  <a:solidFill>
                    <a:srgbClr val="00FF00"/>
                  </a:solidFill>
                  <a:latin typeface="Consolas" panose="020B0609020204030204" pitchFamily="49" charset="0"/>
                  <a:ea typeface="Fira Code"/>
                  <a:cs typeface="Biome Light" panose="020B0502040204020203" pitchFamily="34" charset="0"/>
                  <a:sym typeface="Fira Code"/>
                </a:rPr>
                <a:t>        print(</a:t>
              </a:r>
              <a:r>
                <a:rPr lang="en-US" sz="2300" dirty="0" err="1">
                  <a:solidFill>
                    <a:srgbClr val="00FF00"/>
                  </a:solidFill>
                  <a:latin typeface="Consolas" panose="020B0609020204030204" pitchFamily="49" charset="0"/>
                  <a:ea typeface="Fira Code"/>
                  <a:cs typeface="Biome Light" panose="020B0502040204020203" pitchFamily="34" charset="0"/>
                  <a:sym typeface="Fira Code"/>
                </a:rPr>
                <a:t>f"Kalan</a:t>
              </a:r>
              <a:r>
                <a:rPr lang="en-US" sz="2300" dirty="0">
                  <a:solidFill>
                    <a:srgbClr val="00FF00"/>
                  </a:solidFill>
                  <a:latin typeface="Consolas" panose="020B0609020204030204" pitchFamily="49" charset="0"/>
                  <a:ea typeface="Fira Code"/>
                  <a:cs typeface="Biome Light" panose="020B0502040204020203" pitchFamily="34" charset="0"/>
                  <a:sym typeface="Fira Code"/>
                </a:rPr>
                <a:t> </a:t>
              </a:r>
              <a:r>
                <a:rPr lang="en-US" sz="2300" dirty="0" err="1">
                  <a:solidFill>
                    <a:srgbClr val="00FF00"/>
                  </a:solidFill>
                  <a:latin typeface="Consolas" panose="020B0609020204030204" pitchFamily="49" charset="0"/>
                  <a:ea typeface="Fira Code"/>
                  <a:cs typeface="Biome Light" panose="020B0502040204020203" pitchFamily="34" charset="0"/>
                  <a:sym typeface="Fira Code"/>
                </a:rPr>
                <a:t>Bütçe</a:t>
              </a:r>
              <a:r>
                <a:rPr lang="en-US" sz="2300" dirty="0">
                  <a:solidFill>
                    <a:srgbClr val="00FF00"/>
                  </a:solidFill>
                  <a:latin typeface="Consolas" panose="020B0609020204030204" pitchFamily="49" charset="0"/>
                  <a:ea typeface="Fira Code"/>
                  <a:cs typeface="Biome Light" panose="020B0502040204020203" pitchFamily="34" charset="0"/>
                  <a:sym typeface="Fira Code"/>
                </a:rPr>
                <a:t> : {</a:t>
              </a:r>
              <a:r>
                <a:rPr lang="en-US" sz="2300" dirty="0" err="1">
                  <a:solidFill>
                    <a:srgbClr val="00FF00"/>
                  </a:solidFill>
                  <a:latin typeface="Consolas" panose="020B0609020204030204" pitchFamily="49" charset="0"/>
                  <a:ea typeface="Fira Code"/>
                  <a:cs typeface="Biome Light" panose="020B0502040204020203" pitchFamily="34" charset="0"/>
                  <a:sym typeface="Fira Code"/>
                </a:rPr>
                <a:t>butce</a:t>
              </a:r>
              <a:r>
                <a:rPr lang="en-US" sz="2300" dirty="0">
                  <a:solidFill>
                    <a:srgbClr val="00FF00"/>
                  </a:solidFill>
                  <a:latin typeface="Consolas" panose="020B0609020204030204" pitchFamily="49" charset="0"/>
                  <a:ea typeface="Fira Code"/>
                  <a:cs typeface="Biome Light" panose="020B0502040204020203" pitchFamily="34" charset="0"/>
                  <a:sym typeface="Fira Code"/>
                </a:rPr>
                <a:t>}")</a:t>
              </a:r>
            </a:p>
            <a:p>
              <a:pPr lvl="0">
                <a:spcBef>
                  <a:spcPct val="0"/>
                </a:spcBef>
                <a:defRPr/>
              </a:pPr>
              <a:r>
                <a:rPr lang="en-US" sz="2300" dirty="0">
                  <a:solidFill>
                    <a:srgbClr val="00FF00"/>
                  </a:solidFill>
                  <a:latin typeface="Consolas" panose="020B0609020204030204" pitchFamily="49" charset="0"/>
                  <a:ea typeface="Fira Code"/>
                  <a:cs typeface="Biome Light" panose="020B0502040204020203" pitchFamily="34" charset="0"/>
                  <a:sym typeface="Fira Code"/>
                </a:rPr>
                <a:t> </a:t>
              </a:r>
              <a:endParaRPr lang="tr-TR" sz="2300" dirty="0">
                <a:solidFill>
                  <a:srgbClr val="00FF00"/>
                </a:solidFill>
                <a:latin typeface="Consolas" panose="020B0609020204030204" pitchFamily="49" charset="0"/>
                <a:ea typeface="Fira Code"/>
                <a:cs typeface="Biome Light" panose="020B0502040204020203" pitchFamily="34" charset="0"/>
                <a:sym typeface="Fira Code"/>
              </a:endParaRPr>
            </a:p>
          </p:txBody>
        </p:sp>
      </p:grpSp>
    </p:spTree>
    <p:extLst>
      <p:ext uri="{BB962C8B-B14F-4D97-AF65-F5344CB8AC3E}">
        <p14:creationId xmlns:p14="http://schemas.microsoft.com/office/powerpoint/2010/main" val="3305034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9FD7B-FE3A-AE99-23B3-00181CF85F47}"/>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11AB5E4A-6F6F-53CA-1754-21874C96D42F}"/>
              </a:ext>
            </a:extLst>
          </p:cNvPr>
          <p:cNvSpPr txBox="1"/>
          <p:nvPr/>
        </p:nvSpPr>
        <p:spPr>
          <a:xfrm>
            <a:off x="5280936" y="4807780"/>
            <a:ext cx="7726128" cy="1267398"/>
          </a:xfrm>
          <a:prstGeom prst="rect">
            <a:avLst/>
          </a:prstGeom>
        </p:spPr>
        <p:txBody>
          <a:bodyPr lIns="0" tIns="0" rIns="0" bIns="0" rtlCol="0" anchor="t">
            <a:spAutoFit/>
          </a:bodyPr>
          <a:lstStyle/>
          <a:p>
            <a:pPr marL="0" marR="0" lvl="0" indent="0" algn="ctr" defTabSz="914400" rtl="0" eaLnBrk="1" fontAlgn="auto" latinLnBrk="0" hangingPunct="1">
              <a:lnSpc>
                <a:spcPts val="10260"/>
              </a:lnSpc>
              <a:spcBef>
                <a:spcPct val="0"/>
              </a:spcBef>
              <a:spcAft>
                <a:spcPts val="0"/>
              </a:spcAft>
              <a:buClrTx/>
              <a:buSzTx/>
              <a:buFontTx/>
              <a:buNone/>
              <a:tabLst/>
              <a:defRPr/>
            </a:pPr>
            <a:r>
              <a:rPr kumimoji="0" lang="tr-TR" sz="7328" b="0" i="0" u="none" strike="noStrike" kern="1200" cap="none" spc="0" normalizeH="0" baseline="0" noProof="0" dirty="0">
                <a:ln>
                  <a:noFill/>
                </a:ln>
                <a:solidFill>
                  <a:srgbClr val="FFFFFF"/>
                </a:solidFill>
                <a:effectLst/>
                <a:uLnTx/>
                <a:uFillTx/>
                <a:latin typeface="Fira Code"/>
                <a:ea typeface="Fira Code"/>
                <a:cs typeface="Fira Code"/>
                <a:sym typeface="Fira Code"/>
              </a:rPr>
              <a:t>Son</a:t>
            </a:r>
            <a:endParaRPr kumimoji="0" lang="en-US" sz="7328"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sp>
        <p:nvSpPr>
          <p:cNvPr id="8" name="Slayt Numarası Yer Tutucusu 7">
            <a:extLst>
              <a:ext uri="{FF2B5EF4-FFF2-40B4-BE49-F238E27FC236}">
                <a16:creationId xmlns:a16="http://schemas.microsoft.com/office/drawing/2014/main" id="{84CC98C1-C5C8-E3B5-0A6B-9E103C6D20D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spTree>
    <p:extLst>
      <p:ext uri="{BB962C8B-B14F-4D97-AF65-F5344CB8AC3E}">
        <p14:creationId xmlns:p14="http://schemas.microsoft.com/office/powerpoint/2010/main" val="514075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ABFE8-FD2F-A2E8-DA72-4C065E566E2C}"/>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DCE51CC4-7438-168A-FEA9-B77C9C2AEC5E}"/>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BC2088CA-F553-9323-2EA9-BFF3E039EB28}"/>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1E83A5A1-75D0-22D9-9534-B882339813EE}"/>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7D737D63-B701-53B5-E246-F412E2E5E5D0}"/>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A5A22126-1890-4C50-3237-5B0C1DC954FE}"/>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2C4F0341-77EF-35DC-A6C1-F5E8733AB142}"/>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22540710-3687-381D-AB7C-478D6A78DCCB}"/>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BA772FB3-BEB3-BB03-B7B1-02B850CBA283}"/>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ECC681A2-B153-506A-5E65-73D52E43C8E5}"/>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B4FA325D-5CA3-CD5B-5860-A3A85457677B}"/>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99CDA384-EF7E-F41D-623F-23187B92A834}"/>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7DCFB364-57F5-FBF1-6E4B-E2F1D2C297B6}"/>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A2DE662E-5243-7ADF-9A83-540EFB78494E}"/>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8CFA0C88-12E3-3C4B-2216-573B2E6F631E}"/>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1F28D6C3-53D0-5887-C8F3-43421F779052}"/>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D4083C47-B876-2C8A-643F-783798D39B63}"/>
              </a:ext>
            </a:extLst>
          </p:cNvPr>
          <p:cNvSpPr txBox="1"/>
          <p:nvPr/>
        </p:nvSpPr>
        <p:spPr>
          <a:xfrm>
            <a:off x="10139440" y="3521918"/>
            <a:ext cx="6400800" cy="344709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a:ln>
                  <a:noFill/>
                </a:ln>
                <a:solidFill>
                  <a:srgbClr val="7ED957"/>
                </a:solidFill>
                <a:effectLst/>
                <a:uLnTx/>
                <a:uFillTx/>
                <a:latin typeface="Fira Code"/>
                <a:ea typeface="Fira Code"/>
                <a:cs typeface="Fira Code"/>
                <a:sym typeface="Fira Code"/>
              </a:rPr>
              <a:t>Çıktı :</a:t>
            </a: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tr-TR" sz="3200" b="1" i="0" u="none" strike="noStrike" kern="1200" cap="none" spc="0" normalizeH="0" baseline="0" noProof="0" dirty="0">
              <a:ln>
                <a:noFill/>
              </a:ln>
              <a:solidFill>
                <a:srgbClr val="7ED957"/>
              </a:solidFill>
              <a:effectLst/>
              <a:uLnTx/>
              <a:uFillTx/>
              <a:latin typeface="Fira Code"/>
              <a:ea typeface="Fira Code"/>
              <a:cs typeface="Fira Code"/>
              <a:sym typeface="Fira Code"/>
            </a:endParaRP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a:ln>
                  <a:noFill/>
                </a:ln>
                <a:solidFill>
                  <a:srgbClr val="7ED957"/>
                </a:solidFill>
                <a:effectLst/>
                <a:uLnTx/>
                <a:uFillTx/>
                <a:latin typeface="Fira Code"/>
                <a:ea typeface="Fira Code"/>
                <a:cs typeface="Fira Code"/>
                <a:sym typeface="Fira Code"/>
              </a:rPr>
              <a:t>1</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a:ln>
                  <a:noFill/>
                </a:ln>
                <a:solidFill>
                  <a:srgbClr val="7ED957"/>
                </a:solidFill>
                <a:effectLst/>
                <a:uLnTx/>
                <a:uFillTx/>
                <a:latin typeface="Fira Code"/>
                <a:ea typeface="Fira Code"/>
                <a:cs typeface="Fira Code"/>
                <a:sym typeface="Fira Code"/>
              </a:rPr>
              <a:t>2</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a:ln>
                  <a:noFill/>
                </a:ln>
                <a:solidFill>
                  <a:srgbClr val="7ED957"/>
                </a:solidFill>
                <a:effectLst/>
                <a:uLnTx/>
                <a:uFillTx/>
                <a:latin typeface="Fira Code"/>
                <a:ea typeface="Fira Code"/>
                <a:cs typeface="Fira Code"/>
                <a:sym typeface="Fira Code"/>
              </a:rPr>
              <a:t>3</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a:ln>
                  <a:noFill/>
                </a:ln>
                <a:solidFill>
                  <a:srgbClr val="7ED957"/>
                </a:solidFill>
                <a:effectLst/>
                <a:uLnTx/>
                <a:uFillTx/>
                <a:latin typeface="Fira Code"/>
                <a:ea typeface="Fira Code"/>
                <a:cs typeface="Fira Code"/>
                <a:sym typeface="Fira Code"/>
              </a:rPr>
              <a:t>4</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tr-TR" sz="3200" b="1" i="0" u="none" strike="noStrike" kern="1200" cap="none" spc="0" normalizeH="0" baseline="0" noProof="0" dirty="0">
                <a:ln>
                  <a:noFill/>
                </a:ln>
                <a:solidFill>
                  <a:srgbClr val="7ED957"/>
                </a:solidFill>
                <a:effectLst/>
                <a:uLnTx/>
                <a:uFillTx/>
                <a:latin typeface="Fira Code"/>
                <a:ea typeface="Fira Code"/>
                <a:cs typeface="Fira Code"/>
                <a:sym typeface="Fira Code"/>
              </a:rPr>
              <a:t>Döngüden çıkıldı</a:t>
            </a:r>
            <a:endParaRPr kumimoji="0" lang="tr-TR" sz="2800" b="1" i="0" u="none" strike="noStrike" kern="1200" cap="none" spc="0" normalizeH="0" baseline="0" noProof="0" dirty="0">
              <a:ln>
                <a:noFill/>
              </a:ln>
              <a:solidFill>
                <a:srgbClr val="FFCA04"/>
              </a:solidFill>
              <a:effectLst/>
              <a:uLnTx/>
              <a:uFillTx/>
              <a:latin typeface="Fira Code"/>
              <a:ea typeface="Fira Code"/>
              <a:cs typeface="Fira Code"/>
              <a:sym typeface="Fira Code"/>
            </a:endParaRPr>
          </a:p>
        </p:txBody>
      </p:sp>
      <p:sp>
        <p:nvSpPr>
          <p:cNvPr id="16" name="Slayt Numarası Yer Tutucusu 15">
            <a:extLst>
              <a:ext uri="{FF2B5EF4-FFF2-40B4-BE49-F238E27FC236}">
                <a16:creationId xmlns:a16="http://schemas.microsoft.com/office/drawing/2014/main" id="{97AD8651-C913-7EAC-DFE3-6C529D8070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sp>
        <p:nvSpPr>
          <p:cNvPr id="2" name="TextBox 15">
            <a:extLst>
              <a:ext uri="{FF2B5EF4-FFF2-40B4-BE49-F238E27FC236}">
                <a16:creationId xmlns:a16="http://schemas.microsoft.com/office/drawing/2014/main" id="{93328E43-B5A9-1004-69A1-768D31FE095E}"/>
              </a:ext>
            </a:extLst>
          </p:cNvPr>
          <p:cNvSpPr txBox="1"/>
          <p:nvPr/>
        </p:nvSpPr>
        <p:spPr>
          <a:xfrm>
            <a:off x="685800" y="1470727"/>
            <a:ext cx="17602200" cy="1262590"/>
          </a:xfrm>
          <a:prstGeom prst="rect">
            <a:avLst/>
          </a:prstGeom>
        </p:spPr>
        <p:txBody>
          <a:bodyPr wrap="square" lIns="0" tIns="0" rIns="0" bIns="0" rtlCol="0" anchor="t">
            <a:spAutoFit/>
          </a:bodyPr>
          <a:lstStyle/>
          <a:p>
            <a:pPr>
              <a:lnSpc>
                <a:spcPts val="10260"/>
              </a:lnSpc>
              <a:spcBef>
                <a:spcPct val="0"/>
              </a:spcBef>
              <a:defRPr/>
            </a:pPr>
            <a:r>
              <a:rPr lang="en-US" sz="7200" dirty="0">
                <a:solidFill>
                  <a:srgbClr val="7ED957"/>
                </a:solidFill>
                <a:latin typeface="Fira Code"/>
                <a:ea typeface="Fira Code"/>
                <a:cs typeface="Fira Code"/>
                <a:sym typeface="Fira Code"/>
              </a:rPr>
              <a:t>{0</a:t>
            </a:r>
            <a:r>
              <a:rPr lang="tr-TR" sz="7200" dirty="0">
                <a:solidFill>
                  <a:srgbClr val="7ED957"/>
                </a:solidFill>
                <a:latin typeface="Fira Code"/>
                <a:ea typeface="Fira Code"/>
                <a:cs typeface="Fira Code"/>
                <a:sym typeface="Fira Code"/>
              </a:rPr>
              <a:t>1</a:t>
            </a:r>
            <a:r>
              <a:rPr lang="en-US" sz="7200" dirty="0">
                <a:solidFill>
                  <a:srgbClr val="7ED957"/>
                </a:solidFill>
                <a:latin typeface="Fira Code"/>
                <a:ea typeface="Fira Code"/>
                <a:cs typeface="Fira Code"/>
                <a:sym typeface="Fira Code"/>
              </a:rPr>
              <a:t>}</a:t>
            </a:r>
            <a:r>
              <a:rPr lang="tr-TR" sz="7200" dirty="0">
                <a:solidFill>
                  <a:srgbClr val="7ED957"/>
                </a:solidFill>
                <a:latin typeface="Fira Code"/>
                <a:ea typeface="Fira Code"/>
                <a:cs typeface="Fira Code"/>
                <a:sym typeface="Fira Code"/>
              </a:rPr>
              <a:t> </a:t>
            </a:r>
            <a:r>
              <a:rPr lang="tr-TR" sz="7200" dirty="0">
                <a:solidFill>
                  <a:srgbClr val="FF5858"/>
                </a:solidFill>
                <a:latin typeface="Fira Code"/>
                <a:ea typeface="Fira Code"/>
                <a:cs typeface="Fira Code"/>
                <a:sym typeface="Fira Code"/>
              </a:rPr>
              <a:t>Önceki Hafta Tekrarı</a:t>
            </a:r>
          </a:p>
        </p:txBody>
      </p:sp>
      <p:grpSp>
        <p:nvGrpSpPr>
          <p:cNvPr id="15" name="Grup 14">
            <a:extLst>
              <a:ext uri="{FF2B5EF4-FFF2-40B4-BE49-F238E27FC236}">
                <a16:creationId xmlns:a16="http://schemas.microsoft.com/office/drawing/2014/main" id="{4BD13EAD-2B6D-1B5A-A437-5A627AC247BB}"/>
              </a:ext>
            </a:extLst>
          </p:cNvPr>
          <p:cNvGrpSpPr/>
          <p:nvPr/>
        </p:nvGrpSpPr>
        <p:grpSpPr>
          <a:xfrm>
            <a:off x="658809" y="2763516"/>
            <a:ext cx="8866191" cy="6266183"/>
            <a:chOff x="2781854" y="3916888"/>
            <a:chExt cx="13029902" cy="6370112"/>
          </a:xfrm>
        </p:grpSpPr>
        <p:grpSp>
          <p:nvGrpSpPr>
            <p:cNvPr id="17" name="Grup 16">
              <a:extLst>
                <a:ext uri="{FF2B5EF4-FFF2-40B4-BE49-F238E27FC236}">
                  <a16:creationId xmlns:a16="http://schemas.microsoft.com/office/drawing/2014/main" id="{7BDD44C8-B56E-4C6D-C2AF-6F4BF3AC407C}"/>
                </a:ext>
              </a:extLst>
            </p:cNvPr>
            <p:cNvGrpSpPr/>
            <p:nvPr/>
          </p:nvGrpSpPr>
          <p:grpSpPr>
            <a:xfrm>
              <a:off x="2781854" y="3916888"/>
              <a:ext cx="13029902" cy="6370112"/>
              <a:chOff x="2781854" y="3872603"/>
              <a:chExt cx="13029902" cy="6370112"/>
            </a:xfrm>
          </p:grpSpPr>
          <p:grpSp>
            <p:nvGrpSpPr>
              <p:cNvPr id="19" name="Group 3">
                <a:extLst>
                  <a:ext uri="{FF2B5EF4-FFF2-40B4-BE49-F238E27FC236}">
                    <a16:creationId xmlns:a16="http://schemas.microsoft.com/office/drawing/2014/main" id="{D87E31A6-26AB-8BDC-B33E-C1F3CD47030D}"/>
                  </a:ext>
                </a:extLst>
              </p:cNvPr>
              <p:cNvGrpSpPr>
                <a:grpSpLocks noChangeAspect="1"/>
              </p:cNvGrpSpPr>
              <p:nvPr/>
            </p:nvGrpSpPr>
            <p:grpSpPr>
              <a:xfrm>
                <a:off x="2781854" y="3872603"/>
                <a:ext cx="13029902" cy="6370112"/>
                <a:chOff x="0" y="0"/>
                <a:chExt cx="7467600" cy="6002020"/>
              </a:xfrm>
            </p:grpSpPr>
            <p:sp>
              <p:nvSpPr>
                <p:cNvPr id="22" name="Freeform 4">
                  <a:extLst>
                    <a:ext uri="{FF2B5EF4-FFF2-40B4-BE49-F238E27FC236}">
                      <a16:creationId xmlns:a16="http://schemas.microsoft.com/office/drawing/2014/main" id="{C47E4AC0-6DDD-D093-2C7E-39136D15EB73}"/>
                    </a:ext>
                  </a:extLst>
                </p:cNvPr>
                <p:cNvSpPr/>
                <p:nvPr/>
              </p:nvSpPr>
              <p:spPr>
                <a:xfrm>
                  <a:off x="0" y="0"/>
                  <a:ext cx="7467600" cy="4719056"/>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5">
                  <a:extLst>
                    <a:ext uri="{FF2B5EF4-FFF2-40B4-BE49-F238E27FC236}">
                      <a16:creationId xmlns:a16="http://schemas.microsoft.com/office/drawing/2014/main" id="{35DF4F7A-A9A2-B6CE-2E53-5BA22FE3F59D}"/>
                    </a:ext>
                  </a:extLst>
                </p:cNvPr>
                <p:cNvSpPr/>
                <p:nvPr/>
              </p:nvSpPr>
              <p:spPr>
                <a:xfrm>
                  <a:off x="0" y="4744417"/>
                  <a:ext cx="7467600" cy="466393"/>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Freeform 6">
                  <a:extLst>
                    <a:ext uri="{FF2B5EF4-FFF2-40B4-BE49-F238E27FC236}">
                      <a16:creationId xmlns:a16="http://schemas.microsoft.com/office/drawing/2014/main" id="{075F7CAA-3C84-9B21-A8CF-6C1124A49186}"/>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Dikdörtgen 19">
                <a:extLst>
                  <a:ext uri="{FF2B5EF4-FFF2-40B4-BE49-F238E27FC236}">
                    <a16:creationId xmlns:a16="http://schemas.microsoft.com/office/drawing/2014/main" id="{CC783AC6-4B34-3D25-DB73-FA6CA2D15652}"/>
                  </a:ext>
                </a:extLst>
              </p:cNvPr>
              <p:cNvSpPr/>
              <p:nvPr/>
            </p:nvSpPr>
            <p:spPr>
              <a:xfrm>
                <a:off x="3340223" y="4152900"/>
                <a:ext cx="11975977" cy="462371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solidFill>
                      <a:sysClr val="windowText" lastClr="000000"/>
                    </a:solidFill>
                  </a:ln>
                  <a:solidFill>
                    <a:sysClr val="windowText" lastClr="000000"/>
                  </a:solidFill>
                  <a:effectLst/>
                  <a:uLnTx/>
                  <a:uFillTx/>
                  <a:latin typeface="Calibri"/>
                  <a:ea typeface="+mn-ea"/>
                  <a:cs typeface="+mn-cs"/>
                </a:endParaRPr>
              </a:p>
            </p:txBody>
          </p:sp>
        </p:grpSp>
        <p:sp>
          <p:nvSpPr>
            <p:cNvPr id="18" name="TextBox 17">
              <a:extLst>
                <a:ext uri="{FF2B5EF4-FFF2-40B4-BE49-F238E27FC236}">
                  <a16:creationId xmlns:a16="http://schemas.microsoft.com/office/drawing/2014/main" id="{0F99912C-F68D-5E1D-828A-6B7ADDD4667B}"/>
                </a:ext>
              </a:extLst>
            </p:cNvPr>
            <p:cNvSpPr txBox="1"/>
            <p:nvPr/>
          </p:nvSpPr>
          <p:spPr>
            <a:xfrm>
              <a:off x="3137854" y="4172608"/>
              <a:ext cx="12313469" cy="4534793"/>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i</a:t>
              </a:r>
              <a:r>
                <a:rPr kumimoji="0" lang="en-US" sz="35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=1</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while True: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if (</a:t>
              </a:r>
              <a:r>
                <a:rPr kumimoji="0" lang="en-US" sz="35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i</a:t>
              </a:r>
              <a:r>
                <a:rPr kumimoji="0" lang="en-US" sz="35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==5):</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print(“</a:t>
              </a:r>
              <a:r>
                <a:rPr kumimoji="0" lang="en-US" sz="35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Döngüden</a:t>
              </a:r>
              <a:r>
                <a:rPr kumimoji="0" lang="en-US" sz="35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a:t>
              </a:r>
              <a:r>
                <a:rPr kumimoji="0" lang="en-US" sz="35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çıkıldı</a:t>
              </a:r>
              <a:r>
                <a:rPr kumimoji="0" lang="en-US" sz="35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break</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print(</a:t>
              </a:r>
              <a:r>
                <a:rPr kumimoji="0" lang="en-US" sz="35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i</a:t>
              </a:r>
              <a:r>
                <a:rPr kumimoji="0" lang="en-US" sz="35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    </a:t>
              </a:r>
              <a:r>
                <a:rPr kumimoji="0" lang="en-US" sz="3500" b="0" i="0" u="none" strike="noStrike" kern="1200" cap="none" spc="0" normalizeH="0" baseline="0" noProof="0" dirty="0" err="1">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i</a:t>
              </a:r>
              <a:r>
                <a:rPr kumimoji="0" lang="en-US" sz="35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rPr>
                <a:t>=i+1</a:t>
              </a:r>
              <a:endParaRPr kumimoji="0" lang="tr-TR" sz="3500" b="0" i="0" u="none" strike="noStrike" kern="1200" cap="none" spc="0" normalizeH="0" baseline="0" noProof="0" dirty="0">
                <a:ln>
                  <a:noFill/>
                </a:ln>
                <a:solidFill>
                  <a:srgbClr val="00FF00"/>
                </a:solidFill>
                <a:effectLst/>
                <a:uLnTx/>
                <a:uFillTx/>
                <a:latin typeface="Consolas" panose="020B0609020204030204" pitchFamily="49" charset="0"/>
                <a:ea typeface="Fira Code"/>
                <a:cs typeface="Biome Light" panose="020B0502040204020203" pitchFamily="34" charset="0"/>
                <a:sym typeface="Fira Code"/>
              </a:endParaRPr>
            </a:p>
          </p:txBody>
        </p:sp>
      </p:grpSp>
    </p:spTree>
    <p:extLst>
      <p:ext uri="{BB962C8B-B14F-4D97-AF65-F5344CB8AC3E}">
        <p14:creationId xmlns:p14="http://schemas.microsoft.com/office/powerpoint/2010/main" val="38443972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30F6F-C175-C859-9172-D45324110F4F}"/>
            </a:ext>
          </a:extLst>
        </p:cNvPr>
        <p:cNvGrpSpPr/>
        <p:nvPr/>
      </p:nvGrpSpPr>
      <p:grpSpPr>
        <a:xfrm>
          <a:off x="0" y="0"/>
          <a:ext cx="0" cy="0"/>
          <a:chOff x="0" y="0"/>
          <a:chExt cx="0" cy="0"/>
        </a:xfrm>
      </p:grpSpPr>
      <p:sp>
        <p:nvSpPr>
          <p:cNvPr id="25" name="AutoShape 25">
            <a:extLst>
              <a:ext uri="{FF2B5EF4-FFF2-40B4-BE49-F238E27FC236}">
                <a16:creationId xmlns:a16="http://schemas.microsoft.com/office/drawing/2014/main" id="{FFD59E8C-DAB2-BA0B-7B7E-CAD569DDD22F}"/>
              </a:ext>
            </a:extLst>
          </p:cNvPr>
          <p:cNvSpPr/>
          <p:nvPr/>
        </p:nvSpPr>
        <p:spPr>
          <a:xfrm>
            <a:off x="16005660" y="9799853"/>
            <a:ext cx="1892134" cy="0"/>
          </a:xfrm>
          <a:prstGeom prst="line">
            <a:avLst/>
          </a:prstGeom>
          <a:ln w="38100" cap="flat">
            <a:solidFill>
              <a:srgbClr val="FFFFFF"/>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6" name="Grup 35">
            <a:extLst>
              <a:ext uri="{FF2B5EF4-FFF2-40B4-BE49-F238E27FC236}">
                <a16:creationId xmlns:a16="http://schemas.microsoft.com/office/drawing/2014/main" id="{B67F52CD-17DE-E8AD-00FF-6480712D6EE1}"/>
              </a:ext>
            </a:extLst>
          </p:cNvPr>
          <p:cNvGrpSpPr/>
          <p:nvPr/>
        </p:nvGrpSpPr>
        <p:grpSpPr>
          <a:xfrm>
            <a:off x="306057" y="214289"/>
            <a:ext cx="17615120" cy="9817944"/>
            <a:chOff x="306057" y="214289"/>
            <a:chExt cx="17615120" cy="9817944"/>
          </a:xfrm>
        </p:grpSpPr>
        <p:grpSp>
          <p:nvGrpSpPr>
            <p:cNvPr id="4" name="Group 4">
              <a:extLst>
                <a:ext uri="{FF2B5EF4-FFF2-40B4-BE49-F238E27FC236}">
                  <a16:creationId xmlns:a16="http://schemas.microsoft.com/office/drawing/2014/main" id="{40DB4C34-B33C-26B9-A948-665187E03155}"/>
                </a:ext>
              </a:extLst>
            </p:cNvPr>
            <p:cNvGrpSpPr/>
            <p:nvPr/>
          </p:nvGrpSpPr>
          <p:grpSpPr>
            <a:xfrm>
              <a:off x="658809" y="214289"/>
              <a:ext cx="17262368" cy="989592"/>
              <a:chOff x="0" y="-192881"/>
              <a:chExt cx="23016491" cy="1319455"/>
            </a:xfrm>
          </p:grpSpPr>
          <p:grpSp>
            <p:nvGrpSpPr>
              <p:cNvPr id="5" name="Group 5">
                <a:extLst>
                  <a:ext uri="{FF2B5EF4-FFF2-40B4-BE49-F238E27FC236}">
                    <a16:creationId xmlns:a16="http://schemas.microsoft.com/office/drawing/2014/main" id="{CA21DF9C-8025-8FF6-B701-6D7A480C9922}"/>
                  </a:ext>
                </a:extLst>
              </p:cNvPr>
              <p:cNvGrpSpPr/>
              <p:nvPr/>
            </p:nvGrpSpPr>
            <p:grpSpPr>
              <a:xfrm>
                <a:off x="0" y="-192881"/>
                <a:ext cx="23016491" cy="1319455"/>
                <a:chOff x="0" y="-38100"/>
                <a:chExt cx="4546467" cy="260633"/>
              </a:xfrm>
            </p:grpSpPr>
            <p:sp>
              <p:nvSpPr>
                <p:cNvPr id="6" name="Freeform 6">
                  <a:extLst>
                    <a:ext uri="{FF2B5EF4-FFF2-40B4-BE49-F238E27FC236}">
                      <a16:creationId xmlns:a16="http://schemas.microsoft.com/office/drawing/2014/main" id="{13EAE4AC-932B-7FAD-0FE9-3BC45A32C69D}"/>
                    </a:ext>
                  </a:extLst>
                </p:cNvPr>
                <p:cNvSpPr/>
                <p:nvPr/>
              </p:nvSpPr>
              <p:spPr>
                <a:xfrm>
                  <a:off x="0" y="214"/>
                  <a:ext cx="4546467" cy="222319"/>
                </a:xfrm>
                <a:custGeom>
                  <a:avLst/>
                  <a:gdLst/>
                  <a:ahLst/>
                  <a:cxnLst/>
                  <a:rect l="l" t="t" r="r" b="b"/>
                  <a:pathLst>
                    <a:path w="4546467" h="222319">
                      <a:moveTo>
                        <a:pt x="22873" y="0"/>
                      </a:moveTo>
                      <a:lnTo>
                        <a:pt x="4523595" y="0"/>
                      </a:lnTo>
                      <a:cubicBezTo>
                        <a:pt x="4529661" y="0"/>
                        <a:pt x="4535479" y="2410"/>
                        <a:pt x="4539768" y="6699"/>
                      </a:cubicBezTo>
                      <a:cubicBezTo>
                        <a:pt x="4544058" y="10989"/>
                        <a:pt x="4546467" y="16807"/>
                        <a:pt x="4546467" y="22873"/>
                      </a:cubicBezTo>
                      <a:lnTo>
                        <a:pt x="4546467" y="199446"/>
                      </a:lnTo>
                      <a:cubicBezTo>
                        <a:pt x="4546467" y="212079"/>
                        <a:pt x="4536227" y="222319"/>
                        <a:pt x="4523595" y="222319"/>
                      </a:cubicBezTo>
                      <a:lnTo>
                        <a:pt x="22873" y="222319"/>
                      </a:lnTo>
                      <a:cubicBezTo>
                        <a:pt x="10240" y="222319"/>
                        <a:pt x="0" y="212079"/>
                        <a:pt x="0" y="199446"/>
                      </a:cubicBezTo>
                      <a:lnTo>
                        <a:pt x="0" y="22873"/>
                      </a:lnTo>
                      <a:cubicBezTo>
                        <a:pt x="0" y="10240"/>
                        <a:pt x="10240" y="0"/>
                        <a:pt x="22873" y="0"/>
                      </a:cubicBezTo>
                      <a:close/>
                    </a:path>
                  </a:pathLst>
                </a:custGeom>
                <a:solidFill>
                  <a:srgbClr val="000000">
                    <a:alpha val="0"/>
                  </a:srgbClr>
                </a:solidFill>
                <a:ln w="19050"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20FEDBCE-9EB9-6AB6-6876-26B35A1AEA92}"/>
                    </a:ext>
                  </a:extLst>
                </p:cNvPr>
                <p:cNvSpPr txBox="1"/>
                <p:nvPr/>
              </p:nvSpPr>
              <p:spPr>
                <a:xfrm>
                  <a:off x="0" y="-38100"/>
                  <a:ext cx="4546467" cy="260419"/>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AutoShape 8">
                <a:extLst>
                  <a:ext uri="{FF2B5EF4-FFF2-40B4-BE49-F238E27FC236}">
                    <a16:creationId xmlns:a16="http://schemas.microsoft.com/office/drawing/2014/main" id="{91BBB360-B5B8-43F7-9FAC-B34F15466BC7}"/>
                  </a:ext>
                </a:extLst>
              </p:cNvPr>
              <p:cNvSpPr/>
              <p:nvPr/>
            </p:nvSpPr>
            <p:spPr>
              <a:xfrm>
                <a:off x="22130073" y="368470"/>
                <a:ext cx="350965" cy="383162"/>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9">
                <a:extLst>
                  <a:ext uri="{FF2B5EF4-FFF2-40B4-BE49-F238E27FC236}">
                    <a16:creationId xmlns:a16="http://schemas.microsoft.com/office/drawing/2014/main" id="{89D37E48-73B5-A724-5218-52C104B5466E}"/>
                  </a:ext>
                </a:extLst>
              </p:cNvPr>
              <p:cNvSpPr/>
              <p:nvPr/>
            </p:nvSpPr>
            <p:spPr>
              <a:xfrm flipH="1">
                <a:off x="22130073" y="377728"/>
                <a:ext cx="339363" cy="373904"/>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10">
                <a:extLst>
                  <a:ext uri="{FF2B5EF4-FFF2-40B4-BE49-F238E27FC236}">
                    <a16:creationId xmlns:a16="http://schemas.microsoft.com/office/drawing/2014/main" id="{BE72470D-C730-359F-C1DE-623FCFD24772}"/>
                  </a:ext>
                </a:extLst>
              </p:cNvPr>
              <p:cNvSpPr/>
              <p:nvPr/>
            </p:nvSpPr>
            <p:spPr>
              <a:xfrm>
                <a:off x="20624713" y="560051"/>
                <a:ext cx="501367" cy="0"/>
              </a:xfrm>
              <a:prstGeom prst="line">
                <a:avLst/>
              </a:prstGeom>
              <a:ln w="25400"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id="{312A0DB0-730C-A2AD-DA15-EDB80DAD20D1}"/>
                  </a:ext>
                </a:extLst>
              </p:cNvPr>
              <p:cNvGrpSpPr/>
              <p:nvPr/>
            </p:nvGrpSpPr>
            <p:grpSpPr>
              <a:xfrm>
                <a:off x="21430813" y="361957"/>
                <a:ext cx="385123" cy="389674"/>
                <a:chOff x="0" y="0"/>
                <a:chExt cx="76074" cy="76973"/>
              </a:xfrm>
            </p:grpSpPr>
            <p:sp>
              <p:nvSpPr>
                <p:cNvPr id="12" name="Freeform 12">
                  <a:extLst>
                    <a:ext uri="{FF2B5EF4-FFF2-40B4-BE49-F238E27FC236}">
                      <a16:creationId xmlns:a16="http://schemas.microsoft.com/office/drawing/2014/main" id="{F2A712BE-C88D-DB1E-099E-B0DDFBEC89CF}"/>
                    </a:ext>
                  </a:extLst>
                </p:cNvPr>
                <p:cNvSpPr/>
                <p:nvPr/>
              </p:nvSpPr>
              <p:spPr>
                <a:xfrm>
                  <a:off x="0" y="0"/>
                  <a:ext cx="76074" cy="76973"/>
                </a:xfrm>
                <a:custGeom>
                  <a:avLst/>
                  <a:gdLst/>
                  <a:ahLst/>
                  <a:cxnLst/>
                  <a:rect l="l" t="t" r="r" b="b"/>
                  <a:pathLst>
                    <a:path w="76074" h="76973">
                      <a:moveTo>
                        <a:pt x="38037" y="0"/>
                      </a:moveTo>
                      <a:lnTo>
                        <a:pt x="38037" y="0"/>
                      </a:lnTo>
                      <a:cubicBezTo>
                        <a:pt x="59044" y="0"/>
                        <a:pt x="76074" y="17030"/>
                        <a:pt x="76074" y="38037"/>
                      </a:cubicBezTo>
                      <a:lnTo>
                        <a:pt x="76074" y="38936"/>
                      </a:lnTo>
                      <a:cubicBezTo>
                        <a:pt x="76074" y="59943"/>
                        <a:pt x="59044" y="76973"/>
                        <a:pt x="38037" y="76973"/>
                      </a:cubicBezTo>
                      <a:lnTo>
                        <a:pt x="38037" y="76973"/>
                      </a:lnTo>
                      <a:cubicBezTo>
                        <a:pt x="17030" y="76973"/>
                        <a:pt x="0" y="59943"/>
                        <a:pt x="0" y="38936"/>
                      </a:cubicBezTo>
                      <a:lnTo>
                        <a:pt x="0" y="38037"/>
                      </a:lnTo>
                      <a:cubicBezTo>
                        <a:pt x="0" y="17030"/>
                        <a:pt x="17030" y="0"/>
                        <a:pt x="38037" y="0"/>
                      </a:cubicBezTo>
                      <a:close/>
                    </a:path>
                  </a:pathLst>
                </a:custGeom>
                <a:solidFill>
                  <a:srgbClr val="000000">
                    <a:alpha val="0"/>
                  </a:srgbClr>
                </a:solidFill>
                <a:ln w="28575" cap="sq">
                  <a:solidFill>
                    <a:srgbClr val="FFFFFF"/>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id="{CA1CB44D-27F1-A58D-48BD-279958F6C053}"/>
                    </a:ext>
                  </a:extLst>
                </p:cNvPr>
                <p:cNvSpPr txBox="1"/>
                <p:nvPr/>
              </p:nvSpPr>
              <p:spPr>
                <a:xfrm>
                  <a:off x="0" y="-38100"/>
                  <a:ext cx="76074" cy="11507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4">
                <a:extLst>
                  <a:ext uri="{FF2B5EF4-FFF2-40B4-BE49-F238E27FC236}">
                    <a16:creationId xmlns:a16="http://schemas.microsoft.com/office/drawing/2014/main" id="{F4BAF3A9-66A2-DC5D-1CD5-97A63BBE2CDD}"/>
                  </a:ext>
                </a:extLst>
              </p:cNvPr>
              <p:cNvSpPr txBox="1"/>
              <p:nvPr/>
            </p:nvSpPr>
            <p:spPr>
              <a:xfrm>
                <a:off x="8549937" y="139795"/>
                <a:ext cx="6451600" cy="641116"/>
              </a:xfrm>
              <a:prstGeom prst="rect">
                <a:avLst/>
              </a:prstGeom>
            </p:spPr>
            <p:txBody>
              <a:bodyPr wrap="square"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&lt;</a:t>
                </a:r>
                <a:r>
                  <a:rPr kumimoji="0" lang="tr-TR" sz="2800" b="0" i="0" u="none" strike="noStrike" kern="1200" cap="none" spc="0" normalizeH="0" baseline="0" noProof="0" dirty="0">
                    <a:ln>
                      <a:noFill/>
                    </a:ln>
                    <a:solidFill>
                      <a:srgbClr val="38B6FF"/>
                    </a:solidFill>
                    <a:effectLst/>
                    <a:uLnTx/>
                    <a:uFillTx/>
                    <a:latin typeface="Fira Code"/>
                    <a:ea typeface="Fira Code"/>
                    <a:cs typeface="Fira Code"/>
                    <a:sym typeface="Fira Code"/>
                  </a:rPr>
                  <a:t>Temel Programlama 1</a:t>
                </a:r>
                <a:r>
                  <a:rPr kumimoji="0" lang="en-US" sz="2800" b="0" i="0" u="none" strike="noStrike" kern="1200" cap="none" spc="0" normalizeH="0" baseline="0" noProof="0" dirty="0">
                    <a:ln>
                      <a:noFill/>
                    </a:ln>
                    <a:solidFill>
                      <a:srgbClr val="38B6FF"/>
                    </a:solidFill>
                    <a:effectLst/>
                    <a:uLnTx/>
                    <a:uFillTx/>
                    <a:latin typeface="Fira Code"/>
                    <a:ea typeface="Fira Code"/>
                    <a:cs typeface="Fira Code"/>
                    <a:sym typeface="Fira Code"/>
                  </a:rPr>
                  <a:t>&gt;</a:t>
                </a:r>
                <a:endParaRPr kumimoji="0" lang="en-US" sz="2800" b="0" i="0" u="none" strike="noStrike" kern="1200" cap="none" spc="0" normalizeH="0" baseline="0" noProof="0" dirty="0">
                  <a:ln>
                    <a:noFill/>
                  </a:ln>
                  <a:solidFill>
                    <a:srgbClr val="AB81FF"/>
                  </a:solidFill>
                  <a:effectLst/>
                  <a:uLnTx/>
                  <a:uFillTx/>
                  <a:latin typeface="Fira Code"/>
                  <a:ea typeface="Fira Code"/>
                  <a:cs typeface="Fira Code"/>
                  <a:sym typeface="Fira Code"/>
                </a:endParaRPr>
              </a:p>
            </p:txBody>
          </p:sp>
        </p:grpSp>
        <p:sp>
          <p:nvSpPr>
            <p:cNvPr id="34" name="TextBox 19">
              <a:extLst>
                <a:ext uri="{FF2B5EF4-FFF2-40B4-BE49-F238E27FC236}">
                  <a16:creationId xmlns:a16="http://schemas.microsoft.com/office/drawing/2014/main" id="{DEA91E66-2015-F85B-CCC7-CE4A22A11C8F}"/>
                </a:ext>
              </a:extLst>
            </p:cNvPr>
            <p:cNvSpPr txBox="1"/>
            <p:nvPr/>
          </p:nvSpPr>
          <p:spPr>
            <a:xfrm>
              <a:off x="306057" y="9755234"/>
              <a:ext cx="3353718"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rPr>
                <a:t>Öğr. Gör. Furkan DURMUŞ</a:t>
              </a:r>
            </a:p>
          </p:txBody>
        </p:sp>
        <p:sp>
          <p:nvSpPr>
            <p:cNvPr id="35" name="TextBox 19">
              <a:extLst>
                <a:ext uri="{FF2B5EF4-FFF2-40B4-BE49-F238E27FC236}">
                  <a16:creationId xmlns:a16="http://schemas.microsoft.com/office/drawing/2014/main" id="{876CC9EF-31EA-688C-15F0-78CB48E880EC}"/>
                </a:ext>
              </a:extLst>
            </p:cNvPr>
            <p:cNvSpPr txBox="1"/>
            <p:nvPr/>
          </p:nvSpPr>
          <p:spPr>
            <a:xfrm>
              <a:off x="16876340" y="9379583"/>
              <a:ext cx="379556" cy="27699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tr-TR" sz="1800" b="0" i="0" u="none" strike="noStrike" kern="1200" cap="none" spc="0" normalizeH="0" baseline="0" noProof="0" dirty="0">
                <a:ln>
                  <a:noFill/>
                </a:ln>
                <a:solidFill>
                  <a:srgbClr val="FFFFFF"/>
                </a:solidFill>
                <a:effectLst/>
                <a:uLnTx/>
                <a:uFillTx/>
                <a:latin typeface="Fira Code"/>
                <a:ea typeface="Fira Code"/>
                <a:cs typeface="Fira Code"/>
                <a:sym typeface="Fira Code"/>
              </a:endParaRPr>
            </a:p>
          </p:txBody>
        </p:sp>
      </p:grpSp>
      <p:sp>
        <p:nvSpPr>
          <p:cNvPr id="38" name="TextBox 17">
            <a:extLst>
              <a:ext uri="{FF2B5EF4-FFF2-40B4-BE49-F238E27FC236}">
                <a16:creationId xmlns:a16="http://schemas.microsoft.com/office/drawing/2014/main" id="{67C13A83-4CEE-B02B-207E-BCD5A24186C5}"/>
              </a:ext>
            </a:extLst>
          </p:cNvPr>
          <p:cNvSpPr txBox="1"/>
          <p:nvPr/>
        </p:nvSpPr>
        <p:spPr>
          <a:xfrm>
            <a:off x="523771" y="3030363"/>
            <a:ext cx="5395086" cy="2585323"/>
          </a:xfrm>
          <a:prstGeom prst="rect">
            <a:avLst/>
          </a:prstGeom>
        </p:spPr>
        <p:txBody>
          <a:bodyPr wrap="square" lIns="0" tIns="0" rIns="0" bIns="0" rtlCol="0" anchor="t">
            <a:spAutoFit/>
          </a:bodyPr>
          <a:lstStyle/>
          <a:p>
            <a:pPr lvl="0" algn="just">
              <a:spcBef>
                <a:spcPct val="0"/>
              </a:spcBef>
              <a:defRPr/>
            </a:pPr>
            <a:r>
              <a:rPr lang="tr-TR" sz="2400" dirty="0">
                <a:solidFill>
                  <a:srgbClr val="FFFFFF"/>
                </a:solidFill>
                <a:latin typeface="Fira Code"/>
                <a:ea typeface="Fira Code"/>
                <a:cs typeface="Fira Code"/>
                <a:sym typeface="Fira Code"/>
              </a:rPr>
              <a:t>Kullanıcıdan 1 ile 5 arasında bir sayı girmesini isteyiniz. Kullanıcı 3 sayısını girdiğinde break komutu ile döngüden çıkılarak “3 sayısı girildi ve döngü sona erdi” çıktısı veren kodu yazınız.</a:t>
            </a:r>
          </a:p>
        </p:txBody>
      </p:sp>
      <p:sp>
        <p:nvSpPr>
          <p:cNvPr id="16" name="Slayt Numarası Yer Tutucusu 15">
            <a:extLst>
              <a:ext uri="{FF2B5EF4-FFF2-40B4-BE49-F238E27FC236}">
                <a16:creationId xmlns:a16="http://schemas.microsoft.com/office/drawing/2014/main" id="{3135A01E-A32D-A1BD-5E4F-8C4EFC2C981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Fira Code"/>
                <a:ea typeface="Fira Code"/>
                <a:cs typeface="Fira Code"/>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a:ln>
                <a:noFill/>
              </a:ln>
              <a:solidFill>
                <a:prstClr val="white"/>
              </a:solidFill>
              <a:effectLst/>
              <a:uLnTx/>
              <a:uFillTx/>
              <a:latin typeface="Fira Code"/>
              <a:ea typeface="Fira Code"/>
              <a:cs typeface="Fira Code"/>
            </a:endParaRPr>
          </a:p>
        </p:txBody>
      </p:sp>
      <p:sp>
        <p:nvSpPr>
          <p:cNvPr id="2" name="TextBox 15">
            <a:extLst>
              <a:ext uri="{FF2B5EF4-FFF2-40B4-BE49-F238E27FC236}">
                <a16:creationId xmlns:a16="http://schemas.microsoft.com/office/drawing/2014/main" id="{7B90358B-F47A-799E-B6B2-23999E0EDB74}"/>
              </a:ext>
            </a:extLst>
          </p:cNvPr>
          <p:cNvSpPr txBox="1"/>
          <p:nvPr/>
        </p:nvSpPr>
        <p:spPr>
          <a:xfrm>
            <a:off x="685800" y="1470727"/>
            <a:ext cx="17602200" cy="1292790"/>
          </a:xfrm>
          <a:prstGeom prst="rect">
            <a:avLst/>
          </a:prstGeom>
        </p:spPr>
        <p:txBody>
          <a:bodyPr wrap="square" lIns="0" tIns="0" rIns="0" bIns="0" rtlCol="0" anchor="t">
            <a:spAutoFit/>
          </a:bodyPr>
          <a:lstStyle/>
          <a:p>
            <a:pPr>
              <a:lnSpc>
                <a:spcPts val="10260"/>
              </a:lnSpc>
              <a:spcBef>
                <a:spcPct val="0"/>
              </a:spcBef>
              <a:defRPr/>
            </a:pPr>
            <a:r>
              <a:rPr lang="en-US" sz="7200" dirty="0">
                <a:solidFill>
                  <a:srgbClr val="7ED957"/>
                </a:solidFill>
                <a:latin typeface="Fira Code"/>
                <a:ea typeface="Fira Code"/>
                <a:cs typeface="Fira Code"/>
                <a:sym typeface="Fira Code"/>
              </a:rPr>
              <a:t>{0</a:t>
            </a:r>
            <a:r>
              <a:rPr lang="tr-TR" sz="7200" dirty="0">
                <a:solidFill>
                  <a:srgbClr val="7ED957"/>
                </a:solidFill>
                <a:latin typeface="Fira Code"/>
                <a:ea typeface="Fira Code"/>
                <a:cs typeface="Fira Code"/>
                <a:sym typeface="Fira Code"/>
              </a:rPr>
              <a:t>1</a:t>
            </a:r>
            <a:r>
              <a:rPr lang="en-US" sz="7200" dirty="0">
                <a:solidFill>
                  <a:srgbClr val="7ED957"/>
                </a:solidFill>
                <a:latin typeface="Fira Code"/>
                <a:ea typeface="Fira Code"/>
                <a:cs typeface="Fira Code"/>
                <a:sym typeface="Fira Code"/>
              </a:rPr>
              <a:t>}</a:t>
            </a:r>
            <a:r>
              <a:rPr lang="tr-TR" sz="7200" dirty="0">
                <a:solidFill>
                  <a:srgbClr val="7ED957"/>
                </a:solidFill>
                <a:latin typeface="Fira Code"/>
                <a:ea typeface="Fira Code"/>
                <a:cs typeface="Fira Code"/>
                <a:sym typeface="Fira Code"/>
              </a:rPr>
              <a:t> </a:t>
            </a:r>
            <a:r>
              <a:rPr lang="tr-TR" sz="7200" dirty="0">
                <a:solidFill>
                  <a:srgbClr val="FF5858"/>
                </a:solidFill>
                <a:latin typeface="Fira Code"/>
                <a:ea typeface="Fira Code"/>
                <a:cs typeface="Fira Code"/>
                <a:sym typeface="Fira Code"/>
              </a:rPr>
              <a:t>Önceki Hafta Tekrarı</a:t>
            </a:r>
          </a:p>
        </p:txBody>
      </p:sp>
      <p:grpSp>
        <p:nvGrpSpPr>
          <p:cNvPr id="15" name="Grup 14">
            <a:extLst>
              <a:ext uri="{FF2B5EF4-FFF2-40B4-BE49-F238E27FC236}">
                <a16:creationId xmlns:a16="http://schemas.microsoft.com/office/drawing/2014/main" id="{33D80AF2-723E-F0E4-D35C-2BB99AFF131D}"/>
              </a:ext>
            </a:extLst>
          </p:cNvPr>
          <p:cNvGrpSpPr/>
          <p:nvPr/>
        </p:nvGrpSpPr>
        <p:grpSpPr>
          <a:xfrm>
            <a:off x="6172200" y="2628899"/>
            <a:ext cx="11809743" cy="7686369"/>
            <a:chOff x="2781854" y="3916887"/>
            <a:chExt cx="13029902" cy="6370113"/>
          </a:xfrm>
        </p:grpSpPr>
        <p:grpSp>
          <p:nvGrpSpPr>
            <p:cNvPr id="17" name="Grup 16">
              <a:extLst>
                <a:ext uri="{FF2B5EF4-FFF2-40B4-BE49-F238E27FC236}">
                  <a16:creationId xmlns:a16="http://schemas.microsoft.com/office/drawing/2014/main" id="{95836ED1-E694-638D-D550-54D6DA23B499}"/>
                </a:ext>
              </a:extLst>
            </p:cNvPr>
            <p:cNvGrpSpPr/>
            <p:nvPr/>
          </p:nvGrpSpPr>
          <p:grpSpPr>
            <a:xfrm>
              <a:off x="2781854" y="3916887"/>
              <a:ext cx="13029902" cy="6370113"/>
              <a:chOff x="2781854" y="3872602"/>
              <a:chExt cx="13029902" cy="6370113"/>
            </a:xfrm>
          </p:grpSpPr>
          <p:grpSp>
            <p:nvGrpSpPr>
              <p:cNvPr id="19" name="Group 3">
                <a:extLst>
                  <a:ext uri="{FF2B5EF4-FFF2-40B4-BE49-F238E27FC236}">
                    <a16:creationId xmlns:a16="http://schemas.microsoft.com/office/drawing/2014/main" id="{9B161FCA-BE29-78A9-32CA-AD4DED75E092}"/>
                  </a:ext>
                </a:extLst>
              </p:cNvPr>
              <p:cNvGrpSpPr>
                <a:grpSpLocks noChangeAspect="1"/>
              </p:cNvGrpSpPr>
              <p:nvPr/>
            </p:nvGrpSpPr>
            <p:grpSpPr>
              <a:xfrm>
                <a:off x="2781854" y="3872602"/>
                <a:ext cx="13029902" cy="6370113"/>
                <a:chOff x="0" y="-1"/>
                <a:chExt cx="7467600" cy="6002021"/>
              </a:xfrm>
            </p:grpSpPr>
            <p:sp>
              <p:nvSpPr>
                <p:cNvPr id="22" name="Freeform 4">
                  <a:extLst>
                    <a:ext uri="{FF2B5EF4-FFF2-40B4-BE49-F238E27FC236}">
                      <a16:creationId xmlns:a16="http://schemas.microsoft.com/office/drawing/2014/main" id="{5F7AEB6F-ECCB-A526-0726-57A95E2F7176}"/>
                    </a:ext>
                  </a:extLst>
                </p:cNvPr>
                <p:cNvSpPr/>
                <p:nvPr/>
              </p:nvSpPr>
              <p:spPr>
                <a:xfrm>
                  <a:off x="0" y="-1"/>
                  <a:ext cx="7467600" cy="4853666"/>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Freeform 5">
                  <a:extLst>
                    <a:ext uri="{FF2B5EF4-FFF2-40B4-BE49-F238E27FC236}">
                      <a16:creationId xmlns:a16="http://schemas.microsoft.com/office/drawing/2014/main" id="{B320C009-7714-861A-23D9-7AB98771AD73}"/>
                    </a:ext>
                  </a:extLst>
                </p:cNvPr>
                <p:cNvSpPr/>
                <p:nvPr/>
              </p:nvSpPr>
              <p:spPr>
                <a:xfrm>
                  <a:off x="0" y="4887277"/>
                  <a:ext cx="7467600" cy="323532"/>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Freeform 6">
                  <a:extLst>
                    <a:ext uri="{FF2B5EF4-FFF2-40B4-BE49-F238E27FC236}">
                      <a16:creationId xmlns:a16="http://schemas.microsoft.com/office/drawing/2014/main" id="{C9C5E2A4-472B-7545-1EE1-ACAF3A85617A}"/>
                    </a:ext>
                  </a:extLst>
                </p:cNvPr>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Dikdörtgen 19">
                <a:extLst>
                  <a:ext uri="{FF2B5EF4-FFF2-40B4-BE49-F238E27FC236}">
                    <a16:creationId xmlns:a16="http://schemas.microsoft.com/office/drawing/2014/main" id="{C4180506-ECA7-CE1A-481A-F715EB694904}"/>
                  </a:ext>
                </a:extLst>
              </p:cNvPr>
              <p:cNvSpPr/>
              <p:nvPr/>
            </p:nvSpPr>
            <p:spPr>
              <a:xfrm>
                <a:off x="3361597" y="4093353"/>
                <a:ext cx="11975977" cy="462371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solidFill>
                      <a:sysClr val="windowText" lastClr="000000"/>
                    </a:solidFill>
                  </a:ln>
                  <a:solidFill>
                    <a:sysClr val="windowText" lastClr="000000"/>
                  </a:solidFill>
                  <a:effectLst/>
                  <a:uLnTx/>
                  <a:uFillTx/>
                  <a:latin typeface="Calibri"/>
                  <a:ea typeface="+mn-ea"/>
                  <a:cs typeface="+mn-cs"/>
                </a:endParaRPr>
              </a:p>
            </p:txBody>
          </p:sp>
        </p:grpSp>
        <p:sp>
          <p:nvSpPr>
            <p:cNvPr id="18" name="TextBox 17">
              <a:extLst>
                <a:ext uri="{FF2B5EF4-FFF2-40B4-BE49-F238E27FC236}">
                  <a16:creationId xmlns:a16="http://schemas.microsoft.com/office/drawing/2014/main" id="{B9C7955D-BE8E-6953-5417-EDA42F7B797C}"/>
                </a:ext>
              </a:extLst>
            </p:cNvPr>
            <p:cNvSpPr txBox="1"/>
            <p:nvPr/>
          </p:nvSpPr>
          <p:spPr>
            <a:xfrm>
              <a:off x="3005856" y="5531335"/>
              <a:ext cx="12577462" cy="1721731"/>
            </a:xfrm>
            <a:prstGeom prst="rect">
              <a:avLst/>
            </a:prstGeom>
          </p:spPr>
          <p:txBody>
            <a:bodyPr wrap="square" lIns="0" tIns="0" rIns="0" bIns="0" rtlCol="0" anchor="t">
              <a:spAutoFit/>
            </a:bodyPr>
            <a:lstStyle/>
            <a:p>
              <a:pPr lvl="0">
                <a:spcBef>
                  <a:spcPct val="0"/>
                </a:spcBef>
                <a:defRPr/>
              </a:pPr>
              <a:r>
                <a:rPr lang="en-US" sz="2700" dirty="0">
                  <a:solidFill>
                    <a:srgbClr val="00FF00"/>
                  </a:solidFill>
                  <a:latin typeface="Consolas" panose="020B0609020204030204" pitchFamily="49" charset="0"/>
                  <a:ea typeface="Fira Code"/>
                  <a:cs typeface="Biome Light" panose="020B0502040204020203" pitchFamily="34" charset="0"/>
                  <a:sym typeface="Fira Code"/>
                </a:rPr>
                <a:t>while True:</a:t>
              </a:r>
            </a:p>
            <a:p>
              <a:pPr lvl="0">
                <a:spcBef>
                  <a:spcPct val="0"/>
                </a:spcBef>
                <a:defRPr/>
              </a:pP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sayi</a:t>
              </a:r>
              <a:r>
                <a:rPr lang="en-US" sz="2700" dirty="0">
                  <a:solidFill>
                    <a:srgbClr val="00FF00"/>
                  </a:solidFill>
                  <a:latin typeface="Consolas" panose="020B0609020204030204" pitchFamily="49" charset="0"/>
                  <a:ea typeface="Fira Code"/>
                  <a:cs typeface="Biome Light" panose="020B0502040204020203" pitchFamily="34" charset="0"/>
                  <a:sym typeface="Fira Code"/>
                </a:rPr>
                <a:t> = int(input("1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ile</a:t>
              </a:r>
              <a:r>
                <a:rPr lang="en-US" sz="2700" dirty="0">
                  <a:solidFill>
                    <a:srgbClr val="00FF00"/>
                  </a:solidFill>
                  <a:latin typeface="Consolas" panose="020B0609020204030204" pitchFamily="49" charset="0"/>
                  <a:ea typeface="Fira Code"/>
                  <a:cs typeface="Biome Light" panose="020B0502040204020203" pitchFamily="34" charset="0"/>
                  <a:sym typeface="Fira Code"/>
                </a:rPr>
                <a:t> 5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arasında</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bir</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sayı</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girin</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p>
            <a:p>
              <a:pPr lvl="0">
                <a:spcBef>
                  <a:spcPct val="0"/>
                </a:spcBef>
                <a:defRPr/>
              </a:pPr>
              <a:r>
                <a:rPr lang="en-US" sz="2700" dirty="0">
                  <a:solidFill>
                    <a:srgbClr val="00FF00"/>
                  </a:solidFill>
                  <a:latin typeface="Consolas" panose="020B0609020204030204" pitchFamily="49" charset="0"/>
                  <a:ea typeface="Fira Code"/>
                  <a:cs typeface="Biome Light" panose="020B0502040204020203" pitchFamily="34" charset="0"/>
                  <a:sym typeface="Fira Code"/>
                </a:rPr>
                <a:t>    if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sayi</a:t>
              </a:r>
              <a:r>
                <a:rPr lang="en-US" sz="2700" dirty="0">
                  <a:solidFill>
                    <a:srgbClr val="00FF00"/>
                  </a:solidFill>
                  <a:latin typeface="Consolas" panose="020B0609020204030204" pitchFamily="49" charset="0"/>
                  <a:ea typeface="Fira Code"/>
                  <a:cs typeface="Biome Light" panose="020B0502040204020203" pitchFamily="34" charset="0"/>
                  <a:sym typeface="Fira Code"/>
                </a:rPr>
                <a:t> == 3:</a:t>
              </a:r>
            </a:p>
            <a:p>
              <a:pPr lvl="0">
                <a:spcBef>
                  <a:spcPct val="0"/>
                </a:spcBef>
                <a:defRPr/>
              </a:pPr>
              <a:r>
                <a:rPr lang="en-US" sz="2700" dirty="0">
                  <a:solidFill>
                    <a:srgbClr val="00FF00"/>
                  </a:solidFill>
                  <a:latin typeface="Consolas" panose="020B0609020204030204" pitchFamily="49" charset="0"/>
                  <a:ea typeface="Fira Code"/>
                  <a:cs typeface="Biome Light" panose="020B0502040204020203" pitchFamily="34" charset="0"/>
                  <a:sym typeface="Fira Code"/>
                </a:rPr>
                <a:t>        print("3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sayısı</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girildi</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ve</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döngü</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sona</a:t>
              </a:r>
              <a:r>
                <a:rPr lang="en-US" sz="2700" dirty="0">
                  <a:solidFill>
                    <a:srgbClr val="00FF00"/>
                  </a:solidFill>
                  <a:latin typeface="Consolas" panose="020B0609020204030204" pitchFamily="49" charset="0"/>
                  <a:ea typeface="Fira Code"/>
                  <a:cs typeface="Biome Light" panose="020B0502040204020203" pitchFamily="34" charset="0"/>
                  <a:sym typeface="Fira Code"/>
                </a:rPr>
                <a:t> </a:t>
              </a:r>
              <a:r>
                <a:rPr lang="en-US" sz="2700" dirty="0" err="1">
                  <a:solidFill>
                    <a:srgbClr val="00FF00"/>
                  </a:solidFill>
                  <a:latin typeface="Consolas" panose="020B0609020204030204" pitchFamily="49" charset="0"/>
                  <a:ea typeface="Fira Code"/>
                  <a:cs typeface="Biome Light" panose="020B0502040204020203" pitchFamily="34" charset="0"/>
                  <a:sym typeface="Fira Code"/>
                </a:rPr>
                <a:t>erdi</a:t>
              </a:r>
              <a:r>
                <a:rPr lang="en-US" sz="2700" dirty="0">
                  <a:solidFill>
                    <a:srgbClr val="00FF00"/>
                  </a:solidFill>
                  <a:latin typeface="Consolas" panose="020B0609020204030204" pitchFamily="49" charset="0"/>
                  <a:ea typeface="Fira Code"/>
                  <a:cs typeface="Biome Light" panose="020B0502040204020203" pitchFamily="34" charset="0"/>
                  <a:sym typeface="Fira Code"/>
                </a:rPr>
                <a:t>")</a:t>
              </a:r>
            </a:p>
            <a:p>
              <a:pPr lvl="0">
                <a:spcBef>
                  <a:spcPct val="0"/>
                </a:spcBef>
                <a:defRPr/>
              </a:pPr>
              <a:r>
                <a:rPr lang="en-US" sz="2700" dirty="0">
                  <a:solidFill>
                    <a:srgbClr val="00FF00"/>
                  </a:solidFill>
                  <a:latin typeface="Consolas" panose="020B0609020204030204" pitchFamily="49" charset="0"/>
                  <a:ea typeface="Fira Code"/>
                  <a:cs typeface="Biome Light" panose="020B0502040204020203" pitchFamily="34" charset="0"/>
                  <a:sym typeface="Fira Code"/>
                </a:rPr>
                <a:t>        break</a:t>
              </a:r>
            </a:p>
          </p:txBody>
        </p:sp>
      </p:grpSp>
    </p:spTree>
    <p:extLst>
      <p:ext uri="{BB962C8B-B14F-4D97-AF65-F5344CB8AC3E}">
        <p14:creationId xmlns:p14="http://schemas.microsoft.com/office/powerpoint/2010/main" val="17995768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3438</TotalTime>
  <Words>3554</Words>
  <Application>Microsoft Office PowerPoint</Application>
  <PresentationFormat>Özel</PresentationFormat>
  <Paragraphs>694</Paragraphs>
  <Slides>70</Slides>
  <Notes>31</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70</vt:i4>
      </vt:variant>
    </vt:vector>
  </HeadingPairs>
  <TitlesOfParts>
    <vt:vector size="77" baseType="lpstr">
      <vt:lpstr>Calibri</vt:lpstr>
      <vt:lpstr>Aptos</vt:lpstr>
      <vt:lpstr>Arial</vt:lpstr>
      <vt:lpstr>Fira Code</vt:lpstr>
      <vt:lpstr>Consolas</vt:lpstr>
      <vt:lpstr>Office Theme</vt:lpstr>
      <vt:lpstr>1_Office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Programming Language Workshop for Beginners Presentation Kopyası</dc:title>
  <dc:creator>SAMU-Furkan_Durmus</dc:creator>
  <cp:lastModifiedBy>Office</cp:lastModifiedBy>
  <cp:revision>85</cp:revision>
  <dcterms:created xsi:type="dcterms:W3CDTF">2006-08-16T00:00:00Z</dcterms:created>
  <dcterms:modified xsi:type="dcterms:W3CDTF">2025-12-25T19:35:33Z</dcterms:modified>
  <dc:identifier>DAG0Y_Vgdrk</dc:identifier>
</cp:coreProperties>
</file>