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65"/>
  </p:notesMasterIdLst>
  <p:handoutMasterIdLst>
    <p:handoutMasterId r:id="rId66"/>
  </p:handoutMasterIdLst>
  <p:sldIdLst>
    <p:sldId id="256" r:id="rId5"/>
    <p:sldId id="442" r:id="rId6"/>
    <p:sldId id="286" r:id="rId7"/>
    <p:sldId id="726" r:id="rId8"/>
    <p:sldId id="728" r:id="rId9"/>
    <p:sldId id="730" r:id="rId10"/>
    <p:sldId id="732" r:id="rId11"/>
    <p:sldId id="719" r:id="rId12"/>
    <p:sldId id="734" r:id="rId13"/>
    <p:sldId id="740" r:id="rId14"/>
    <p:sldId id="737" r:id="rId15"/>
    <p:sldId id="738" r:id="rId16"/>
    <p:sldId id="742" r:id="rId17"/>
    <p:sldId id="744" r:id="rId18"/>
    <p:sldId id="746" r:id="rId19"/>
    <p:sldId id="748" r:id="rId20"/>
    <p:sldId id="749" r:id="rId21"/>
    <p:sldId id="750" r:id="rId22"/>
    <p:sldId id="752" r:id="rId23"/>
    <p:sldId id="754" r:id="rId24"/>
    <p:sldId id="756" r:id="rId25"/>
    <p:sldId id="758" r:id="rId26"/>
    <p:sldId id="760" r:id="rId27"/>
    <p:sldId id="762" r:id="rId28"/>
    <p:sldId id="766" r:id="rId29"/>
    <p:sldId id="767" r:id="rId30"/>
    <p:sldId id="689" r:id="rId31"/>
    <p:sldId id="768" r:id="rId32"/>
    <p:sldId id="693" r:id="rId33"/>
    <p:sldId id="770" r:id="rId34"/>
    <p:sldId id="772" r:id="rId35"/>
    <p:sldId id="774" r:id="rId36"/>
    <p:sldId id="776" r:id="rId37"/>
    <p:sldId id="781" r:id="rId38"/>
    <p:sldId id="777" r:id="rId39"/>
    <p:sldId id="778" r:id="rId40"/>
    <p:sldId id="779" r:id="rId41"/>
    <p:sldId id="780" r:id="rId42"/>
    <p:sldId id="277" r:id="rId43"/>
    <p:sldId id="782" r:id="rId44"/>
    <p:sldId id="783" r:id="rId45"/>
    <p:sldId id="785" r:id="rId46"/>
    <p:sldId id="786" r:id="rId47"/>
    <p:sldId id="787" r:id="rId48"/>
    <p:sldId id="788" r:id="rId49"/>
    <p:sldId id="646" r:id="rId50"/>
    <p:sldId id="789" r:id="rId51"/>
    <p:sldId id="790" r:id="rId52"/>
    <p:sldId id="791" r:id="rId53"/>
    <p:sldId id="792" r:id="rId54"/>
    <p:sldId id="793" r:id="rId55"/>
    <p:sldId id="794" r:id="rId56"/>
    <p:sldId id="795" r:id="rId57"/>
    <p:sldId id="796" r:id="rId58"/>
    <p:sldId id="797" r:id="rId59"/>
    <p:sldId id="798" r:id="rId60"/>
    <p:sldId id="799" r:id="rId61"/>
    <p:sldId id="800" r:id="rId62"/>
    <p:sldId id="802" r:id="rId63"/>
    <p:sldId id="747" r:id="rId64"/>
  </p:sldIdLst>
  <p:sldSz cx="18288000" cy="10287000"/>
  <p:notesSz cx="6858000" cy="9144000"/>
  <p:embeddedFontLst>
    <p:embeddedFont>
      <p:font typeface="Consolas" panose="020B0609020204030204" pitchFamily="49" charset="0"/>
      <p:regular r:id="rId67"/>
      <p:bold r:id="rId68"/>
      <p:italic r:id="rId69"/>
      <p:boldItalic r:id="rId70"/>
    </p:embeddedFont>
    <p:embeddedFont>
      <p:font typeface="Fira Code" panose="020B0809050000020004" pitchFamily="49" charset="0"/>
      <p:regular r:id="rId71"/>
      <p:bold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04"/>
    <a:srgbClr val="38B6FF"/>
    <a:srgbClr val="7ED957"/>
    <a:srgbClr val="0077B6"/>
    <a:srgbClr val="0077B5"/>
    <a:srgbClr val="FF5858"/>
    <a:srgbClr val="FFC535"/>
    <a:srgbClr val="AB81FF"/>
    <a:srgbClr val="782A2A"/>
    <a:srgbClr val="1C3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01" autoAdjust="0"/>
    <p:restoredTop sz="94622" autoAdjust="0"/>
  </p:normalViewPr>
  <p:slideViewPr>
    <p:cSldViewPr>
      <p:cViewPr varScale="1">
        <p:scale>
          <a:sx n="52" d="100"/>
          <a:sy n="52" d="100"/>
        </p:scale>
        <p:origin x="394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font" Target="fonts/font3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4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B411F27B-84AD-2C27-0357-FC54E64BA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52B72C5-3575-C5C4-FD6E-B1D521ECDE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0F275-628B-40D1-8643-180422A1F69C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9049D86-4735-CF70-A800-D8A62846D4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0215E76-4F44-A17B-CC2F-E36BE1158E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2D45-8FE4-45AA-B54F-46BAEE194D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1531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9D9FC-1951-4DEA-9B5E-3992E8A4B1AC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ECE2-9A0E-4FF3-A5F4-5F6FB61AE8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23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8408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79D5A-8610-9459-83B4-8B4958E39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3AD618D-87EB-CFF8-39CE-F62C70DC0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73982C3-B1BB-0568-E567-09B0834AC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9AB44C7-AEAD-4664-0D1A-9C79961E1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558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94C9B-1F30-0B37-DA63-A1BDF08FA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B59CAA5-B89E-78DD-B833-B4F641272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1E8D5B2-6406-85F2-76A2-CE5FCBB34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094DC3F-4923-F258-FBCB-8869C9AAE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778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83916-639C-4F38-C33D-9C4A79189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A906A17-12EA-0370-4EDB-92F5A0377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735555A-CE4B-4118-07C3-21C965CB7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61FA8F-E9F4-D9E7-D5DD-74020E52F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904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016C9-9F6A-70AF-2850-81EF85417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B240E3A-517B-7A76-B91C-EBBC26642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4860CE9-2FD2-5743-A732-46157968D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2EAC238-545A-857C-9F5D-6CA0EA355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696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3BC58-2C4F-089E-F845-4863D8DBB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8CA4434-5DA2-BEF5-4C69-AE25D9197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41ABF51-A926-523A-41F6-996874C29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143C7FA-538A-95EE-6A74-B0498A61E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209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953C7-3FF5-1366-C571-D3CE4A472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B465363-50C1-1EC9-12A0-AC96AB2EA5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2A5A61F-28D8-92AD-AB9D-1E15FD19B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F7A53F3-9063-99AD-C412-990B5DBC6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784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13103-A706-BEE0-3581-6A01C8820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F571807-6B38-18A1-0C8F-3313BD5E9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942E4DF-867A-12B9-0450-AA8A21D0E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27A28A1-99C9-2A32-7DB5-8BAFF25E6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904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686E6-B9BF-6AB9-8774-17EEE5EED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B36BEF8-1719-0745-8552-F4C251EB1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E2FAD3E-435E-0A03-F59E-87E6028A2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A8E655B-F67E-44D7-9499-BC4146774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593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466FD-82CA-59D6-3335-B3B55DC57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079B61C-8AF5-B7AF-C1C3-47B0172F3F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83F57CF-286B-4BC0-6E70-308E0DCFA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775BCD3-4453-6080-38AD-A16F60EBB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901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08BD5-3B59-B404-B286-DCD6F0387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56FBF03-D671-B7A1-5AA5-6EDAA6F480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DD4119D-2384-B7C7-4E58-86A7944FC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001634A-B6AB-AC09-0EB4-72427FA98A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8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7E61-924C-C7BA-DCCB-2FB226942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E531625-B8F2-2C44-7683-4B88151451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92A5840-E1DA-6187-61F2-68EEE0EB2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834009-CAC1-4DC2-6D16-6B70836D1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378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1526B-BAD0-462E-332C-01860FC65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DCCAF88-3CD7-DC69-D96A-C8CDD22DA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223E38F-F05C-1268-B094-AC06502A2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8F81BC1-F153-D6D2-EA17-D3E93C0C1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648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A2108-624A-4FBD-17FF-5FF5E4D66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0A68DF5-EA57-BD48-CD76-D2A39A18B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BB9B684-E932-FB58-8394-4F108D46F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EFE09C3-6923-5906-9BF3-6E363E8D6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50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1A215-F1A8-05C2-0F7E-A99E6E255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E65DBC5-4E9B-12B3-D9A7-97410B4D0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01730F7-8BA9-49BC-6B6B-C28045E2C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1238152-7746-C0B5-7F29-FC6CF5474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887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2A095-984A-FE81-AA74-06ECAFAFB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B6EDA0F-015B-388A-CE90-064CC2943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A80A6CD-4356-AF00-D03E-032EEF062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74A664F-0201-E01D-BD9B-EE6B96BDC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871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788F9-87D9-E057-B95C-A474C13C8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1E8E19E-F954-434E-4E9E-021E59B51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8033DB3-70FA-3C9A-FE6D-B79FBF221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CC41098-A0C3-B2E0-25EA-AA6979F7E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493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0D2B8-CC5D-B44C-8911-9A5FA1A7C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E7B20FA-52C6-FBF0-C286-A862F0024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EB03D58-F246-6143-E97E-7742FC296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521826C-8BBA-CCE9-BDEB-3A8F82421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084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69803-1296-746B-F70F-F1CEA181D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A0CE2D1-0687-0E36-F35F-9F1F902B3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9FB129BB-974B-D382-1395-0907CFF52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770BA96-FB66-0219-0F9B-EB3FB6175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447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0A9C3-E744-BED5-6AC2-E76484B6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147F7B2-87B0-DEDB-1CCD-376FB923E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1CBB992-8DC6-AAE6-7D1A-A6D02C779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00C6125-CCC6-E9F0-BE8A-78284F124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225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44838-8956-F4EC-B274-C28097C39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1BAE3ED-CD7C-9832-8061-63C371611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AD61DE1-95FD-D70D-1F74-0851CFFEB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68653D8-9C2D-C922-A4D8-A3533464C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016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35513-5137-F7DC-0587-4C3CCC0D4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1D9CE84-9830-9730-F9FD-B32BD8F59C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1F9B6FE-214A-1EC9-85ED-A4E7B25C3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227B3C5-2819-A432-09E9-3DA42E1FAE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17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6603A-0268-E122-022C-4CB9517C8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FC91BB2-8285-AF47-7A52-3F0428E34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5064834-A0A9-365C-E0AC-226461423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6AB4E46-3BD3-7B17-7D30-689CAF9A5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420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4B84A-0AD9-4A00-FF3D-95728071B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416D544-DCFD-1662-AABF-8C0DA3617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9303D32-91B9-7E7E-F7B1-EE6642538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E61B357-21B0-8D2D-359C-463EE01B4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704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99B48-A846-CBF6-EADA-FD286A747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B09C9C7-B0A4-5BAF-62F5-D9F1B0558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12AEFD6-97D7-005C-A0F4-DB8E89933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A872EB-F74A-FD73-05A0-9369AC8A2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409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64598-2E84-3CD0-69EF-47E1BF809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D34B6EF-1FD5-74AE-D113-B8F3D5995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FA0313A-0CDC-F405-CF52-03AB7F389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08225D8-D70D-1992-4A08-5BF429EAB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3258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3BB60-40D5-D1B3-C590-87978DEB8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BEA7AB8-DF17-5B8D-5AE3-7F4FBC6CF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A41323A-8B43-B58A-0198-0F655331C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024A8A1-7DE0-37A3-1B12-85DCFF6F2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5642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C1B83-E44D-099E-00C2-D40BC0C46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063A10F-DDBA-9FD8-B6CB-26C8A3E3AD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BB8867B-2981-6056-FE49-8E41B7851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361DEA7-2D96-B48B-7A1A-CBFA49524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957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E5721-19AC-E258-14B9-62234D821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F240413-FA07-27ED-F861-B87B7DAD7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1E26A69-4FD5-90AB-501C-CAD83538D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0EC817B-D260-78FE-99A8-CB10000B23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367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3D3B2-DE3C-AC06-EB60-8285653FA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56519D3-156B-4ACE-C603-5AD8A25F20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13197E9-3F99-4A9D-18BA-A7C1F8E27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CBD9DC7-4D29-6604-FC01-B818090575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369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0DC06-2D59-C385-5AF0-6D4380864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10038E0-1C84-260A-354E-85A61C3D4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A9F2667-66D9-BEB0-6149-50E0CBE0E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0F67D6-4526-A898-78B8-D1E3C02F2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0653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1E34C-F946-AAF2-04AA-CC6E71FDF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F68EFD5-8897-69CF-D405-BEAD0D6D0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D9CC2E4-E78E-6BF2-686F-193359595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F5646A4-29B7-01D7-76E1-2173A50AB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1167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E5FB8-F78F-226B-A58D-6C4FC61F1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203B2D8-9417-AD7D-2AA0-2F6F76AC23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0817B17-E7E2-8D12-283C-E0D35102D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114A7CF-E110-2913-84B2-A56F04156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08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0A502-DADE-46AD-C2BD-8A8412FF1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E6F0C1F-E591-C98E-99DB-8783B0D812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60368B9-E514-46A3-6208-12C9EDBB0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F7FBE96-D240-E16D-AD52-29CCF19C6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706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93614-F52E-057E-23B3-1E5FDA9F1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CE615DB-4A0E-DD48-605D-BE9D1E76C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10431CE-4509-A6C2-10C8-F9A3367F9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079105-FB21-DC85-E005-6D805F0DE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4800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7E61-924C-C7BA-DCCB-2FB226942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E531625-B8F2-2C44-7683-4B88151451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92A5840-E1DA-6187-61F2-68EEE0EB2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834009-CAC1-4DC2-6D16-6B70836D1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3784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0BF4D-7B9E-2787-88B4-79C2EF76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25CCDCD-6E89-A840-775D-37D4EF5A5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4CD3836-2524-9C4E-4A31-DDBEA01A6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D5F572C-40F8-E706-5FA8-9C8BAB2597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4498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F05D2-9E6F-A030-02D9-9517B4DB5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8C5E0B5-0ABE-A9D9-778A-87A38A08E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1C21BCE-1AE2-5BC2-92B7-467158634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7C1D046-CDD8-158E-76BD-57A4748CA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889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2FD0D-38C3-04E6-D9D9-16BF3DE58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04A353F-E709-CD54-1E2D-64175421C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6A64A78-AE58-6E8D-54AC-8F01C4415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4303D68-4FD2-5D04-B67D-D19BD5CCB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5382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87E47-E1C2-319C-BC57-58BF9E4C0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8CC9779-1C5F-8758-E2C3-CB88206F1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0634BD8-DEDB-480E-808A-A888874B5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E0770F2-0143-F125-CD4A-E0D0FDB92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2414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68387-05A2-9E54-F1DF-926D62994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81A99A2-F5E3-A0D3-3BC6-6B40A3FCB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4C0D165-B94F-D88D-BAB4-E950C6C98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DB6D32F-838B-5337-D534-35CEC0572B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7082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94212-5E2E-1F8C-749A-0306316D5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ADB36F7-3ABC-8B89-6893-35CE60D77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3B4525A-B761-BF7B-CCE3-012B5F145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FB1BAD2-B76C-D215-166E-824379357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4825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EEBDC-B19D-B674-3CED-1E7875D35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C22FC76-57AC-AEAD-78B9-624AABC8A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7874C1B-A454-6BE9-4BD1-F30451688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7FE6D9B-8C8D-D702-A306-BC050803F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7919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43B38-38E5-65A4-AF50-AC61BB03E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4ACAC90-3661-ED1C-F1C5-AFBB8B7311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298A4ED-0A0A-2181-D2C8-39792CF3C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89D050-B802-7EF5-DA9D-68D94AD3E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607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0F714-38BE-A39B-70E3-53082285A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0764088-7BE7-B5A1-A0B8-B5410107A6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927E467-C52D-65C0-0808-3AC761FC7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4BC696F-B467-EDB1-62AD-6C045DF76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2845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30883-788C-855F-A566-A7F7C8B11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362C600-3813-7498-E764-EF7EC9970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746F735-B3E8-B086-9CD6-5BEA13D0B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DAE010D-B96C-B5C9-73E1-D8498276D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238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8FE7F-5E0E-516F-C5C9-43237F9D3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C27FBEA-9D48-64E6-092D-4AB7F8634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50D725C-64A3-EF08-D247-1368C4477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EF6A96F-FE6E-E359-1A8F-D3106069C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0841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F7AD9-CD92-FE7B-5CD1-FA51E10E8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F289C76-BC78-AE5F-6CF6-F546485D6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240B240-6870-B00B-D789-6A15580D2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3A8559F-99CA-4D89-0EB7-D5B0396B3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76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35B27-E6EA-68EF-9005-1E076983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7FD0E33-FC05-9DD9-140B-D346AF03B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AACFEB9-2558-7557-6F80-4D2B9F61D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DF28C0B-101A-7EEF-3925-CF804A9F7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09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37F21-2836-4272-AD8F-2435EA2C1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91F9680-3261-2006-73AB-1C9E3FA13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5179788-A067-F0DE-D127-15E5B8B77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E7AE269-FAFA-603E-D711-1A9C838A4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99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6FEC3-869A-1006-2FA0-45C5C1905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7C51F6B-3F63-5D87-ECAF-D07466776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F0C7192-CAD6-DF49-F796-0D3F7D7ED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CBEEF0D-EF9D-A314-EA26-7168E258D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66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6F5D5-1E7A-B26F-5456-36D4E8940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4E4BCD2-1A51-980E-1EF4-31AEA6316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0D4DEDC-B826-D45D-087D-B0E831F56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C4A6E10-E7F9-3C1D-0AF1-9AF7A0EFC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73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228-89E7-42B8-9661-4D193C8CE157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CED-734D-438A-8065-CE66A78C2BAE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AD1-D1C6-4F73-985F-081E8A1A09B4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228-89E7-42B8-9661-4D193C8CE157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98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EA12-B9C4-43E1-8F23-91D599DFD241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97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6E4-02A1-4A19-85BC-9DB0C47AC9BC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22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0180-919A-450A-90E8-AA01781FE728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17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CC-B805-4EA8-9BB6-7B37CE9D63BC}" type="datetime1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68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5716-A519-4F07-96B7-1D13150D3CF9}" type="datetime1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01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DC19-9FBA-4E2F-BA08-DDC69F6CD829}" type="datetime1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316200" y="9334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99EEB6C0-6893-2812-09AC-B79B6E45834E}"/>
              </a:ext>
            </a:extLst>
          </p:cNvPr>
          <p:cNvSpPr/>
          <p:nvPr userDrawn="1"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819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965-F168-4C61-B9A0-278D9CBA7929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2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EA12-B9C4-43E1-8F23-91D599DFD241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69E4-F907-40FF-9AFF-1FD7CB7E145E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CED-734D-438A-8065-CE66A78C2BAE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77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AD1-D1C6-4F73-985F-081E8A1A09B4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00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228-89E7-42B8-9661-4D193C8CE157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8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EA12-B9C4-43E1-8F23-91D599DFD241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68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6E4-02A1-4A19-85BC-9DB0C47AC9BC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1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0180-919A-450A-90E8-AA01781FE728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46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CC-B805-4EA8-9BB6-7B37CE9D63BC}" type="datetime1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11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5716-A519-4F07-96B7-1D13150D3CF9}" type="datetime1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1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DC19-9FBA-4E2F-BA08-DDC69F6CD829}" type="datetime1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316200" y="9334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99EEB6C0-6893-2812-09AC-B79B6E45834E}"/>
              </a:ext>
            </a:extLst>
          </p:cNvPr>
          <p:cNvSpPr/>
          <p:nvPr userDrawn="1"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80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6E4-02A1-4A19-85BC-9DB0C47AC9BC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965-F168-4C61-B9A0-278D9CBA7929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39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69E4-F907-40FF-9AFF-1FD7CB7E145E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13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CED-734D-438A-8065-CE66A78C2BAE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13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AD1-D1C6-4F73-985F-081E8A1A09B4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49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228-89E7-42B8-9661-4D193C8CE157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34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EA12-B9C4-43E1-8F23-91D599DFD241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02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6E4-02A1-4A19-85BC-9DB0C47AC9BC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31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0180-919A-450A-90E8-AA01781FE728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15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CC-B805-4EA8-9BB6-7B37CE9D63BC}" type="datetime1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06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5716-A519-4F07-96B7-1D13150D3CF9}" type="datetime1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0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0180-919A-450A-90E8-AA01781FE728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DC19-9FBA-4E2F-BA08-DDC69F6CD829}" type="datetime1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316200" y="9334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99EEB6C0-6893-2812-09AC-B79B6E45834E}"/>
              </a:ext>
            </a:extLst>
          </p:cNvPr>
          <p:cNvSpPr/>
          <p:nvPr userDrawn="1"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12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965-F168-4C61-B9A0-278D9CBA7929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21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69E4-F907-40FF-9AFF-1FD7CB7E145E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80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CED-734D-438A-8065-CE66A78C2BAE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50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AD1-D1C6-4F73-985F-081E8A1A09B4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CC-B805-4EA8-9BB6-7B37CE9D63BC}" type="datetime1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5716-A519-4F07-96B7-1D13150D3CF9}" type="datetime1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DC19-9FBA-4E2F-BA08-DDC69F6CD829}" type="datetime1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316200" y="9334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99EEB6C0-6893-2812-09AC-B79B6E45834E}"/>
              </a:ext>
            </a:extLst>
          </p:cNvPr>
          <p:cNvSpPr/>
          <p:nvPr userDrawn="1"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965-F168-4C61-B9A0-278D9CBA7929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69E4-F907-40FF-9AFF-1FD7CB7E145E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48EFA336-3BA8-9396-A217-2146C32D560A}"/>
              </a:ext>
            </a:extLst>
          </p:cNvPr>
          <p:cNvSpPr/>
          <p:nvPr userDrawn="1"/>
        </p:nvSpPr>
        <p:spPr>
          <a:xfrm>
            <a:off x="658809" y="359763"/>
            <a:ext cx="17262368" cy="844118"/>
          </a:xfrm>
          <a:custGeom>
            <a:avLst/>
            <a:gdLst/>
            <a:ahLst/>
            <a:cxnLst/>
            <a:rect l="l" t="t" r="r" b="b"/>
            <a:pathLst>
              <a:path w="4546467" h="222319">
                <a:moveTo>
                  <a:pt x="22873" y="0"/>
                </a:moveTo>
                <a:lnTo>
                  <a:pt x="4523595" y="0"/>
                </a:lnTo>
                <a:cubicBezTo>
                  <a:pt x="4529661" y="0"/>
                  <a:pt x="4535479" y="2410"/>
                  <a:pt x="4539768" y="6699"/>
                </a:cubicBezTo>
                <a:cubicBezTo>
                  <a:pt x="4544058" y="10989"/>
                  <a:pt x="4546467" y="16807"/>
                  <a:pt x="4546467" y="22873"/>
                </a:cubicBezTo>
                <a:lnTo>
                  <a:pt x="4546467" y="199446"/>
                </a:lnTo>
                <a:cubicBezTo>
                  <a:pt x="4546467" y="212079"/>
                  <a:pt x="4536227" y="222319"/>
                  <a:pt x="4523595" y="222319"/>
                </a:cubicBezTo>
                <a:lnTo>
                  <a:pt x="22873" y="222319"/>
                </a:lnTo>
                <a:cubicBezTo>
                  <a:pt x="10240" y="222319"/>
                  <a:pt x="0" y="212079"/>
                  <a:pt x="0" y="199446"/>
                </a:cubicBezTo>
                <a:lnTo>
                  <a:pt x="0" y="22873"/>
                </a:lnTo>
                <a:cubicBezTo>
                  <a:pt x="0" y="10240"/>
                  <a:pt x="10240" y="0"/>
                  <a:pt x="2287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25000D13-F031-A2AC-071F-BFB3BC4E857C}"/>
              </a:ext>
            </a:extLst>
          </p:cNvPr>
          <p:cNvSpPr/>
          <p:nvPr userDrawn="1"/>
        </p:nvSpPr>
        <p:spPr>
          <a:xfrm rot="5400000">
            <a:off x="3219409" y="-3133728"/>
            <a:ext cx="11927910" cy="18288000"/>
          </a:xfrm>
          <a:custGeom>
            <a:avLst/>
            <a:gdLst/>
            <a:ahLst/>
            <a:cxnLst/>
            <a:rect l="l" t="t" r="r" b="b"/>
            <a:pathLst>
              <a:path w="11927910" h="18533220">
                <a:moveTo>
                  <a:pt x="0" y="0"/>
                </a:moveTo>
                <a:lnTo>
                  <a:pt x="11927910" y="0"/>
                </a:lnTo>
                <a:lnTo>
                  <a:pt x="11927910" y="18533220"/>
                </a:lnTo>
                <a:lnTo>
                  <a:pt x="0" y="185332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</a:blip>
            <a:stretch>
              <a:fillRect t="-7208" b="-72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B420-8D4C-46E7-A528-B402A4B9BE31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0" y="9334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kern="1200" smtClean="0">
                <a:solidFill>
                  <a:schemeClr val="bg1"/>
                </a:solidFill>
                <a:latin typeface="Fira Code"/>
                <a:ea typeface="Fira Code"/>
                <a:cs typeface="Fira Code"/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44AD387-8AF9-1524-AE65-CA9667259300}"/>
              </a:ext>
            </a:extLst>
          </p:cNvPr>
          <p:cNvSpPr txBox="1"/>
          <p:nvPr userDrawn="1"/>
        </p:nvSpPr>
        <p:spPr>
          <a:xfrm>
            <a:off x="815178" y="472925"/>
            <a:ext cx="3113472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11. Hafta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752141CC-2A9E-DF48-3CA0-B6066949694F}"/>
              </a:ext>
            </a:extLst>
          </p:cNvPr>
          <p:cNvSpPr/>
          <p:nvPr userDrawn="1"/>
        </p:nvSpPr>
        <p:spPr>
          <a:xfrm>
            <a:off x="17256364" y="635303"/>
            <a:ext cx="263224" cy="287372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11EE9175-0AFE-037E-78BD-A2E860D5C3A3}"/>
              </a:ext>
            </a:extLst>
          </p:cNvPr>
          <p:cNvSpPr/>
          <p:nvPr userDrawn="1"/>
        </p:nvSpPr>
        <p:spPr>
          <a:xfrm flipH="1">
            <a:off x="17256364" y="642246"/>
            <a:ext cx="254522" cy="280428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4CA0233-31FE-4601-CE0D-2C8B4D3319BC}"/>
              </a:ext>
            </a:extLst>
          </p:cNvPr>
          <p:cNvSpPr/>
          <p:nvPr userDrawn="1"/>
        </p:nvSpPr>
        <p:spPr>
          <a:xfrm>
            <a:off x="16127344" y="778988"/>
            <a:ext cx="376025" cy="0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2DC7D23-E3AF-76CF-48E6-644FDDD0FFBC}"/>
              </a:ext>
            </a:extLst>
          </p:cNvPr>
          <p:cNvSpPr/>
          <p:nvPr userDrawn="1"/>
        </p:nvSpPr>
        <p:spPr>
          <a:xfrm>
            <a:off x="16731919" y="630418"/>
            <a:ext cx="288842" cy="292256"/>
          </a:xfrm>
          <a:custGeom>
            <a:avLst/>
            <a:gdLst/>
            <a:ahLst/>
            <a:cxnLst/>
            <a:rect l="l" t="t" r="r" b="b"/>
            <a:pathLst>
              <a:path w="76074" h="76973">
                <a:moveTo>
                  <a:pt x="38037" y="0"/>
                </a:moveTo>
                <a:lnTo>
                  <a:pt x="38037" y="0"/>
                </a:lnTo>
                <a:cubicBezTo>
                  <a:pt x="59044" y="0"/>
                  <a:pt x="76074" y="17030"/>
                  <a:pt x="76074" y="38037"/>
                </a:cubicBezTo>
                <a:lnTo>
                  <a:pt x="76074" y="38936"/>
                </a:lnTo>
                <a:cubicBezTo>
                  <a:pt x="76074" y="59943"/>
                  <a:pt x="59044" y="76973"/>
                  <a:pt x="38037" y="76973"/>
                </a:cubicBezTo>
                <a:lnTo>
                  <a:pt x="38037" y="76973"/>
                </a:lnTo>
                <a:cubicBezTo>
                  <a:pt x="17030" y="76973"/>
                  <a:pt x="0" y="59943"/>
                  <a:pt x="0" y="38936"/>
                </a:cubicBezTo>
                <a:lnTo>
                  <a:pt x="0" y="38037"/>
                </a:lnTo>
                <a:cubicBezTo>
                  <a:pt x="0" y="17030"/>
                  <a:pt x="17030" y="0"/>
                  <a:pt x="3803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6CF3674-959C-E1F7-E74E-51C7E096072B}"/>
              </a:ext>
            </a:extLst>
          </p:cNvPr>
          <p:cNvSpPr txBox="1"/>
          <p:nvPr userDrawn="1"/>
        </p:nvSpPr>
        <p:spPr>
          <a:xfrm>
            <a:off x="7071262" y="463796"/>
            <a:ext cx="4838700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Temel Programlama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8D9C1B3-4795-8ED1-2D6D-A22968898455}"/>
              </a:ext>
            </a:extLst>
          </p:cNvPr>
          <p:cNvSpPr txBox="1"/>
          <p:nvPr userDrawn="1"/>
        </p:nvSpPr>
        <p:spPr>
          <a:xfrm>
            <a:off x="306057" y="9755234"/>
            <a:ext cx="335371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Öğr. Gör. Furkan DURMUŞ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25000D13-F031-A2AC-071F-BFB3BC4E857C}"/>
              </a:ext>
            </a:extLst>
          </p:cNvPr>
          <p:cNvSpPr/>
          <p:nvPr userDrawn="1"/>
        </p:nvSpPr>
        <p:spPr>
          <a:xfrm rot="5400000">
            <a:off x="3219409" y="-3133728"/>
            <a:ext cx="11927910" cy="18288000"/>
          </a:xfrm>
          <a:custGeom>
            <a:avLst/>
            <a:gdLst/>
            <a:ahLst/>
            <a:cxnLst/>
            <a:rect l="l" t="t" r="r" b="b"/>
            <a:pathLst>
              <a:path w="11927910" h="18533220">
                <a:moveTo>
                  <a:pt x="0" y="0"/>
                </a:moveTo>
                <a:lnTo>
                  <a:pt x="11927910" y="0"/>
                </a:lnTo>
                <a:lnTo>
                  <a:pt x="11927910" y="18533220"/>
                </a:lnTo>
                <a:lnTo>
                  <a:pt x="0" y="185332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</a:blip>
            <a:stretch>
              <a:fillRect t="-7208" b="-72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B420-8D4C-46E7-A528-B402A4B9BE31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0" y="9334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kern="1200" smtClean="0">
                <a:solidFill>
                  <a:schemeClr val="bg1"/>
                </a:solidFill>
                <a:latin typeface="Fira Code"/>
                <a:ea typeface="Fira Code"/>
                <a:cs typeface="Fira Code"/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44AD387-8AF9-1524-AE65-CA9667259300}"/>
              </a:ext>
            </a:extLst>
          </p:cNvPr>
          <p:cNvSpPr txBox="1"/>
          <p:nvPr userDrawn="1"/>
        </p:nvSpPr>
        <p:spPr>
          <a:xfrm>
            <a:off x="815178" y="472925"/>
            <a:ext cx="3113472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2. Hafta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48EFA336-3BA8-9396-A217-2146C32D560A}"/>
              </a:ext>
            </a:extLst>
          </p:cNvPr>
          <p:cNvSpPr/>
          <p:nvPr userDrawn="1"/>
        </p:nvSpPr>
        <p:spPr>
          <a:xfrm>
            <a:off x="658809" y="359763"/>
            <a:ext cx="17262368" cy="844118"/>
          </a:xfrm>
          <a:custGeom>
            <a:avLst/>
            <a:gdLst/>
            <a:ahLst/>
            <a:cxnLst/>
            <a:rect l="l" t="t" r="r" b="b"/>
            <a:pathLst>
              <a:path w="4546467" h="222319">
                <a:moveTo>
                  <a:pt x="22873" y="0"/>
                </a:moveTo>
                <a:lnTo>
                  <a:pt x="4523595" y="0"/>
                </a:lnTo>
                <a:cubicBezTo>
                  <a:pt x="4529661" y="0"/>
                  <a:pt x="4535479" y="2410"/>
                  <a:pt x="4539768" y="6699"/>
                </a:cubicBezTo>
                <a:cubicBezTo>
                  <a:pt x="4544058" y="10989"/>
                  <a:pt x="4546467" y="16807"/>
                  <a:pt x="4546467" y="22873"/>
                </a:cubicBezTo>
                <a:lnTo>
                  <a:pt x="4546467" y="199446"/>
                </a:lnTo>
                <a:cubicBezTo>
                  <a:pt x="4546467" y="212079"/>
                  <a:pt x="4536227" y="222319"/>
                  <a:pt x="4523595" y="222319"/>
                </a:cubicBezTo>
                <a:lnTo>
                  <a:pt x="22873" y="222319"/>
                </a:lnTo>
                <a:cubicBezTo>
                  <a:pt x="10240" y="222319"/>
                  <a:pt x="0" y="212079"/>
                  <a:pt x="0" y="199446"/>
                </a:cubicBezTo>
                <a:lnTo>
                  <a:pt x="0" y="22873"/>
                </a:lnTo>
                <a:cubicBezTo>
                  <a:pt x="0" y="10240"/>
                  <a:pt x="10240" y="0"/>
                  <a:pt x="2287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752141CC-2A9E-DF48-3CA0-B6066949694F}"/>
              </a:ext>
            </a:extLst>
          </p:cNvPr>
          <p:cNvSpPr/>
          <p:nvPr userDrawn="1"/>
        </p:nvSpPr>
        <p:spPr>
          <a:xfrm>
            <a:off x="17256364" y="635303"/>
            <a:ext cx="263224" cy="287372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11EE9175-0AFE-037E-78BD-A2E860D5C3A3}"/>
              </a:ext>
            </a:extLst>
          </p:cNvPr>
          <p:cNvSpPr/>
          <p:nvPr userDrawn="1"/>
        </p:nvSpPr>
        <p:spPr>
          <a:xfrm flipH="1">
            <a:off x="17256364" y="642246"/>
            <a:ext cx="254522" cy="280428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4CA0233-31FE-4601-CE0D-2C8B4D3319BC}"/>
              </a:ext>
            </a:extLst>
          </p:cNvPr>
          <p:cNvSpPr/>
          <p:nvPr userDrawn="1"/>
        </p:nvSpPr>
        <p:spPr>
          <a:xfrm>
            <a:off x="16127344" y="778988"/>
            <a:ext cx="376025" cy="0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2DC7D23-E3AF-76CF-48E6-644FDDD0FFBC}"/>
              </a:ext>
            </a:extLst>
          </p:cNvPr>
          <p:cNvSpPr/>
          <p:nvPr userDrawn="1"/>
        </p:nvSpPr>
        <p:spPr>
          <a:xfrm>
            <a:off x="16731919" y="630418"/>
            <a:ext cx="288842" cy="292256"/>
          </a:xfrm>
          <a:custGeom>
            <a:avLst/>
            <a:gdLst/>
            <a:ahLst/>
            <a:cxnLst/>
            <a:rect l="l" t="t" r="r" b="b"/>
            <a:pathLst>
              <a:path w="76074" h="76973">
                <a:moveTo>
                  <a:pt x="38037" y="0"/>
                </a:moveTo>
                <a:lnTo>
                  <a:pt x="38037" y="0"/>
                </a:lnTo>
                <a:cubicBezTo>
                  <a:pt x="59044" y="0"/>
                  <a:pt x="76074" y="17030"/>
                  <a:pt x="76074" y="38037"/>
                </a:cubicBezTo>
                <a:lnTo>
                  <a:pt x="76074" y="38936"/>
                </a:lnTo>
                <a:cubicBezTo>
                  <a:pt x="76074" y="59943"/>
                  <a:pt x="59044" y="76973"/>
                  <a:pt x="38037" y="76973"/>
                </a:cubicBezTo>
                <a:lnTo>
                  <a:pt x="38037" y="76973"/>
                </a:lnTo>
                <a:cubicBezTo>
                  <a:pt x="17030" y="76973"/>
                  <a:pt x="0" y="59943"/>
                  <a:pt x="0" y="38936"/>
                </a:cubicBezTo>
                <a:lnTo>
                  <a:pt x="0" y="38037"/>
                </a:lnTo>
                <a:cubicBezTo>
                  <a:pt x="0" y="17030"/>
                  <a:pt x="17030" y="0"/>
                  <a:pt x="3803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6CF3674-959C-E1F7-E74E-51C7E096072B}"/>
              </a:ext>
            </a:extLst>
          </p:cNvPr>
          <p:cNvSpPr txBox="1"/>
          <p:nvPr userDrawn="1"/>
        </p:nvSpPr>
        <p:spPr>
          <a:xfrm>
            <a:off x="7071262" y="463796"/>
            <a:ext cx="4838700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Temel Programlama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8D9C1B3-4795-8ED1-2D6D-A22968898455}"/>
              </a:ext>
            </a:extLst>
          </p:cNvPr>
          <p:cNvSpPr txBox="1"/>
          <p:nvPr userDrawn="1"/>
        </p:nvSpPr>
        <p:spPr>
          <a:xfrm>
            <a:off x="306057" y="9755234"/>
            <a:ext cx="335371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Öğr. Gör. Furkan DURMUŞ</a:t>
            </a:r>
          </a:p>
        </p:txBody>
      </p:sp>
    </p:spTree>
    <p:extLst>
      <p:ext uri="{BB962C8B-B14F-4D97-AF65-F5344CB8AC3E}">
        <p14:creationId xmlns:p14="http://schemas.microsoft.com/office/powerpoint/2010/main" val="90187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48EFA336-3BA8-9396-A217-2146C32D560A}"/>
              </a:ext>
            </a:extLst>
          </p:cNvPr>
          <p:cNvSpPr/>
          <p:nvPr userDrawn="1"/>
        </p:nvSpPr>
        <p:spPr>
          <a:xfrm>
            <a:off x="658809" y="359763"/>
            <a:ext cx="17262368" cy="844118"/>
          </a:xfrm>
          <a:custGeom>
            <a:avLst/>
            <a:gdLst/>
            <a:ahLst/>
            <a:cxnLst/>
            <a:rect l="l" t="t" r="r" b="b"/>
            <a:pathLst>
              <a:path w="4546467" h="222319">
                <a:moveTo>
                  <a:pt x="22873" y="0"/>
                </a:moveTo>
                <a:lnTo>
                  <a:pt x="4523595" y="0"/>
                </a:lnTo>
                <a:cubicBezTo>
                  <a:pt x="4529661" y="0"/>
                  <a:pt x="4535479" y="2410"/>
                  <a:pt x="4539768" y="6699"/>
                </a:cubicBezTo>
                <a:cubicBezTo>
                  <a:pt x="4544058" y="10989"/>
                  <a:pt x="4546467" y="16807"/>
                  <a:pt x="4546467" y="22873"/>
                </a:cubicBezTo>
                <a:lnTo>
                  <a:pt x="4546467" y="199446"/>
                </a:lnTo>
                <a:cubicBezTo>
                  <a:pt x="4546467" y="212079"/>
                  <a:pt x="4536227" y="222319"/>
                  <a:pt x="4523595" y="222319"/>
                </a:cubicBezTo>
                <a:lnTo>
                  <a:pt x="22873" y="222319"/>
                </a:lnTo>
                <a:cubicBezTo>
                  <a:pt x="10240" y="222319"/>
                  <a:pt x="0" y="212079"/>
                  <a:pt x="0" y="199446"/>
                </a:cubicBezTo>
                <a:lnTo>
                  <a:pt x="0" y="22873"/>
                </a:lnTo>
                <a:cubicBezTo>
                  <a:pt x="0" y="10240"/>
                  <a:pt x="10240" y="0"/>
                  <a:pt x="2287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25000D13-F031-A2AC-071F-BFB3BC4E857C}"/>
              </a:ext>
            </a:extLst>
          </p:cNvPr>
          <p:cNvSpPr/>
          <p:nvPr userDrawn="1"/>
        </p:nvSpPr>
        <p:spPr>
          <a:xfrm rot="5400000">
            <a:off x="3219409" y="-3133728"/>
            <a:ext cx="11927910" cy="18288000"/>
          </a:xfrm>
          <a:custGeom>
            <a:avLst/>
            <a:gdLst/>
            <a:ahLst/>
            <a:cxnLst/>
            <a:rect l="l" t="t" r="r" b="b"/>
            <a:pathLst>
              <a:path w="11927910" h="18533220">
                <a:moveTo>
                  <a:pt x="0" y="0"/>
                </a:moveTo>
                <a:lnTo>
                  <a:pt x="11927910" y="0"/>
                </a:lnTo>
                <a:lnTo>
                  <a:pt x="11927910" y="18533220"/>
                </a:lnTo>
                <a:lnTo>
                  <a:pt x="0" y="185332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</a:blip>
            <a:stretch>
              <a:fillRect t="-7208" b="-72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B420-8D4C-46E7-A528-B402A4B9BE31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0" y="9334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kern="1200" smtClean="0">
                <a:solidFill>
                  <a:schemeClr val="bg1"/>
                </a:solidFill>
                <a:latin typeface="Fira Code"/>
                <a:ea typeface="Fira Code"/>
                <a:cs typeface="Fira Code"/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44AD387-8AF9-1524-AE65-CA9667259300}"/>
              </a:ext>
            </a:extLst>
          </p:cNvPr>
          <p:cNvSpPr txBox="1"/>
          <p:nvPr userDrawn="1"/>
        </p:nvSpPr>
        <p:spPr>
          <a:xfrm>
            <a:off x="815178" y="472925"/>
            <a:ext cx="3113472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10. Hafta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752141CC-2A9E-DF48-3CA0-B6066949694F}"/>
              </a:ext>
            </a:extLst>
          </p:cNvPr>
          <p:cNvSpPr/>
          <p:nvPr userDrawn="1"/>
        </p:nvSpPr>
        <p:spPr>
          <a:xfrm>
            <a:off x="17256364" y="635303"/>
            <a:ext cx="263224" cy="287372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11EE9175-0AFE-037E-78BD-A2E860D5C3A3}"/>
              </a:ext>
            </a:extLst>
          </p:cNvPr>
          <p:cNvSpPr/>
          <p:nvPr userDrawn="1"/>
        </p:nvSpPr>
        <p:spPr>
          <a:xfrm flipH="1">
            <a:off x="17256364" y="642246"/>
            <a:ext cx="254522" cy="280428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4CA0233-31FE-4601-CE0D-2C8B4D3319BC}"/>
              </a:ext>
            </a:extLst>
          </p:cNvPr>
          <p:cNvSpPr/>
          <p:nvPr userDrawn="1"/>
        </p:nvSpPr>
        <p:spPr>
          <a:xfrm>
            <a:off x="16127344" y="778988"/>
            <a:ext cx="376025" cy="0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2DC7D23-E3AF-76CF-48E6-644FDDD0FFBC}"/>
              </a:ext>
            </a:extLst>
          </p:cNvPr>
          <p:cNvSpPr/>
          <p:nvPr userDrawn="1"/>
        </p:nvSpPr>
        <p:spPr>
          <a:xfrm>
            <a:off x="16731919" y="630418"/>
            <a:ext cx="288842" cy="292256"/>
          </a:xfrm>
          <a:custGeom>
            <a:avLst/>
            <a:gdLst/>
            <a:ahLst/>
            <a:cxnLst/>
            <a:rect l="l" t="t" r="r" b="b"/>
            <a:pathLst>
              <a:path w="76074" h="76973">
                <a:moveTo>
                  <a:pt x="38037" y="0"/>
                </a:moveTo>
                <a:lnTo>
                  <a:pt x="38037" y="0"/>
                </a:lnTo>
                <a:cubicBezTo>
                  <a:pt x="59044" y="0"/>
                  <a:pt x="76074" y="17030"/>
                  <a:pt x="76074" y="38037"/>
                </a:cubicBezTo>
                <a:lnTo>
                  <a:pt x="76074" y="38936"/>
                </a:lnTo>
                <a:cubicBezTo>
                  <a:pt x="76074" y="59943"/>
                  <a:pt x="59044" y="76973"/>
                  <a:pt x="38037" y="76973"/>
                </a:cubicBezTo>
                <a:lnTo>
                  <a:pt x="38037" y="76973"/>
                </a:lnTo>
                <a:cubicBezTo>
                  <a:pt x="17030" y="76973"/>
                  <a:pt x="0" y="59943"/>
                  <a:pt x="0" y="38936"/>
                </a:cubicBezTo>
                <a:lnTo>
                  <a:pt x="0" y="38037"/>
                </a:lnTo>
                <a:cubicBezTo>
                  <a:pt x="0" y="17030"/>
                  <a:pt x="17030" y="0"/>
                  <a:pt x="3803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6CF3674-959C-E1F7-E74E-51C7E096072B}"/>
              </a:ext>
            </a:extLst>
          </p:cNvPr>
          <p:cNvSpPr txBox="1"/>
          <p:nvPr userDrawn="1"/>
        </p:nvSpPr>
        <p:spPr>
          <a:xfrm>
            <a:off x="7071262" y="463796"/>
            <a:ext cx="4838700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Temel Programlama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8D9C1B3-4795-8ED1-2D6D-A22968898455}"/>
              </a:ext>
            </a:extLst>
          </p:cNvPr>
          <p:cNvSpPr txBox="1"/>
          <p:nvPr userDrawn="1"/>
        </p:nvSpPr>
        <p:spPr>
          <a:xfrm>
            <a:off x="306057" y="9755234"/>
            <a:ext cx="335371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Öğr. Gör. Furkan DURMUŞ</a:t>
            </a:r>
          </a:p>
        </p:txBody>
      </p:sp>
    </p:spTree>
    <p:extLst>
      <p:ext uri="{BB962C8B-B14F-4D97-AF65-F5344CB8AC3E}">
        <p14:creationId xmlns:p14="http://schemas.microsoft.com/office/powerpoint/2010/main" val="220744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48EFA336-3BA8-9396-A217-2146C32D560A}"/>
              </a:ext>
            </a:extLst>
          </p:cNvPr>
          <p:cNvSpPr/>
          <p:nvPr userDrawn="1"/>
        </p:nvSpPr>
        <p:spPr>
          <a:xfrm>
            <a:off x="658809" y="359763"/>
            <a:ext cx="17262368" cy="844118"/>
          </a:xfrm>
          <a:custGeom>
            <a:avLst/>
            <a:gdLst/>
            <a:ahLst/>
            <a:cxnLst/>
            <a:rect l="l" t="t" r="r" b="b"/>
            <a:pathLst>
              <a:path w="4546467" h="222319">
                <a:moveTo>
                  <a:pt x="22873" y="0"/>
                </a:moveTo>
                <a:lnTo>
                  <a:pt x="4523595" y="0"/>
                </a:lnTo>
                <a:cubicBezTo>
                  <a:pt x="4529661" y="0"/>
                  <a:pt x="4535479" y="2410"/>
                  <a:pt x="4539768" y="6699"/>
                </a:cubicBezTo>
                <a:cubicBezTo>
                  <a:pt x="4544058" y="10989"/>
                  <a:pt x="4546467" y="16807"/>
                  <a:pt x="4546467" y="22873"/>
                </a:cubicBezTo>
                <a:lnTo>
                  <a:pt x="4546467" y="199446"/>
                </a:lnTo>
                <a:cubicBezTo>
                  <a:pt x="4546467" y="212079"/>
                  <a:pt x="4536227" y="222319"/>
                  <a:pt x="4523595" y="222319"/>
                </a:cubicBezTo>
                <a:lnTo>
                  <a:pt x="22873" y="222319"/>
                </a:lnTo>
                <a:cubicBezTo>
                  <a:pt x="10240" y="222319"/>
                  <a:pt x="0" y="212079"/>
                  <a:pt x="0" y="199446"/>
                </a:cubicBezTo>
                <a:lnTo>
                  <a:pt x="0" y="22873"/>
                </a:lnTo>
                <a:cubicBezTo>
                  <a:pt x="0" y="10240"/>
                  <a:pt x="10240" y="0"/>
                  <a:pt x="2287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25000D13-F031-A2AC-071F-BFB3BC4E857C}"/>
              </a:ext>
            </a:extLst>
          </p:cNvPr>
          <p:cNvSpPr/>
          <p:nvPr userDrawn="1"/>
        </p:nvSpPr>
        <p:spPr>
          <a:xfrm rot="5400000">
            <a:off x="3219409" y="-3133728"/>
            <a:ext cx="11927910" cy="18288000"/>
          </a:xfrm>
          <a:custGeom>
            <a:avLst/>
            <a:gdLst/>
            <a:ahLst/>
            <a:cxnLst/>
            <a:rect l="l" t="t" r="r" b="b"/>
            <a:pathLst>
              <a:path w="11927910" h="18533220">
                <a:moveTo>
                  <a:pt x="0" y="0"/>
                </a:moveTo>
                <a:lnTo>
                  <a:pt x="11927910" y="0"/>
                </a:lnTo>
                <a:lnTo>
                  <a:pt x="11927910" y="18533220"/>
                </a:lnTo>
                <a:lnTo>
                  <a:pt x="0" y="185332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</a:blip>
            <a:stretch>
              <a:fillRect t="-7208" b="-72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B420-8D4C-46E7-A528-B402A4B9BE31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0" y="9334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kern="1200" smtClean="0">
                <a:solidFill>
                  <a:schemeClr val="bg1"/>
                </a:solidFill>
                <a:latin typeface="Fira Code"/>
                <a:ea typeface="Fira Code"/>
                <a:cs typeface="Fira Code"/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44AD387-8AF9-1524-AE65-CA9667259300}"/>
              </a:ext>
            </a:extLst>
          </p:cNvPr>
          <p:cNvSpPr txBox="1"/>
          <p:nvPr userDrawn="1"/>
        </p:nvSpPr>
        <p:spPr>
          <a:xfrm>
            <a:off x="815178" y="472925"/>
            <a:ext cx="3113472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8. Hafta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752141CC-2A9E-DF48-3CA0-B6066949694F}"/>
              </a:ext>
            </a:extLst>
          </p:cNvPr>
          <p:cNvSpPr/>
          <p:nvPr userDrawn="1"/>
        </p:nvSpPr>
        <p:spPr>
          <a:xfrm>
            <a:off x="17256364" y="635303"/>
            <a:ext cx="263224" cy="287372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11EE9175-0AFE-037E-78BD-A2E860D5C3A3}"/>
              </a:ext>
            </a:extLst>
          </p:cNvPr>
          <p:cNvSpPr/>
          <p:nvPr userDrawn="1"/>
        </p:nvSpPr>
        <p:spPr>
          <a:xfrm flipH="1">
            <a:off x="17256364" y="642246"/>
            <a:ext cx="254522" cy="280428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4CA0233-31FE-4601-CE0D-2C8B4D3319BC}"/>
              </a:ext>
            </a:extLst>
          </p:cNvPr>
          <p:cNvSpPr/>
          <p:nvPr userDrawn="1"/>
        </p:nvSpPr>
        <p:spPr>
          <a:xfrm>
            <a:off x="16127344" y="778988"/>
            <a:ext cx="376025" cy="0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2DC7D23-E3AF-76CF-48E6-644FDDD0FFBC}"/>
              </a:ext>
            </a:extLst>
          </p:cNvPr>
          <p:cNvSpPr/>
          <p:nvPr userDrawn="1"/>
        </p:nvSpPr>
        <p:spPr>
          <a:xfrm>
            <a:off x="16731919" y="630418"/>
            <a:ext cx="288842" cy="292256"/>
          </a:xfrm>
          <a:custGeom>
            <a:avLst/>
            <a:gdLst/>
            <a:ahLst/>
            <a:cxnLst/>
            <a:rect l="l" t="t" r="r" b="b"/>
            <a:pathLst>
              <a:path w="76074" h="76973">
                <a:moveTo>
                  <a:pt x="38037" y="0"/>
                </a:moveTo>
                <a:lnTo>
                  <a:pt x="38037" y="0"/>
                </a:lnTo>
                <a:cubicBezTo>
                  <a:pt x="59044" y="0"/>
                  <a:pt x="76074" y="17030"/>
                  <a:pt x="76074" y="38037"/>
                </a:cubicBezTo>
                <a:lnTo>
                  <a:pt x="76074" y="38936"/>
                </a:lnTo>
                <a:cubicBezTo>
                  <a:pt x="76074" y="59943"/>
                  <a:pt x="59044" y="76973"/>
                  <a:pt x="38037" y="76973"/>
                </a:cubicBezTo>
                <a:lnTo>
                  <a:pt x="38037" y="76973"/>
                </a:lnTo>
                <a:cubicBezTo>
                  <a:pt x="17030" y="76973"/>
                  <a:pt x="0" y="59943"/>
                  <a:pt x="0" y="38936"/>
                </a:cubicBezTo>
                <a:lnTo>
                  <a:pt x="0" y="38037"/>
                </a:lnTo>
                <a:cubicBezTo>
                  <a:pt x="0" y="17030"/>
                  <a:pt x="17030" y="0"/>
                  <a:pt x="3803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6CF3674-959C-E1F7-E74E-51C7E096072B}"/>
              </a:ext>
            </a:extLst>
          </p:cNvPr>
          <p:cNvSpPr txBox="1"/>
          <p:nvPr userDrawn="1"/>
        </p:nvSpPr>
        <p:spPr>
          <a:xfrm>
            <a:off x="7071262" y="463796"/>
            <a:ext cx="4838700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Temel Programlama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8D9C1B3-4795-8ED1-2D6D-A22968898455}"/>
              </a:ext>
            </a:extLst>
          </p:cNvPr>
          <p:cNvSpPr txBox="1"/>
          <p:nvPr userDrawn="1"/>
        </p:nvSpPr>
        <p:spPr>
          <a:xfrm>
            <a:off x="306057" y="9755234"/>
            <a:ext cx="335371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Öğr. Gör. Furkan DURMUŞ</a:t>
            </a:r>
          </a:p>
        </p:txBody>
      </p:sp>
    </p:spTree>
    <p:extLst>
      <p:ext uri="{BB962C8B-B14F-4D97-AF65-F5344CB8AC3E}">
        <p14:creationId xmlns:p14="http://schemas.microsoft.com/office/powerpoint/2010/main" val="273998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6B86D-A844-C640-AF50-2970A995B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A9239F8-0310-E513-5C9E-1D312439B832}"/>
              </a:ext>
            </a:extLst>
          </p:cNvPr>
          <p:cNvSpPr/>
          <p:nvPr/>
        </p:nvSpPr>
        <p:spPr>
          <a:xfrm>
            <a:off x="10515600" y="3395766"/>
            <a:ext cx="7177297" cy="5319372"/>
          </a:xfrm>
          <a:custGeom>
            <a:avLst/>
            <a:gdLst/>
            <a:ahLst/>
            <a:cxnLst/>
            <a:rect l="l" t="t" r="r" b="b"/>
            <a:pathLst>
              <a:path w="8520322" h="6314739">
                <a:moveTo>
                  <a:pt x="0" y="0"/>
                </a:moveTo>
                <a:lnTo>
                  <a:pt x="8520322" y="0"/>
                </a:lnTo>
                <a:lnTo>
                  <a:pt x="8520322" y="6314739"/>
                </a:lnTo>
                <a:lnTo>
                  <a:pt x="0" y="63147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D42C9B0-DF78-A4A5-9844-92C6500C0109}"/>
              </a:ext>
            </a:extLst>
          </p:cNvPr>
          <p:cNvGrpSpPr/>
          <p:nvPr/>
        </p:nvGrpSpPr>
        <p:grpSpPr>
          <a:xfrm>
            <a:off x="1066800" y="7264747"/>
            <a:ext cx="6077845" cy="1876706"/>
            <a:chOff x="0" y="0"/>
            <a:chExt cx="1600749" cy="23699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3DE09D2-747B-0E01-85C7-A16AC80E219B}"/>
                </a:ext>
              </a:extLst>
            </p:cNvPr>
            <p:cNvSpPr/>
            <p:nvPr/>
          </p:nvSpPr>
          <p:spPr>
            <a:xfrm>
              <a:off x="0" y="0"/>
              <a:ext cx="1600749" cy="236991"/>
            </a:xfrm>
            <a:custGeom>
              <a:avLst/>
              <a:gdLst/>
              <a:ahLst/>
              <a:cxnLst/>
              <a:rect l="l" t="t" r="r" b="b"/>
              <a:pathLst>
                <a:path w="1600749" h="236991">
                  <a:moveTo>
                    <a:pt x="30571" y="0"/>
                  </a:moveTo>
                  <a:lnTo>
                    <a:pt x="1570178" y="0"/>
                  </a:lnTo>
                  <a:cubicBezTo>
                    <a:pt x="1578286" y="0"/>
                    <a:pt x="1586062" y="3221"/>
                    <a:pt x="1591795" y="8954"/>
                  </a:cubicBezTo>
                  <a:cubicBezTo>
                    <a:pt x="1597528" y="14687"/>
                    <a:pt x="1600749" y="22463"/>
                    <a:pt x="1600749" y="30571"/>
                  </a:cubicBezTo>
                  <a:lnTo>
                    <a:pt x="1600749" y="206420"/>
                  </a:lnTo>
                  <a:cubicBezTo>
                    <a:pt x="1600749" y="223304"/>
                    <a:pt x="1587062" y="236991"/>
                    <a:pt x="1570178" y="236991"/>
                  </a:cubicBezTo>
                  <a:lnTo>
                    <a:pt x="30571" y="236991"/>
                  </a:lnTo>
                  <a:cubicBezTo>
                    <a:pt x="22463" y="236991"/>
                    <a:pt x="14687" y="233770"/>
                    <a:pt x="8954" y="228037"/>
                  </a:cubicBezTo>
                  <a:cubicBezTo>
                    <a:pt x="3221" y="222304"/>
                    <a:pt x="0" y="214528"/>
                    <a:pt x="0" y="206420"/>
                  </a:cubicBezTo>
                  <a:lnTo>
                    <a:pt x="0" y="30571"/>
                  </a:lnTo>
                  <a:cubicBezTo>
                    <a:pt x="0" y="22463"/>
                    <a:pt x="3221" y="14687"/>
                    <a:pt x="8954" y="8954"/>
                  </a:cubicBezTo>
                  <a:cubicBezTo>
                    <a:pt x="14687" y="3221"/>
                    <a:pt x="22463" y="0"/>
                    <a:pt x="30571" y="0"/>
                  </a:cubicBezTo>
                  <a:close/>
                </a:path>
              </a:pathLst>
            </a:custGeom>
            <a:solidFill>
              <a:srgbClr val="FFC53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5E2F599-7DF5-67F8-D505-DFA1F0A3A206}"/>
                </a:ext>
              </a:extLst>
            </p:cNvPr>
            <p:cNvSpPr txBox="1"/>
            <p:nvPr/>
          </p:nvSpPr>
          <p:spPr>
            <a:xfrm>
              <a:off x="0" y="-38100"/>
              <a:ext cx="1600749" cy="27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B9B61281-51BC-92BB-CEC7-C38CCC2268C3}"/>
              </a:ext>
            </a:extLst>
          </p:cNvPr>
          <p:cNvSpPr txBox="1"/>
          <p:nvPr/>
        </p:nvSpPr>
        <p:spPr>
          <a:xfrm>
            <a:off x="1263759" y="4717052"/>
            <a:ext cx="10591799" cy="1198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Öğr. Gör. Furkan DURMUŞ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22F01891-6450-5AFD-BF07-9AE43FCE8A00}"/>
              </a:ext>
            </a:extLst>
          </p:cNvPr>
          <p:cNvSpPr txBox="1"/>
          <p:nvPr/>
        </p:nvSpPr>
        <p:spPr>
          <a:xfrm>
            <a:off x="1263759" y="7300247"/>
            <a:ext cx="5105086" cy="1707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1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Samsun Üniversitesi</a:t>
            </a:r>
          </a:p>
          <a:p>
            <a:pPr marL="0" marR="0" lvl="0" indent="0" algn="ctr" defTabSz="914400" rtl="0" eaLnBrk="1" fontAlgn="auto" latinLnBrk="0" hangingPunct="1">
              <a:lnSpc>
                <a:spcPts val="4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1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Teknik Bilimler Meslek Yüksekokulu</a:t>
            </a:r>
            <a:endParaRPr kumimoji="0" lang="en-US" sz="31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9606E1FE-158D-A987-37E0-8DF1B9EF97D6}"/>
              </a:ext>
            </a:extLst>
          </p:cNvPr>
          <p:cNvSpPr txBox="1"/>
          <p:nvPr/>
        </p:nvSpPr>
        <p:spPr>
          <a:xfrm>
            <a:off x="3557811" y="1283672"/>
            <a:ext cx="11477178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Temel Programlama 1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" name="AutoShape 4" descr="Python Programming – e-Learning &amp; Data Analytics Lab">
            <a:extLst>
              <a:ext uri="{FF2B5EF4-FFF2-40B4-BE49-F238E27FC236}">
                <a16:creationId xmlns:a16="http://schemas.microsoft.com/office/drawing/2014/main" id="{93AB180C-D983-4E11-5966-7AA74F7326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4" name="Picture 10" descr="Python - Wikiversity">
            <a:extLst>
              <a:ext uri="{FF2B5EF4-FFF2-40B4-BE49-F238E27FC236}">
                <a16:creationId xmlns:a16="http://schemas.microsoft.com/office/drawing/2014/main" id="{A08DB56A-2E6F-5D57-1E83-D64EB9006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455" y="4991100"/>
            <a:ext cx="1425392" cy="14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0C1E96B-62AD-B96A-A6A6-E14F27B6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36371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253A7-268B-B807-1E2E-823F55729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E69159AF-8B23-7203-E2B4-160CAD090D89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0CA26CCE-3EE9-FE36-D405-EBF20408EAD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9EC3F44-2814-E4E1-AFCC-E771EF3A02C3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400D866D-2F62-4B0E-C6C0-A8C34DD4EA04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9F39F9E1-A605-45D4-0FA9-B4C71B789E6E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1FF5909C-D98D-176F-4C86-9844D2562D1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928F7DD-8014-8527-51FF-4EED626295A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AAB20CD1-5CA2-AA47-1D83-AA1C591FAB9F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8BC7A00-847D-E17C-6C10-E90F95A1EB3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EE1EFEB-937F-C880-52F2-78B2E3A4759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E321A188-D3A1-AC8D-24FF-DDB789961AE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5B9BF4E2-75B6-9482-828F-C9CF24FB099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62C26F6A-52E6-4A75-3EF2-B8DE16D4D15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EB2E3251-9365-BD31-26BD-D51A42ACA5A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8BAB8F4-CD1F-B7E1-8013-FB0ABAC6430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611E8145-8D25-7B70-D267-1185DE7286EC}"/>
              </a:ext>
            </a:extLst>
          </p:cNvPr>
          <p:cNvSpPr txBox="1"/>
          <p:nvPr/>
        </p:nvSpPr>
        <p:spPr>
          <a:xfrm>
            <a:off x="1295400" y="2895263"/>
            <a:ext cx="68580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3’ten başlayarak 41’e kadar olan sayıları 5’er arttırarak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F348769-B7C5-0E54-8BA7-BD8A8039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0273E844-DFDD-492F-6E7B-2541E5E1E515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1AB594AF-6886-E4D0-0A46-549AF547C99B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DAC01D46-6DC7-50B5-3956-2BAA551CC98D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B7798D5D-9548-5C0D-2A4A-036D9E18FC3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A4FB7AD5-B726-F32C-7FE4-2E0F6C0CB46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BD6803CC-C949-CB5E-09A2-0ED2ABA67A3F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DE3916C3-492B-6525-B59D-EBF2F5D56905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E5643AB6-B88B-5131-6368-3117A7606338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75AF09-5914-8D8B-1581-84C1AEC14EA7}"/>
                </a:ext>
              </a:extLst>
            </p:cNvPr>
            <p:cNvSpPr txBox="1"/>
            <p:nvPr/>
          </p:nvSpPr>
          <p:spPr>
            <a:xfrm>
              <a:off x="3214322" y="5395234"/>
              <a:ext cx="12313469" cy="10457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1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lang="en-US" sz="41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1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range(3, 4</a:t>
              </a:r>
              <a:r>
                <a:rPr lang="tr-TR" sz="41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1</a:t>
              </a:r>
              <a:r>
                <a:rPr lang="en-US" sz="41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, 5):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1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lang="en-US" sz="41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1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lang="tr-TR" sz="41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991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0A5A3-C623-31D4-61FA-AE2512785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11402D19-90BA-D061-F479-FFDEFBBEF9C2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837EB0DA-5827-424B-155A-AD50E2F2037A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4564760-D60D-5048-E78B-2B7A9889B42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FA79934-DEFD-389F-2EC6-FC264A4E7DF0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444D31E9-7DBC-7F34-E727-115EBD0C9FF3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46D21E4-907B-A622-C670-9DFEE75201C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7953DC3-6FB1-747D-080D-711635CAB52A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72807027-A0C3-F7AA-5D09-71DBE6450E5E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7DCF6FAC-1B38-33D1-C2E0-3772BFF2B1DC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61C7C07-E704-D3D8-99F2-64B26398F81A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3FA0D740-932F-12E5-A48D-4AC20CB110E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CFE51B6-798A-9795-6FEA-78635953493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B687896-8E2B-6898-C3F7-2FE053F62550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BEA80D5-55B3-D2D2-FD05-2D12EE794E9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3CC4C54-86CD-CEAB-CD72-B56FC15BC2C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33358B7-2F19-385F-A3D4-DB163FCED6EA}"/>
              </a:ext>
            </a:extLst>
          </p:cNvPr>
          <p:cNvSpPr txBox="1"/>
          <p:nvPr/>
        </p:nvSpPr>
        <p:spPr>
          <a:xfrm>
            <a:off x="616739" y="3314700"/>
            <a:ext cx="4795204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ismini ve ismini kaç kere ekrana yazdırmak istediğini alınız. İlgili sayı kadar kullanıcının adı ekrana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yazıdırılsın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62F2BFD2-D2E2-6378-8331-427880A8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D293F73A-1A62-2559-B2AD-AB40274EFE3C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34327FF5-76E3-5F4D-715C-1756106684E7}"/>
              </a:ext>
            </a:extLst>
          </p:cNvPr>
          <p:cNvGrpSpPr/>
          <p:nvPr/>
        </p:nvGrpSpPr>
        <p:grpSpPr>
          <a:xfrm>
            <a:off x="5562600" y="2628900"/>
            <a:ext cx="12419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7B52265E-27AA-D98E-2149-A1A33AF12680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1274AF3E-1978-08A3-71D8-74EA6040F4A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AB98A63F-DD95-5E98-ADFE-59BB57AF439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42330F8D-2651-3129-A7BD-19CEF49FACBB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69FECA5F-1264-569E-BB0F-A435DE0C0508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4E6FEFBA-0BD6-F68D-4842-2C9F9689696B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1D86CA-9D07-4F29-EB44-62807C5939C0}"/>
                </a:ext>
              </a:extLst>
            </p:cNvPr>
            <p:cNvSpPr txBox="1"/>
            <p:nvPr/>
          </p:nvSpPr>
          <p:spPr>
            <a:xfrm>
              <a:off x="2941746" y="4853053"/>
              <a:ext cx="12781723" cy="17217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isim = 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("İsminizi giriniz: 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adet = 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("İsminizi kaç kere yazdırmak istersiniz?: "))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(adet):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(isim)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761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6AE4A-84EC-309B-E056-1A6DF421B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7A88B332-7F82-1089-DF1C-BC26F76829F9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A7EA60E-5FD4-35E7-2F90-E7376933066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02E2813-8403-2125-3853-90CE692BF0C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15F72D2D-1574-9DD1-96D5-B2EBE3A3703F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2D2ED573-135D-B83F-B81B-3E3DACFB78C6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37D2AFC-35B6-9C5C-B8D5-81E2FD49CD5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BD8E079E-398F-446C-D9B0-B336C855BB6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A092ED5-083F-E4A0-3CE7-BB308661AC6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86D9048-4F89-4F2A-D1DE-C2745B46DFBA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BD6C53D-40D2-C272-7720-BF7BCF5EDBDC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0C4ED0CA-A1C5-8CDB-6858-459EE91A37E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B57EAB6E-B633-D3FA-CA90-C3239855C07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55C0FCA-023D-CB51-14F4-5AF4EAEB64A1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2F2D7B93-5BDF-8A84-C432-412CAAA87480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1D88C28-C63E-6724-D51C-19E3761DE7E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99F558EC-B4D6-F587-668A-68762E6680B3}"/>
              </a:ext>
            </a:extLst>
          </p:cNvPr>
          <p:cNvSpPr txBox="1"/>
          <p:nvPr/>
        </p:nvSpPr>
        <p:spPr>
          <a:xfrm>
            <a:off x="342928" y="2673314"/>
            <a:ext cx="15391143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Aşağıdaki koşu programına göre bir Python kodu yazınız:</a:t>
            </a:r>
          </a:p>
          <a:p>
            <a:pPr lvl="0" algn="just">
              <a:spcBef>
                <a:spcPct val="0"/>
              </a:spcBef>
              <a:defRPr/>
            </a:pP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*7 gün boyunca koşu yapılacaktır.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*İlk gün 2 km koşulacak ve her gün koşu mesafesi 2 km artırılacaktır.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*Program, her gün için “Gün X: Y km koş” şeklinde çıktılar üretmelidir.</a:t>
            </a:r>
          </a:p>
          <a:p>
            <a:pPr lvl="0" algn="just">
              <a:spcBef>
                <a:spcPct val="0"/>
              </a:spcBef>
              <a:defRPr/>
            </a:pP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Bu koşu programını ekrana yazdıran Python kodunu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D436605-8773-FC98-167C-FE436642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0F4B8A2-57EB-DCFD-4FFA-ACDEC31AF2BD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A5025D1C-9DB2-4CEE-6B47-CF506707A599}"/>
              </a:ext>
            </a:extLst>
          </p:cNvPr>
          <p:cNvGrpSpPr/>
          <p:nvPr/>
        </p:nvGrpSpPr>
        <p:grpSpPr>
          <a:xfrm>
            <a:off x="8991600" y="5135526"/>
            <a:ext cx="8990343" cy="5179741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41F05821-1E87-C811-049C-FB9A4AF86157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3ECFAF6C-6CE5-D78F-D5FD-0898D4A5237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553C2C76-C97D-D3F7-78D0-7548265A8EE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C112615B-1A4D-DC83-30A5-273AB6315E22}"/>
                    </a:ext>
                  </a:extLst>
                </p:cNvPr>
                <p:cNvSpPr/>
                <p:nvPr/>
              </p:nvSpPr>
              <p:spPr>
                <a:xfrm>
                  <a:off x="0" y="4227833"/>
                  <a:ext cx="7467600" cy="445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92E90DA5-CD98-CC43-A698-DECB799DA828}"/>
                    </a:ext>
                  </a:extLst>
                </p:cNvPr>
                <p:cNvSpPr/>
                <p:nvPr/>
              </p:nvSpPr>
              <p:spPr>
                <a:xfrm>
                  <a:off x="2429510" y="4672877"/>
                  <a:ext cx="2606040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64488052-4949-79A3-F394-EF7853C34836}"/>
                  </a:ext>
                </a:extLst>
              </p:cNvPr>
              <p:cNvSpPr/>
              <p:nvPr/>
            </p:nvSpPr>
            <p:spPr>
              <a:xfrm>
                <a:off x="3340223" y="4152899"/>
                <a:ext cx="11975977" cy="405133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4A104B-E79B-716F-35A0-EB62867AE7C3}"/>
                </a:ext>
              </a:extLst>
            </p:cNvPr>
            <p:cNvSpPr txBox="1"/>
            <p:nvPr/>
          </p:nvSpPr>
          <p:spPr>
            <a:xfrm>
              <a:off x="3214322" y="5395234"/>
              <a:ext cx="12313469" cy="15304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("7 Günlük Koşu Programı:")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gun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(1, 8):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	km =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gun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* 2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	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f"Gün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{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gun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}: {km} km koş")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9602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1C954-C5A6-F058-9C91-56A939097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7C7ACD69-432A-F0AB-1F40-D9259F93BB8B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F40A1F9D-B0DF-6280-9B66-547408EB5B98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204A6F5-F343-87EE-6250-3B26F2B8D77E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6AD1F8D-E30D-CC04-E7AA-BE5B737E079F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F8AC8EA1-4310-EF7B-B43F-D54EF5B5F9A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B94517B-85DA-C291-1D02-2B40AC9606A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BDF88EE2-6671-7CFC-AD66-183D795170A8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6685225D-7C51-2FE1-9694-BB002000391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233DF9F5-79A9-9621-CA5C-8952D08C01A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D81C54C-8F3E-595C-E75E-B0CE1756BE93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EB785F71-0C3F-9D42-4441-1048E9D681D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B254F44A-6D06-5068-681F-82B98C25FAB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185C70B-3383-C9D0-DF6F-43CD301BDF41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B22F16DE-56A3-F9BD-A076-0E798D9698A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55F1192B-63FF-B7C7-5D4A-C618EABFCB3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E2C98E02-ABF3-7E1E-4BDD-F9FF5FE1D1A5}"/>
              </a:ext>
            </a:extLst>
          </p:cNvPr>
          <p:cNvSpPr txBox="1"/>
          <p:nvPr/>
        </p:nvSpPr>
        <p:spPr>
          <a:xfrm>
            <a:off x="1295400" y="2895263"/>
            <a:ext cx="68580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1’den 10’a kadar olan sayıların toplamını bularak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D76C76AE-4D6E-4464-C00A-F1BA6CC1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B3FF128-C079-4E6C-545D-305DF06CA93A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705C1D7A-998B-5F5E-FAA9-B22A117CBD2C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BD1AF7B1-B07D-8BA5-008D-9BF1B49BFDFC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ADA89475-5B1B-894D-DD0E-E884B6FD949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B0A3CF4B-0E4C-2280-85A0-94E74023BD9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B4ADEFF8-4B42-5CDF-2098-B345324A06F3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0E39180F-12AC-1744-EC6F-BA6D60B435BD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E1B13B95-D7AE-0D24-B3E0-43E2DEFF7205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2770A6-4C5E-1A80-6985-B4EDE878BD20}"/>
                </a:ext>
              </a:extLst>
            </p:cNvPr>
            <p:cNvSpPr txBox="1"/>
            <p:nvPr/>
          </p:nvSpPr>
          <p:spPr>
            <a:xfrm>
              <a:off x="3214322" y="5395234"/>
              <a:ext cx="12313469" cy="22956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toplam=0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(10):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toplam=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toplam+sayilar</a:t>
              </a:r>
              <a:endParaRPr lang="tr-TR" sz="3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tr-TR" sz="3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(“Sayıların toplamı= “,toplam)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067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420BF-35F8-A41E-C29E-B4125FEF6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2356EDA-B705-39C8-EDB9-480425297679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53CA099-EC96-35ED-930B-270902F6157E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22719D2-5F1B-85C5-8B99-9612C6E56F3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24A1220A-5884-0773-2719-EB1FF437E991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C0DB244F-CD85-F335-69A8-A1EB05D7F1D9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458F074F-2000-4C7E-5EA9-E0D7BE66648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8670E75-FCE3-1633-A733-728709058CC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F1E3195-473B-AABE-A7D7-6DC1F43F595B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172B72DF-8A32-54D8-0F6E-86B7CD460DB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40BB249-F96D-1FE0-66B9-A1860448FAE9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22C2BEE2-383D-7451-0B6E-0E0D6843ABA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284B53E-148C-614E-A4DC-FDFB280768C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E805D15-8834-38C2-34D5-CFD3E49635A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05276C0-A72E-A5EA-E8B2-C77C8294BBD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0CD46DF1-6567-9022-3F88-BCF36DA93CA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0EAFFF38-99FB-B59B-1982-01B967D3F47F}"/>
              </a:ext>
            </a:extLst>
          </p:cNvPr>
          <p:cNvSpPr txBox="1"/>
          <p:nvPr/>
        </p:nvSpPr>
        <p:spPr>
          <a:xfrm>
            <a:off x="891159" y="2848634"/>
            <a:ext cx="42672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Girilen iki sayı arasındaki sayıların toplamını bularak ekrana yazdırınız.(girilen sayıların 2’si de dahil)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05B7725-88D5-F898-155C-4EF49C6A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A9A5878-D860-5762-E666-C2D7881F255B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36753325-E8FE-581F-4F5D-2AE8B46CAE78}"/>
              </a:ext>
            </a:extLst>
          </p:cNvPr>
          <p:cNvGrpSpPr/>
          <p:nvPr/>
        </p:nvGrpSpPr>
        <p:grpSpPr>
          <a:xfrm>
            <a:off x="5562600" y="2628900"/>
            <a:ext cx="12419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9A0764B5-F480-36A5-C622-A48E64DBC3E1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70F021E9-36FD-5C30-75BD-352EE104A14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F154E005-FBDE-DE80-3087-637CE2C7886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9864959D-6944-D07B-DA7F-7C5F08A9758D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98100C3E-78B0-0FFE-807F-EB96EC9E1C1E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73C3EA99-8D09-224A-6408-A462DAC486D9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9006C8-B11E-8AC0-7DFA-02881FB63CEE}"/>
                </a:ext>
              </a:extLst>
            </p:cNvPr>
            <p:cNvSpPr txBox="1"/>
            <p:nvPr/>
          </p:nvSpPr>
          <p:spPr>
            <a:xfrm>
              <a:off x="3040152" y="4816431"/>
              <a:ext cx="12313469" cy="30991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sayi1 = 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("Birinci sayıyı giriniz: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sayi2 = 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("İkinci sayıyı giriniz: "))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 = 0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min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(sayi1, sayi2), 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max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(sayi1, sayi2) + 1):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toplam += i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("Toplam =", toplam)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658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252D4-EAA4-CB29-B006-AF1CE25E5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DF0C8A5C-BEC9-F364-96ED-24F4CB6D2FDB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443A69F3-D0A6-D17C-32CE-856F8D22329A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0AFF71A-CE54-F2E5-C487-2C1EBA16141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1DA0A73C-9DE7-966B-103B-5D0498E2F95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3CF01C29-CF04-6813-FAE5-82772296B62A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68C86030-BD15-273F-2E46-1DC645FFB98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B1113C4A-019B-D96F-4CDC-D592A4F6A47D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FFF86A7-8DB8-CFCC-38D8-017F9D2EE657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2F403A50-6B3B-537D-21B1-11C6686B6D7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1A2C6923-8A2E-4FBE-8FB5-830255E91BED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27A4952-3DEE-DA9D-2A0C-3ADA9FFBC3E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9FDF7E30-9649-E9FF-ED78-CF59B45BBC4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8A05B16-4544-98E6-C134-C7A2337B856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E11EB1CF-337F-DAB9-7647-C6EDE2B14F1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F06F722-2513-7F8C-11F0-B4BF7723D814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ABFFC4EC-B00B-2CA0-34AF-57671C8E4649}"/>
              </a:ext>
            </a:extLst>
          </p:cNvPr>
          <p:cNvSpPr txBox="1"/>
          <p:nvPr/>
        </p:nvSpPr>
        <p:spPr>
          <a:xfrm>
            <a:off x="1295400" y="2895263"/>
            <a:ext cx="68580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Girilen sayının faktöriyelini bularak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BA307411-00C1-D46B-DBF8-7B6258FA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DC7FBDE7-226B-31F8-91CC-5081BA2091ED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455A7226-4928-2F98-3E90-2996D85F027B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20B900DD-045E-D2DE-7304-090B59CDBBA2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5B241BCF-CD70-3706-7C72-40093628134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86A51FBF-7F36-B051-8B59-7D33F47E623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3AA402FB-7B19-296F-99FC-2F15ECECA28A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57882853-4761-E7DE-046F-E543E13C1209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50D28841-7077-E3B8-8689-7B525FD2906C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68D72F-421F-09EC-B763-C43D7D834F87}"/>
                </a:ext>
              </a:extLst>
            </p:cNvPr>
            <p:cNvSpPr txBox="1"/>
            <p:nvPr/>
          </p:nvSpPr>
          <p:spPr>
            <a:xfrm>
              <a:off x="3137854" y="4652844"/>
              <a:ext cx="12313469" cy="30608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("Bir sayı giriniz: "))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faktoriyel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1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(1,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+ 1):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faktoriyel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*= i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("Faktöriyel =",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faktoriyel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2089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DA7F0-1063-E217-DE12-FB7CE4DA7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C509CFC-F5A8-3854-3FE4-B1D47469310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64C4D557-54AF-6020-4F74-39E6A3F51BD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AA9B92E-740D-B5C7-D6F3-F850028E3ECC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0D6DBC97-813E-177D-5501-6CB55EB7CC98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E071113-DD4C-6F93-CEF8-60F18E327FF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8E68261A-8027-6A63-1234-1639CC91E37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1E90F2B-031F-DB7B-6BF5-50FB61D82CE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C7852BBC-95D2-17CD-9D28-8134C1C13DC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CD61F2A-C009-2E8A-4670-A17F3F582829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0891FCC-A428-59A1-4B30-46C0564AA01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1B7B7F1-0C85-6C7B-6829-035D3566BF7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D54568F7-530E-4B35-FA7F-B1A44F3DA32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311C276-A561-29CD-88FB-F66FC5216C8E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7502D10-6CC6-5382-EDC7-C15E31B8DF20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F79A865-63B7-AD1E-3108-0030F60F2C7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7031CFAE-2BC4-03C6-F43C-F3D633DFADBA}"/>
              </a:ext>
            </a:extLst>
          </p:cNvPr>
          <p:cNvSpPr txBox="1"/>
          <p:nvPr/>
        </p:nvSpPr>
        <p:spPr>
          <a:xfrm>
            <a:off x="695528" y="3419951"/>
            <a:ext cx="6400800" cy="264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b="1" dirty="0" err="1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In</a:t>
            </a: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kullanımı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: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operatörü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range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ile kullanılabileceği gibi liste, demet (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tuple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), sözlük (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key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üzerinde), set ve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string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gibi diğer veri tipleriyle de kullanılabilir.</a:t>
            </a:r>
            <a:endParaRPr lang="tr-TR" sz="2800" b="1" dirty="0">
              <a:solidFill>
                <a:srgbClr val="FFCA04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B35EBE7-A4D2-7C02-E8E9-A721F0A0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904F5D7-43C5-3173-6E8D-32C51255B079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CBB6154A-EBD3-4715-29B5-AA095D72BA4F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5B584F33-514D-1371-EF08-479B374FFEEE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EE5018BD-244C-6EC6-079F-BC557197DFE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84918BFC-D68D-2AAF-6366-BB5285AEEEE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7E17BC65-4520-45A4-9C3A-BC3ED9E7797D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25EE8CD6-2B62-31F6-16E3-AD086030AC53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D114EC29-6996-07C5-FF6C-5BC1FA9E364F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F79D98-3CA2-3142-6A1C-14E53A203695}"/>
                </a:ext>
              </a:extLst>
            </p:cNvPr>
            <p:cNvSpPr txBox="1"/>
            <p:nvPr/>
          </p:nvSpPr>
          <p:spPr>
            <a:xfrm>
              <a:off x="3388282" y="5839480"/>
              <a:ext cx="12313469" cy="1339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meyveler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=[“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çilek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muz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şeftali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”]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meyve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meyveler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meyve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016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0267F-2521-552E-91A3-0E5AE1A34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309C375C-D3B5-4D77-8CC3-E0ED34122D7A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427BFAC1-8CC5-9773-DD04-B3AF65E479E7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A29D0E8C-AD1A-3CA0-D985-0B63E6566A1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114BE8A4-A6E5-0933-F7D0-F0DDF06480A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B298B2A-2A5D-C023-F55A-BF28BC35C0C0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DE519F08-F59B-7459-0536-4F837692D76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48569569-D494-5ED3-377D-DD6FBAE87036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26B52D76-BD03-AE62-FF4D-AC90599B75A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15C5BB30-826E-4F30-E105-B0F50AE60801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894CA12-5549-658B-CB0C-13B234FBB25C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F710A92-A339-770C-3ECC-FBBAF6A5F28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6E126DA-8666-66FF-6C70-F7D4D3A74F2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5FD9E3E5-DBFE-3002-46FA-7671CCD6472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73EBB136-B9F0-24C6-ED44-B91318F5732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8FBF176F-CB3E-6B5C-74AD-E40370E9E697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315D0C2-41B9-9FFE-65D4-80958FE6EB5C}"/>
              </a:ext>
            </a:extLst>
          </p:cNvPr>
          <p:cNvSpPr txBox="1"/>
          <p:nvPr/>
        </p:nvSpPr>
        <p:spPr>
          <a:xfrm>
            <a:off x="695528" y="3419951"/>
            <a:ext cx="6400800" cy="264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b="1" dirty="0" err="1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In</a:t>
            </a: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Kullanımı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: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operatörü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range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ile kullanılabileceği gibi liste, demet (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tuple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), sözlük (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key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üzerinde), set ve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string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gibi diğer veri tipleriyle de kullanılabilir.</a:t>
            </a:r>
            <a:endParaRPr lang="tr-TR" sz="2800" b="1" dirty="0">
              <a:solidFill>
                <a:srgbClr val="FFCA04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760A68A7-4535-49A9-28A4-9322BB57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EC95B4AD-62D6-B99F-187D-CF3DF59D2EE4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37C13F74-A9A8-0715-D24C-35703DDA5D66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1180920E-5BCC-00E5-3915-A83D46073239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9B4630CD-64E1-A833-CA24-836BA069602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9CFCF771-2002-82C2-B463-9614EB0309A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8C57B11A-A843-A020-DAB0-515B80258102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05A27C5C-3797-162F-D09D-922350AF71FA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3858CDBC-DD66-9253-A66D-C968A41BB61B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117B90-DE5D-76B5-9396-A0323BF7BFC7}"/>
                </a:ext>
              </a:extLst>
            </p:cNvPr>
            <p:cNvSpPr txBox="1"/>
            <p:nvPr/>
          </p:nvSpPr>
          <p:spPr>
            <a:xfrm>
              <a:off x="3388282" y="5839480"/>
              <a:ext cx="12313469" cy="8927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harfler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“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Döngü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harfler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941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ABE1F-B988-EEDB-A93D-D0267687E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F4605B4-1776-349E-5A8B-AB8C4F53DED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F9AE1975-738D-DC2E-CA81-4D0BD0C89E55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7D4A851-8901-C83B-737B-86746B9A495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BF6036A6-8F35-C650-B125-ED858FC1E63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C9807B29-C59D-EC10-FAF5-2348BEDE1A0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3CF81C88-A8CD-A94E-E744-776A6717C1C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188BC1B4-825C-D612-3276-2E873B7CD91E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72D0A08-B99E-9991-33D2-7234385436E6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B47D2D0-C3BA-72FA-BF95-306D5A99256E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69243D70-7145-82E0-2DC7-1AB76D578A6D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772EC1D-29B8-D91F-DAC2-34952FFF554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2182E1CE-A4D5-ED54-2978-E94A7E4DB3E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EAAAC3B-66EB-96D9-BCCF-A30BEC379D1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6C87749-B8F9-9BE0-80A7-38C43A9ED9DD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B38FC867-6FFA-47D0-F82A-FF33DF1B4AC7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2EE72E3-0472-1AEA-174F-7989789F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EE1E32B2-218C-5B03-9ECF-B7FB34842139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4E7E41D8-DB18-0365-9DC4-44FA3341622A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34CA5CFE-44B9-D026-63B7-AFD6ED8D0674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12146704-3A01-5EF7-4DBD-F565414344C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F6AD6B97-1A37-B92B-F356-9542A950298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A4861853-0221-2DAE-74DA-52DA394FD7A5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EAF8C4F0-3689-93E8-FF6B-D195A90F7E69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E1B80BA3-CC5C-0356-985A-D3E1C5011BB2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4BD957-E7E0-3BA0-C783-D6BCCBC9ECEB}"/>
                </a:ext>
              </a:extLst>
            </p:cNvPr>
            <p:cNvSpPr txBox="1"/>
            <p:nvPr/>
          </p:nvSpPr>
          <p:spPr>
            <a:xfrm>
              <a:off x="3250510" y="4903725"/>
              <a:ext cx="12313469" cy="33669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66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kelime=‘SAMÜ’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66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66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lang="tr-TR" sz="66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kelime: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66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66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66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(i*5)</a:t>
              </a:r>
            </a:p>
          </p:txBody>
        </p:sp>
      </p:grpSp>
      <p:pic>
        <p:nvPicPr>
          <p:cNvPr id="3" name="Resim 2" descr="metin, yazı tipi, grafik, grafik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003740B-64AE-DD93-5654-3D8A79736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532486"/>
            <a:ext cx="3625569" cy="42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98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397A2-0CFA-E56F-9A31-396C184AD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A0ECA0C-EEBC-D490-6596-3DF68395924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F1E842D-6BB2-D1BF-17E1-537D70BC44D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3C717EB-245E-0D28-4F0F-846B0C3B6AD0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C2F758AB-DF75-90D4-84DD-64C547C49A72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81839FE-60C1-3E99-BEB3-E8BC2E1B20E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1779B701-C93D-9C17-48E7-6ED1EB286B6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CD51FA0-9BEA-F781-2154-CC9BBEE4748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F197371-9C1E-F6D2-AEF9-D82ABFEEBBA6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18FC898-F7CE-20A9-2058-49B3A6B5D2B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CBA0BD21-C242-2286-A4EC-50CCAC606F6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AF04E871-2BB8-B5E9-444E-F0960E3736D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6F22903-283D-B712-FDE5-4E13138F50A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0FDB0FEE-1B2B-C3AF-9A08-B2E0D46B787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1754C78-674D-EF35-93AE-34D0B3027EED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BC488326-24F0-382C-65EF-B0A94C74CA5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9D2B51CA-910F-AA24-C664-282169A43795}"/>
              </a:ext>
            </a:extLst>
          </p:cNvPr>
          <p:cNvSpPr txBox="1"/>
          <p:nvPr/>
        </p:nvSpPr>
        <p:spPr>
          <a:xfrm>
            <a:off x="695528" y="3419951"/>
            <a:ext cx="640080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10 adet sayı alınız ve aldığınız sayıları bir listede tutunuz.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CA7C5F4-66DE-64E4-9E48-6A5875D8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63BEAA9E-4861-A265-07D6-31CD35359DD5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583CF928-4377-3DD3-38F1-F86FD0E4B3C8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44C2E737-75E8-E210-3170-5CD26A9EAF62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FC028760-09EE-BBF0-E151-63E26EF2F6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C417FBEE-283C-B9B6-6993-3297FD61364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7DBDDD6B-B8DA-0361-7AD5-6825978D40D5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3012B2A2-2203-3237-B30A-90AC6C8CF003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5C40DF7F-1EDD-27BF-A702-CA0F4780112D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1AE325-B132-F298-5A55-8C13D5A1E32E}"/>
                </a:ext>
              </a:extLst>
            </p:cNvPr>
            <p:cNvSpPr txBox="1"/>
            <p:nvPr/>
          </p:nvSpPr>
          <p:spPr>
            <a:xfrm>
              <a:off x="3335322" y="4978973"/>
              <a:ext cx="12313469" cy="25889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[]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range(10):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s = int(input(f"{i+1}.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sayıyı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sayilar.append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print("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Girilen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sayılar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:",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487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B209A-4701-C405-D81F-121767CEF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>
            <a:extLst>
              <a:ext uri="{FF2B5EF4-FFF2-40B4-BE49-F238E27FC236}">
                <a16:creationId xmlns:a16="http://schemas.microsoft.com/office/drawing/2014/main" id="{F69988B1-B231-F6DF-C43B-1EF5F529ABE7}"/>
              </a:ext>
            </a:extLst>
          </p:cNvPr>
          <p:cNvSpPr txBox="1"/>
          <p:nvPr/>
        </p:nvSpPr>
        <p:spPr>
          <a:xfrm>
            <a:off x="1028541" y="3299489"/>
            <a:ext cx="9339694" cy="72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Bu haftayı bitirdiğinizde, 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D21CF35-768A-0CD1-588B-6FCCFC94A0CD}"/>
              </a:ext>
            </a:extLst>
          </p:cNvPr>
          <p:cNvSpPr txBox="1"/>
          <p:nvPr/>
        </p:nvSpPr>
        <p:spPr>
          <a:xfrm>
            <a:off x="1028700" y="1961331"/>
            <a:ext cx="16227196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Bu Haftanın Ders Kazanımları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FF5858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62" name="Grup 61">
            <a:extLst>
              <a:ext uri="{FF2B5EF4-FFF2-40B4-BE49-F238E27FC236}">
                <a16:creationId xmlns:a16="http://schemas.microsoft.com/office/drawing/2014/main" id="{4364F848-FBDD-618B-4E9B-6C7C1CD3F739}"/>
              </a:ext>
            </a:extLst>
          </p:cNvPr>
          <p:cNvGrpSpPr/>
          <p:nvPr/>
        </p:nvGrpSpPr>
        <p:grpSpPr>
          <a:xfrm>
            <a:off x="817362" y="4350763"/>
            <a:ext cx="9550872" cy="1483929"/>
            <a:chOff x="818991" y="4503175"/>
            <a:chExt cx="9550872" cy="1483929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98601668-2B57-2A80-8322-5A75BD404416}"/>
                </a:ext>
              </a:extLst>
            </p:cNvPr>
            <p:cNvSpPr txBox="1"/>
            <p:nvPr/>
          </p:nvSpPr>
          <p:spPr>
            <a:xfrm>
              <a:off x="2335070" y="5106706"/>
              <a:ext cx="8034793" cy="373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Önceki Hafta Tekrarı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4C47D165-E813-E8B7-F0FC-341EEAE7E696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1</a:t>
              </a:r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009C154D-F09F-0049-E3EA-3174EBED9D2A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0C423240-3109-B6A1-FBD9-7B4B4F7C31BA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20751A42-7FCF-05AF-3A7B-C15B0E574360}"/>
              </a:ext>
            </a:extLst>
          </p:cNvPr>
          <p:cNvGrpSpPr/>
          <p:nvPr/>
        </p:nvGrpSpPr>
        <p:grpSpPr>
          <a:xfrm>
            <a:off x="817362" y="5549168"/>
            <a:ext cx="8299629" cy="1483929"/>
            <a:chOff x="818991" y="4503175"/>
            <a:chExt cx="8299629" cy="1483929"/>
          </a:xfrm>
        </p:grpSpPr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CBA4AE82-02EE-A71E-0681-F7EB84F7ED5C}"/>
                </a:ext>
              </a:extLst>
            </p:cNvPr>
            <p:cNvSpPr txBox="1"/>
            <p:nvPr/>
          </p:nvSpPr>
          <p:spPr>
            <a:xfrm>
              <a:off x="2281413" y="5023696"/>
              <a:ext cx="6837207" cy="373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 err="1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While</a:t>
              </a: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 Döngü Uygulamaları</a:t>
              </a:r>
              <a:endParaRPr lang="en-US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65" name="TextBox 16">
              <a:extLst>
                <a:ext uri="{FF2B5EF4-FFF2-40B4-BE49-F238E27FC236}">
                  <a16:creationId xmlns:a16="http://schemas.microsoft.com/office/drawing/2014/main" id="{E44B1D7C-0542-ACCA-EB3F-CAE40E80C197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C535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2</a:t>
              </a:r>
              <a:endPara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C535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A7D8E3AF-542A-F614-1195-5F303D7CA5DB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id="{37C130DF-771D-5555-04AC-83E286100872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  <p:sp>
        <p:nvSpPr>
          <p:cNvPr id="83" name="TextBox 15">
            <a:extLst>
              <a:ext uri="{FF2B5EF4-FFF2-40B4-BE49-F238E27FC236}">
                <a16:creationId xmlns:a16="http://schemas.microsoft.com/office/drawing/2014/main" id="{7035ED04-6959-4195-B190-31CDD7DEF253}"/>
              </a:ext>
            </a:extLst>
          </p:cNvPr>
          <p:cNvSpPr txBox="1"/>
          <p:nvPr/>
        </p:nvSpPr>
        <p:spPr>
          <a:xfrm>
            <a:off x="9903058" y="8169069"/>
            <a:ext cx="9339694" cy="72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öğrenmiş olacaksınız.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54C362F-1990-B9F4-D80A-2471F730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0473D5FD-5E57-92C2-CEFF-72D0B0A89E14}"/>
              </a:ext>
            </a:extLst>
          </p:cNvPr>
          <p:cNvGrpSpPr/>
          <p:nvPr/>
        </p:nvGrpSpPr>
        <p:grpSpPr>
          <a:xfrm>
            <a:off x="9527021" y="4375953"/>
            <a:ext cx="8476760" cy="1483929"/>
            <a:chOff x="818991" y="4503175"/>
            <a:chExt cx="8476760" cy="1483929"/>
          </a:xfrm>
        </p:grpSpPr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FE94CCE4-BABE-E402-131C-9AFB2106D4F1}"/>
                </a:ext>
              </a:extLst>
            </p:cNvPr>
            <p:cNvSpPr txBox="1"/>
            <p:nvPr/>
          </p:nvSpPr>
          <p:spPr>
            <a:xfrm>
              <a:off x="2235583" y="5062667"/>
              <a:ext cx="7060168" cy="373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Break ve </a:t>
              </a:r>
              <a:r>
                <a:rPr lang="tr-TR" sz="2500" dirty="0" err="1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Continue</a:t>
              </a:r>
              <a:endParaRPr lang="en-US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C30B1F2B-0008-EB2B-CD07-A5C33A7628E7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5500" dirty="0">
                  <a:solidFill>
                    <a:srgbClr val="7ED957"/>
                  </a:solidFill>
                  <a:latin typeface="Fira Code"/>
                  <a:ea typeface="Fira Code"/>
                  <a:cs typeface="Fira Code"/>
                  <a:sym typeface="Fira Code"/>
                </a:rPr>
                <a:t>3</a:t>
              </a:r>
              <a:endPara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56C30521-BA77-6077-F2E1-A9BD33707974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7" name="TextBox 29">
              <a:extLst>
                <a:ext uri="{FF2B5EF4-FFF2-40B4-BE49-F238E27FC236}">
                  <a16:creationId xmlns:a16="http://schemas.microsoft.com/office/drawing/2014/main" id="{CBE85405-4D6B-C6BD-1BCF-0C2163699FD4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0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3CEF5-E38D-FAB3-AC94-DCBAE5391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92A98CB-5A57-A2DF-2C04-82ABCEC3185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B5EDD5C8-DD00-A4A4-A9CF-F0F541379480}"/>
              </a:ext>
            </a:extLst>
          </p:cNvPr>
          <p:cNvGrpSpPr/>
          <p:nvPr/>
        </p:nvGrpSpPr>
        <p:grpSpPr>
          <a:xfrm>
            <a:off x="285132" y="234528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F291FC9-7E21-7A1E-4689-688FBE1D2C47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BCEC9A7-7669-A87A-E015-948D8F7DF25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E5FE832F-5ABA-D176-33BC-D7BA7B829AA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0BB750F-6CAA-5B83-2830-8D607EFDDFE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EFD46B1E-1884-52A0-CD14-73E69CF920A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95AAC3C-BE00-3AB4-DDBD-76DBD2537AE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EA901954-C1C5-A7C1-25B8-E8334C27FAC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D0C3C972-D96E-C9BD-6D80-3573EE8EA721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332242E-3FC4-41E6-DD1A-4CAAA095A82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FAC5D54-4F74-F3DA-17BF-1EC3D6BE8CD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E904617-E376-E183-57F0-5A9C8DECB893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1DB51A69-3C1A-9E0A-EF49-1DB6295D622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5AD0BBB0-D10C-18C6-78BF-7420C674575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69CFF6E5-2729-C5B4-F69B-3F1BC8EFE7CC}"/>
              </a:ext>
            </a:extLst>
          </p:cNvPr>
          <p:cNvSpPr txBox="1"/>
          <p:nvPr/>
        </p:nvSpPr>
        <p:spPr>
          <a:xfrm>
            <a:off x="695528" y="3419951"/>
            <a:ext cx="640080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 önceki örnekte oluşturduğunuz listedeki 3’e bölünen sayıları ekrana yazdırınız.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520D1E94-382E-474D-6008-39445D57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9EC209C7-7D78-CA80-A309-189EFDF772D1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D8B7DC8A-0964-A2D2-9EDC-EA2ABF4B2D34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C0F962D2-87A6-693F-315B-43575C0FBB0F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56AD1F36-7929-72C8-A728-50B8FF85FA6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A72B529A-12A8-5841-7F8C-80CF3E045B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007F2212-AAC8-7B2D-F865-0EE005114D6D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A14AD9E5-CEAD-2601-AB19-27C07717408C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477EC0B4-2AA0-3DD0-D0F7-5DA81C5436E7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B3DD63-26FA-84E7-4C79-4A3E062ABDBE}"/>
                </a:ext>
              </a:extLst>
            </p:cNvPr>
            <p:cNvSpPr txBox="1"/>
            <p:nvPr/>
          </p:nvSpPr>
          <p:spPr>
            <a:xfrm>
              <a:off x="3340223" y="4170268"/>
              <a:ext cx="12313469" cy="40683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[]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range(10):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s = int(input(f"{i+1}.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sayıyı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sayilar.append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print("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Girilen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sayılar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:",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("listede 3’e bölünen sayılar : 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or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if sayi%3==0: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print(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761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EA562-B7F9-B7A4-8F51-AECFF1F79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CC6CD7C-1340-4D69-7C91-49A7E14E6C0E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B574B15A-51F1-FAF7-E6E9-99906E861DCA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2ACF9FD-37D9-9122-1BA1-A008A5A2583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2BB458D-84F5-634B-E088-6B1A639F5A4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9FDE7D0-DDA0-ADD0-9395-EDC4B7411A0F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94E6CA1-3E0C-6CC8-9E18-0251E290775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375B179B-14AE-251F-59A2-97689AFFF1D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DCE31631-E1DA-95D6-D2F2-0E6CD7F3E4B7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BABCF31-5785-EFCC-F63F-F41B6300765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7999EB82-8BCF-E127-6797-FDA10F1DBAF4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AE5CB37-B7F9-241A-03AD-8D3EAFFA001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F14F4E4D-D526-401F-CFA2-56D4B21E5CB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080042C-7DF2-CC43-369B-4BD6D27D92B1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CE294D9-9AC7-B30D-4436-1F4E5090FA5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8F4984E0-7A0D-19D2-CE7C-8D9808B0DB0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8CAE41FF-4254-CD87-E900-958EF1F1380A}"/>
              </a:ext>
            </a:extLst>
          </p:cNvPr>
          <p:cNvSpPr txBox="1"/>
          <p:nvPr/>
        </p:nvSpPr>
        <p:spPr>
          <a:xfrm>
            <a:off x="695528" y="3419951"/>
            <a:ext cx="64008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"</a:t>
            </a:r>
            <a:r>
              <a:rPr lang="tr-TR" sz="32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türkiye</a:t>
            </a: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cumhuriyeti - samsun üniversitesi - teknik bilimler meslek yüksek okulu – arka yüz yazılım geliştirme bölümü" içerisinde kaç adet ‘i’ geçmekte bulunuz.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3D797D57-27B7-D21C-B2CE-B3B6E2DA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2C720147-42B1-4534-1BA2-E3D6767A882F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2489F39C-F517-0FEB-9F5B-0BE9A30223A7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B10FBD90-1551-B60F-E80F-500A859CE86E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AFB7AE1E-44DC-7E5F-803A-4833CF0229D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C190CE1A-9520-6FE8-C529-8A28FEF976B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1433BB15-C4C2-BA34-2E83-C3DFC7C3F54B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5D731219-47B6-80EF-61BD-0E4D4BA39529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6E7E5B80-4746-7E82-5DA2-6321FEA7141E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870F04-76F6-57EF-B5AD-0406444D1DD5}"/>
                </a:ext>
              </a:extLst>
            </p:cNvPr>
            <p:cNvSpPr txBox="1"/>
            <p:nvPr/>
          </p:nvSpPr>
          <p:spPr>
            <a:xfrm>
              <a:off x="3340223" y="4170268"/>
              <a:ext cx="12313469" cy="44382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kelime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="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türkiye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cumhuriyeti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-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samsun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üniversitesi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-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teknik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bilimler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meslek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yüksek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okulu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-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arkayüz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yazılım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geliştirme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bölümü</a:t>
              </a: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</a:t>
              </a:r>
              <a:endParaRPr kumimoji="0" lang="tr-TR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sonuc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=0</a:t>
              </a:r>
              <a:endParaRPr kumimoji="0" lang="tr-TR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harf 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 </a:t>
              </a: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kelime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if </a:t>
              </a: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harf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=="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</a:t>
              </a:r>
              <a:r>
                <a:rPr kumimoji="0" lang="tr-TR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sonuc</a:t>
              </a: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</a:t>
              </a: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tr-TR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sonuc</a:t>
              </a: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+</a:t>
              </a: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1</a:t>
              </a:r>
              <a:endParaRPr kumimoji="0" lang="tr-TR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print("Bu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metinde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",</a:t>
              </a:r>
              <a:r>
                <a:rPr kumimoji="0" lang="tr-TR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sonuc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,"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adet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vardır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")</a:t>
              </a:r>
              <a:endParaRPr kumimoji="0" lang="tr-TR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91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E96DD-0D92-C2D6-1919-F69913A70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C25EAE10-D501-7420-8BC0-C7F49F0B5573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705156C-65DA-E574-EFD6-B6590A9CF124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485156B-598D-826A-83AD-AF82956ABA5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AD8AB0A-1054-48F2-9728-12417373E81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11B57D4-B8B3-39DD-94E9-2B0FEE2E4E1A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485077A9-F4E0-F4AE-3269-5D06B8F140E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2FE60BE9-7C9F-4E5E-BB97-93CF396F34C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28EBC27-BE0F-6686-31CA-9A1AFAFF4D8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0D4C673-8924-422B-59CA-F79E31031EF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D1952DF-D7B2-C4F3-ED7E-E9F7891B536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4E49371-A3DE-4E9D-2D2E-7E04A09A5AC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6FF4525-6C87-75FD-D768-D3D33D3F9C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E73317E-C9E0-F9A3-8B3F-EC2626BDCC41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E7810BFB-8841-30A3-8FEE-1C4B6E841A1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9D2923C-B922-21A9-8764-CC6B409902C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384D12A-8AAF-6F75-096D-06CBAA3B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9BDC9FBA-55F2-D011-FF3B-505725F0F99D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FD55E007-9798-0361-EF05-6AC89E710ED9}"/>
              </a:ext>
            </a:extLst>
          </p:cNvPr>
          <p:cNvGrpSpPr/>
          <p:nvPr/>
        </p:nvGrpSpPr>
        <p:grpSpPr>
          <a:xfrm>
            <a:off x="8305800" y="2628900"/>
            <a:ext cx="9678601" cy="7686368"/>
            <a:chOff x="2781854" y="3916888"/>
            <a:chExt cx="1303321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8597EAAA-DDDB-7D39-9AE2-4B754A14E54F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F4D5F752-7D38-E2CA-E6A4-9F7019C787D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FE241749-C704-E554-89A1-A41C02C6ECE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838EF45F-3F76-6132-C655-E5BE67D9C324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1A66B09A-EDDD-32C7-E7E9-28C4A5329CD5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1B1161DA-4B73-BCD8-7E56-B8E123187A36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CF64B5-4161-CD77-3192-53FA77600302}"/>
                </a:ext>
              </a:extLst>
            </p:cNvPr>
            <p:cNvSpPr txBox="1"/>
            <p:nvPr/>
          </p:nvSpPr>
          <p:spPr>
            <a:xfrm>
              <a:off x="3501597" y="5577263"/>
              <a:ext cx="12313469" cy="14028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(1,6):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('*’ * i)</a:t>
              </a:r>
            </a:p>
          </p:txBody>
        </p:sp>
      </p:grpSp>
      <p:pic>
        <p:nvPicPr>
          <p:cNvPr id="3" name="Resim 2" descr="ekran görüntüsü, simetri, bakışım, kalıp, desen, düzen, yıldız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4646C74-2ADB-7827-69C0-DB01D01D3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665716"/>
            <a:ext cx="2208722" cy="396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9206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8FA3E-5BE7-9D4D-4340-2DA93FDBB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AB5EB39C-7FDE-298B-5699-34146D3D386E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1D56B39F-C700-6BC9-0EBB-C66C265E8647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7327C3D-F77D-C9DB-AEDE-459C4CBE3D6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F328B553-51D6-FB59-D488-58EA86F58C0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88D10D61-58AB-2B52-97BD-B13C9594AA8A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F881CEE-96EF-8258-8180-948D289B345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D503737-C91E-DA69-420D-E3DF6C26EF6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2B5DA44A-0819-AE0B-46C9-C63CA8CE3A3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0A4FFED-F20F-D227-E5C6-FCB9CEDB0F6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5C1264D-1374-FCC2-BC83-C3228DA7880F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55CAC1C-9152-0B6A-6B6B-CF46B05DE18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20F779E-5EDC-EC39-88D9-9FD7458FE3D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F371DC6-E187-F872-F035-929F23A51FA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9DEBCED-729F-68BE-3DE6-8BD1CC203B6A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F87272B2-CECF-0C58-9019-1BCEC75C3014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8DD8324B-7D28-1E50-3AE4-AD3DAD20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6B06FDDB-1236-48F9-BEC6-0EA093B91931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EA7458B8-5BCB-F068-5AA1-099D69AFA10F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61539E90-233A-92EF-F886-6CDA071929CB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E788B408-C152-BED1-A932-14DAF3A0201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8F187A29-1342-D706-E816-481B4A1CDD1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4AFFE9E0-0D0A-7F6E-1615-754769615A84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20F3B7DC-3FA2-9543-C80D-ACCDACB7E2B0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B949C665-2097-70C3-11A8-CA4BC30E3DC6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D6BE51-CCEF-89AC-E1B4-21BF5FB4DE68}"/>
                </a:ext>
              </a:extLst>
            </p:cNvPr>
            <p:cNvSpPr txBox="1"/>
            <p:nvPr/>
          </p:nvSpPr>
          <p:spPr>
            <a:xfrm>
              <a:off x="3090790" y="5559947"/>
              <a:ext cx="12474843" cy="14028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(5,0,-1):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('*’ * i)</a:t>
              </a:r>
            </a:p>
          </p:txBody>
        </p:sp>
      </p:grpSp>
      <p:pic>
        <p:nvPicPr>
          <p:cNvPr id="21" name="Resim 20" descr="ekran görüntüsü, simetri, bakışım, tasarım, yıldız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01BADE3-74E6-9042-F13D-483F50977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660" y="3876752"/>
            <a:ext cx="2406229" cy="376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83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46F1F-21A1-4D87-0EBA-30E880797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07484F34-D033-46B5-8B3C-E59937F346A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89F517AB-5392-7486-C040-F3D20D15025C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0C73101-79FE-AC8B-50D8-6FD69A293F56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47E7668-BCDD-2FBF-1848-29F9F9DF9D6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8BF9420-6370-BE71-2602-A42B1A20320A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88263AAC-BA46-7D6D-96C2-33AEB82EDB5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F335FB5-4066-C281-CD1E-4D4575F1A256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9EAEB5A-8179-10B2-99A8-192FDC1C802B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111AE859-6AD2-6B6D-487D-3A3D0070162A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10A5654-FAAD-9079-85C9-50781E001636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A530E14C-29F2-23E6-ABEE-C958DFFCB26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383CD3A5-3283-150D-0B6A-72B1A6A3FA6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E90A3B7-4FDF-F145-D83B-E7531E507A3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4C782E9D-AA97-3325-ACBD-8412CB78E6A9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05F1AF3F-F2B6-9A68-55F5-4EA143F487A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5DDF3778-8AB5-E11D-3E43-2740CC14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5288AA2-8105-CFCC-6899-E596E8F837D8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6CE32BFE-ABB3-51B7-35BF-AADC277970CF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0211BC00-90D2-B04F-53A0-60C8367C4E96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20CED7D3-4345-D021-DB16-46BCC045C6F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F969203B-53D2-E113-1BB8-B169ED0B1FF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182513E7-BD16-0B7E-BC7C-8D85C0539F4E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74B9E883-43FF-B0BB-793D-F09F8EA49A3F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CB901DFB-EED2-C2D3-CFED-C9B2495C80AE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EF03EF-E5AF-DF15-0031-C978CB4B88F4}"/>
                </a:ext>
              </a:extLst>
            </p:cNvPr>
            <p:cNvSpPr txBox="1"/>
            <p:nvPr/>
          </p:nvSpPr>
          <p:spPr>
            <a:xfrm>
              <a:off x="3057168" y="4092731"/>
              <a:ext cx="12474843" cy="42086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5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(1,6):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('*'*i)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5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(4,0,-1):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('*'*i)</a:t>
              </a:r>
            </a:p>
          </p:txBody>
        </p:sp>
      </p:grpSp>
      <p:pic>
        <p:nvPicPr>
          <p:cNvPr id="3" name="Resim 2" descr="ekran görüntüsü, simetri, bakışım, havai fişek, yıldız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E11355B-2A55-88CB-2482-F9F4E84D5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238500"/>
            <a:ext cx="2819400" cy="542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43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4C1EA-5A2F-A960-42CA-5C94FBD7E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ADD5E18-BEAA-0371-08A5-3DF0E014E9AA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1337E73D-571A-87BC-BED8-46BB7BBAC564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E9EB50D-57E7-CF70-F766-6382903A400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895B751E-70F0-7D29-F354-E61E0988105C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8552584-BB1F-D7CD-15E9-F178319F214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9DCC5C5-D819-4D9E-2580-431CCE2F6FF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C9B9A12-C0D4-64A1-2078-55FF84E7631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10F5D2F-FCF0-F41B-A053-1F0408F7EFC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16A9902-ECA7-3EC0-C370-DD8DC6C3CCB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6312B691-6360-29E4-5EE1-454D0D3EB25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0DB542D9-05F2-9B60-CE1F-8181CC59DFA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2D9E256-0B78-5971-DF5E-74C6E61D68B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0C80C239-D109-8C16-5888-3574DC52FA0E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BDB6B4E-BBB4-2442-0172-7F64182B61C4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3F92EA45-D086-4394-17E7-38F6BDE5B175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803FB9DF-5D03-0F4E-F84B-021754F28807}"/>
              </a:ext>
            </a:extLst>
          </p:cNvPr>
          <p:cNvSpPr txBox="1"/>
          <p:nvPr/>
        </p:nvSpPr>
        <p:spPr>
          <a:xfrm>
            <a:off x="695528" y="3419951"/>
            <a:ext cx="64008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Genel yapı :</a:t>
            </a:r>
            <a:endParaRPr lang="tr-TR" sz="2800" b="1" dirty="0">
              <a:solidFill>
                <a:srgbClr val="FFCA04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31AED304-C0D4-0A54-930A-A38D4B47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EC81C6F5-3E54-DBC0-D2D1-B74DC9AF4D9E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E3BEC5C0-30B8-F12F-B7AD-113824DBD5B4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8AC96AF1-D85A-1E1F-3EAF-06C683D55094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7038D618-5A40-DDB3-D62D-6861B652164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0D413395-ECE1-D6CC-A20F-4E6CEB15904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72FDDF9D-18DE-5D99-7CA7-9EC7935033EE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6645A11B-E2EC-8292-74A2-640135AEE225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95CBCE31-E3A0-8AF4-954F-080033FEE36A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A9D615-FF8A-533D-6BCB-8EB09B5EB96F}"/>
                </a:ext>
              </a:extLst>
            </p:cNvPr>
            <p:cNvSpPr txBox="1"/>
            <p:nvPr/>
          </p:nvSpPr>
          <p:spPr>
            <a:xfrm>
              <a:off x="2957276" y="4867501"/>
              <a:ext cx="12313469" cy="25507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i=0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(i&lt;5):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print(“Kodlama”)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i=i+1</a:t>
              </a:r>
              <a:endParaRPr kumimoji="0" lang="tr-TR" sz="5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756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9FFFC-2DC5-705C-E71C-908D916B7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86C6628-58F3-D0A0-62DD-FFB95CE2C9AA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173705FC-C2A4-3820-A193-06E7BC372F6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FD0748A-60F7-D2D2-43B0-47020D0AE9E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40828402-52F7-CF75-D46E-3CC7C8AB72F0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73AD8B13-0F2C-C42F-EF9A-9682FEEE54C6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8BC0212-DF54-6101-B382-B904D87C0C8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4619ECCC-76F1-3FA8-F3F5-0491AB7DF540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BD96B20-501E-181D-A413-20249EE2E2C2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C0FAD8E1-9B93-ED0D-AC9F-F9F63EC8F0E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D00409F-0A5C-7416-0C68-5A35AA3A89E6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19FC9A97-ECD9-C038-B15A-FEE55183DD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FABBA8F3-8B42-E10E-8379-640DDF557EC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9D8AE7D9-4061-A536-8D45-07389A5E9C3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D99D0D8F-CBFA-8FFA-FA57-E175056359AD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F1CE78A-89EA-DAE8-718F-6BAB725497E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E31BE327-92F5-E14E-18D3-0D9EA681319E}"/>
              </a:ext>
            </a:extLst>
          </p:cNvPr>
          <p:cNvSpPr txBox="1"/>
          <p:nvPr/>
        </p:nvSpPr>
        <p:spPr>
          <a:xfrm>
            <a:off x="10855096" y="3914639"/>
            <a:ext cx="64008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Çıktı :</a:t>
            </a:r>
          </a:p>
          <a:p>
            <a:pPr lvl="0" algn="just">
              <a:spcBef>
                <a:spcPct val="0"/>
              </a:spcBef>
              <a:defRPr/>
            </a:pPr>
            <a:endParaRPr lang="tr-TR" sz="3200" b="1" dirty="0">
              <a:solidFill>
                <a:srgbClr val="7ED95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pl-PL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Kodlama</a:t>
            </a:r>
          </a:p>
          <a:p>
            <a:pPr lvl="0" algn="just">
              <a:spcBef>
                <a:spcPct val="0"/>
              </a:spcBef>
              <a:defRPr/>
            </a:pPr>
            <a:r>
              <a:rPr lang="pl-PL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Kodlama</a:t>
            </a:r>
          </a:p>
          <a:p>
            <a:pPr lvl="0" algn="just">
              <a:spcBef>
                <a:spcPct val="0"/>
              </a:spcBef>
              <a:defRPr/>
            </a:pPr>
            <a:r>
              <a:rPr lang="pl-PL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Kodlama</a:t>
            </a:r>
          </a:p>
          <a:p>
            <a:pPr lvl="0" algn="just">
              <a:spcBef>
                <a:spcPct val="0"/>
              </a:spcBef>
              <a:defRPr/>
            </a:pPr>
            <a:r>
              <a:rPr lang="pl-PL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Kodlama</a:t>
            </a:r>
          </a:p>
          <a:p>
            <a:pPr lvl="0" algn="just">
              <a:spcBef>
                <a:spcPct val="0"/>
              </a:spcBef>
              <a:defRPr/>
            </a:pPr>
            <a:r>
              <a:rPr lang="pl-PL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Kodlama</a:t>
            </a:r>
            <a:endParaRPr lang="tr-TR" sz="2800" b="1" dirty="0">
              <a:solidFill>
                <a:srgbClr val="FFCA04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74B586F-0F1B-B2D7-9968-7A624B35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DBB02E9-9F45-4D6A-5B65-61F6EDCE8D9C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61A602FD-526E-C5BA-26AA-F2903B52DF79}"/>
              </a:ext>
            </a:extLst>
          </p:cNvPr>
          <p:cNvGrpSpPr/>
          <p:nvPr/>
        </p:nvGrpSpPr>
        <p:grpSpPr>
          <a:xfrm>
            <a:off x="658809" y="2763517"/>
            <a:ext cx="7619637" cy="6052756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C8B3BD57-0E74-3B6F-4B93-2E5B6791F7EA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51545A67-3ADB-AF0E-2556-1A7D58D4F8F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418FD995-A9C5-797A-BB66-C6C1DED5D2B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DF7F35A9-6853-A931-F9DD-16FFE55EE7D5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1A2FCEF7-052F-3857-7B4E-208143BD95DF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BBEBD2C3-34D3-3186-3976-323CBAF8CBE7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D6B855-E2B8-252B-88B6-A3084D48C208}"/>
                </a:ext>
              </a:extLst>
            </p:cNvPr>
            <p:cNvSpPr txBox="1"/>
            <p:nvPr/>
          </p:nvSpPr>
          <p:spPr>
            <a:xfrm>
              <a:off x="3002732" y="5783443"/>
              <a:ext cx="12313469" cy="23321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nn-NO" sz="36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i=0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nn-NO" sz="36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(i&lt;5):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nn-NO" sz="36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print(“Kodlama”)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nn-NO" sz="36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i=i+1</a:t>
              </a:r>
              <a:endParaRPr lang="tr-TR" sz="36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657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77ECD-0F61-7743-D7E4-CD72C7E66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7CF0998F-236D-D59B-39B4-7CC65304F12E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2D14BE1-70AC-416B-34E8-6CEADE506BCC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686FE71-2E40-7AA2-7A24-A6AE3C348E8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293A714-FD5F-0C2E-05FB-B9467ABCF79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5E5DECC-BA36-D0F2-BE25-037E002E983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3AE9AF5A-B800-2D6D-2305-A1AD4DE5C9F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982DC01-CD25-E754-C7D3-36E422295505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B16FA0A-8646-1A8B-1FE8-D262D6D550C2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2BCD5024-1A55-3B40-E9EA-DA459C15DD34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59CDFFE0-BC43-41EA-CA2B-DC4F28B6A6B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79F4D9C-1043-15F0-D4C3-2DFA6FDCFC8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A7B7A7E-55B6-0C4B-AC0A-020443B99BC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F7A1EED7-CBCB-4ED1-ADA1-9A126996570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B1182180-494E-C3A9-E3E9-873D1727D3D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514308A7-6DF7-8361-8184-49B1E787F9F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525C4F3-2FD4-B204-48FB-7F850E2F17B6}"/>
              </a:ext>
            </a:extLst>
          </p:cNvPr>
          <p:cNvSpPr txBox="1"/>
          <p:nvPr/>
        </p:nvSpPr>
        <p:spPr>
          <a:xfrm>
            <a:off x="306057" y="2895263"/>
            <a:ext cx="8490835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Sonsuz döngü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E6149D60-7318-44C2-4126-7B5E2DAA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E9CE63D-EF68-C6D9-33C3-5FF1D0A0DEEC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E889A0AD-6D5A-1F1B-20A1-FC3AAA564ECF}"/>
              </a:ext>
            </a:extLst>
          </p:cNvPr>
          <p:cNvGrpSpPr/>
          <p:nvPr/>
        </p:nvGrpSpPr>
        <p:grpSpPr>
          <a:xfrm>
            <a:off x="4794821" y="2600632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6483C5D8-DBE2-4B51-88AF-488F5F7A49D3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20BD3AD2-1DC8-A8E8-AD52-DDFE913EDED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25BF6841-B780-4B91-4BB3-4CE7E04D33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8BCDBD54-D0DD-D65A-EE40-F961386617AB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1043250C-6AF6-0573-8B6D-8AC03709D8A6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8DB70517-A202-3200-D26B-98A3C974136A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620BD0-ECE2-7B6C-2120-758FEC76F70F}"/>
                </a:ext>
              </a:extLst>
            </p:cNvPr>
            <p:cNvSpPr txBox="1"/>
            <p:nvPr/>
          </p:nvSpPr>
          <p:spPr>
            <a:xfrm>
              <a:off x="3340223" y="4000951"/>
              <a:ext cx="11630971" cy="42086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5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r-TR" sz="5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30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r-TR" sz="5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5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</a:t>
              </a:r>
              <a:r>
                <a:rPr lang="tr-TR" sz="5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5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5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 50)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	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5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5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5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5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502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256DC-C458-9257-EAA9-3A295E461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2AEBAC06-ADDC-43EC-C312-2902B763527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EA38B06-061C-74C9-0A7C-5CA82BE078EC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646ECDB-6D9C-7802-9AC4-265F702696A9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5E642A2B-1D20-0323-DD44-9382B199BC9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9BB8C013-1F91-D44A-4594-A0F059A8F358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C9CFF942-10CE-FFD5-CE96-263301F46F9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10A3533-AEFF-D4E0-52FB-C2879699A0F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217B330C-AEAE-A6A3-3F10-233F227D51F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F95132E-45D1-E36D-63E7-39AC6C27F04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565AFF91-F9C9-001D-CDFA-8938ADBB95A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4A8CE67A-AF7A-27FE-6B70-AC7C34624CE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DB93C06-FAA3-2D6C-51B4-17F040C8413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CC43D36-499F-2F4D-7679-FDF04DBA7B5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6983458-65EA-388A-7EAC-4038988DF02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45484C8-B06B-A748-BBAD-291B938EAB1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0E83F12-796A-D823-0411-00AF75E5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D7A6500-B4FE-8087-6AEF-FEB162E95BEF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AB3FE605-9DC9-62E2-B590-356030B52114}"/>
              </a:ext>
            </a:extLst>
          </p:cNvPr>
          <p:cNvGrpSpPr/>
          <p:nvPr/>
        </p:nvGrpSpPr>
        <p:grpSpPr>
          <a:xfrm>
            <a:off x="4509232" y="2631358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6F2DAB96-1623-309C-AE7C-CBD2D6F6B173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2AB7F684-F993-A378-99E7-606F00F9CE8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7B4AC7A8-1AD0-D579-14C6-171B7BEA556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19B0CBD8-5188-3A86-222F-03D3E4238305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BA7F41BC-1D6B-DD7B-A54E-4B822E064235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CE7AB17B-56DA-E3C5-4AB0-19568013F7B0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8A3957-33C9-F4E4-6527-E2D9DAD5C411}"/>
                </a:ext>
              </a:extLst>
            </p:cNvPr>
            <p:cNvSpPr txBox="1"/>
            <p:nvPr/>
          </p:nvSpPr>
          <p:spPr>
            <a:xfrm>
              <a:off x="3313629" y="4628649"/>
              <a:ext cx="11630971" cy="22318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r-TR" sz="5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r-TR" sz="4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4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</a:t>
              </a:r>
              <a:r>
                <a:rPr lang="tr-TR" sz="4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(True)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	</a:t>
              </a:r>
              <a:r>
                <a:rPr kumimoji="0" lang="tr-TR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4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(‘Sonsuz Döngü’)</a:t>
              </a:r>
              <a:endPara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360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BCC01-BFAC-B33A-53C5-7E51E7930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B208AC43-A699-E2F4-7DB9-D8DF4DEB1E16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A5564DF4-DD7A-B1F7-C970-F9BF16624570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5B6B306-8504-4B8E-1826-BF9BF027E254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3988C5A-349B-AA4D-F21B-833AC8D09475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4BBB962F-0675-046F-1D11-7FF7380ED51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15655A6A-2E0C-8C63-B215-1307FBF46A5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32D7F31-6382-7491-938A-DF1D7B055365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281B09AA-229D-9B30-5DA2-479CEA50B05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3D5D0F4F-A2BD-369D-5FEC-2ADE91D7281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2DFEC85E-8099-721E-63B0-2C1B1686C52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BC128A7-1B25-924A-20C6-7F528939E5F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6E0D47A6-9AB7-65A4-4762-02E24BACED3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B0C049E-3FCF-F320-8757-6D39AF7B450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F613753E-9F63-C2B7-E098-ABDC51C41CC9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1379DEE-504B-4F61-BF93-05E27BAB4DF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004104A9-047C-F0C5-7610-DC3F24D7CA11}"/>
              </a:ext>
            </a:extLst>
          </p:cNvPr>
          <p:cNvSpPr txBox="1"/>
          <p:nvPr/>
        </p:nvSpPr>
        <p:spPr>
          <a:xfrm>
            <a:off x="1295400" y="2895263"/>
            <a:ext cx="7116231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1-30 (30 dâhil) arasındaki tek sayıları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71B006A-B9EA-42D0-E16D-8BFBD1D0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48BA79D-8CA5-98EF-FA98-E52B4DBBFA0A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60F0CA87-5BA5-1E69-BA50-A5399ED49ADE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DDDD1367-1638-DA10-453E-F051B91ED88A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5CBD8F03-2B15-FC0D-1011-0688A44D411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3F8E60F7-8BEF-4055-3D48-EEF5951264C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ADDCB2B3-00EC-0C43-56B2-F20D3EDC8405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314C48DB-5BF6-ABC1-2E36-2D18C7895414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7E7DBAC1-A9D4-5F89-AAF3-AE47329B1E96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6F6B0F-7338-B03C-2D11-20F221218737}"/>
                </a:ext>
              </a:extLst>
            </p:cNvPr>
            <p:cNvSpPr txBox="1"/>
            <p:nvPr/>
          </p:nvSpPr>
          <p:spPr>
            <a:xfrm>
              <a:off x="3340223" y="4441033"/>
              <a:ext cx="11975977" cy="34434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1</a:t>
              </a:r>
            </a:p>
            <a:p>
              <a:pPr lvl="0">
                <a:spcBef>
                  <a:spcPct val="0"/>
                </a:spcBef>
                <a:defRPr/>
              </a:pPr>
              <a:endParaRPr lang="en-US" sz="4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</a:t>
              </a: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&lt;= 30: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if </a:t>
              </a: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% 2 == 1: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print(</a:t>
              </a: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+= 1</a:t>
              </a:r>
              <a:endParaRPr lang="tr-TR" sz="4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713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D620A-C382-3472-CD27-A244F864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734731DD-B3AA-317B-A147-08A44A098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AEF4ADB9-70B8-4888-CFB3-C0452B20B9D9}"/>
              </a:ext>
            </a:extLst>
          </p:cNvPr>
          <p:cNvGrpSpPr/>
          <p:nvPr/>
        </p:nvGrpSpPr>
        <p:grpSpPr>
          <a:xfrm>
            <a:off x="381000" y="3297598"/>
            <a:ext cx="8534400" cy="3217502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0E942F1-2EA4-D49E-26F4-8460D44FDB6E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19B7BB7-C4C3-913C-4BAA-1B7ADD16348A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B7A8A86-CD6D-EFDC-230E-21C76B4663B0}"/>
              </a:ext>
            </a:extLst>
          </p:cNvPr>
          <p:cNvSpPr txBox="1"/>
          <p:nvPr/>
        </p:nvSpPr>
        <p:spPr>
          <a:xfrm>
            <a:off x="914400" y="3600449"/>
            <a:ext cx="10138647" cy="258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B1728B84-715D-9B09-B7FA-786AD569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700432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3AEF1-D3E9-DF27-07B7-519E6A631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0CFA8032-F48B-20B6-1FEA-76ED48435B97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D2176F2-3DF4-A650-04BB-82C07DB24A3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E08910F-9865-6C5E-FA80-0A88050E2458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1EE5F542-4262-5950-6E78-A94853755B8C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2B280BC6-419B-062A-EAE2-4111BB87AD78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1B247447-B3FB-B5D1-0E57-E7821BCF3FA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C36AA63-5D2E-1B50-B386-035D02B14C4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A7A2F630-DC24-3B55-5DC6-E116D9DC586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B825209-C9D1-4C00-BC27-03B1E72BD11E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4A5A025F-DD22-6F14-4693-C30B822E5F5E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CC13D45-26AB-CD95-37B1-9D6618B1E7B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B9E05CAB-7414-5B26-4A77-1FDF4D8E133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BB6E056-1A15-8DF8-DFC9-E98B74587D51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A1B7AB5F-75B3-24F4-9039-E32E14A0D20D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9F656F8-50DE-9269-A7EB-774E6A57BCA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7DB23951-C8C1-D41C-243C-DCFFE5940476}"/>
              </a:ext>
            </a:extLst>
          </p:cNvPr>
          <p:cNvSpPr txBox="1"/>
          <p:nvPr/>
        </p:nvSpPr>
        <p:spPr>
          <a:xfrm>
            <a:off x="1295400" y="2895263"/>
            <a:ext cx="7116231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60-30 (30 dâhil değil) arasındaki çift sayıları azalan sırada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456063CE-CDC9-40D7-26A1-7FFDE975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6CA275C5-1A0B-9A93-95E2-D8766AEF3D43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D3B0C781-86F7-C848-6A04-919E15653891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DDF75353-5DDE-E1A9-A334-81DCA2648B03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C79DE7CB-5834-D188-46D2-C3464FFE89D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015E2859-CB02-2BC1-CC49-07FA4409527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11050E6C-82F0-6923-07ED-CFB1EA13BFD2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CCF1A1CE-C7E2-80FA-78B9-5F778FC50AA6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FB81DF6E-6559-0501-3ED8-C3155AFC7D55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F83C0B-5A24-8DD1-D1AB-4EFD20A9ADE2}"/>
                </a:ext>
              </a:extLst>
            </p:cNvPr>
            <p:cNvSpPr txBox="1"/>
            <p:nvPr/>
          </p:nvSpPr>
          <p:spPr>
            <a:xfrm>
              <a:off x="3340223" y="4441033"/>
              <a:ext cx="11975977" cy="34434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60</a:t>
              </a:r>
            </a:p>
            <a:p>
              <a:pPr lvl="0">
                <a:spcBef>
                  <a:spcPct val="0"/>
                </a:spcBef>
                <a:defRPr/>
              </a:pPr>
              <a:endParaRPr lang="en-US" sz="4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</a:t>
              </a: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&gt; 30: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if </a:t>
              </a: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% 2 == 0: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print(</a:t>
              </a: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-= 1</a:t>
              </a:r>
              <a:endParaRPr lang="tr-TR" sz="4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682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C1071-8B3B-18DB-3C9D-8D00F49B9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F426D398-36D4-0C09-411C-EB524149A84D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445D72CA-BCCB-B86B-5CFA-93329777EEC2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1A977C6-5D3E-2D7A-50AA-3E7B05857EF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AE27FEA8-A855-FD94-2597-9C7F4914DD85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29BD283-1C65-022E-B58F-177ED07274AF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0BFB794-6239-1726-0E91-B2BC9B3AEC3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BD74A011-F399-44D4-EF17-EBEB9E3F4D15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D66FECA1-C38F-4764-6D12-CE2D6D8151A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4307E65-860F-F34D-C229-591B759A583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E772F8F-E6AC-1BD4-C694-A99C5027987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ACA84D91-594E-2EAB-4FFF-21CFD127C43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93FDCF7-18E8-838C-4551-3D36CB0331F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F9EDD50-6046-4EA6-B08F-7218194220F9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AB6DBE09-4715-C8B0-9E44-2726B67516D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4D47612-DDEF-A677-5476-1E01067BBEA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449A6CE9-D3A9-F2A4-35A5-2FD3CBF46C09}"/>
              </a:ext>
            </a:extLst>
          </p:cNvPr>
          <p:cNvSpPr txBox="1"/>
          <p:nvPr/>
        </p:nvSpPr>
        <p:spPr>
          <a:xfrm>
            <a:off x="1295400" y="2895263"/>
            <a:ext cx="7116231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2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4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5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6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7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8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9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10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11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12 . sınıf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A22F680-D5A1-3E0A-7F34-53EBC693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4A5A128-8A99-BBD6-DEE3-95CC08480348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49FDABAC-DD0F-39FF-5703-B1BA37236AD0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9F752E23-6C71-49E8-0E36-783879575DD6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CFFB69A5-FFD9-CA84-7B86-0C7807284E8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14905F76-7C73-05E6-9CC6-9D5A3D61F6B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C8D43559-3B53-CF24-D988-FED53CB8C0BA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9B289BE9-5D39-14F9-EA9B-4691E58D3983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BDF32817-21F9-FCF4-5CC3-FF639C13A734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BB2716-FD2E-9875-621E-052B63D3850F}"/>
                </a:ext>
              </a:extLst>
            </p:cNvPr>
            <p:cNvSpPr txBox="1"/>
            <p:nvPr/>
          </p:nvSpPr>
          <p:spPr>
            <a:xfrm>
              <a:off x="3340223" y="4441033"/>
              <a:ext cx="11975977" cy="2359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3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sinif</a:t>
              </a:r>
              <a:r>
                <a:rPr lang="en-US" sz="3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1</a:t>
              </a:r>
            </a:p>
            <a:p>
              <a:pPr lvl="0">
                <a:spcBef>
                  <a:spcPct val="0"/>
                </a:spcBef>
                <a:defRPr/>
              </a:pPr>
              <a:endParaRPr lang="en-US" sz="3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3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</a:t>
              </a:r>
              <a:r>
                <a:rPr lang="en-US" sz="3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sinif</a:t>
              </a:r>
              <a:r>
                <a:rPr lang="en-US" sz="3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&lt;= 12: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3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print(f"{</a:t>
              </a:r>
              <a:r>
                <a:rPr lang="en-US" sz="3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sinif</a:t>
              </a:r>
              <a:r>
                <a:rPr lang="en-US" sz="3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} . </a:t>
              </a:r>
              <a:r>
                <a:rPr lang="en-US" sz="3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sınıf</a:t>
              </a:r>
              <a:r>
                <a:rPr lang="en-US" sz="3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3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3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sinif</a:t>
              </a:r>
              <a:r>
                <a:rPr lang="en-US" sz="3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+= 1</a:t>
              </a:r>
              <a:endParaRPr lang="tr-TR" sz="3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293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F214F-F5B6-A6D7-DA39-FBFBF7D9F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FF0BE2F-126E-4DF5-C9EA-7B52B06E2186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24FFA095-E59F-9B7A-48C8-09C16B839CB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F8E7BEE-FF87-DF30-5F38-4CC21BB7146C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8461627-C3B1-61A7-E8AD-5CF349B0737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35B06E74-A0A6-F3B9-2873-823F220287B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CDE14AC3-DA79-3C54-4D26-4574C2F31E7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F969062-33BE-51E2-1DF6-BD7899D9990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F846395-0053-8C81-C615-189A9AB59A6E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419A2CC-8706-A0E9-B234-3A892D3B078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5F30C3E9-ABDD-33F1-1916-2C68F7E5973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30926CD-9D09-D9A5-0E80-67CF52A8E2B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A71D08D-61AB-1FBC-BCD0-52642B2FFF3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D62D9F28-57A0-D97D-C03F-51451127CA7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C007E0CB-6BCD-C68B-E23B-D597BF91329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2DBF19B-803F-949F-F7C7-72CB11EB5CC0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BBCB8756-6FB0-6DBA-4FF9-9FDE73E832D0}"/>
              </a:ext>
            </a:extLst>
          </p:cNvPr>
          <p:cNvSpPr txBox="1"/>
          <p:nvPr/>
        </p:nvSpPr>
        <p:spPr>
          <a:xfrm>
            <a:off x="1295400" y="2895263"/>
            <a:ext cx="711623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 ekrana 5 sayısı girene kadar sayıyı tekrar isteyin.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276F2225-E093-338A-CDE2-B7E84544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22DC32B1-30F5-18A2-3D7B-1191AC4FF6E5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05042EB9-EA92-0867-5CEA-3D18774BDB74}"/>
              </a:ext>
            </a:extLst>
          </p:cNvPr>
          <p:cNvGrpSpPr/>
          <p:nvPr/>
        </p:nvGrpSpPr>
        <p:grpSpPr>
          <a:xfrm>
            <a:off x="818535" y="4005767"/>
            <a:ext cx="16949839" cy="6281233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C5E283B3-ABB9-5E2C-63E4-60D89B1FC437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8A299A36-91F3-27AE-4A19-DAA33D2E06F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702B96A9-CEE1-D3AE-AE6F-1350632364B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0C71F161-0BC0-1259-3DB4-8F014DF39E5C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31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339B67E4-D460-C2AD-1B3D-294A82769CD0}"/>
                    </a:ext>
                  </a:extLst>
                </p:cNvPr>
                <p:cNvSpPr/>
                <p:nvPr/>
              </p:nvSpPr>
              <p:spPr>
                <a:xfrm>
                  <a:off x="2429510" y="5087015"/>
                  <a:ext cx="2606040" cy="915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BF8A0694-77FE-7BAE-66AD-8A70AE017918}"/>
                  </a:ext>
                </a:extLst>
              </p:cNvPr>
              <p:cNvSpPr/>
              <p:nvPr/>
            </p:nvSpPr>
            <p:spPr>
              <a:xfrm>
                <a:off x="3361597" y="409335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DE1511-A9DD-1A2F-1678-99E189388497}"/>
                </a:ext>
              </a:extLst>
            </p:cNvPr>
            <p:cNvSpPr txBox="1"/>
            <p:nvPr/>
          </p:nvSpPr>
          <p:spPr>
            <a:xfrm>
              <a:off x="3154430" y="4697300"/>
              <a:ext cx="11975977" cy="37455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int(input("5 </a:t>
              </a:r>
              <a:r>
                <a:rPr lang="en-US" sz="4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sayısını</a:t>
              </a:r>
              <a:r>
                <a:rPr lang="en-US" sz="4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4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girin</a:t>
              </a:r>
              <a:r>
                <a:rPr lang="en-US" sz="4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  <a:endParaRPr lang="tr-TR" sz="4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en-US" sz="4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4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</a:t>
              </a:r>
              <a:r>
                <a:rPr lang="en-US" sz="4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!= 5: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4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int(input("</a:t>
              </a:r>
              <a:r>
                <a:rPr lang="en-US" sz="4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Yanlış</a:t>
              </a:r>
              <a:r>
                <a:rPr lang="en-US" sz="4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! </a:t>
              </a:r>
              <a:r>
                <a:rPr lang="en-US" sz="4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Tekrar</a:t>
              </a:r>
              <a:r>
                <a:rPr lang="en-US" sz="4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4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deneyin</a:t>
              </a:r>
              <a:r>
                <a:rPr lang="en-US" sz="4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  <a:endParaRPr lang="tr-TR" sz="4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en-US" sz="4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4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print("Doğru </a:t>
              </a:r>
              <a:r>
                <a:rPr lang="en-US" sz="4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sayıyı</a:t>
              </a:r>
              <a:r>
                <a:rPr lang="en-US" sz="4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4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girdiniz</a:t>
              </a:r>
              <a:r>
                <a:rPr lang="en-US" sz="4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!")</a:t>
              </a:r>
              <a:endParaRPr lang="tr-TR" sz="4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729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542F0-A0E9-C3C3-10A6-82C94FCF4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F07BDA0F-A479-3364-58F2-078B7D6E4B82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E619F18-BF00-B4C8-4578-7AD549580CD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5444892-E00F-A6B6-8991-1F1EF98AC61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A20951B7-9EAD-712C-4891-0F742FF69B9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9647648-6BA4-4EFB-6C5B-89338E6A4A75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C4CC20F-1766-08F3-8B24-20420F6355C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48D5A492-AA41-5AAE-E2F4-3F52C69E1C8D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A6925A6-8CEF-9F7E-6A74-FC9B659660B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FE935AE-C35A-FDEC-2267-3C0CF4C51B0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D398309D-AB1E-9F3C-8A16-F826B54AFE49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41F8C616-4431-4CFE-4128-954295EF477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9AB6BEE-FE78-3860-F99B-EB8E63FF474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61B7E49-003C-F72C-426A-E323D54B9CE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C31C766-2999-34EB-6DA9-91967621BBC4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E71976A1-F439-78B4-9595-E591DE32735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06063F93-8EDA-134D-5BDE-40D29AB2F985}"/>
              </a:ext>
            </a:extLst>
          </p:cNvPr>
          <p:cNvSpPr txBox="1"/>
          <p:nvPr/>
        </p:nvSpPr>
        <p:spPr>
          <a:xfrm>
            <a:off x="1295400" y="2895263"/>
            <a:ext cx="7116231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Girilen iki sayı arasındaki sayıları toplayan programı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5BE91C8-1ABE-480E-109E-E74C1DC0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7147AE8-C193-23C2-AB67-F804979E11B3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D3451B43-C8CB-AABF-5DA1-C3CFEB276692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CE0E7FC2-87E6-EEB1-0F25-C45C7EF93A90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CC1AF33D-7B0A-9E00-6160-62C75B9DDF9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8E2E5A2A-32F7-993D-5CCE-BE4D22D38FC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4E04788A-1AF9-F3A5-E005-90C97E80F76A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C1F3924E-B615-0575-D0ED-303FF9962FBD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1F1F1FDF-3AFF-CCE9-10CA-AFD1739268C5}"/>
                  </a:ext>
                </a:extLst>
              </p:cNvPr>
              <p:cNvSpPr/>
              <p:nvPr/>
            </p:nvSpPr>
            <p:spPr>
              <a:xfrm>
                <a:off x="3361597" y="409335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71FA3E-331C-E8D8-3C77-0507E0179093}"/>
                </a:ext>
              </a:extLst>
            </p:cNvPr>
            <p:cNvSpPr txBox="1"/>
            <p:nvPr/>
          </p:nvSpPr>
          <p:spPr>
            <a:xfrm>
              <a:off x="3027668" y="4314660"/>
              <a:ext cx="11975977" cy="36475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sayi1 = int(input("Birinci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sayıyı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giriniz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sayi2 = int(input("İkinci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sayıyı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giriniz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</a:p>
            <a:p>
              <a:pPr lvl="0">
                <a:spcBef>
                  <a:spcPct val="0"/>
                </a:spcBef>
                <a:defRPr/>
              </a:pPr>
              <a:endParaRPr lang="en-US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0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baslangic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min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sayi1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,sayi2)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bitis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max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(sayi1,sayi2)</a:t>
              </a:r>
              <a:endParaRPr lang="en-US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en-US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baslangic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&lt;=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bitis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+=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baslangic</a:t>
              </a:r>
              <a:endParaRPr lang="en-US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baslangic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+= 1</a:t>
              </a:r>
            </a:p>
            <a:p>
              <a:pPr lvl="0">
                <a:spcBef>
                  <a:spcPct val="0"/>
                </a:spcBef>
                <a:defRPr/>
              </a:pPr>
              <a:endParaRPr lang="en-US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print(f"{sayi1}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ile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{sayi2}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arasındaki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sayıların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toplamı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{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}")</a:t>
              </a:r>
              <a:endParaRPr lang="tr-TR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520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C1D65-A377-CDA8-7043-F1F7C5F93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CF74A003-A82E-0567-45E5-299E57F4D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82013C4A-B3DB-E66C-DA54-28C83F7F0F37}"/>
              </a:ext>
            </a:extLst>
          </p:cNvPr>
          <p:cNvGrpSpPr/>
          <p:nvPr/>
        </p:nvGrpSpPr>
        <p:grpSpPr>
          <a:xfrm>
            <a:off x="381000" y="3297598"/>
            <a:ext cx="8534400" cy="3217502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B3171AB-AED0-FEDD-B443-5817B3A8B7E0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5DE2F88-B51D-406C-CA7F-1347F7C7E91E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5330C126-4DC7-CE56-8710-B03E70D74F68}"/>
              </a:ext>
            </a:extLst>
          </p:cNvPr>
          <p:cNvSpPr txBox="1"/>
          <p:nvPr/>
        </p:nvSpPr>
        <p:spPr>
          <a:xfrm>
            <a:off x="914400" y="3600449"/>
            <a:ext cx="10138647" cy="258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Döngü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7328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	Uygulamaları</a:t>
            </a:r>
            <a:endParaRPr kumimoji="0" lang="tr-TR" sz="73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C4337465-5BAE-1FBC-5255-81D2D8AF6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2965099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6CAD3-8EE3-30B1-FF48-012B1313E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E92935ED-7B6E-5543-EC38-F5918601FDE1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DCDA866-67E4-77CD-7037-F3C13A5C210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07EF50B-93A4-C727-4397-2168F5AA3D8C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AEA92D0-1FB0-669F-6B2A-0D58D3F4C0C4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9EFC34F5-C96C-330B-2476-5758390DC5D8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2190BC6-C088-FD99-5EE3-5E51EA985EE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4D189A06-609D-D8C7-C99D-A34840EDAB9C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C016840C-D969-3477-4B5B-EA7F209EE182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DC1A10C-07B1-C275-D93B-129054732451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F3DA0AC-352A-ED06-1886-B9BD4A9B0F8E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44AB5FC6-66F9-3BCE-4255-96CB942D770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E6CF1E8-29F9-0CE1-809E-46A97F35375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E5F715B-360F-DDAF-9012-831D352C8E69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553F47B-5BB5-1697-04CF-0557283F9E65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7EB705C5-15AA-360F-CA7B-E3E66874CFF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5372D81-2420-CC33-2DF8-76BE44C79B37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Girilen sayı 0 (sıfır) olana kadar girilen tüm sayıları toplayan ve ekranda gösteren programı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7FEC5FD3-3EAB-D8A1-53E5-585DE70E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68056C7-E560-59F1-CD16-7AC86F7F021C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 Uygulamaları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848908B4-4C88-DB68-DD47-D825AD3B3562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44C3565A-F41E-E508-167E-010141B379A6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9B07E1AD-BF8D-755B-8A47-FB6FCC70F8D2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BDCC24DD-8BCE-C788-D3AC-CBF06B591E3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8D0779FB-DC09-2567-B7F7-5AB5A63E2FC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D4810C2F-2783-0F10-602E-DBE1618F4E68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2BBDE10C-E674-71E6-853C-6ABBC33D88CD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39A5BEF9-3FCF-25EB-8089-6D3C35FDD1AD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C8309725-479D-9CE8-716F-DDE3B0F9B88F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BA9FFB47-2B0E-D675-20BA-0BD9A8020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556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842AE-35DE-6C9F-E95E-6497FE18A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810624C3-CD80-6C86-87C0-3ADC530059AB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EA3C5CC-8AD2-0E8B-5AE9-C0763036A5BF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652BFE7-9FB5-CAB0-C5A7-F336A38682E6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E6C88B5B-25FF-5DED-FD3D-796E21248F2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F1AB0501-8568-AFC7-0AB5-63D361307DC0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D27FEBD-E4DE-D4A7-F52F-0D3B0D9DB81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1834C4EB-1D39-E4EE-AC0A-DAE08C6DA349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8495664-029C-B986-8B7C-777E9A175456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A9743BB-995B-58BB-555A-25B5A6AABA7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CA4D1187-4985-740D-65E7-5BDAB339EB4C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264C3AD-89F4-C32E-0471-2F512A2A30B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F6E3550F-08E5-8BE8-2752-E1B2490A82B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06A31C51-F8F8-BB33-344D-29EE0CF0C92E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448E560B-011F-E5DF-7ACF-B87F1430D2F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0F2D56C-8F7B-9F9C-C5F2-7953254C44A4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FB1998EB-992B-A920-2199-853E1046F040}"/>
              </a:ext>
            </a:extLst>
          </p:cNvPr>
          <p:cNvSpPr txBox="1"/>
          <p:nvPr/>
        </p:nvSpPr>
        <p:spPr>
          <a:xfrm>
            <a:off x="1295400" y="2895263"/>
            <a:ext cx="7116231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Girilen sayı 0 (sıfır) olana kadar girilen tüm sayıları toplayan ve ekranda gösteren programı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74B139AA-4082-DB02-8840-55FF20BC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2CE908B3-8F6D-D19C-5035-856C01B4EE59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 Uygulamaları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1976138F-1100-E021-1E79-FB303700B9E9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D7354AEA-5BA3-EB98-A4CF-31935F95C8CD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CE53E48D-1FC2-2510-08DC-8A170DD0BC3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8CC1D1D6-B8BC-804F-86F3-C6FD03014C7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E74315A1-B414-14A8-4A56-1833643D69A2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4C3302FA-A11D-BB48-DBF0-F97E24D94B23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68BD66BA-654F-8D62-F4B4-4324C9D75A02}"/>
                  </a:ext>
                </a:extLst>
              </p:cNvPr>
              <p:cNvSpPr/>
              <p:nvPr/>
            </p:nvSpPr>
            <p:spPr>
              <a:xfrm>
                <a:off x="3361597" y="409335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6FE763-89F0-DB5D-9320-8889540290A4}"/>
                </a:ext>
              </a:extLst>
            </p:cNvPr>
            <p:cNvSpPr txBox="1"/>
            <p:nvPr/>
          </p:nvSpPr>
          <p:spPr>
            <a:xfrm>
              <a:off x="3306598" y="5421696"/>
              <a:ext cx="12030974" cy="20660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=0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=1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(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!=0):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=int(input(“Bir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giriniz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“))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toplam+sayi</a:t>
              </a:r>
              <a:endParaRPr lang="en-US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print(“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Sonuc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=”,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085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60500-E184-BDF3-E502-5B4FA99B3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89E62C90-4552-7BBB-2569-7E80BC52D3D4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FD6B6DD-CAC9-43BF-6A31-FCF97290A13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B777E1D-99C4-83DD-2CF2-06B65F1798C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43D7935E-03F6-DA8E-64B4-1C93573D8FA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15A4A16-28DC-A21A-1CD1-4D1431710F5A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FDD77441-0D23-7A56-6922-A99D921D07A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B2F188B8-B150-4F52-9C31-0552A80EEEEE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7EB243F4-644E-2232-D72A-29D57D6AAC2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9F3086F-D0A4-6871-246B-CB246BB91CF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7E0A9CF4-2441-B2EC-19F1-A32840186614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2955D9F0-7078-E3B4-386F-7C27F9BE132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5112277D-DECA-1345-CBD6-66CE008629A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C9DAC87-3594-E182-0C1C-89BC2D1AEF5F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44E3DAC9-F23B-0118-5F4C-6F27FC635AE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287238A4-8056-B7CF-E7EF-20BB3B084C0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C14A3D96-300B-2E99-D360-163CB692280E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Girilen şifre “Python” olana kadar “Tekrar deneyiniz” uyarısı veren, “Python” girildiğinde “Giriş başarılı” uyarısı veren kodu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DA033E67-7235-EC5E-E93D-A1A57561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4BC31D6-66F8-A9A8-EDE6-456A6C401BCC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 Uygulamaları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7430D01E-C186-FD3A-07EF-5D41F2886CEB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B1219E2B-A9B1-C01C-EF2C-DF86FDB5BF4F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AA23FCAC-15B5-88B1-A8F4-798E03254D8F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46467269-57A9-B300-8882-78986930CB3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09ED00B7-6E96-BB6D-E1A2-FF556333F8F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91085F87-9028-18DA-0023-6A56940DA058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7F1EC9A0-DBCB-05F0-AA5A-34130C807973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656726FF-40FF-2167-3216-0FCC75645157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34ACF499-8D4C-E9AD-92CE-664BE582B01C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53401B89-A918-BCBB-B5E3-F619AA2E1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7828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3F1C5-8F40-C02D-C267-473F4C290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A4C95EBC-18AD-7B01-CDDC-49858C2563F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3515DCF-F514-6FD1-0321-5B638F6D0110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D21D543-0E6C-1CDE-7524-8B2B72697F10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BA6DF08F-8536-AE84-59E8-1A99F44628E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271B4E91-E51D-9874-7A35-92AE3863E2E3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BD10448-EC59-E907-E4B5-7504CA300CD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E49AC77-3C4E-AB3B-486B-30DDE1BB9BD3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F444A882-0AE7-AACD-F517-41717533B71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97364601-CB78-A569-6790-0198F346D334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AA5ECE6-8D69-7E14-448A-AA58A556C560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1301ED05-199B-0A5F-68EF-DD208099787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22FBC049-B70E-C4A9-130E-B2F3F678305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93B4A22-E5D0-6010-4C6E-549C37B41A28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35EC372-15E0-9EB2-C946-2B7901F9384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2BC35E67-ED73-E55F-A914-F837FCED6792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1A98D5D2-1165-5648-390D-D48B86A0478D}"/>
              </a:ext>
            </a:extLst>
          </p:cNvPr>
          <p:cNvSpPr txBox="1"/>
          <p:nvPr/>
        </p:nvSpPr>
        <p:spPr>
          <a:xfrm>
            <a:off x="1295400" y="2895263"/>
            <a:ext cx="7116231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Girilen şifre “Python” olana kadar “Tekrar deneyiniz” uyarısı veren, “Python” girildiğinde “Giriş başarılı” uyarısı veren kodu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4652CDCF-3FBC-8CD1-CA54-38F3A3FB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BD7D2B3-EC7B-BEBA-8B7B-9FC22B633362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 Uygulamaları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592AA890-C620-4F50-B062-4A0AD8823000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AFC8FC3A-61C4-9B0E-9607-AC8418252D39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368E44C8-E6F4-2EE4-2E49-10EF16361E7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D9571863-E273-91D4-A073-396157FCE24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29D8E160-BD20-3046-B632-21B4F934041D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16A45E9F-CCAF-C42B-F2E3-9C34B9E6B97B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07E09D37-09C8-06BC-F6E4-6CF302B94822}"/>
                  </a:ext>
                </a:extLst>
              </p:cNvPr>
              <p:cNvSpPr/>
              <p:nvPr/>
            </p:nvSpPr>
            <p:spPr>
              <a:xfrm>
                <a:off x="3361597" y="409335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85C6B8-E63F-469F-D68F-3C9CB8B69896}"/>
                </a:ext>
              </a:extLst>
            </p:cNvPr>
            <p:cNvSpPr txBox="1"/>
            <p:nvPr/>
          </p:nvSpPr>
          <p:spPr>
            <a:xfrm>
              <a:off x="3153066" y="4902343"/>
              <a:ext cx="11975977" cy="2754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sifre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""</a:t>
              </a:r>
            </a:p>
            <a:p>
              <a:pPr lvl="0">
                <a:spcBef>
                  <a:spcPct val="0"/>
                </a:spcBef>
                <a:defRPr/>
              </a:pPr>
              <a:endParaRPr lang="en-US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sifre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!= "Python":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sifre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input("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Şifreyi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giriniz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if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sifre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!= "Python":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print("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Tekrar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deneyiniz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.")</a:t>
              </a:r>
            </a:p>
            <a:p>
              <a:pPr lvl="0">
                <a:spcBef>
                  <a:spcPct val="0"/>
                </a:spcBef>
                <a:defRPr/>
              </a:pPr>
              <a:endParaRPr lang="en-US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print("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Giriş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başarılı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")</a:t>
              </a: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214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D020E-96DD-33F8-8695-BE66A4C8D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id="{AF35A060-C912-58C1-0A1C-8AEA0BBA1E9C}"/>
              </a:ext>
            </a:extLst>
          </p:cNvPr>
          <p:cNvSpPr/>
          <p:nvPr/>
        </p:nvSpPr>
        <p:spPr>
          <a:xfrm>
            <a:off x="12199612" y="3985174"/>
            <a:ext cx="4736876" cy="5273126"/>
          </a:xfrm>
          <a:custGeom>
            <a:avLst/>
            <a:gdLst/>
            <a:ahLst/>
            <a:cxnLst/>
            <a:rect l="l" t="t" r="r" b="b"/>
            <a:pathLst>
              <a:path w="4736876" h="5273126">
                <a:moveTo>
                  <a:pt x="0" y="0"/>
                </a:moveTo>
                <a:lnTo>
                  <a:pt x="4736877" y="0"/>
                </a:lnTo>
                <a:lnTo>
                  <a:pt x="4736877" y="5273126"/>
                </a:lnTo>
                <a:lnTo>
                  <a:pt x="0" y="52731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94790A33-BD6E-E424-5712-B7E11DC086F5}"/>
              </a:ext>
            </a:extLst>
          </p:cNvPr>
          <p:cNvSpPr txBox="1"/>
          <p:nvPr/>
        </p:nvSpPr>
        <p:spPr>
          <a:xfrm>
            <a:off x="685800" y="3619500"/>
            <a:ext cx="10602532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import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kullanımı : Python’da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import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başka dosyalardaki (modüllerdeki) hazır kodları kullanmamızı sağlar. Yani sıfırdan yazmak yerine, başkalarının yazdığı fonksiyonları ve araçları programımıza ekleriz.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import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math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math.sqrt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(16))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import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random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random_sayi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random.randint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(1, 100)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D547C35-FFF7-1D19-84D7-CD774197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43DF4EAF-30D2-F847-CD8F-A7E53EF21F43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 Uygulamaları</a:t>
            </a:r>
          </a:p>
        </p:txBody>
      </p:sp>
    </p:spTree>
    <p:extLst>
      <p:ext uri="{BB962C8B-B14F-4D97-AF65-F5344CB8AC3E}">
        <p14:creationId xmlns:p14="http://schemas.microsoft.com/office/powerpoint/2010/main" val="226286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ABFE8-FD2F-A2E8-DA72-4C065E566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DCE51CC4-7438-168A-FEA9-B77C9C2AEC5E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BC2088CA-F553-9323-2EA9-BFF3E039EB28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E83A5A1-75D0-22D9-9534-B882339813EE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D737D63-B701-53B5-E246-F412E2E5E5D0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5A22126-1890-4C50-3237-5B0C1DC954FE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C4F0341-77EF-35DC-A6C1-F5E8733AB14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22540710-3687-381D-AB7C-478D6A78DCC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A772FB3-BEB3-BB03-B7B1-02B850CBA28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ECC681A2-B153-506A-5E65-73D52E43C8E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4FA325D-5CA3-CD5B-5860-A3A85457677B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9CDA384-EF7E-F41D-623F-23187B92A83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DCFB364-57F5-FBF1-6E4B-E2F1D2C297B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2DE662E-5243-7ADF-9A83-540EFB78494E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8CFA0C88-12E3-3C4B-2216-573B2E6F631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F28D6C3-53D0-5887-C8F3-43421F779052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4083C47-B876-2C8A-643F-783798D39B63}"/>
              </a:ext>
            </a:extLst>
          </p:cNvPr>
          <p:cNvSpPr txBox="1"/>
          <p:nvPr/>
        </p:nvSpPr>
        <p:spPr>
          <a:xfrm>
            <a:off x="9914556" y="3226561"/>
            <a:ext cx="6400800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Çıktı :</a:t>
            </a:r>
          </a:p>
          <a:p>
            <a:pPr lvl="0" algn="just">
              <a:spcBef>
                <a:spcPct val="0"/>
              </a:spcBef>
              <a:defRPr/>
            </a:pPr>
            <a:endParaRPr lang="tr-TR" sz="3200" b="1" dirty="0">
              <a:solidFill>
                <a:srgbClr val="7ED95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b="1" dirty="0">
              <a:solidFill>
                <a:srgbClr val="FFCA04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7AD8651-C913-7EAC-DFE3-6C529D80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93328E43-B5A9-1004-69A1-768D31FE095E}"/>
              </a:ext>
            </a:extLst>
          </p:cNvPr>
          <p:cNvSpPr txBox="1"/>
          <p:nvPr/>
        </p:nvSpPr>
        <p:spPr>
          <a:xfrm>
            <a:off x="685800" y="1470727"/>
            <a:ext cx="17602200" cy="2583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  <a:p>
            <a:pPr>
              <a:lnSpc>
                <a:spcPts val="10260"/>
              </a:lnSpc>
              <a:spcBef>
                <a:spcPct val="0"/>
              </a:spcBef>
              <a:defRPr/>
            </a:pPr>
            <a:endParaRPr lang="tr-TR" sz="7200" dirty="0">
              <a:solidFill>
                <a:srgbClr val="FF5858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4BD13EAD-2B6D-1B5A-A437-5A627AC247BB}"/>
              </a:ext>
            </a:extLst>
          </p:cNvPr>
          <p:cNvGrpSpPr/>
          <p:nvPr/>
        </p:nvGrpSpPr>
        <p:grpSpPr>
          <a:xfrm>
            <a:off x="658809" y="2763517"/>
            <a:ext cx="7619637" cy="6052756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7BDD44C8-B56E-4C6D-C2AF-6F4BF3AC407C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D87E31A6-26AB-8BDC-B33E-C1F3CD47030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C47E4AC0-6DDD-D093-2C7E-39136D15EB7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35DF4F7A-A9A2-B6CE-2E53-5BA22FE3F59D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075F7CAA-3C84-9B21-A8CF-6C1124A49186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CC783AC6-4B34-3D25-DB73-FA6CA2D15652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99912C-F68D-5E1D-828A-6B7ADDD4667B}"/>
                </a:ext>
              </a:extLst>
            </p:cNvPr>
            <p:cNvSpPr txBox="1"/>
            <p:nvPr/>
          </p:nvSpPr>
          <p:spPr>
            <a:xfrm>
              <a:off x="3002732" y="5783443"/>
              <a:ext cx="12313469" cy="1133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range(10):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550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F6384-1D52-5C02-A4A3-8C32E6DC2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0E7C1063-FE79-1029-E4A8-8117BB640C7D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7D013419-6E86-3022-ED2F-9AB3D251000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F3A3B38-239C-C676-00A3-B5D22E56B810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FE206F79-8D9D-9422-1697-A9A0DB9C64C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0E806ED-8076-B51F-068D-7D621418413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F50FEEEF-6061-BBBC-0BF9-0C0A6D1E73D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5DF38666-B989-2664-7E45-192DC968F37C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C4CD3A7-DB11-9DAB-D229-FCF0231E5012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7E90AC8-5CE1-0844-7647-BB914875AAA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9C0D5AE-0885-B0DF-617C-1B144BBD6B7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CFC8A79-B0AC-7839-3013-58FB1B58396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22A14294-7123-6742-D00B-A1144FA4295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27B5F9EA-1BF1-6386-6071-C8BE02F0BD57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B064DF82-5835-28DF-3511-6F98FB018EAA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73E4E7D-AF6D-ED00-B5DA-6C0E662FBA85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6CA1DDC-FBD8-03B4-B9B4-96EFA05D39FF}"/>
              </a:ext>
            </a:extLst>
          </p:cNvPr>
          <p:cNvSpPr txBox="1"/>
          <p:nvPr/>
        </p:nvSpPr>
        <p:spPr>
          <a:xfrm>
            <a:off x="306057" y="2895263"/>
            <a:ext cx="17204829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Kullanıcının 1-100 arası bir sayıyı ‘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random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’ kütüphanesi kullanarak tahmin etmesini isteyen program yazın. Doğru tahminde döngü bitsin.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**Örnek Çıktı:**```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1-100 arası sayı tahmin edin: 50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Daha büyük bir sayı deneyin!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1-100 arası sayı tahmin edin: 75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Daha küçük bir sayı deneyin!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1-100 arası sayı tahmin edin: 62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Tebrikler! Doğru tahmin!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1F9F0B29-170F-24C5-4D86-61DD2C05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F3EC98E-6921-C09E-24DF-BC3925D5220E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 Uygulamaları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1003A8CB-2B81-355B-5673-C92339B94058}"/>
              </a:ext>
            </a:extLst>
          </p:cNvPr>
          <p:cNvGrpSpPr/>
          <p:nvPr/>
        </p:nvGrpSpPr>
        <p:grpSpPr>
          <a:xfrm>
            <a:off x="10210800" y="6284136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24F08933-AF56-BAE3-E79E-A72E08480C62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820D4367-A45E-5E35-2720-CD33EAD5F196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A89B0E90-0510-E59D-D102-674F25773B0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313CA446-DF46-1EF3-ABEA-35152AB17A4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EFBD897D-4F00-8639-2140-501685C7A6A7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A995F7A4-3716-0398-B9E5-B904B26035BD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3E8B32BD-B21A-A84B-0565-A897EEBD88FF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AE8137E3-233A-B296-6427-69F80E2F875B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67AF3C60-8E76-1B5E-4A06-69A4CCF89D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FB9085D0-835C-960D-DD1F-712745CD9B45}"/>
              </a:ext>
            </a:extLst>
          </p:cNvPr>
          <p:cNvSpPr txBox="1"/>
          <p:nvPr/>
        </p:nvSpPr>
        <p:spPr>
          <a:xfrm>
            <a:off x="10073753" y="3891317"/>
            <a:ext cx="68075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24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rPr>
              <a:t>#kodun başlangıcı :</a:t>
            </a:r>
          </a:p>
          <a:p>
            <a:pPr lvl="0">
              <a:spcBef>
                <a:spcPct val="0"/>
              </a:spcBef>
              <a:defRPr/>
            </a:pPr>
            <a:endParaRPr lang="tr-TR" sz="2400" dirty="0">
              <a:solidFill>
                <a:srgbClr val="00FF00"/>
              </a:solidFill>
              <a:latin typeface="Consolas" panose="020B0609020204030204" pitchFamily="49" charset="0"/>
              <a:ea typeface="Fira Code"/>
              <a:cs typeface="Biome Light" panose="020B0502040204020203" pitchFamily="34" charset="0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rPr>
              <a:t>import random</a:t>
            </a:r>
            <a:endParaRPr lang="tr-TR" sz="2400" dirty="0">
              <a:solidFill>
                <a:srgbClr val="00FF00"/>
              </a:solidFill>
              <a:latin typeface="Consolas" panose="020B0609020204030204" pitchFamily="49" charset="0"/>
              <a:ea typeface="Fira Code"/>
              <a:cs typeface="Biome Light" panose="020B0502040204020203" pitchFamily="34" charset="0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dirty="0" err="1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rPr>
              <a:t>gizli_sayi</a:t>
            </a:r>
            <a:r>
              <a:rPr lang="en-US" sz="24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rPr>
              <a:t> = </a:t>
            </a:r>
            <a:r>
              <a:rPr lang="en-US" sz="2400" dirty="0" err="1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rPr>
              <a:t>random.randint</a:t>
            </a:r>
            <a:r>
              <a:rPr lang="en-US" sz="24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rPr>
              <a:t>(1, 100)</a:t>
            </a:r>
            <a:endParaRPr lang="tr-TR" sz="2400" dirty="0">
              <a:solidFill>
                <a:srgbClr val="00FF00"/>
              </a:solidFill>
              <a:latin typeface="Consolas" panose="020B0609020204030204" pitchFamily="49" charset="0"/>
              <a:ea typeface="Fira Code"/>
              <a:cs typeface="Biome Light" panose="020B0502040204020203" pitchFamily="34" charset="0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dirty="0" err="1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rPr>
              <a:t>tahmin</a:t>
            </a:r>
            <a:r>
              <a:rPr lang="en-US" sz="24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rPr>
              <a:t> = 0</a:t>
            </a:r>
            <a:endParaRPr lang="tr-TR" sz="2400" dirty="0">
              <a:solidFill>
                <a:srgbClr val="00FF00"/>
              </a:solidFill>
              <a:latin typeface="Consolas" panose="020B0609020204030204" pitchFamily="49" charset="0"/>
              <a:ea typeface="Fira Code"/>
              <a:cs typeface="Biome Light" panose="020B0502040204020203" pitchFamily="34" charset="0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2400" dirty="0" err="1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rPr>
              <a:t>while</a:t>
            </a:r>
            <a:r>
              <a:rPr lang="tr-TR" sz="24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rPr>
              <a:t> ......</a:t>
            </a:r>
          </a:p>
        </p:txBody>
      </p:sp>
    </p:spTree>
    <p:extLst>
      <p:ext uri="{BB962C8B-B14F-4D97-AF65-F5344CB8AC3E}">
        <p14:creationId xmlns:p14="http://schemas.microsoft.com/office/powerpoint/2010/main" val="967931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AC29F-3624-E5E8-4E89-3F4E76F5B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C569EC4A-A645-6B20-B8C9-886DE3A57BBD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ADCD141F-D2BB-24EA-BCEC-7335497B91D2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B6B066F-634E-E15F-DAB9-B980C334A93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56A27C32-AE1D-6392-455B-427C7B91C331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38BD0192-5B86-4163-CFD7-B3397C701CD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252CF5D-72DE-88A9-FE2C-291CF1FF15B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EBB702E2-0ADA-458E-FC22-FB8DF08D521A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A8E51672-0A26-B643-57D0-807E21DC008F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F59B7A96-3348-C82B-373D-A46E9CBB703A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DEAC2B2D-E622-D13F-4289-E129EEA35BAE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4D855B0-B2D6-4006-933D-6E6BCD5E986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696B36C-8348-D633-DCDD-0FEF9F851F0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C3F7CE09-8EBA-D0DD-0722-B3B7F7A4F36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971F5D8-622C-0B61-3F14-D1089C04031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7F30F3D1-D862-961B-FC48-CC3C60576A3D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FF09B93-993C-A341-2B78-CE2D78D125DE}"/>
              </a:ext>
            </a:extLst>
          </p:cNvPr>
          <p:cNvSpPr txBox="1"/>
          <p:nvPr/>
        </p:nvSpPr>
        <p:spPr>
          <a:xfrm>
            <a:off x="523771" y="3030363"/>
            <a:ext cx="5395086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tr-TR" sz="2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**Örnek Çıktı:**```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1-100 arası sayı tahmin edin: 50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Daha büyük bir sayı deneyin!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1-100 arası sayı tahmin edin: 75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Daha küçük bir sayı deneyin!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1-100 arası sayı tahmin edin: 62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Tebrikler! Doğru tahmin!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72A5557-0D90-C92E-F2DB-D968D6B4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82025846-02DF-B024-6E51-C9D278D045A3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 Uygulamaları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451F07EA-1FA9-0B68-12C2-B5B048173BF5}"/>
              </a:ext>
            </a:extLst>
          </p:cNvPr>
          <p:cNvGrpSpPr/>
          <p:nvPr/>
        </p:nvGrpSpPr>
        <p:grpSpPr>
          <a:xfrm>
            <a:off x="6172200" y="2628899"/>
            <a:ext cx="11809743" cy="7686369"/>
            <a:chOff x="2781854" y="3916887"/>
            <a:chExt cx="13029902" cy="6370113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AE7C248F-A6E2-C347-9670-478303AAA523}"/>
                </a:ext>
              </a:extLst>
            </p:cNvPr>
            <p:cNvGrpSpPr/>
            <p:nvPr/>
          </p:nvGrpSpPr>
          <p:grpSpPr>
            <a:xfrm>
              <a:off x="2781854" y="3916887"/>
              <a:ext cx="13029902" cy="6370113"/>
              <a:chOff x="2781854" y="3872602"/>
              <a:chExt cx="13029902" cy="6370113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A266BDDE-8252-6739-1AEA-DA64BA045C4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2"/>
                <a:ext cx="13029902" cy="6370113"/>
                <a:chOff x="0" y="-1"/>
                <a:chExt cx="7467600" cy="6002021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D1BE3AF7-7456-0030-05E0-37DB529E0DF6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7467600" cy="485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9CD3208A-4FDE-01BA-4144-8ECEC5BC00FE}"/>
                    </a:ext>
                  </a:extLst>
                </p:cNvPr>
                <p:cNvSpPr/>
                <p:nvPr/>
              </p:nvSpPr>
              <p:spPr>
                <a:xfrm>
                  <a:off x="0" y="4887277"/>
                  <a:ext cx="7467600" cy="323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E9BDF3CF-9CF8-889F-A992-3DC3D26A4D4B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6C047F8E-ADAB-EDDD-FABB-013569735A60}"/>
                  </a:ext>
                </a:extLst>
              </p:cNvPr>
              <p:cNvSpPr/>
              <p:nvPr/>
            </p:nvSpPr>
            <p:spPr>
              <a:xfrm>
                <a:off x="3361597" y="409335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7AFD01-4859-E306-DAC6-F1C5D9F7AC6D}"/>
                </a:ext>
              </a:extLst>
            </p:cNvPr>
            <p:cNvSpPr txBox="1"/>
            <p:nvPr/>
          </p:nvSpPr>
          <p:spPr>
            <a:xfrm>
              <a:off x="3082079" y="3966453"/>
              <a:ext cx="11975977" cy="51651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import random</a:t>
              </a: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gizli_sayi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random.randint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(1, 100)</a:t>
              </a: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tahmin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0</a:t>
              </a: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tahmin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!=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gizli_sayi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   </a:t>
              </a: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tahmin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int(input("1-100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arası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tahmin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edin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tahmin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gizli_sayi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       </a:t>
              </a: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print("Daha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büyük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bir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deneyin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!")</a:t>
              </a: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elif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tahmin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&gt;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gizli_sayi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       </a:t>
              </a: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print("Daha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küçük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bir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deneyin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!")  </a:t>
              </a: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</a:t>
              </a: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else:        </a:t>
              </a: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print("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Tebrikler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! Doğru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tahmin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!")</a:t>
              </a: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056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527B4-EBB2-9378-5420-458EA8061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A3B926C7-A43C-D8FB-AE2D-1173EA608524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B4F4A4A3-B450-A870-9161-488BD3331220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22CABC8-C883-FE7F-6093-EFC6B935945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C032E41A-1275-3142-B688-781DF20DA04B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9616B870-FBC6-C56C-7C76-79A297B8000E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9302507E-D111-7434-14BA-BF9972CE283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23834AE-2255-6DD7-5709-E9E32418F235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57776EA2-3D18-FAED-B2BF-FDA3030F3E9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1DFCBA93-3241-6CAD-1E00-7F5601254C4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116C608-3AA3-CA4F-C5E5-3A759B3D36CF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A28CDE1-9A6D-16E5-316B-BB1A79CD4A7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39F960D0-32ED-91A7-2572-ACE5ABE753D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CF743FB-0309-2F9B-EA0F-EB5582868A68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2B61BF3C-1B32-7DCF-859E-BBE5DB93B7B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4106C5F2-4FA7-CB43-5E48-DD87ED2EC902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CCE576A7-F485-CE8A-A837-B88105215454}"/>
              </a:ext>
            </a:extLst>
          </p:cNvPr>
          <p:cNvSpPr txBox="1"/>
          <p:nvPr/>
        </p:nvSpPr>
        <p:spPr>
          <a:xfrm>
            <a:off x="306057" y="2895263"/>
            <a:ext cx="1720482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BİRLİKTE YAPALIM :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1 - Müşteriden bütçesini alın.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2 - Bütçesi doğrultusunda marketten aldığı ürünlerin fiyatını döngü ile sorun.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3 - Aldığı ürünler fiyatını aştığında uyarı verin. 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4 - Ürün fiyatına pozitif değer girmezse alışverişi bitirin.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5 – Her defasında ekrana kalan bütçeyi yazın.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183ECFE4-44F3-73FF-E8C4-EB2EE187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FC32148A-23D4-5949-53D9-32C70A8B4D44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 Uygulamaları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7A1F5FF9-3A04-98C2-DDCB-D6A9F8701424}"/>
              </a:ext>
            </a:extLst>
          </p:cNvPr>
          <p:cNvGrpSpPr/>
          <p:nvPr/>
        </p:nvGrpSpPr>
        <p:grpSpPr>
          <a:xfrm>
            <a:off x="11568722" y="6167514"/>
            <a:ext cx="5406199" cy="4076833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5E8AAF99-05E0-8903-728B-5407A2A5CE1A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53244A51-6ED9-B240-3D25-836B85419421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C74511D0-B584-57AE-2E1E-3BCA4CC8DDD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69865E72-DFD6-4A57-A549-628CEF6D15C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F7A3565E-15B6-C69E-DD8B-C42F5D991CB2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E0E7F75D-1E7A-8508-1386-7456C8A92C9B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C4E207C0-3EDD-DD82-6CB4-E418E5D61A42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C79CC5C5-1FA7-DA2C-1F2D-39D494BA1853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630EA257-A5D4-6A90-FA4F-E886AA67E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888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C9AA0-A910-4119-C110-4714B1069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8EC491AE-3582-0B2C-804C-A7CBF360D08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FF74B5F9-35CE-848B-7F12-8736EA3C081A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1A0324E-DA35-89F2-27C0-843CCBACABA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48A3776C-6309-CFF6-2D2F-154D123B1E2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C7E7C45-EC6F-0DDF-9241-236B968A263A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93003310-094A-3223-4A22-C4F183424D8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79BFDC0-4475-B6AF-CB20-E303B97AE1A0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47EFA06-3B73-3076-1D65-79B96ECED0D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13390B0D-13F8-E7F8-12A6-5DA11D7A595C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3D5270D-20A2-CE4E-FFD0-94F11EE09661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5200ABD-AD09-D164-E7BD-059D514DF86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A7B5731-4157-0782-CBB3-FA68561A484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D13613C7-4A34-BF77-0356-8EEDB6B7DAFE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41228142-02DB-DC6E-7533-AF1C56A408D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53585C2D-E665-6566-9F3C-4420FE0426ED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4D8218E1-552E-CFA1-3B04-287D1BFB2FBF}"/>
              </a:ext>
            </a:extLst>
          </p:cNvPr>
          <p:cNvSpPr txBox="1"/>
          <p:nvPr/>
        </p:nvSpPr>
        <p:spPr>
          <a:xfrm>
            <a:off x="523771" y="3030363"/>
            <a:ext cx="5395086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Alışveriş örneği: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318495DC-F592-CE31-4C39-8338A2FD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9AAA9326-E9A8-1B5F-B622-C87B30BE22C3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 Uygulamaları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0C0EAB92-0320-9480-4241-FCB4C1C0E616}"/>
              </a:ext>
            </a:extLst>
          </p:cNvPr>
          <p:cNvGrpSpPr/>
          <p:nvPr/>
        </p:nvGrpSpPr>
        <p:grpSpPr>
          <a:xfrm>
            <a:off x="6172200" y="2628899"/>
            <a:ext cx="11809743" cy="7686369"/>
            <a:chOff x="2781854" y="3916887"/>
            <a:chExt cx="13029902" cy="6370113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6BF85C4D-F2FC-81A1-8D62-D870B1D8F9A1}"/>
                </a:ext>
              </a:extLst>
            </p:cNvPr>
            <p:cNvGrpSpPr/>
            <p:nvPr/>
          </p:nvGrpSpPr>
          <p:grpSpPr>
            <a:xfrm>
              <a:off x="2781854" y="3916887"/>
              <a:ext cx="13029902" cy="6370113"/>
              <a:chOff x="2781854" y="3872602"/>
              <a:chExt cx="13029902" cy="6370113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615D0BEB-648B-1482-C356-192DAEA1137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2"/>
                <a:ext cx="13029902" cy="6370113"/>
                <a:chOff x="0" y="-1"/>
                <a:chExt cx="7467600" cy="6002021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88B09437-23BB-1EC3-01D2-13E04701C168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7467600" cy="485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932E2CB0-6242-F7FE-6930-40EB35DBD609}"/>
                    </a:ext>
                  </a:extLst>
                </p:cNvPr>
                <p:cNvSpPr/>
                <p:nvPr/>
              </p:nvSpPr>
              <p:spPr>
                <a:xfrm>
                  <a:off x="0" y="4887277"/>
                  <a:ext cx="7467600" cy="323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55782B61-26B1-4138-DCB8-C5D84332A3F5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C95BBBB9-1420-18C6-D547-5F6A2FEFB0E0}"/>
                  </a:ext>
                </a:extLst>
              </p:cNvPr>
              <p:cNvSpPr/>
              <p:nvPr/>
            </p:nvSpPr>
            <p:spPr>
              <a:xfrm>
                <a:off x="3361597" y="409335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569309-AFF9-9F79-E9A4-1C9B6206159D}"/>
                </a:ext>
              </a:extLst>
            </p:cNvPr>
            <p:cNvSpPr txBox="1"/>
            <p:nvPr/>
          </p:nvSpPr>
          <p:spPr>
            <a:xfrm>
              <a:off x="3034718" y="4151106"/>
              <a:ext cx="11975977" cy="46933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butce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int(input("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Bütçenizi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giriniz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butce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&lt;=0: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butce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int(input("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Bütçenizi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sıfırdan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büyük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giriniz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</a:p>
            <a:p>
              <a:pPr lvl="0">
                <a:spcBef>
                  <a:spcPct val="0"/>
                </a:spcBef>
                <a:defRPr/>
              </a:pPr>
              <a:endParaRPr lang="en-US" sz="23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butce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&gt; 0: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fiyat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int(input("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Ürün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fiyatını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giriniz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if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fiyat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&gt;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butce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print("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Ürün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fiyatı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bütçeden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büyük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olamaz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...")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elif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fiyat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&lt;=0: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print("Program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Sonlandırılıyor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.")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print(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f"Kalan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Bütçe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: {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butce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}")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butce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0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else: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butce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-=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fiyat</a:t>
              </a:r>
              <a:endParaRPr lang="en-US" sz="23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print(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f"Kalan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Bütçe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: {</a:t>
              </a:r>
              <a:r>
                <a:rPr lang="en-US" sz="2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butce</a:t>
              </a: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}")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endParaRPr lang="tr-TR" sz="23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034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EF873-1BAA-A4F6-3F13-73585A6AB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99C73F5-7858-56BA-F65D-67B9B4257AC2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937A542-D778-1B51-388D-5B4FD3181BE8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7FE0E90-CBCE-4AF8-908E-0716AE47B66C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F269B505-E156-AA79-BB4B-9F957A78856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BCF7EC71-98A0-D96B-312A-7F71A63AFB9B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689682D2-28A9-A7AA-5218-AB02DFE1D4E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4E199EC-4C1E-C4DB-D805-B3220A2BA160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BC26930-ECEB-F051-0ECF-7EFD5E77A45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E0624A6-6F56-427E-0901-4330A166B45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2EAEB3F3-7B11-1F70-3628-319EC5C64386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EDC7491-2D07-4D51-2F87-831E41942C8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4C64312-0CB0-6D93-6BF4-6A2226F5AF3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9D9B3B2-6D8D-5FB2-5265-22D5B506388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1C392D8C-9ADC-B384-1C08-B0ABFD4F5CEC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25D7C648-A851-54F1-F74A-EC26605E55D7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12D985B9-553F-FA05-01FB-ACE122111D21}"/>
              </a:ext>
            </a:extLst>
          </p:cNvPr>
          <p:cNvSpPr txBox="1"/>
          <p:nvPr/>
        </p:nvSpPr>
        <p:spPr>
          <a:xfrm>
            <a:off x="306058" y="2895263"/>
            <a:ext cx="8772206" cy="6140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1900" b="1" i="1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Sınava Hazırlık:</a:t>
            </a:r>
          </a:p>
          <a:p>
            <a:pPr lvl="0">
              <a:spcBef>
                <a:spcPct val="0"/>
              </a:spcBef>
              <a:defRPr/>
            </a:pPr>
            <a:endParaRPr lang="tr-TR" sz="19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19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Python kullanarak bir matematik oyunu yazınız.</a:t>
            </a:r>
          </a:p>
          <a:p>
            <a:pPr lvl="0">
              <a:spcBef>
                <a:spcPct val="0"/>
              </a:spcBef>
              <a:defRPr/>
            </a:pPr>
            <a:endParaRPr lang="tr-TR" sz="19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1900" b="1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1 - </a:t>
            </a:r>
            <a:r>
              <a:rPr lang="tr-TR" sz="19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Başlangıç puanı 0 olsun.</a:t>
            </a:r>
          </a:p>
          <a:p>
            <a:pPr lvl="0">
              <a:spcBef>
                <a:spcPct val="0"/>
              </a:spcBef>
              <a:defRPr/>
            </a:pPr>
            <a:endParaRPr lang="tr-TR" sz="19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1900" b="1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2 - </a:t>
            </a:r>
            <a:r>
              <a:rPr lang="tr-TR" sz="19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Her turda 1–1000 arasında rastgele iki sayı üretilsin ve toplamı sorulsun.</a:t>
            </a:r>
          </a:p>
          <a:p>
            <a:pPr lvl="0">
              <a:spcBef>
                <a:spcPct val="0"/>
              </a:spcBef>
              <a:defRPr/>
            </a:pPr>
            <a:endParaRPr lang="tr-TR" sz="19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1900" b="1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3 - </a:t>
            </a:r>
            <a:r>
              <a:rPr lang="tr-TR" sz="19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Doğru cevapta +20 puan, yanlış cevapta –10 puan verilsin.</a:t>
            </a:r>
          </a:p>
          <a:p>
            <a:pPr lvl="0">
              <a:spcBef>
                <a:spcPct val="0"/>
              </a:spcBef>
              <a:defRPr/>
            </a:pPr>
            <a:endParaRPr lang="tr-TR" sz="19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1900" b="1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4 - </a:t>
            </a:r>
            <a:r>
              <a:rPr lang="tr-TR" sz="19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Her sorudan önce kullanıcının mevcut puanı ekrana yazdırılsın.</a:t>
            </a:r>
          </a:p>
          <a:p>
            <a:pPr lvl="0">
              <a:spcBef>
                <a:spcPct val="0"/>
              </a:spcBef>
              <a:defRPr/>
            </a:pPr>
            <a:endParaRPr lang="tr-TR" sz="19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1900" b="1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5 - </a:t>
            </a:r>
            <a:r>
              <a:rPr lang="tr-TR" sz="19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Oyun, puan 100’e ulaştığında sona ersin.</a:t>
            </a:r>
          </a:p>
          <a:p>
            <a:pPr lvl="0">
              <a:spcBef>
                <a:spcPct val="0"/>
              </a:spcBef>
              <a:defRPr/>
            </a:pPr>
            <a:endParaRPr lang="tr-TR" sz="19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1900" b="1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6 - </a:t>
            </a:r>
            <a:r>
              <a:rPr lang="tr-TR" sz="19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Oyun sonunda çözülen toplam soru sayısı ekrana yazdırılsın.</a:t>
            </a:r>
          </a:p>
          <a:p>
            <a:pPr lvl="0">
              <a:spcBef>
                <a:spcPct val="0"/>
              </a:spcBef>
              <a:defRPr/>
            </a:pPr>
            <a:endParaRPr lang="tr-TR" sz="19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1900" b="1" i="1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Örnek çıktı yanda verilmiştir.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5D3F9759-1484-60C5-49C8-349D5954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83813FFD-A687-4EC9-F6F7-E6CC53FBB97A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 Uygulamaları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7AC06719-16D2-7859-6910-7C91E7D564A4}"/>
              </a:ext>
            </a:extLst>
          </p:cNvPr>
          <p:cNvSpPr txBox="1"/>
          <p:nvPr/>
        </p:nvSpPr>
        <p:spPr>
          <a:xfrm>
            <a:off x="9526257" y="2763517"/>
            <a:ext cx="7923543" cy="7078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MATEMATİK OYUNUNA HOŞ GELDİNİZ!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Hedef: 100 puana ulaşmak!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Doğru cevap: +20 puan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Yanlış cevap: -10 puan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========================================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Mevcut puanınız: 0</a:t>
            </a:r>
          </a:p>
          <a:p>
            <a:pPr lvl="0" algn="just">
              <a:spcBef>
                <a:spcPct val="0"/>
              </a:spcBef>
              <a:defRPr/>
            </a:pP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Soru 1: 245 + 378 = ?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Cevabınız: 623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Doğru! +20 puan kazandınız!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Mevcut puanınız: 20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...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...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...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Mevcut puanınız: 90</a:t>
            </a:r>
          </a:p>
          <a:p>
            <a:pPr lvl="0" algn="just">
              <a:spcBef>
                <a:spcPct val="0"/>
              </a:spcBef>
              <a:defRPr/>
            </a:pP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Soru 8: 602 + 318 = ?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Cevabınız: 920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Doğru! +20 puan kazandınız!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========================================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TEBRİKLER! 100 PUANA ULAŞTINIZ!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Toplam 8 soru çözdünüz!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277323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D620A-C382-3472-CD27-A244F864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734731DD-B3AA-317B-A147-08A44A098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AEF4ADB9-70B8-4888-CFB3-C0452B20B9D9}"/>
              </a:ext>
            </a:extLst>
          </p:cNvPr>
          <p:cNvGrpSpPr/>
          <p:nvPr/>
        </p:nvGrpSpPr>
        <p:grpSpPr>
          <a:xfrm>
            <a:off x="381000" y="3297598"/>
            <a:ext cx="8915400" cy="3141302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0E942F1-2EA4-D49E-26F4-8460D44FDB6E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19B7BB7-C4C3-913C-4BAA-1B7ADD16348A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B7A8A86-CD6D-EFDC-230E-21C76B4663B0}"/>
              </a:ext>
            </a:extLst>
          </p:cNvPr>
          <p:cNvSpPr txBox="1"/>
          <p:nvPr/>
        </p:nvSpPr>
        <p:spPr>
          <a:xfrm>
            <a:off x="914400" y="3600449"/>
            <a:ext cx="10138647" cy="258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Break &amp;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7328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			</a:t>
            </a:r>
            <a:r>
              <a:rPr lang="tr-TR" sz="7328" dirty="0" err="1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Continue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B1728B84-715D-9B09-B7FA-786AD569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695212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FCFF5-D6A5-8312-F1C8-4C775718A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FA1D5701-5DB1-EB83-F4F3-8F310F068521}"/>
              </a:ext>
            </a:extLst>
          </p:cNvPr>
          <p:cNvSpPr txBox="1"/>
          <p:nvPr/>
        </p:nvSpPr>
        <p:spPr>
          <a:xfrm>
            <a:off x="6019800" y="4079425"/>
            <a:ext cx="1158906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Break komutu döngüleri sonlandırır. Programlamada öngörülemeyen bir durum gerçekleştiğinde break komutu döngüden çıkılmasına imkân tanır. Döngüden çıkıldıktan sonra ise döngü sonrasındaki ilk satırdan kod çalıştırılmaya devam eder.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B5ED5EF-9860-84C3-50F5-FD421B36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612DD5CD-A8B7-3AF7-112D-0C1650B01B05}"/>
              </a:ext>
            </a:extLst>
          </p:cNvPr>
          <p:cNvSpPr txBox="1"/>
          <p:nvPr/>
        </p:nvSpPr>
        <p:spPr>
          <a:xfrm>
            <a:off x="1105228" y="1470727"/>
            <a:ext cx="16503634" cy="1239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A04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CA04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A04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CA04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Break ve </a:t>
            </a: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Continue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EADCACA0-CF1E-81B4-783A-EEC8ACF70537}"/>
              </a:ext>
            </a:extLst>
          </p:cNvPr>
          <p:cNvSpPr/>
          <p:nvPr/>
        </p:nvSpPr>
        <p:spPr>
          <a:xfrm>
            <a:off x="1105228" y="3086100"/>
            <a:ext cx="4304971" cy="4648200"/>
          </a:xfrm>
          <a:custGeom>
            <a:avLst/>
            <a:gdLst/>
            <a:ahLst/>
            <a:cxnLst/>
            <a:rect l="l" t="t" r="r" b="b"/>
            <a:pathLst>
              <a:path w="985830" h="1099580">
                <a:moveTo>
                  <a:pt x="0" y="0"/>
                </a:moveTo>
                <a:lnTo>
                  <a:pt x="985831" y="0"/>
                </a:lnTo>
                <a:lnTo>
                  <a:pt x="985831" y="1099580"/>
                </a:lnTo>
                <a:lnTo>
                  <a:pt x="0" y="1099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193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ABFE8-FD2F-A2E8-DA72-4C065E566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DCE51CC4-7438-168A-FEA9-B77C9C2AEC5E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BC2088CA-F553-9323-2EA9-BFF3E039EB28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E83A5A1-75D0-22D9-9534-B882339813EE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D737D63-B701-53B5-E246-F412E2E5E5D0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5A22126-1890-4C50-3237-5B0C1DC954FE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C4F0341-77EF-35DC-A6C1-F5E8733AB14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22540710-3687-381D-AB7C-478D6A78DCC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A772FB3-BEB3-BB03-B7B1-02B850CBA28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ECC681A2-B153-506A-5E65-73D52E43C8E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4FA325D-5CA3-CD5B-5860-A3A85457677B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9CDA384-EF7E-F41D-623F-23187B92A83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DCFB364-57F5-FBF1-6E4B-E2F1D2C297B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2DE662E-5243-7ADF-9A83-540EFB78494E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8CFA0C88-12E3-3C4B-2216-573B2E6F631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F28D6C3-53D0-5887-C8F3-43421F779052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4083C47-B876-2C8A-643F-783798D39B63}"/>
              </a:ext>
            </a:extLst>
          </p:cNvPr>
          <p:cNvSpPr txBox="1"/>
          <p:nvPr/>
        </p:nvSpPr>
        <p:spPr>
          <a:xfrm>
            <a:off x="10139440" y="3521918"/>
            <a:ext cx="64008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Çıktı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7ED957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Döngüden çıkıldı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FFCA04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7AD8651-C913-7EAC-DFE3-6C529D80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93328E43-B5A9-1004-69A1-768D31FE095E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Break ve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Continue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4BD13EAD-2B6D-1B5A-A437-5A627AC247BB}"/>
              </a:ext>
            </a:extLst>
          </p:cNvPr>
          <p:cNvGrpSpPr/>
          <p:nvPr/>
        </p:nvGrpSpPr>
        <p:grpSpPr>
          <a:xfrm>
            <a:off x="658809" y="2763516"/>
            <a:ext cx="8866191" cy="6266183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7BDD44C8-B56E-4C6D-C2AF-6F4BF3AC407C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D87E31A6-26AB-8BDC-B33E-C1F3CD47030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C47E4AC0-6DDD-D093-2C7E-39136D15EB7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35DF4F7A-A9A2-B6CE-2E53-5BA22FE3F59D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075F7CAA-3C84-9B21-A8CF-6C1124A49186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CC783AC6-4B34-3D25-DB73-FA6CA2D15652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99912C-F68D-5E1D-828A-6B7ADDD4667B}"/>
                </a:ext>
              </a:extLst>
            </p:cNvPr>
            <p:cNvSpPr txBox="1"/>
            <p:nvPr/>
          </p:nvSpPr>
          <p:spPr>
            <a:xfrm>
              <a:off x="3137854" y="4172608"/>
              <a:ext cx="12313469" cy="45347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True: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if (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==5):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print(“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Döngüden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çıkıldı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break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=i+1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397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B4B86-E4BD-BBDE-7EF8-DF8F42F51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175DDBD5-12BF-7AA3-E010-A82906DADDC8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57D6643-9890-1A2E-AFC8-F3C450120157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7590FF4-A06B-5597-322A-FBCBE7724AC3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93F15A3E-52E1-7437-980B-73C8D81A1AA8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F612C1B-E401-8A34-7EA2-70C26E3D11FB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34C64F58-D9FA-9E4E-3380-A0F22B87653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B65B93E-9A9F-350F-7FD7-35C7E362E065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EF57A72-7E46-E7F5-0B53-5D97DA90C849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812EE5B-10E9-D672-7287-44B18A8A367C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E0E4C36B-2A38-4527-F605-16433DC55C21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290E7B8D-E238-6F11-F9C0-60D670B7D64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5370AA1-5C82-93E0-C29D-F1A8C0B90C1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4DA5886-FF0C-20C6-ADEB-76B8E53808F3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8516EBDD-F684-8CF8-1366-DE986115AE1A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30591065-B68C-39C8-EC30-8BF37199E33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B17AC50C-6B73-E65B-D529-52E47AEC33EE}"/>
              </a:ext>
            </a:extLst>
          </p:cNvPr>
          <p:cNvSpPr txBox="1"/>
          <p:nvPr/>
        </p:nvSpPr>
        <p:spPr>
          <a:xfrm>
            <a:off x="306057" y="2895263"/>
            <a:ext cx="17204829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1 ile 5 arasında bir sayı girmesini isteyiniz. Kullanıcı 3 sayısını girdiğinde break komutu ile döngüden çıkılarak “3 sayısı girildi ve döngü sona erdi” çıktısı veren kodu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D69E119F-C452-F943-59BE-A1A645D4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22DF490F-511F-334B-323F-43A143B79B3D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Break ve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Continue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FD8DB20F-415D-1C79-2917-E46E27BD0EB0}"/>
              </a:ext>
            </a:extLst>
          </p:cNvPr>
          <p:cNvGrpSpPr/>
          <p:nvPr/>
        </p:nvGrpSpPr>
        <p:grpSpPr>
          <a:xfrm>
            <a:off x="6205371" y="6210167"/>
            <a:ext cx="5406199" cy="4076833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1F952CD9-52CB-2953-27F4-D9418F07A722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094869A3-20C7-15C4-6283-530E9E29F067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C0794C61-0FB7-B1D2-5F72-EC6DBED3BE5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218105E8-894A-D4CB-D1FA-C81A59931AE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F460EE1B-AF4D-F9C9-CBE1-E888627D1F05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67E0E34F-3FDA-9C8E-711A-198527379052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78C1CDA5-89D5-8936-6CEC-4FA2BEF02B14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32257613-ED49-1828-5477-84FB464E620C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FE2A17AE-F8B2-E2DD-650B-787676732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5377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30F6F-C175-C859-9172-D45324110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FFD59E8C-DAB2-BA0B-7B7E-CAD569DDD22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B67F52CD-17DE-E8AD-00FF-6480712D6EE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40DB4C34-B33C-26B9-A948-665187E03155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CA21DF9C-8025-8FF6-B701-6D7A480C9922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13EAE4AC-932B-7FAD-0FE9-3BC45A32C69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0FEDBCE-9EB9-6AB6-6876-26B35A1AEA9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1BBB360-B5B8-43F7-9FAC-B34F15466BC7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89D37E48-73B5-A724-5218-52C104B5466E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E72470D-C730-359F-C1DE-623FCFD2477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312A0DB0-730C-A2AD-DA15-EDB80DAD20D1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2A712BE-C88D-DB1E-099E-B0DDFBEC89C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A1CB44D-27F1-A58D-48BD-279958F6C05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F4BAF3A9-66A2-DC5D-1CD5-97A63BBE2CDD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DEA91E66-2015-F85B-CCC7-CE4A22A11C8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876CC9EF-31EA-688C-15F0-78CB48E880E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67C13A83-4CEE-B02B-207E-BCD5A24186C5}"/>
              </a:ext>
            </a:extLst>
          </p:cNvPr>
          <p:cNvSpPr txBox="1"/>
          <p:nvPr/>
        </p:nvSpPr>
        <p:spPr>
          <a:xfrm>
            <a:off x="523771" y="3030363"/>
            <a:ext cx="5395086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4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1 ile 5 arasında bir sayı girmesini isteyiniz. Kullanıcı 3 sayısını girdiğinde break komutu ile döngüden çıkılarak “3 sayısı girildi ve döngü sona erdi” çıktısı veren kodu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3135A01E-A32D-A1BD-5E4F-8C4EFC2C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B90358B-F47A-799E-B6B2-23999E0EDB74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Break ve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Continue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33D80AF2-723E-F0E4-D35C-2BB99AFF131D}"/>
              </a:ext>
            </a:extLst>
          </p:cNvPr>
          <p:cNvGrpSpPr/>
          <p:nvPr/>
        </p:nvGrpSpPr>
        <p:grpSpPr>
          <a:xfrm>
            <a:off x="6172200" y="2628899"/>
            <a:ext cx="11809743" cy="7686369"/>
            <a:chOff x="2781854" y="3916887"/>
            <a:chExt cx="13029902" cy="6370113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95836ED1-E694-638D-D550-54D6DA23B499}"/>
                </a:ext>
              </a:extLst>
            </p:cNvPr>
            <p:cNvGrpSpPr/>
            <p:nvPr/>
          </p:nvGrpSpPr>
          <p:grpSpPr>
            <a:xfrm>
              <a:off x="2781854" y="3916887"/>
              <a:ext cx="13029902" cy="6370113"/>
              <a:chOff x="2781854" y="3872602"/>
              <a:chExt cx="13029902" cy="6370113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9B161FCA-BE29-78A9-32CA-AD4DED75E09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2"/>
                <a:ext cx="13029902" cy="6370113"/>
                <a:chOff x="0" y="-1"/>
                <a:chExt cx="7467600" cy="6002021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5F7AEB6F-ECCB-A526-0726-57A95E2F7176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7467600" cy="485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B320C009-7714-861A-23D9-7AB98771AD73}"/>
                    </a:ext>
                  </a:extLst>
                </p:cNvPr>
                <p:cNvSpPr/>
                <p:nvPr/>
              </p:nvSpPr>
              <p:spPr>
                <a:xfrm>
                  <a:off x="0" y="4887277"/>
                  <a:ext cx="7467600" cy="323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C9C5E2A4-472B-7545-1EE1-ACAF3A85617A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C4180506-ECA7-CE1A-481A-F715EB694904}"/>
                  </a:ext>
                </a:extLst>
              </p:cNvPr>
              <p:cNvSpPr/>
              <p:nvPr/>
            </p:nvSpPr>
            <p:spPr>
              <a:xfrm>
                <a:off x="3361597" y="409335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C7955D-BE8E-6953-5417-EDA42F7B797C}"/>
                </a:ext>
              </a:extLst>
            </p:cNvPr>
            <p:cNvSpPr txBox="1"/>
            <p:nvPr/>
          </p:nvSpPr>
          <p:spPr>
            <a:xfrm>
              <a:off x="3005856" y="5531335"/>
              <a:ext cx="12577462" cy="17217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True: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int(input("1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ile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5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arasında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bir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girin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if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== 3: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print("3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sayısı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girildi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ve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döngü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sona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erdi</a:t>
              </a: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break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9576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EEB26-60C8-FDE3-CD6B-BDB11C3E8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9BCEB31-9FDD-DC90-5495-961EA5E7D03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F4DC1A7A-1FC9-2949-7B3C-EE80F31E09FE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AA89C66-7497-36F1-E36E-CA928D195AD5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1CEB3474-25BF-85F9-02AA-B641DCB86AB1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FD3ACB54-86E5-5053-A54B-B6A04A2DD32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C1BFB6FE-2750-FDE3-F044-7DEB274986A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12E19DC-3001-ED93-A854-236F3A66F23D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23C2848-4116-A9FB-DEC4-91838943957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4D38D5B-17C1-A86D-95CE-6F2910C720A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C94B5082-F472-297B-F98C-6B766308E45B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B0A6A22-EBD4-3C7A-6AAB-C3E8CD877E4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AE58B59-E426-EFD4-FF90-401E66D3BC8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E81C65DE-D80D-8E26-8220-AF978DA8C0AD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3B68E6C-05CE-268E-50D1-A4A7BE4A0F7D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A268B61C-B372-9D77-932C-8C6C764C683F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F9413569-0589-EA58-14C5-04F921BF821B}"/>
              </a:ext>
            </a:extLst>
          </p:cNvPr>
          <p:cNvSpPr txBox="1"/>
          <p:nvPr/>
        </p:nvSpPr>
        <p:spPr>
          <a:xfrm>
            <a:off x="11353800" y="3675306"/>
            <a:ext cx="64008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Çıktı :</a:t>
            </a:r>
          </a:p>
          <a:p>
            <a:pPr lvl="0" algn="just">
              <a:spcBef>
                <a:spcPct val="0"/>
              </a:spcBef>
              <a:defRPr/>
            </a:pPr>
            <a:endParaRPr lang="tr-TR" sz="3200" b="1" dirty="0">
              <a:solidFill>
                <a:srgbClr val="7ED95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b="1" dirty="0">
              <a:solidFill>
                <a:srgbClr val="FFCA04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84AAD575-730D-8885-F072-50C77618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400879E-3105-D859-F223-9B419FFC2D0D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450F8C42-9B71-F9F1-B544-0DB035B86B44}"/>
              </a:ext>
            </a:extLst>
          </p:cNvPr>
          <p:cNvGrpSpPr/>
          <p:nvPr/>
        </p:nvGrpSpPr>
        <p:grpSpPr>
          <a:xfrm>
            <a:off x="658809" y="2763517"/>
            <a:ext cx="7619637" cy="6052756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1CF16517-A28C-09F8-A86E-BB13D51B8D7F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B8A1B51C-2D20-A67C-6F7E-1492CAF7C35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0CAE55F4-8B79-0C52-57EE-8E74CF6D644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10C23D9D-AE9D-E0C0-34C9-F5081E6E7B65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5CA3032F-8845-7369-564D-CC3A2E54B416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F42641DE-5D22-2ACF-6A06-DF8211BF5B68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DE523D-9842-CCC1-F9E3-B81958C5F194}"/>
                </a:ext>
              </a:extLst>
            </p:cNvPr>
            <p:cNvSpPr txBox="1"/>
            <p:nvPr/>
          </p:nvSpPr>
          <p:spPr>
            <a:xfrm>
              <a:off x="3002732" y="5783443"/>
              <a:ext cx="12313469" cy="1133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range(5,10):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114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FDDF7-2097-01DC-1AFF-C941D2927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E96BEE55-0058-DAAD-F8C7-665CB708A623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E8D9603-87F7-BA81-4AB9-4EE22E94E3B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A25381FE-FB4D-4BC1-B265-D103E16BCA44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92BA9C26-D1AA-C2D0-BE34-C3B43E739341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4272FD6D-0254-A757-2EFC-25FB73BCFD43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DE0FE40D-0917-9671-BDE9-562BC82C0BB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3649717E-2252-888C-FED7-AC6439972EC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57B1C1B8-09C5-2540-4881-32E4E127782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F2A5DA61-F44C-E3C1-C7A3-E1BEFE3BA28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607AB8DC-4C01-2E8A-A961-11CBC63D10B6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A474225D-063A-C18C-3D83-1703015E521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226C746C-E311-2CF7-309C-4EC6642E3FE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FEDA00B1-09A5-4D1B-A1B5-064DFCE5710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D108BE65-FAEE-ABAC-8865-DF2A52F0D6BC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F3511CF4-2119-7249-8D3C-9FBBFB5DE9D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1181C4E7-4B96-02C3-BD95-1D1A4DF6A5EB}"/>
              </a:ext>
            </a:extLst>
          </p:cNvPr>
          <p:cNvSpPr txBox="1"/>
          <p:nvPr/>
        </p:nvSpPr>
        <p:spPr>
          <a:xfrm>
            <a:off x="306057" y="2895263"/>
            <a:ext cx="17204829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8 karakterlik bir şifre girmesini isteyiniz. Kullanıcı 8’den az ya da daha fazla karakter içeren bir şifre girdiğinde “Şifreniz 8 karakter olmalıdır.” şeklinde uyarı verdiriniz. Kullanıcı şartlara uygun bir şifre girdiğinde de “Şifreniz kaydedildi.” uyarısı verdiriniz.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İpucu :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len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("Furkan")) =&gt; 6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EAA9C156-28C3-A5AA-0C13-17C6A6D7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0FD006E-4129-AC9A-558B-EFFA6A05881D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Break ve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Continue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FBF6A79C-B036-3884-F139-5612AE90C7BF}"/>
              </a:ext>
            </a:extLst>
          </p:cNvPr>
          <p:cNvGrpSpPr/>
          <p:nvPr/>
        </p:nvGrpSpPr>
        <p:grpSpPr>
          <a:xfrm>
            <a:off x="6205371" y="6210167"/>
            <a:ext cx="5406199" cy="4076833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2701EC61-B8A6-5841-5984-D3168FA2C947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820ED154-A607-010F-2F1D-06535C4FB574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D1271A1D-5CD3-0DFF-CE3B-9C764D9DC74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4964857D-5BBF-976D-98A5-25F16CD4F05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CFB1C404-CAE8-C987-73C8-A8E14664E47C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3241D3B2-F896-08AF-25A3-0A041E93286D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C3D8C66A-78A7-3163-35F2-5FEFAA822AB5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6251506B-AFF7-06EB-91F5-88C06C5A0DCB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157A8BA1-7B12-2F33-B1DF-5EB83935C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8735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DCD24-17F9-A30D-410F-41DCF7F84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3B98AC4E-759A-5471-3E84-809256FFA192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B477F95D-30E3-3FA9-024A-C4B99648C66F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BA0EBF2-E1C8-3E72-4D89-AA9215FD97C3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47E9926A-4487-839F-BA50-52E2969E371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62703BC-51C6-34E2-6CAB-2583171F03B1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F11F24D-F7D4-9444-23CA-EB1BEC63A60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AAD5CB1-2963-9D87-8810-1B42B0A0A90D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22025188-9072-C2F8-8C58-5569359AD1D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EF3D8A4E-6F98-7B7C-B1FD-CCE03BDE066A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999201E-E618-03BD-1871-EF083E73ED67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AEDCA220-83F7-D78D-7CA3-2D3618DAAA0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344CA1A2-E2D9-1618-AD18-5C77A2203EF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3BCF71C-DF86-D8E8-137C-002F3AB10B35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AE5D64C-457C-10CA-7098-E80FC0F7E82D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EA5C0C21-A852-C1C2-76CE-FFC1635B469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9B503DD1-BF82-1E21-DACE-4966884CBFB3}"/>
              </a:ext>
            </a:extLst>
          </p:cNvPr>
          <p:cNvSpPr txBox="1"/>
          <p:nvPr/>
        </p:nvSpPr>
        <p:spPr>
          <a:xfrm>
            <a:off x="152400" y="3030363"/>
            <a:ext cx="5812754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4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8 karakterlik bir şifre girmesini isteyiniz. Kullanıcı 8’den az ya da daha fazla karakter içeren bir şifre girdiğinde “Şifreniz 8 karakter olmalıdır.” şeklinde uyarı verdiriniz. Kullanıcı şartlara uygun bir şifre girdiğinde de “Şifreniz kaydedildi.” uyarısı verdiriniz.</a:t>
            </a:r>
          </a:p>
          <a:p>
            <a:pPr lvl="0" algn="just">
              <a:spcBef>
                <a:spcPct val="0"/>
              </a:spcBef>
              <a:defRPr/>
            </a:pPr>
            <a:endParaRPr lang="tr-TR" sz="24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6E17F9B8-FFAE-6FE4-0B04-DA7AB42B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230BE42-9166-214A-61E5-7276FEF660B9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Break ve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Continue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3EABF543-E44C-E795-51AF-7D1D3C263EC7}"/>
              </a:ext>
            </a:extLst>
          </p:cNvPr>
          <p:cNvGrpSpPr/>
          <p:nvPr/>
        </p:nvGrpSpPr>
        <p:grpSpPr>
          <a:xfrm>
            <a:off x="6172200" y="2628899"/>
            <a:ext cx="11809743" cy="7686369"/>
            <a:chOff x="2781854" y="3916887"/>
            <a:chExt cx="13029902" cy="6370113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FD3CE656-D0BD-564E-253E-7E249830CE42}"/>
                </a:ext>
              </a:extLst>
            </p:cNvPr>
            <p:cNvGrpSpPr/>
            <p:nvPr/>
          </p:nvGrpSpPr>
          <p:grpSpPr>
            <a:xfrm>
              <a:off x="2781854" y="3916887"/>
              <a:ext cx="13029902" cy="6370113"/>
              <a:chOff x="2781854" y="3872602"/>
              <a:chExt cx="13029902" cy="6370113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0A6B4F50-E569-742A-CCFC-955ECC88639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2"/>
                <a:ext cx="13029902" cy="6370113"/>
                <a:chOff x="0" y="-1"/>
                <a:chExt cx="7467600" cy="6002021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607917BC-226F-3F93-4D7C-0710D89D8BE0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7467600" cy="485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8CA4DB0B-340E-F0F0-9E29-B6593AD105E8}"/>
                    </a:ext>
                  </a:extLst>
                </p:cNvPr>
                <p:cNvSpPr/>
                <p:nvPr/>
              </p:nvSpPr>
              <p:spPr>
                <a:xfrm>
                  <a:off x="0" y="4887277"/>
                  <a:ext cx="7467600" cy="323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4C48FEB9-D599-FAF9-BEEE-BA1FB50AE4D5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3AF45E51-E53F-E7BD-53B7-AD6D08B01E12}"/>
                  </a:ext>
                </a:extLst>
              </p:cNvPr>
              <p:cNvSpPr/>
              <p:nvPr/>
            </p:nvSpPr>
            <p:spPr>
              <a:xfrm>
                <a:off x="3361597" y="409335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5A4FB5-76EA-0346-8028-89F3FEC1026A}"/>
                </a:ext>
              </a:extLst>
            </p:cNvPr>
            <p:cNvSpPr txBox="1"/>
            <p:nvPr/>
          </p:nvSpPr>
          <p:spPr>
            <a:xfrm>
              <a:off x="3234294" y="5281967"/>
              <a:ext cx="12577462" cy="25889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True: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sifre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input("8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karakterlik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bir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şifre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girin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if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len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sifre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 != 8: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print("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Şifreniz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8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karakter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olmalıdır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.")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else: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print("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Şifreniz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kaydedildi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.")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break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2898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5E85-4C24-320B-CD9C-FEC27F2FE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B392C006-E16D-73CE-6E62-6BE57B01B864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FDE956B1-E37B-E6C6-A1FF-9F0537256294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C5ECF35-033B-F1DC-81F5-7A6587B6DAE6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3F52C0B0-37DD-1E2E-6686-C20FB5FF9D93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0813E4C-E80D-030B-6B54-489A3C01BE4E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8B286659-26E0-F25A-47B8-675DD7D8E4A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94DA2C2-C809-1D99-C7FF-1D513F7724E5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6383A125-601B-F8C3-F80C-F42073E07B0F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56BF696A-3888-62A0-873F-1290660A5DE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DB1043EA-3A6D-E565-BC2A-46AFC9FA5AA7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0027C82-40DA-328D-5C2C-66829E02D83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5F94E043-9536-D714-7183-15B9898618C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9F49F2E7-1CAA-0E2F-BEF8-421CE283AEFD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B1292BB2-5E75-188F-148F-974ADDABEF5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8854FAB7-87F6-9EBF-4C8B-895CBFE890B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A421E805-7F08-C562-D405-CE2E935F0696}"/>
              </a:ext>
            </a:extLst>
          </p:cNvPr>
          <p:cNvSpPr txBox="1"/>
          <p:nvPr/>
        </p:nvSpPr>
        <p:spPr>
          <a:xfrm>
            <a:off x="716348" y="3217983"/>
            <a:ext cx="1720482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 çift sayı girene kadar girdi alan Python kodunu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93D6982-1D8D-5A0B-066E-31C41D54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FFAAB1C1-E0C9-5CBC-79BC-CEAA467F692E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Break ve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Continue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177592E7-2A31-19B2-2E95-1D9D0CB4B207}"/>
              </a:ext>
            </a:extLst>
          </p:cNvPr>
          <p:cNvGrpSpPr/>
          <p:nvPr/>
        </p:nvGrpSpPr>
        <p:grpSpPr>
          <a:xfrm>
            <a:off x="6205371" y="6210167"/>
            <a:ext cx="5406199" cy="4076833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6AA394AE-FAA4-F4FB-D7C7-63752ACCF655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E2C40BF4-210D-0B86-F1C1-59B2AF652006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9018616A-F150-DBF5-38BB-6B92ECA2026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CB0992BD-20F2-DB86-6807-82AADD1E1B1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728798C5-87D1-AD27-9CC5-8F5D4274188E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3604757A-51DA-CE3D-5FDD-7E9B4969A99A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719B2440-B621-1A6E-BD36-F7FF635EBA91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074BDB0C-9E14-A4D4-A5C3-1CCB640C0F5E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1A447AB0-E3CD-F286-C1F8-2D2857814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13780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30B7D-B5A6-4824-B0C4-BF34C8865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219C561B-6818-4279-2DC1-38DDE4889B6E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D34D32C-3316-075E-8F25-0C67DF901764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FD64421-35A7-6066-C57B-95B2B5D35A39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FED1E59D-2DCD-256B-2DF0-158F34C11C60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B867AEE3-0C27-0688-C316-E50132872686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2E95BC9-2D7D-89EF-908D-364D09B8681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DBED156-2A23-791B-1557-E774E9D441F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FF5BB62B-B0D0-8F72-41DF-50ED4F448D0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9751581F-CE7C-9CF0-91D0-B48F294AC03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A117E67-DD2A-5083-11E2-9B9A86A7E8B3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4E6586EA-5723-83AE-873C-53A8E48F1F5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AF35F8C-43D8-2450-0436-CEF18FD950E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25D36981-76D1-F484-86EE-59121E84AD6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7DAE02FA-3D75-855E-0408-1E21123B7B7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23B7A6A9-A035-1F82-8E63-6A418AE1ADE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4FCA5D7A-9858-8F73-6AC4-8CBE1FDD6242}"/>
              </a:ext>
            </a:extLst>
          </p:cNvPr>
          <p:cNvSpPr txBox="1"/>
          <p:nvPr/>
        </p:nvSpPr>
        <p:spPr>
          <a:xfrm>
            <a:off x="152400" y="3030363"/>
            <a:ext cx="581275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4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 çift sayı girene kadar girdi alan Python kodunu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602FFC95-49B9-4298-7600-829A5173C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BD38488-C619-451F-EC33-CCCB5E264C5B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Break ve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Continue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8F354FFC-ED8A-09D6-43BB-22218E4C0C41}"/>
              </a:ext>
            </a:extLst>
          </p:cNvPr>
          <p:cNvGrpSpPr/>
          <p:nvPr/>
        </p:nvGrpSpPr>
        <p:grpSpPr>
          <a:xfrm>
            <a:off x="6172200" y="2628899"/>
            <a:ext cx="11809743" cy="7686369"/>
            <a:chOff x="2781854" y="3916887"/>
            <a:chExt cx="13029902" cy="6370113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6E4A0031-BFEC-1A30-6232-B21DEF1639C5}"/>
                </a:ext>
              </a:extLst>
            </p:cNvPr>
            <p:cNvGrpSpPr/>
            <p:nvPr/>
          </p:nvGrpSpPr>
          <p:grpSpPr>
            <a:xfrm>
              <a:off x="2781854" y="3916887"/>
              <a:ext cx="13029902" cy="6370113"/>
              <a:chOff x="2781854" y="3872602"/>
              <a:chExt cx="13029902" cy="6370113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9AB96CDA-3ECD-51AC-E958-46E3569101E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2"/>
                <a:ext cx="13029902" cy="6370113"/>
                <a:chOff x="0" y="-1"/>
                <a:chExt cx="7467600" cy="6002021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3A902012-1F1F-5BF7-E335-DC072ECF5ACB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7467600" cy="485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A65808A1-704B-9A27-A766-C6A1C4948ECA}"/>
                    </a:ext>
                  </a:extLst>
                </p:cNvPr>
                <p:cNvSpPr/>
                <p:nvPr/>
              </p:nvSpPr>
              <p:spPr>
                <a:xfrm>
                  <a:off x="0" y="4887277"/>
                  <a:ext cx="7467600" cy="323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81536E09-5581-B23C-9C0D-B4D33FEA777A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A9F97C0D-8587-6D0F-88B5-6742D7FF4275}"/>
                  </a:ext>
                </a:extLst>
              </p:cNvPr>
              <p:cNvSpPr/>
              <p:nvPr/>
            </p:nvSpPr>
            <p:spPr>
              <a:xfrm>
                <a:off x="3361597" y="409335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A602BF-0667-40AC-343C-ABAA290BC3F8}"/>
                </a:ext>
              </a:extLst>
            </p:cNvPr>
            <p:cNvSpPr txBox="1"/>
            <p:nvPr/>
          </p:nvSpPr>
          <p:spPr>
            <a:xfrm>
              <a:off x="3234294" y="5281967"/>
              <a:ext cx="12577462" cy="18492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True: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int(input("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girin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if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% 2 == 0: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print("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Teşekkürler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,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çift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!")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break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565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F3DCB-5DAB-7B8F-C876-513C99F88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92895A7-B216-2352-C26E-26C9A230C28B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F2C1395-387C-E533-6DA7-B39EBA91FC90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A0108FEB-73F3-DBE9-4589-1BA28037A516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BBFB94A9-6BC6-A565-84A9-4FE3CAC4AE3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F461AAF1-2224-09D8-7506-BC2CC0EAB121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2368E2A-55BC-2018-1228-507DF36EE95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C9483D14-B9F2-EC9A-3D29-5C058ABCF62C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DB796441-54B0-CEAD-16B9-B355890F3C1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EE953AD-5C66-FC83-FB45-30AF6CE0114C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58331770-A13E-6521-B605-2D0C296C9C3A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214E30C3-DB63-B17E-0F15-D5DCA7C67DC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A4D357A-F983-1194-A1E2-1A3C21454DC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65A9CFB5-0924-6386-61A8-21080BC290C0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077BCBA-6959-9027-60B0-E960B62F2FBC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3B53172-964C-021E-6CB2-A65A42F40E84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F1F7B2CD-9102-141E-A385-715916741E29}"/>
              </a:ext>
            </a:extLst>
          </p:cNvPr>
          <p:cNvSpPr txBox="1"/>
          <p:nvPr/>
        </p:nvSpPr>
        <p:spPr>
          <a:xfrm>
            <a:off x="716349" y="3217983"/>
            <a:ext cx="1679453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sayılar alan ve toplam 100’ü geçtiğinde döngüyü bitiren Python kodunu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C2B7207D-A5EB-DA5B-35E2-4F6734BE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675FD770-025C-2B9F-33C1-64BFB59BE341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Break ve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Continue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CCEF75D2-5F44-74D9-572B-1CBB93267679}"/>
              </a:ext>
            </a:extLst>
          </p:cNvPr>
          <p:cNvGrpSpPr/>
          <p:nvPr/>
        </p:nvGrpSpPr>
        <p:grpSpPr>
          <a:xfrm>
            <a:off x="6205371" y="6210167"/>
            <a:ext cx="5406199" cy="4076833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50546B82-E964-C407-E873-1651F4C7EB75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1569BB8A-945B-3907-4A6F-9A3DDF9BCDBB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44406206-BCB8-5DD7-F9DD-EB8AE2471AF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9C22F9F3-EF4C-D050-9097-23652F8B3ED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E1BA3ED0-CC20-9088-7991-1E363D3E29FC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E1A6DBD5-2364-9600-8CBA-3A2E14030937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25344CEB-EEE2-5E0B-EF00-E4C07C4C325E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26FDE6AA-F169-AF97-1BCD-CBBDE2CCC1DE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E9832816-8342-3C10-BD5A-5499403B4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7983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7BFAF-EA85-C549-82F8-FC33E0C50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374D3F26-6048-8BA8-E11A-17026CFF7BF0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1CFDDFF1-CF43-BA4E-9BF9-916C1B0A6474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19ED288-DE03-A69B-5040-9DB01EE2EB5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52767C86-9B2A-CA36-5F4E-86735074E15C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870559E0-C208-08B6-6687-225BB206E5DB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F698CC01-0156-BD96-AFB7-02A84E6F964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43A8ABE8-AEFE-BC49-4161-D2B7AD11000F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10746F9-2ECD-9F64-59A9-38494BF769CE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F8A6581-CDC3-783D-CD15-E7DF6C459DD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5D0E2464-3024-C216-8538-E6348FD5B160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9843893-C291-7E3A-39B6-00D235B0BBB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3C58F54-C5F8-6B3B-8FDE-FDDD43A6D0C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3410F15-1CED-AA46-D4DA-922C9D9351F3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99DD45CE-6728-AD1E-C8D5-CF3BE13D1EC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2C5AB35-5616-7AF7-E188-5F3F5F450CE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9A928834-6FE4-A22F-A290-24725C3E22BB}"/>
              </a:ext>
            </a:extLst>
          </p:cNvPr>
          <p:cNvSpPr txBox="1"/>
          <p:nvPr/>
        </p:nvSpPr>
        <p:spPr>
          <a:xfrm>
            <a:off x="685800" y="3030363"/>
            <a:ext cx="4876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4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sayılar alan ve toplam 100’ü geçtiğinde döngüyü bitiren Python kodunu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4AD085EF-2350-8CC7-905F-733650FE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FED08847-E15F-9D9F-6688-CA7842D3BCE6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Break ve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Continue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B22ED8B8-B057-DF00-7849-2F1DA6945234}"/>
              </a:ext>
            </a:extLst>
          </p:cNvPr>
          <p:cNvGrpSpPr/>
          <p:nvPr/>
        </p:nvGrpSpPr>
        <p:grpSpPr>
          <a:xfrm>
            <a:off x="6172200" y="2628899"/>
            <a:ext cx="11809743" cy="7686369"/>
            <a:chOff x="2781854" y="3916887"/>
            <a:chExt cx="13029902" cy="6370113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FE97E1AE-246C-6211-98DA-8DA4DE16ACD9}"/>
                </a:ext>
              </a:extLst>
            </p:cNvPr>
            <p:cNvGrpSpPr/>
            <p:nvPr/>
          </p:nvGrpSpPr>
          <p:grpSpPr>
            <a:xfrm>
              <a:off x="2781854" y="3916887"/>
              <a:ext cx="13029902" cy="6370113"/>
              <a:chOff x="2781854" y="3872602"/>
              <a:chExt cx="13029902" cy="6370113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27DE23A5-77ED-89F4-8906-2E75C9367EE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2"/>
                <a:ext cx="13029902" cy="6370113"/>
                <a:chOff x="0" y="-1"/>
                <a:chExt cx="7467600" cy="6002021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77C88A68-B23B-F73B-0876-DE815281A090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7467600" cy="485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19F6DB9C-B300-0BFA-EF78-352D3D88B546}"/>
                    </a:ext>
                  </a:extLst>
                </p:cNvPr>
                <p:cNvSpPr/>
                <p:nvPr/>
              </p:nvSpPr>
              <p:spPr>
                <a:xfrm>
                  <a:off x="0" y="4887277"/>
                  <a:ext cx="7467600" cy="323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1CCABB77-162B-FCFD-D730-0E1FFA63EA8C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F4FDF34E-FA7A-DBE6-1AD8-3D3F5F03ABC2}"/>
                  </a:ext>
                </a:extLst>
              </p:cNvPr>
              <p:cNvSpPr/>
              <p:nvPr/>
            </p:nvSpPr>
            <p:spPr>
              <a:xfrm>
                <a:off x="3361597" y="409335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D53AB8-29B2-314D-0A63-28274CBFF499}"/>
                </a:ext>
              </a:extLst>
            </p:cNvPr>
            <p:cNvSpPr txBox="1"/>
            <p:nvPr/>
          </p:nvSpPr>
          <p:spPr>
            <a:xfrm>
              <a:off x="3234294" y="5281967"/>
              <a:ext cx="12577462" cy="25889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0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True: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int(input("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girin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+=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endParaRPr lang="en-US" sz="29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if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&gt; 100: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print("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100'ü </a:t>
              </a:r>
              <a:r>
                <a:rPr lang="en-US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geçti</a:t>
              </a: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!")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break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9393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94A9E-78D3-0270-2A4F-EC7CF2DF7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9AAC77B5-C348-895A-3900-E153417FEC4A}"/>
              </a:ext>
            </a:extLst>
          </p:cNvPr>
          <p:cNvSpPr txBox="1"/>
          <p:nvPr/>
        </p:nvSpPr>
        <p:spPr>
          <a:xfrm>
            <a:off x="6019800" y="4079425"/>
            <a:ext cx="11589062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Continue</a:t>
            </a:r>
            <a:r>
              <a: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komutu döngüyü başa döndürerek </a:t>
            </a:r>
            <a:r>
              <a:rPr kumimoji="0" lang="tr-TR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continue</a:t>
            </a:r>
            <a:r>
              <a: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sonrasında yazılan kod bloğunun göz ardı edilmesini sağlar. Başka bir ifadeyle döngünün o anki adımını atlayarak kaldığı yerden devam eder.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D88A81F-DE39-C743-3A62-38E5B313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7504BB4B-36AA-3762-7A34-113F1ECBE82D}"/>
              </a:ext>
            </a:extLst>
          </p:cNvPr>
          <p:cNvSpPr txBox="1"/>
          <p:nvPr/>
        </p:nvSpPr>
        <p:spPr>
          <a:xfrm>
            <a:off x="1105228" y="1470727"/>
            <a:ext cx="16503634" cy="1239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A04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CA04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A04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CA04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Break ve </a:t>
            </a: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Continue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C093B9B0-A64C-5072-CA00-144083CC2019}"/>
              </a:ext>
            </a:extLst>
          </p:cNvPr>
          <p:cNvSpPr/>
          <p:nvPr/>
        </p:nvSpPr>
        <p:spPr>
          <a:xfrm>
            <a:off x="1105228" y="3086100"/>
            <a:ext cx="4304971" cy="4648200"/>
          </a:xfrm>
          <a:custGeom>
            <a:avLst/>
            <a:gdLst/>
            <a:ahLst/>
            <a:cxnLst/>
            <a:rect l="l" t="t" r="r" b="b"/>
            <a:pathLst>
              <a:path w="985830" h="1099580">
                <a:moveTo>
                  <a:pt x="0" y="0"/>
                </a:moveTo>
                <a:lnTo>
                  <a:pt x="985831" y="0"/>
                </a:lnTo>
                <a:lnTo>
                  <a:pt x="985831" y="1099580"/>
                </a:lnTo>
                <a:lnTo>
                  <a:pt x="0" y="1099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89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76450-A561-CC0B-E1EA-489861DD1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C3A0E6C-8D73-D622-1E5B-2034687283B9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2910D360-C2FF-ADD0-D4A8-3A952332E75C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928659F-7686-426D-F5A8-4AD700EB79D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2B3FC163-A662-DB86-34E8-B4C806B03823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5AF154D-5E6C-DCAD-7749-F3172AEEF21B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148AF035-9F82-48D4-3C6D-BF0B63F5097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25EDA8F-365A-991D-56EF-020822C54F0F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6556B22-D828-992B-491F-55F104CB679F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07B322D-2BD1-F61A-9EAB-C8A8D381CCCE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F286AAB-F6B9-E2A8-9EEE-5527B93A8C7D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11CB9E1-AC0D-AE4D-676B-FA54D15FC7C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267052DC-A38D-FCCF-0941-15EB1DBB8C8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A0995A3-E8CD-584D-32A5-76CE1458BC6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C533752-378D-5771-D5CD-82F8ADF2BEED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AB41E18-9AEB-EF27-7657-9C404E1E0DE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F4EF8E14-57D9-6153-28AF-C464144A54B7}"/>
              </a:ext>
            </a:extLst>
          </p:cNvPr>
          <p:cNvSpPr txBox="1"/>
          <p:nvPr/>
        </p:nvSpPr>
        <p:spPr>
          <a:xfrm>
            <a:off x="10139440" y="3521918"/>
            <a:ext cx="640080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Çıktı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7ED957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FFCA04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4D940CD8-0C01-0D0F-F0AD-AA4F04A3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2B884484-0770-6227-5A43-2D7DE1714A1B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Break ve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Continue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22DC6F3A-A613-3E42-BAC5-079066688988}"/>
              </a:ext>
            </a:extLst>
          </p:cNvPr>
          <p:cNvGrpSpPr/>
          <p:nvPr/>
        </p:nvGrpSpPr>
        <p:grpSpPr>
          <a:xfrm>
            <a:off x="658809" y="2763516"/>
            <a:ext cx="8866191" cy="6266183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ECFC6AD9-3D74-A04F-3E47-D7E9F1567B33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2990A8BA-AEE1-5446-3078-A7DD6D24A49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129DBC38-C29D-C2A8-0239-B8BA75D2F9C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9082A4EC-04D4-9BC9-A3FC-AE197DEBED1C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078DCC73-CA11-1B15-A691-A5A88A79E588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DA6252F0-FC03-252B-F39F-E161BF5F314C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2B3857-7974-B534-BE86-E2E1C162EC12}"/>
                </a:ext>
              </a:extLst>
            </p:cNvPr>
            <p:cNvSpPr txBox="1"/>
            <p:nvPr/>
          </p:nvSpPr>
          <p:spPr>
            <a:xfrm>
              <a:off x="3137854" y="4172608"/>
              <a:ext cx="12313468" cy="3285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3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 10: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=i+1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if 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== 5: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continue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print(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8938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C84FD-C1ED-5B37-241A-B7128D5A7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8A3C298E-E21B-0DBF-8B75-0005E8C294BB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ABEA404-7631-F874-A2B8-6E9654E04DC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87651FE-9963-9DDF-023A-F333A0576A6C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46C311E-2A19-2A62-4DD6-C58D44A35C9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5D70982E-7A8A-0E7D-2E94-9FAF0A881275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53AB84C-5949-183E-1593-34BCB757775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E77CDAD-624E-9874-A471-8286B18CFB45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D30C4B2-C5D3-00E0-E02B-048D7BF1D681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C2EEEFE6-FA1A-26E3-8652-CBC5D75FADE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191573D5-7228-F95D-E460-39F789550BB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BD254CC-546B-9670-AF75-4A09B1B628F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179641E0-67FC-D327-7F5A-880EE8E4EDA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CA46D02-3CE4-4CC4-54AD-3EEB234CA301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AFA196C-604D-01F5-C626-AB689D25CB0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2E68A796-EC66-C04B-7768-4F0ED78DDAA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1D6AF22-8176-9C78-E3D7-8525CD1C0634}"/>
              </a:ext>
            </a:extLst>
          </p:cNvPr>
          <p:cNvSpPr txBox="1"/>
          <p:nvPr/>
        </p:nvSpPr>
        <p:spPr>
          <a:xfrm>
            <a:off x="685799" y="3030363"/>
            <a:ext cx="670560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4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Örnekteki kodun yorumlayınız.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86ECB60C-78DD-2DC0-94CE-281EC358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6091CE8F-4288-03F2-D6D4-4216021280EC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Break ve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Continue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29F30D05-A4E6-9BA2-8757-2A3994E0E972}"/>
              </a:ext>
            </a:extLst>
          </p:cNvPr>
          <p:cNvGrpSpPr/>
          <p:nvPr/>
        </p:nvGrpSpPr>
        <p:grpSpPr>
          <a:xfrm>
            <a:off x="8382000" y="2628899"/>
            <a:ext cx="9599943" cy="7686369"/>
            <a:chOff x="2781854" y="3916887"/>
            <a:chExt cx="13029902" cy="6370113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1CE21D05-DA56-73F3-44C7-E6B6A33660F9}"/>
                </a:ext>
              </a:extLst>
            </p:cNvPr>
            <p:cNvGrpSpPr/>
            <p:nvPr/>
          </p:nvGrpSpPr>
          <p:grpSpPr>
            <a:xfrm>
              <a:off x="2781854" y="3916887"/>
              <a:ext cx="13029902" cy="6370113"/>
              <a:chOff x="2781854" y="3872602"/>
              <a:chExt cx="13029902" cy="6370113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E0295769-AC29-C001-DE7A-5918BCC2A46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2"/>
                <a:ext cx="13029902" cy="6370113"/>
                <a:chOff x="0" y="-1"/>
                <a:chExt cx="7467600" cy="6002021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F1010942-BF49-E901-31B8-A46EA4A47384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7467600" cy="485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B2A9C0FD-BBCC-02BF-02E7-1453CDB12885}"/>
                    </a:ext>
                  </a:extLst>
                </p:cNvPr>
                <p:cNvSpPr/>
                <p:nvPr/>
              </p:nvSpPr>
              <p:spPr>
                <a:xfrm>
                  <a:off x="0" y="4887277"/>
                  <a:ext cx="7467600" cy="323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96A9168A-A90A-BF97-B799-CA436AD8507A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30B8627D-E307-7AC9-8C7C-1620074596EF}"/>
                  </a:ext>
                </a:extLst>
              </p:cNvPr>
              <p:cNvSpPr/>
              <p:nvPr/>
            </p:nvSpPr>
            <p:spPr>
              <a:xfrm>
                <a:off x="3361597" y="409335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125E1E-BC92-0595-2637-0F75278763C2}"/>
                </a:ext>
              </a:extLst>
            </p:cNvPr>
            <p:cNvSpPr txBox="1"/>
            <p:nvPr/>
          </p:nvSpPr>
          <p:spPr>
            <a:xfrm>
              <a:off x="3188517" y="4744209"/>
              <a:ext cx="12577462" cy="33669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4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lang="en-US" sz="44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0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4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</a:t>
              </a:r>
              <a:r>
                <a:rPr lang="en-US" sz="44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lang="en-US" sz="44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 50: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4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</a:t>
              </a:r>
              <a:r>
                <a:rPr lang="en-US" sz="44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lang="en-US" sz="44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=i+1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4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if </a:t>
              </a:r>
              <a:r>
                <a:rPr lang="en-US" sz="44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lang="en-US" sz="44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&gt;10 and </a:t>
              </a:r>
              <a:r>
                <a:rPr lang="en-US" sz="44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lang="en-US" sz="44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&lt;45: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4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continue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4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print(</a:t>
              </a:r>
              <a:r>
                <a:rPr lang="en-US" sz="44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lang="en-US" sz="44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44176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13B56-2AF3-4EB6-FC6E-7D17FC30B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C5C59326-C147-8CBF-6590-228E78866951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139B36A-021E-6E39-8D5C-51E211B8D758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97996D9-F0D0-8354-CD30-F146021BD4A9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0870C97B-DBDC-563E-18A3-A6A8DCFD39F4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50AA095B-63D8-D19C-9AA5-F6D4D31F031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C77BDE5B-5FE7-D76C-CB7F-8AF66BB1484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B588086-706A-9BB7-7AD3-30A7C3433170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22AB31A7-2C99-1E32-94DC-9ED4903CDBDB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5E8F85D-B54D-1CDF-C599-43DE3A063C08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15A6C7A5-E39E-808A-C479-51D72645548C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243EFB8-BF0B-6191-4F2E-67E9C7DD929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0AC9CF03-9A9B-7153-54A4-188A33E658B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796914F-E475-AEA6-AF7D-07639C344C9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9567F49-A8FC-3E44-B4D4-D40F62FED941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B81351D8-3389-F0D5-62EA-E237251B2425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918F6B4F-8FC5-1ED9-BCBF-129FD6F50218}"/>
              </a:ext>
            </a:extLst>
          </p:cNvPr>
          <p:cNvSpPr txBox="1"/>
          <p:nvPr/>
        </p:nvSpPr>
        <p:spPr>
          <a:xfrm>
            <a:off x="306058" y="2895263"/>
            <a:ext cx="8990342" cy="5555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1900" b="1" i="1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Sınava Hazırlık:</a:t>
            </a:r>
          </a:p>
          <a:p>
            <a:pPr lvl="0">
              <a:spcBef>
                <a:spcPct val="0"/>
              </a:spcBef>
              <a:defRPr/>
            </a:pPr>
            <a:endParaRPr lang="tr-TR" sz="19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19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 giriş sistemi programı yazın. Kullanıcının 3 deneme hakkı olsun. Doğru şifre "python123" olarak belirlenmiştir.</a:t>
            </a:r>
          </a:p>
          <a:p>
            <a:pPr lvl="0">
              <a:spcBef>
                <a:spcPct val="0"/>
              </a:spcBef>
              <a:defRPr/>
            </a:pPr>
            <a:endParaRPr lang="tr-TR" sz="19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19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Program şu özelliklere sahip olmalı:</a:t>
            </a:r>
          </a:p>
          <a:p>
            <a:pPr lvl="0">
              <a:spcBef>
                <a:spcPct val="0"/>
              </a:spcBef>
              <a:defRPr/>
            </a:pPr>
            <a:endParaRPr lang="tr-TR" sz="19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19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1 - Kullanıcı şifre girişi yapsın</a:t>
            </a:r>
          </a:p>
          <a:p>
            <a:pPr lvl="0">
              <a:spcBef>
                <a:spcPct val="0"/>
              </a:spcBef>
              <a:defRPr/>
            </a:pPr>
            <a:endParaRPr lang="tr-TR" sz="19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19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2 - Doğru şifre girilirse "Giriş başarılı" mesajı verip programdan çıksın</a:t>
            </a:r>
          </a:p>
          <a:p>
            <a:pPr lvl="0">
              <a:spcBef>
                <a:spcPct val="0"/>
              </a:spcBef>
              <a:defRPr/>
            </a:pPr>
            <a:endParaRPr lang="tr-TR" sz="19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19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3 - Yanlış şifre girilirse kalan hakkı göstersin ve tekrar şifre istesin</a:t>
            </a:r>
          </a:p>
          <a:p>
            <a:pPr lvl="0">
              <a:spcBef>
                <a:spcPct val="0"/>
              </a:spcBef>
              <a:defRPr/>
            </a:pPr>
            <a:endParaRPr lang="tr-TR" sz="19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19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4- 3 yanlış denemeden sonra "Hesap kilitlendi" mesajı verip programı sonlandırsın</a:t>
            </a:r>
          </a:p>
          <a:p>
            <a:pPr lvl="0">
              <a:spcBef>
                <a:spcPct val="0"/>
              </a:spcBef>
              <a:defRPr/>
            </a:pPr>
            <a:endParaRPr lang="tr-TR" sz="19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1900" b="1" i="1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Örnek çıktı yanda verilmiştir.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1DAB0BDD-7863-3D5D-1C7A-D88DE7AC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C13E016D-BDF5-C928-C7C8-BF51DF5D6B94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 Uygulamaları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7CA3485A-8E15-0AC2-0691-8F289E74005A}"/>
              </a:ext>
            </a:extLst>
          </p:cNvPr>
          <p:cNvSpPr txBox="1"/>
          <p:nvPr/>
        </p:nvSpPr>
        <p:spPr>
          <a:xfrm>
            <a:off x="9526257" y="2763517"/>
            <a:ext cx="7923543" cy="643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========================================         GUVENLI GIRIS SISTEMI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========================================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Deneme hakki: 3</a:t>
            </a:r>
          </a:p>
          <a:p>
            <a:pPr lvl="0" algn="just">
              <a:spcBef>
                <a:spcPct val="0"/>
              </a:spcBef>
              <a:defRPr/>
            </a:pP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Sifre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: 12345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Yanlis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sifre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! Kalan hak: 2</a:t>
            </a:r>
          </a:p>
          <a:p>
            <a:pPr lvl="0" algn="just">
              <a:spcBef>
                <a:spcPct val="0"/>
              </a:spcBef>
              <a:defRPr/>
            </a:pP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Sifre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: </a:t>
            </a: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abcde</a:t>
            </a: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Yanlis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sifre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! Kalan hak: 1</a:t>
            </a:r>
          </a:p>
          <a:p>
            <a:pPr lvl="0" algn="just">
              <a:spcBef>
                <a:spcPct val="0"/>
              </a:spcBef>
              <a:defRPr/>
            </a:pP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Sifre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: </a:t>
            </a: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qwerty</a:t>
            </a: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&gt;&gt;&gt; HESAP KILITLENDI &lt;&lt;&lt;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Lutfen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yonetici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ile </a:t>
            </a: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iletisime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gecin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.</a:t>
            </a:r>
          </a:p>
          <a:p>
            <a:pPr lvl="0" algn="just">
              <a:spcBef>
                <a:spcPct val="0"/>
              </a:spcBef>
              <a:defRPr/>
            </a:pP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1900" b="1" i="1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## şifre doğru girildiğindeki çıktı :</a:t>
            </a:r>
          </a:p>
          <a:p>
            <a:pPr lvl="0" algn="just">
              <a:spcBef>
                <a:spcPct val="0"/>
              </a:spcBef>
              <a:defRPr/>
            </a:pPr>
            <a:endParaRPr lang="tr-TR" sz="1900" b="1" i="1" dirty="0">
              <a:solidFill>
                <a:srgbClr val="FFCA04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&gt;&gt;&gt; GIRIS BASARILI &lt;&lt;&lt;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Hosgeldiniz</a:t>
            </a:r>
            <a:r>
              <a:rPr lang="tr-TR" sz="2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765693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C54B2-6F53-82ED-B1CC-4D0A5B463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8D7DAF77-D17E-A9DF-91C3-245688DF58D0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CE3B4A1-7053-8033-44C8-17EBF49B78EF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FB58009-2BF0-69D7-E34A-DF589F07F13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8FA56075-5259-CE64-FFC2-EC2BA2A2540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40B6F09F-A21F-D677-2240-FB143533BC9E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599FDA3-8794-2DCC-4311-20495FDDE86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8ACC09E-D7C6-484E-7218-EDEF838211D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1C3899CB-FBB2-66AD-95FD-F561DE0F6687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CDE226BE-D842-D21D-9243-37D539C4345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DE6FD733-F89A-8BB4-429C-C537C901FBB4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9F20556-D639-51F6-4657-68450A8DF1E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9B15C626-1268-2F14-EBE6-311DBE338A5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516E3A70-12A3-C419-E4F6-E667B43BDF3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B9E20E04-5003-165E-9E1F-A2B1165C767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8F04F76E-3184-1024-6E1D-D694807DCEB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F4079E9B-8893-8DBD-6C12-8B8F9185BCE8}"/>
              </a:ext>
            </a:extLst>
          </p:cNvPr>
          <p:cNvSpPr txBox="1"/>
          <p:nvPr/>
        </p:nvSpPr>
        <p:spPr>
          <a:xfrm>
            <a:off x="10331119" y="3637631"/>
            <a:ext cx="64008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Çıktı :</a:t>
            </a:r>
          </a:p>
          <a:p>
            <a:pPr lvl="0" algn="just">
              <a:spcBef>
                <a:spcPct val="0"/>
              </a:spcBef>
              <a:defRPr/>
            </a:pPr>
            <a:endParaRPr lang="tr-TR" sz="3200" b="1" dirty="0">
              <a:solidFill>
                <a:srgbClr val="7ED95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17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b="1" dirty="0">
              <a:solidFill>
                <a:srgbClr val="FFCA04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2A26C61C-8BA0-91D3-B9D2-E1999EF9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9C62F89-D25D-59BF-82E0-FE045F5BDFCE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447D44A3-37CE-1F1A-02E9-35F3C59EDED7}"/>
              </a:ext>
            </a:extLst>
          </p:cNvPr>
          <p:cNvGrpSpPr/>
          <p:nvPr/>
        </p:nvGrpSpPr>
        <p:grpSpPr>
          <a:xfrm>
            <a:off x="658809" y="2763517"/>
            <a:ext cx="7619637" cy="6052756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8840BAB6-73F2-0395-EE7A-F9CA3AE06FC0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181ECC9C-A112-3C56-64E5-7409643CE45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1A482A28-57EE-97A8-2DF2-929ABEE04D6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CB75E109-7E52-9973-FFA9-52F9A759D140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3A373F20-DBA8-A747-E44F-80766D993BB6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EF35F614-EA79-9FB6-B770-FC94609D6F83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B3058F-4DB2-A89B-E4B3-1D74A6693D6E}"/>
                </a:ext>
              </a:extLst>
            </p:cNvPr>
            <p:cNvSpPr txBox="1"/>
            <p:nvPr/>
          </p:nvSpPr>
          <p:spPr>
            <a:xfrm>
              <a:off x="3002732" y="5783443"/>
              <a:ext cx="12313469" cy="1133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range(5,20,3):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536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9FD7B-FE3A-AE99-23B3-00181CF8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1E34EF3-0E9E-E3E5-7CEC-B317B0BEC6F9}"/>
              </a:ext>
            </a:extLst>
          </p:cNvPr>
          <p:cNvSpPr/>
          <p:nvPr/>
        </p:nvSpPr>
        <p:spPr>
          <a:xfrm rot="-5400000" flipH="1" flipV="1">
            <a:off x="3302655" y="-3708842"/>
            <a:ext cx="11927910" cy="18533220"/>
          </a:xfrm>
          <a:custGeom>
            <a:avLst/>
            <a:gdLst/>
            <a:ahLst/>
            <a:cxnLst/>
            <a:rect l="l" t="t" r="r" b="b"/>
            <a:pathLst>
              <a:path w="11927910" h="18533220">
                <a:moveTo>
                  <a:pt x="11927910" y="18533220"/>
                </a:moveTo>
                <a:lnTo>
                  <a:pt x="0" y="18533220"/>
                </a:lnTo>
                <a:lnTo>
                  <a:pt x="0" y="0"/>
                </a:lnTo>
                <a:lnTo>
                  <a:pt x="11927910" y="0"/>
                </a:lnTo>
                <a:lnTo>
                  <a:pt x="11927910" y="1853322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t="-7208" b="-72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1AB5E4A-6F6F-53CA-1754-21874C96D42F}"/>
              </a:ext>
            </a:extLst>
          </p:cNvPr>
          <p:cNvSpPr txBox="1"/>
          <p:nvPr/>
        </p:nvSpPr>
        <p:spPr>
          <a:xfrm>
            <a:off x="5280936" y="4509801"/>
            <a:ext cx="7726128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Son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84CC98C1-C5C8-E3B5-0A6B-9E103C6D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51407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BACF9-DF58-2BE9-205E-8340742F3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2096BBC-123C-FDEB-2461-C4C21050E92E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4763BA2-728F-893D-0EB2-3ED221B638EF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C55088C-EF56-0730-BC46-CD5AD241C6A9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3408278-4EE1-3DD2-7610-9B02DD5CC450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BB977B49-8806-0030-F583-07192426C643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F6A8D94D-A608-B5AF-2BE2-E9B099EAE1D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8B0B784A-E377-ACAF-C39D-6DA3F9D5F137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385BD51-F5F5-23DB-FAA8-424CBD3A58A8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38A07EAA-2020-2D35-3194-B01AD2BF2BC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1444308-1770-3888-72F7-3B14A1550860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CD11B59-3003-5E27-ED0F-D6FB5B4D542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D08CB9D2-8FAE-1838-90BF-2AFC93FD7D1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D50F8DE9-67D9-838E-EF6B-61FB3280A2D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BF7C4026-303E-F320-712F-E7EA335A5B64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31FB106-E3EB-0E7F-341A-8176438EF3B6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7FAAD833-2350-2BB0-D914-C532104294A4}"/>
              </a:ext>
            </a:extLst>
          </p:cNvPr>
          <p:cNvSpPr txBox="1"/>
          <p:nvPr/>
        </p:nvSpPr>
        <p:spPr>
          <a:xfrm>
            <a:off x="10602755" y="3736862"/>
            <a:ext cx="64008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Çıktı :</a:t>
            </a:r>
          </a:p>
          <a:p>
            <a:pPr lvl="0" algn="just">
              <a:spcBef>
                <a:spcPct val="0"/>
              </a:spcBef>
              <a:defRPr/>
            </a:pPr>
            <a:endParaRPr lang="tr-TR" sz="3200" b="1" dirty="0">
              <a:solidFill>
                <a:srgbClr val="7ED95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20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17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 lang="tr-TR" sz="2800" b="1" dirty="0">
              <a:solidFill>
                <a:srgbClr val="FFCA04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DF163104-D1D6-44D7-26BF-3B400C69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B5D0FE6-C68C-0B30-1AC1-EBC2AA3195B5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D797A397-F3ED-36A9-CF99-D1446D4D9308}"/>
              </a:ext>
            </a:extLst>
          </p:cNvPr>
          <p:cNvGrpSpPr/>
          <p:nvPr/>
        </p:nvGrpSpPr>
        <p:grpSpPr>
          <a:xfrm>
            <a:off x="658809" y="2763517"/>
            <a:ext cx="7619637" cy="6052756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A5AD8B6B-9C6F-5BD9-3560-D8040CC416BE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A62B3BFC-9191-FC43-1523-D6446570C1E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C9F6EA1C-2DF9-C7C9-6006-EC0570D54F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7BB20569-35C0-98F3-0138-17AB43F7BD09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97D551FE-51DF-7C35-1837-28CFF164718F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1C87001A-8179-F7BE-C61A-5767014369A0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A40443-EFBF-0146-E90E-D7904A5F421F}"/>
                </a:ext>
              </a:extLst>
            </p:cNvPr>
            <p:cNvSpPr txBox="1"/>
            <p:nvPr/>
          </p:nvSpPr>
          <p:spPr>
            <a:xfrm>
              <a:off x="3002732" y="5783443"/>
              <a:ext cx="12313469" cy="9717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range(20,5,-3):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8753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B6940-7094-51F8-579C-6409030DC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6C90DC6-A64D-6CD0-AB81-9BC49F134FE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7EE75E3-0E02-8D9A-B650-B40AE166781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48B8DD5A-F96D-6D53-5050-725F3F0111C5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4FBEE8D-92FF-68F4-C074-712BA5C3B97E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5FD8FB9-7B45-D06F-E98C-FA0E693A1532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D47E8D41-E8E0-6EDD-2DCF-DE87B8D7CCD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1507833-DBEC-FA3F-0CA4-F2DE9EFDC7B3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0CE39DB-EA1B-C1A7-358A-8364480F5E2E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259EE856-5A39-A3B7-FF0B-48EC04F918A4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0135F48-8BF0-6076-FBD2-434C41D0A904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4131B63B-2ECC-CD79-54E6-9DB34369B6B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F2F3FF35-D6D9-2122-8924-2767B2F3A46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266CA72B-9BCA-24ED-6AE5-76EA6C4A672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E56A8E3-61DA-2BFA-5F2B-640BCA3E7824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75C406D-8F2A-EE0F-8A19-556996F4565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4D4C363B-54C8-A489-5A8E-AAA019228BAF}"/>
              </a:ext>
            </a:extLst>
          </p:cNvPr>
          <p:cNvSpPr txBox="1"/>
          <p:nvPr/>
        </p:nvSpPr>
        <p:spPr>
          <a:xfrm>
            <a:off x="1295400" y="2895263"/>
            <a:ext cx="68580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20 ye kadar olan pozitif çift sayıları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70CA23F-2FD0-0AB0-3F2C-9C2E362A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CF9BB8D-5626-8BD8-9F63-BAE9EC51FA39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B507C5C5-B729-9A79-F49D-2ABBC94242C7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F6DADA32-34F5-FBC5-437B-CF0B0164B860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93BD1CFE-A13E-3A0C-CCBD-6746042384D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481A54FB-C482-C6EC-7818-9CECD1615AC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DDCB643D-3098-C1E1-66CE-5DE01CD4DF19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7FBF3E3B-575E-156A-24DE-E02289D4A950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AC5335F7-53EF-D990-5A39-EE8534E6C7BD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9113B5-CB06-7EB9-6CA3-7803AB6C4162}"/>
                </a:ext>
              </a:extLst>
            </p:cNvPr>
            <p:cNvSpPr txBox="1"/>
            <p:nvPr/>
          </p:nvSpPr>
          <p:spPr>
            <a:xfrm>
              <a:off x="3137854" y="5777840"/>
              <a:ext cx="12313469" cy="11478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kumimoji="0" lang="tr-TR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kumimoji="0" lang="tr-TR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kumimoji="0" lang="tr-TR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(2, 20, 2):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6704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E352F-4C0C-1A02-A577-DC684E613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8F9F535-BE35-A772-EF21-45DB5DC90381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6D1EDCEA-D16E-CCFE-D2BC-841DA42078B2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A8E1BE9-3DB6-590C-F62D-7904F0377B1E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8A272D8F-8DFE-CA03-345B-7625BE05189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AFDBE71-9C6C-A4FE-4B32-E8612947F7B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05D99785-D5FF-1F05-4869-9DFD007DAD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BA1DEB30-0A1C-29F1-432C-99291A5C2318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C99104B3-11AA-C2CE-3D32-20F723EEE86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C0D5B994-489C-7F2D-F036-152B3F20E39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4FDB327E-3D0C-F13B-8638-34E389A3718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47331DBB-BBC5-20A4-1300-1388CB537D4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005FC27-6632-D0E0-F37F-E1B5E415BA0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6D2DD530-91AD-8093-DAD5-08F3A4AED03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12A9E485-8ED2-051F-5561-4E919BF643B5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F6E67E8A-6509-88FD-17BC-A79A8AB6FBD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08CC0E34-F8C8-88E1-1E70-C8A4248DFAD5}"/>
              </a:ext>
            </a:extLst>
          </p:cNvPr>
          <p:cNvSpPr txBox="1"/>
          <p:nvPr/>
        </p:nvSpPr>
        <p:spPr>
          <a:xfrm>
            <a:off x="1295400" y="2895263"/>
            <a:ext cx="68580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30’a kadar olan pozitif tek sayıları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466E66E7-5F13-1B30-A8B7-64905836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26810E7-01F2-4BBE-948F-B828A486D073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Önceki Hafta Tekrarı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33A4211B-2F86-2272-A905-0D652CA51718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6225F23B-1A74-D31B-095C-FB06225A41F6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78EFA4F9-5D8B-AC50-2D84-D0263CA3054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DB8EDFD4-F281-2B99-F96B-B3B374DB2E6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F07086BC-AF3B-E17B-9A48-893000A49423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A3A873E3-8F75-73D3-BD5E-8D8DB285E7DF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2C936961-CF64-FB75-2A12-814AC774C052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0A905C-4DC8-CAC8-7FFB-EC44F9F6084D}"/>
                </a:ext>
              </a:extLst>
            </p:cNvPr>
            <p:cNvSpPr txBox="1"/>
            <p:nvPr/>
          </p:nvSpPr>
          <p:spPr>
            <a:xfrm>
              <a:off x="3137854" y="5777840"/>
              <a:ext cx="12313469" cy="11478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kumimoji="0" lang="tr-TR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kumimoji="0" lang="tr-TR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kumimoji="0" lang="tr-TR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(1, 30, 2):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20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</TotalTime>
  <Words>3876</Words>
  <Application>Microsoft Office PowerPoint</Application>
  <PresentationFormat>Özel</PresentationFormat>
  <Paragraphs>783</Paragraphs>
  <Slides>60</Slides>
  <Notes>52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60</vt:i4>
      </vt:variant>
    </vt:vector>
  </HeadingPairs>
  <TitlesOfParts>
    <vt:vector size="69" baseType="lpstr">
      <vt:lpstr>Calibri</vt:lpstr>
      <vt:lpstr>Aptos</vt:lpstr>
      <vt:lpstr>Arial</vt:lpstr>
      <vt:lpstr>Consolas</vt:lpstr>
      <vt:lpstr>Fira Code</vt:lpstr>
      <vt:lpstr>Office Theme</vt:lpstr>
      <vt:lpstr>1_Office Theme</vt:lpstr>
      <vt:lpstr>2_Office Theme</vt:lpstr>
      <vt:lpstr>3_Office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 Workshop for Beginners Presentation Kopyası</dc:title>
  <dc:creator>SAMU-Furkan_Durmus</dc:creator>
  <cp:lastModifiedBy>Office</cp:lastModifiedBy>
  <cp:revision>76</cp:revision>
  <dcterms:created xsi:type="dcterms:W3CDTF">2006-08-16T00:00:00Z</dcterms:created>
  <dcterms:modified xsi:type="dcterms:W3CDTF">2025-12-17T20:20:23Z</dcterms:modified>
  <dc:identifier>DAG0Y_Vgdrk</dc:identifier>
</cp:coreProperties>
</file>