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73"/>
  </p:notesMasterIdLst>
  <p:handoutMasterIdLst>
    <p:handoutMasterId r:id="rId74"/>
  </p:handoutMasterIdLst>
  <p:sldIdLst>
    <p:sldId id="256" r:id="rId3"/>
    <p:sldId id="442" r:id="rId4"/>
    <p:sldId id="286" r:id="rId5"/>
    <p:sldId id="646" r:id="rId6"/>
    <p:sldId id="721" r:id="rId7"/>
    <p:sldId id="686" r:id="rId8"/>
    <p:sldId id="722" r:id="rId9"/>
    <p:sldId id="723" r:id="rId10"/>
    <p:sldId id="724" r:id="rId11"/>
    <p:sldId id="703" r:id="rId12"/>
    <p:sldId id="704" r:id="rId13"/>
    <p:sldId id="725" r:id="rId14"/>
    <p:sldId id="687" r:id="rId15"/>
    <p:sldId id="726" r:id="rId16"/>
    <p:sldId id="727" r:id="rId17"/>
    <p:sldId id="728" r:id="rId18"/>
    <p:sldId id="729" r:id="rId19"/>
    <p:sldId id="730" r:id="rId20"/>
    <p:sldId id="731" r:id="rId21"/>
    <p:sldId id="732" r:id="rId22"/>
    <p:sldId id="718" r:id="rId23"/>
    <p:sldId id="719" r:id="rId24"/>
    <p:sldId id="733" r:id="rId25"/>
    <p:sldId id="734" r:id="rId26"/>
    <p:sldId id="739" r:id="rId27"/>
    <p:sldId id="740" r:id="rId28"/>
    <p:sldId id="736" r:id="rId29"/>
    <p:sldId id="737" r:id="rId30"/>
    <p:sldId id="735" r:id="rId31"/>
    <p:sldId id="738" r:id="rId32"/>
    <p:sldId id="741" r:id="rId33"/>
    <p:sldId id="742" r:id="rId34"/>
    <p:sldId id="743" r:id="rId35"/>
    <p:sldId id="744" r:id="rId36"/>
    <p:sldId id="745" r:id="rId37"/>
    <p:sldId id="746" r:id="rId38"/>
    <p:sldId id="748" r:id="rId39"/>
    <p:sldId id="749" r:id="rId40"/>
    <p:sldId id="688" r:id="rId41"/>
    <p:sldId id="750" r:id="rId42"/>
    <p:sldId id="751" r:id="rId43"/>
    <p:sldId id="752" r:id="rId44"/>
    <p:sldId id="753" r:id="rId45"/>
    <p:sldId id="754" r:id="rId46"/>
    <p:sldId id="755" r:id="rId47"/>
    <p:sldId id="756" r:id="rId48"/>
    <p:sldId id="757" r:id="rId49"/>
    <p:sldId id="758" r:id="rId50"/>
    <p:sldId id="759" r:id="rId51"/>
    <p:sldId id="760" r:id="rId52"/>
    <p:sldId id="761" r:id="rId53"/>
    <p:sldId id="762" r:id="rId54"/>
    <p:sldId id="763" r:id="rId55"/>
    <p:sldId id="764" r:id="rId56"/>
    <p:sldId id="765" r:id="rId57"/>
    <p:sldId id="766" r:id="rId58"/>
    <p:sldId id="767" r:id="rId59"/>
    <p:sldId id="689" r:id="rId60"/>
    <p:sldId id="768" r:id="rId61"/>
    <p:sldId id="690" r:id="rId62"/>
    <p:sldId id="693" r:id="rId63"/>
    <p:sldId id="769" r:id="rId64"/>
    <p:sldId id="770" r:id="rId65"/>
    <p:sldId id="771" r:id="rId66"/>
    <p:sldId id="772" r:id="rId67"/>
    <p:sldId id="773" r:id="rId68"/>
    <p:sldId id="774" r:id="rId69"/>
    <p:sldId id="775" r:id="rId70"/>
    <p:sldId id="776" r:id="rId71"/>
    <p:sldId id="747" r:id="rId72"/>
  </p:sldIdLst>
  <p:sldSz cx="18288000" cy="10287000"/>
  <p:notesSz cx="6858000" cy="9144000"/>
  <p:embeddedFontLst>
    <p:embeddedFont>
      <p:font typeface="Consolas" panose="020B0609020204030204" pitchFamily="49" charset="0"/>
      <p:regular r:id="rId75"/>
      <p:bold r:id="rId76"/>
      <p:italic r:id="rId77"/>
      <p:boldItalic r:id="rId78"/>
    </p:embeddedFont>
    <p:embeddedFont>
      <p:font typeface="Fira Code" panose="020B0809050000020004" pitchFamily="49" charset="0"/>
      <p:regular r:id="rId79"/>
      <p:bold r:id="rId8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B6FF"/>
    <a:srgbClr val="FFCA04"/>
    <a:srgbClr val="7ED957"/>
    <a:srgbClr val="0077B6"/>
    <a:srgbClr val="0077B5"/>
    <a:srgbClr val="FF5858"/>
    <a:srgbClr val="FFC535"/>
    <a:srgbClr val="AB81FF"/>
    <a:srgbClr val="782A2A"/>
    <a:srgbClr val="1C3A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444" autoAdjust="0"/>
    <p:restoredTop sz="94622" autoAdjust="0"/>
  </p:normalViewPr>
  <p:slideViewPr>
    <p:cSldViewPr>
      <p:cViewPr varScale="1">
        <p:scale>
          <a:sx n="52" d="100"/>
          <a:sy n="52" d="100"/>
        </p:scale>
        <p:origin x="398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3226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tableStyles" Target="tableStyle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handoutMaster" Target="handoutMasters/handoutMaster1.xml"/><Relationship Id="rId79" Type="http://schemas.openxmlformats.org/officeDocument/2006/relationships/font" Target="fonts/font5.fntdata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font" Target="fonts/font3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font" Target="fonts/font6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font" Target="fonts/font1.fntdata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notesMaster" Target="notesMasters/notesMaster1.xml"/><Relationship Id="rId78" Type="http://schemas.openxmlformats.org/officeDocument/2006/relationships/font" Target="fonts/font4.fntdata"/><Relationship Id="rId8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font" Target="fonts/font2.fntdata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:a16="http://schemas.microsoft.com/office/drawing/2014/main" id="{B411F27B-84AD-2C27-0357-FC54E64BA5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852B72C5-3575-C5C4-FD6E-B1D521ECDE4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0F275-628B-40D1-8643-180422A1F69C}" type="datetimeFigureOut">
              <a:rPr lang="tr-TR" smtClean="0"/>
              <a:t>14.12.2025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9049D86-4735-CF70-A800-D8A62846D4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0215E76-4F44-A17B-CC2F-E36BE1158E3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C2D45-8FE4-45AA-B54F-46BAEE194D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1531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C9D9FC-1951-4DEA-9B5E-3992E8A4B1AC}" type="datetimeFigureOut">
              <a:rPr lang="tr-TR" smtClean="0"/>
              <a:t>14.12.2025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46ECE2-9A0E-4FF3-A5F4-5F6FB61AE8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6232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6ECE2-9A0E-4FF3-A5F4-5F6FB61AE8A4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84086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E6603A-0268-E122-022C-4CB9517C8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4FC91BB2-8285-AF47-7A52-3F0428E34E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E5064834-A0A9-365C-E0AC-2264614237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6AB4E46-3BD3-7B17-7D30-689CAF9A51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7420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C1159E-0679-101F-9E8D-E44EC04BA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BCF51162-5143-CFC7-94B6-AF02F8F8AA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E0B97427-E735-51DB-5888-EE9FA181F0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0515FB8-1852-A17D-FE42-7B3077F739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01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0A502-DADE-46AD-C2BD-8A8412FF1C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BE6F0C1F-E591-C98E-99DB-8783B0D812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760368B9-E514-46A3-6208-12C9EDBB04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F7FBE96-D240-E16D-AD52-29CCF19C6B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92706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E51820-45EF-B10E-DDF0-C59541D75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C092C782-1967-3487-DFBD-C54465DC61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4A23D8C8-1836-24AB-4039-A5DCBCACDB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370AD05-05EF-8258-34BE-8163485B75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15380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30F714-38BE-A39B-70E3-53082285A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10764088-7BE7-B5A1-A0B8-B5410107A6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4927E467-C52D-65C0-0808-3AC761FC74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4BC696F-B467-EDB1-62AD-6C045DF764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62845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BA1DB6-F5FC-A2B1-3FA9-355E0B1C2B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B7EE10DC-5BDF-C637-03AB-C5F7B76158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39BF7241-CCAB-3BAD-FC69-5D214277A4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8700097-E256-1FE2-6074-99EA807CF6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1116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735B27-E6EA-68EF-9005-1E0769836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D7FD0E33-FC05-9DD9-140B-D346AF03BE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4AACFEB9-2558-7557-6F80-4D2B9F61D3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DF28C0B-101A-7EEF-3925-CF804A9F7C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0957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0D0C8-4455-B47F-CEC7-6F9DD03FC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15FAC3D9-08C3-3E33-9DE7-7B5730C06C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6C0448E0-F929-FAB9-52F1-1098618D0A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A5DA9C2-92C6-FA5A-3CF9-90C93FAE88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4478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D37F21-2836-4272-AD8F-2435EA2C10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A91F9680-3261-2006-73AB-1C9E3FA13B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65179788-A067-F0DE-D127-15E5B8B77F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E7AE269-FAFA-603E-D711-1A9C838A4A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09904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1885CA-74B2-3D51-13BA-488378A50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6BB1F8AF-EDA8-285E-FA43-051B3D41B7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63D5DB87-E178-EBB3-7961-1A35A3021C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FBB8EE9-D83E-B0D9-BEF0-842ACF4F4B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1154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8D00F4-C989-C30C-5AC8-CFCD2E1E1E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79CDA482-0E7A-BF7D-DECC-D658F56E47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4E233EE1-DDA0-A0B0-E440-AB2DEC06FB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B17E9CA-830F-1621-19C2-B19127C426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98672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A6FEC3-869A-1006-2FA0-45C5C1905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87C51F6B-3F63-5D87-ECAF-D074667763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7F0C7192-CAD6-DF49-F796-0D3F7D7EDC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CBEEF0D-EF9D-A314-EA26-7168E258D4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16671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AC2D5C-7F1B-24E6-B252-4C6935113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AE6B3F37-156C-341E-F04E-35F4CC60C0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DA7BE418-8491-2178-61D6-6EFD06B25E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F9BDD46-DBED-2769-F71F-E8A9A52F84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04047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C6F5D5-1E7A-B26F-5456-36D4E89402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D4E4BCD2-1A51-980E-1EF4-31AEA6316E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40D4DEDC-B826-D45D-087D-B0E831F56A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C4A6E10-E7F9-3C1D-0AF1-9AF7A0EFC2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57338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0107C9-438C-9FA9-4D29-0548EEDB06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400DA02B-8193-4030-BDC2-B8448D3738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5A8C6D6B-6BE5-9F92-B901-EB90C951EC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E89EBBF-561B-859E-04F5-E39824DEB8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1421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C79D5A-8610-9459-83B4-8B4958E39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73AD618D-87EB-CFF8-39CE-F62C70DC0E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773982C3-B1BB-0568-E567-09B0834AC0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9AB44C7-AEAD-4664-0D1A-9C79961E1F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85583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416B2C-B580-0D0B-FF91-5A122088FD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6312AF1C-4F64-7BA3-693C-35F647EB88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6FD495C6-4B37-77DC-1DFC-F17F5053E5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40D69AE-D6A1-3C40-6E33-44E277CB8D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98604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F94C9B-1F30-0B37-DA63-A1BDF08FA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1B59CAA5-B89E-78DD-B833-B4F6412724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C1E8D5B2-6406-85F2-76A2-CE5FCBB34B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094DC3F-4923-F258-FBCB-8869C9AAE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47780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9979B7-99C2-8E33-0D21-F2E99B14D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9F168F52-B37F-4032-616F-36D4218BFB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C6EF01D3-0037-2063-1B79-212FD39F8B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2C69B16-CB5C-6140-992E-F74A3AC840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51889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D83916-639C-4F38-C33D-9C4A79189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3A906A17-12EA-0370-4EDB-92F5A0377B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2735555A-CE4B-4118-07C3-21C965CB7D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661FA8F-E9F4-D9E7-D5DD-74020E52FE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9044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32998E-C1C7-9054-9CD4-CA48A2B1AF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E58AC891-71DB-5C73-4CC6-C51A495C18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10DD5447-E419-5A0E-A452-1A9D1BCB98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E52CCC0-22C3-5C85-94E6-4635BBD330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1862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DCF7FC-3A5C-01D0-B504-ADB0C27CA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D8E983CE-54EA-4761-5DCE-8C4B9A75BD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DBBB30BE-269B-8B64-2FFD-C85079DE36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704A342-B21E-9EC8-F1A6-1E15553DF6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4148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1016C9-9F6A-70AF-2850-81EF85417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2B240E3A-517B-7A76-B91C-EBBC266424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84860CE9-2FD2-5743-A732-46157968D6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2EAC238-545A-857C-9F5D-6CA0EA355C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16964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3BC58-2C4F-089E-F845-4863D8DBB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38CA4434-5DA2-BEF5-4C69-AE25D91976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741ABF51-A926-523A-41F6-996874C298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143C7FA-538A-95EE-6A74-B0498A61ED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2099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3953C7-3FF5-1366-C571-D3CE4A472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4B465363-50C1-1EC9-12A0-AC96AB2EA5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32A5A61F-28D8-92AD-AB9D-1E15FD19B8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F7A53F3-9063-99AD-C412-990B5DBC68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37842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AC882A-61C8-024E-5EC7-AB6FD676D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2A038436-B04F-4D83-EF83-61B16F5636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F0102C69-6A9A-E2B2-4933-E7F56CCCEB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4F6838D-BBD5-FD1D-A435-1F1F29687D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41468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213103-A706-BEE0-3581-6A01C8820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EF571807-6B38-18A1-0C8F-3313BD5E90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A942E4DF-867A-12B9-0450-AA8A21D0EB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27A28A1-99C9-2A32-7DB5-8BAFF25E67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9041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B2E94F-FB9A-216A-36B5-6B9BEFD27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2B65234F-4DB4-38DB-175B-443E951E3B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E035D321-55F8-29B7-7E8C-DA248E07EA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D18D5D2-AF06-8CDF-0F9D-CE0C6EF4E8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45959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7686E6-B9BF-6AB9-8774-17EEE5EED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0B36BEF8-1719-0745-8552-F4C251EB12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0E2FAD3E-435E-0A03-F59E-87E6028A24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A8E655B-F67E-44D7-9499-BC41467749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959318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1276A3-70FA-5485-FAF9-D3E7BF616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4F2B1960-F242-C2F8-8A27-B39F481E7E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39518FD1-1D89-762B-2F1D-6F04F49823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EE0CF34-B5B7-79B9-14CF-4549E54998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2634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B466FD-82CA-59D6-3335-B3B55DC57B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F079B61C-8AF5-B7AF-C1C3-47B0172F3F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B83F57CF-286B-4BC0-6E70-308E0DCFA8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775BCD3-4453-6080-38AD-A16F60EBBC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390104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7F758-D6F5-34CE-A6F9-8D50BF3D77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8F62AB1B-4B85-AF7F-5994-96E5D0540C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13D7DFCE-EDA0-9965-A506-2BE51A13A8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8357AFF-1891-5450-D680-5B86678B36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6305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1DCAE1-F8C7-6844-522E-A7E3D9369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1E9EDEC9-3071-D040-8D7E-71663E6B82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85BF004A-E39C-7E0A-BEC5-6A6EB29063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DB82F09-8C9D-1825-9694-8DA1EB1E54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9930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708BD5-3B59-B404-B286-DCD6F0387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B56FBF03-D671-B7A1-5AA5-6EDAA6F480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2DD4119D-2384-B7C7-4E58-86A7944FC4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001634A-B6AB-AC09-0EB4-72427FA98A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5817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E287EA-CBF4-52F2-16AA-50C89CC30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F8C1E0F6-1A7C-60C0-232A-55C211A8FF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A44CC0C9-426D-0066-48F5-DBF1C967B7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36A2463-0BD6-7A91-6EED-939C9A8975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868758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B1526B-BAD0-462E-332C-01860FC65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4DCCAF88-3CD7-DC69-D96A-C8CDD22DA6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E223E38F-F05C-1268-B094-AC06502A2D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8F81BC1-F153-D6D2-EA17-D3E93C0C15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64827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A76C9C-6BE9-6EBF-E8BF-DEC1E9B89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2A0D4DA5-17BA-0865-2E92-2E4E5BB0F6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C95E3E7F-3C51-0480-31FA-604AEEBBF2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E75F9CD-F9CB-F28E-2D31-CB1EBB005E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119514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8A2108-624A-4FBD-17FF-5FF5E4D66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50A68DF5-EA57-BD48-CD76-D2A39A18B1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1BB9B684-E932-FB58-8394-4F108D46F2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EFE09C3-6923-5906-9BF3-6E363E8D6B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915015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32121C-E753-8280-D6DB-B75F398206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E9506D6F-2D98-5AFD-B677-067C047F45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89E5FBC0-6B2A-E163-09CF-C322FF8F87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E067579-9B35-0E8E-2B44-35358BB500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102698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D1A215-F1A8-05C2-0F7E-A99E6E255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EE65DBC5-4E9B-12B3-D9A7-97410B4D05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601730F7-8BA9-49BC-6B6B-C28045E2C0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1238152-7746-C0B5-7F29-FC6CF54749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688799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42A095-984A-FE81-AA74-06ECAFAFB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DB6EDA0F-015B-388A-CE90-064CC2943D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0A80A6CD-4356-AF00-D03E-032EEF0627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74A664F-0201-E01D-BD9B-EE6B96BDC8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87114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C788F9-87D9-E057-B95C-A474C13C8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41E8E19E-F954-434E-4E9E-021E59B51D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28033DB3-70FA-3C9A-FE6D-B79FBF2217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CC41098-A0C3-B2E0-25EA-AA6979F7EB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849317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00D2B8-CC5D-B44C-8911-9A5FA1A7C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0E7B20FA-52C6-FBF0-C286-A862F0024F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2EB03D58-F246-6143-E97E-7742FC2968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521826C-8BBA-CCE9-BDEB-3A8F824216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5084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616B8A-6D15-ACEB-705C-8B3AAEE44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81565C6F-2755-BBBD-5AAD-4DBA1CA747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55B3A6D1-497B-AE8F-A5F4-C63BB7A3ED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E2D26B8-3617-D411-0BBC-BD5402FFDD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952232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E69803-1296-746B-F70F-F1CEA181D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CA0CE2D1-0687-0E36-F35F-9F1F902B31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9FB129BB-974B-D382-1395-0907CFF522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770BA96-FB66-0219-0F9B-EB3FB61754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44471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461376-D3AD-479F-24BD-60F207A1CE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FACF1419-CC06-76AD-0AE8-903A9E9E12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D1FFC049-B862-71AE-F594-20FBFFB6B2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DAF417A-213D-68E9-B2EE-C2409802AC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507124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60A9C3-E744-BED5-6AC2-E76484B6E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C147F7B2-87B0-DEDB-1CCD-376FB923E3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51CBB992-8DC6-AAE6-7D1A-A6D02C7792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00C6125-CCC6-E9F0-BE8A-78284F124E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22555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12DF83-FD39-3B02-212F-DB0D1FAE7B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98993D53-3BC1-D3D0-6BE7-E7A132CF99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BFD16AE9-904C-9C0C-B5DA-EE0056F66F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D63F943-81F5-8C8C-8258-5D2CE1989A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49265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A44838-8956-F4EC-B274-C28097C399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D1BAE3ED-CD7C-9832-8061-63C371611A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DAD61DE1-95FD-D70D-1F74-0851CFFEBB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68653D8-9C2D-C922-A4D8-A3533464C5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201698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86598-28DF-1926-3EA9-DED863F8DC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1BD617EF-809D-B3A4-E2EE-61630CCA4D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6BCB8155-21ED-2F44-C66C-77E227DE14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7FEF8C1-88A0-F674-3925-C7F4F8A013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25686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D35513-5137-F7DC-0587-4C3CCC0D4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51D9CE84-9830-9730-F9FD-B32BD8F59C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C1F9B6FE-214A-1EC9-85ED-A4E7B25C37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227B3C5-2819-A432-09E9-3DA42E1FAE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17524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F08B46-F444-2C35-BC66-D3A9534EE8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609FE1CE-6EF2-D609-91E6-81924802A5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2413E191-EE38-56BF-6072-DFC2A2EF17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A5D65D7-96A6-AEAE-9B34-CD8FBB5CB0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160630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54B84A-0AD9-4A00-FF3D-95728071B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1416D544-DCFD-1662-AABF-8C0DA36173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39303D32-91B9-7E7E-F7B1-EE66425383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E61B357-21B0-8D2D-359C-463EE01B41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70457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09512E-D22D-68FB-E489-6AD66BA29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6F030A17-B92D-E23E-2BBB-9EBE500BDC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E9CE5AAC-E4CE-ED1B-F43C-E8D289AC22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ED350B9-E9FE-096D-136B-92386C9764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7257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D14D10-4226-6B5B-49E6-655EE1FD0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4AA63E3B-F4DC-E594-C7D3-1DA10DFA83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2E12E724-9DC8-5D1F-7F95-75D6FBB1F9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59E5422-FD0B-4800-3192-D8667036C0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467014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D99B48-A846-CBF6-EADA-FD286A747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AB09C9C7-B0A4-5BAF-62F5-D9F1B0558B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012AEFD6-97D7-005C-A0F4-DB8E899333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3A872EB-F74A-FD73-05A0-9369AC8A2F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040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E69680-9AA9-00E7-2A18-5D96834028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F063289B-42BC-E964-0D32-ED9B30DBC8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1974A424-41F4-BB16-04DF-F598FE1206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1BFF1A0-D8AE-3EDB-BF05-A6CFB34884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7663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C7E61-924C-C7BA-DCCB-2FB226942F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DE531625-B8F2-2C44-7683-4B88151451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B92A5840-E1DA-6187-61F2-68EEE0EB2D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4834009-CAC1-4DC2-6D16-6B70836D15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4378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D64E9-1B0C-DAE4-D0CA-40E5EF2BF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F4B84EE5-2F0B-5998-8862-CC8B73F5A2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8B8CAD13-E171-3FDE-8DEF-D0801AC75F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D6A50F8-8E8A-4232-9068-C4DA5165E0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4332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16228-89E7-42B8-9661-4D193C8CE157}" type="datetime1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26CED-734D-438A-8065-CE66A78C2BAE}" type="datetime1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B6AD1-D1C6-4F73-985F-081E8A1A09B4}" type="datetime1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16228-89E7-42B8-9661-4D193C8CE157}" type="datetime1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994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FEA12-B9C4-43E1-8F23-91D599DFD241}" type="datetime1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81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C96E4-02A1-4A19-85BC-9DB0C47AC9BC}" type="datetime1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17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A0180-919A-450A-90E8-AA01781FE728}" type="datetime1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252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C3CC-B805-4EA8-9BB6-7B37CE9D63BC}" type="datetime1">
              <a:rPr lang="en-US" smtClean="0"/>
              <a:t>12/14/2025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476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75716-A519-4F07-96B7-1D13150D3CF9}" type="datetime1">
              <a:rPr lang="en-US" smtClean="0"/>
              <a:t>12/14/2025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562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BDC19-9FBA-4E2F-BA08-DDC69F6CD829}" type="datetime1">
              <a:rPr lang="en-US" smtClean="0"/>
              <a:t>12/14/2025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316200" y="93345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AutoShape 17">
            <a:extLst>
              <a:ext uri="{FF2B5EF4-FFF2-40B4-BE49-F238E27FC236}">
                <a16:creationId xmlns:a16="http://schemas.microsoft.com/office/drawing/2014/main" id="{99EEB6C0-6893-2812-09AC-B79B6E45834E}"/>
              </a:ext>
            </a:extLst>
          </p:cNvPr>
          <p:cNvSpPr/>
          <p:nvPr userDrawn="1"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023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9965-F168-4C61-B9A0-278D9CBA7929}" type="datetime1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767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FEA12-B9C4-43E1-8F23-91D599DFD241}" type="datetime1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369E4-F907-40FF-9AFF-1FD7CB7E145E}" type="datetime1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763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26CED-734D-438A-8065-CE66A78C2BAE}" type="datetime1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8956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B6AD1-D1C6-4F73-985F-081E8A1A09B4}" type="datetime1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40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C96E4-02A1-4A19-85BC-9DB0C47AC9BC}" type="datetime1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A0180-919A-450A-90E8-AA01781FE728}" type="datetime1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C3CC-B805-4EA8-9BB6-7B37CE9D63BC}" type="datetime1">
              <a:rPr lang="en-US" smtClean="0"/>
              <a:t>12/14/2025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75716-A519-4F07-96B7-1D13150D3CF9}" type="datetime1">
              <a:rPr lang="en-US" smtClean="0"/>
              <a:t>12/14/2025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BDC19-9FBA-4E2F-BA08-DDC69F6CD829}" type="datetime1">
              <a:rPr lang="en-US" smtClean="0"/>
              <a:t>12/14/2025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316200" y="93345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AutoShape 17">
            <a:extLst>
              <a:ext uri="{FF2B5EF4-FFF2-40B4-BE49-F238E27FC236}">
                <a16:creationId xmlns:a16="http://schemas.microsoft.com/office/drawing/2014/main" id="{99EEB6C0-6893-2812-09AC-B79B6E45834E}"/>
              </a:ext>
            </a:extLst>
          </p:cNvPr>
          <p:cNvSpPr/>
          <p:nvPr userDrawn="1"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9965-F168-4C61-B9A0-278D9CBA7929}" type="datetime1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369E4-F907-40FF-9AFF-1FD7CB7E145E}" type="datetime1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48EFA336-3BA8-9396-A217-2146C32D560A}"/>
              </a:ext>
            </a:extLst>
          </p:cNvPr>
          <p:cNvSpPr/>
          <p:nvPr userDrawn="1"/>
        </p:nvSpPr>
        <p:spPr>
          <a:xfrm>
            <a:off x="658809" y="359763"/>
            <a:ext cx="17262368" cy="844118"/>
          </a:xfrm>
          <a:custGeom>
            <a:avLst/>
            <a:gdLst/>
            <a:ahLst/>
            <a:cxnLst/>
            <a:rect l="l" t="t" r="r" b="b"/>
            <a:pathLst>
              <a:path w="4546467" h="222319">
                <a:moveTo>
                  <a:pt x="22873" y="0"/>
                </a:moveTo>
                <a:lnTo>
                  <a:pt x="4523595" y="0"/>
                </a:lnTo>
                <a:cubicBezTo>
                  <a:pt x="4529661" y="0"/>
                  <a:pt x="4535479" y="2410"/>
                  <a:pt x="4539768" y="6699"/>
                </a:cubicBezTo>
                <a:cubicBezTo>
                  <a:pt x="4544058" y="10989"/>
                  <a:pt x="4546467" y="16807"/>
                  <a:pt x="4546467" y="22873"/>
                </a:cubicBezTo>
                <a:lnTo>
                  <a:pt x="4546467" y="199446"/>
                </a:lnTo>
                <a:cubicBezTo>
                  <a:pt x="4546467" y="212079"/>
                  <a:pt x="4536227" y="222319"/>
                  <a:pt x="4523595" y="222319"/>
                </a:cubicBezTo>
                <a:lnTo>
                  <a:pt x="22873" y="222319"/>
                </a:lnTo>
                <a:cubicBezTo>
                  <a:pt x="10240" y="222319"/>
                  <a:pt x="0" y="212079"/>
                  <a:pt x="0" y="199446"/>
                </a:cubicBezTo>
                <a:lnTo>
                  <a:pt x="0" y="22873"/>
                </a:lnTo>
                <a:cubicBezTo>
                  <a:pt x="0" y="10240"/>
                  <a:pt x="10240" y="0"/>
                  <a:pt x="22873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9050" cap="rnd">
            <a:solidFill>
              <a:srgbClr val="FFFFFF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3">
            <a:extLst>
              <a:ext uri="{FF2B5EF4-FFF2-40B4-BE49-F238E27FC236}">
                <a16:creationId xmlns:a16="http://schemas.microsoft.com/office/drawing/2014/main" id="{25000D13-F031-A2AC-071F-BFB3BC4E857C}"/>
              </a:ext>
            </a:extLst>
          </p:cNvPr>
          <p:cNvSpPr/>
          <p:nvPr userDrawn="1"/>
        </p:nvSpPr>
        <p:spPr>
          <a:xfrm rot="5400000">
            <a:off x="3219409" y="-3133728"/>
            <a:ext cx="11927910" cy="18288000"/>
          </a:xfrm>
          <a:custGeom>
            <a:avLst/>
            <a:gdLst/>
            <a:ahLst/>
            <a:cxnLst/>
            <a:rect l="l" t="t" r="r" b="b"/>
            <a:pathLst>
              <a:path w="11927910" h="18533220">
                <a:moveTo>
                  <a:pt x="0" y="0"/>
                </a:moveTo>
                <a:lnTo>
                  <a:pt x="11927910" y="0"/>
                </a:lnTo>
                <a:lnTo>
                  <a:pt x="11927910" y="18533220"/>
                </a:lnTo>
                <a:lnTo>
                  <a:pt x="0" y="1853322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50000"/>
            </a:blip>
            <a:stretch>
              <a:fillRect t="-7208" b="-7208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CB420-8D4C-46E7-A528-B402A4B9BE31}" type="datetime1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44800" y="93345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800" kern="1200" smtClean="0">
                <a:solidFill>
                  <a:schemeClr val="bg1"/>
                </a:solidFill>
                <a:latin typeface="Fira Code"/>
                <a:ea typeface="Fira Code"/>
                <a:cs typeface="Fira Code"/>
              </a:defRPr>
            </a:lvl1pPr>
          </a:lstStyle>
          <a:p>
            <a:fld id="{B6F15528-21DE-4FAA-801E-634DDDAF4B2B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E44AD387-8AF9-1524-AE65-CA9667259300}"/>
              </a:ext>
            </a:extLst>
          </p:cNvPr>
          <p:cNvSpPr txBox="1"/>
          <p:nvPr userDrawn="1"/>
        </p:nvSpPr>
        <p:spPr>
          <a:xfrm>
            <a:off x="815178" y="472925"/>
            <a:ext cx="3113472" cy="4808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B81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&lt;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AB81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10. Hafta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B81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&gt;</a:t>
            </a:r>
          </a:p>
        </p:txBody>
      </p:sp>
      <p:sp>
        <p:nvSpPr>
          <p:cNvPr id="9" name="AutoShape 8">
            <a:extLst>
              <a:ext uri="{FF2B5EF4-FFF2-40B4-BE49-F238E27FC236}">
                <a16:creationId xmlns:a16="http://schemas.microsoft.com/office/drawing/2014/main" id="{752141CC-2A9E-DF48-3CA0-B6066949694F}"/>
              </a:ext>
            </a:extLst>
          </p:cNvPr>
          <p:cNvSpPr/>
          <p:nvPr userDrawn="1"/>
        </p:nvSpPr>
        <p:spPr>
          <a:xfrm>
            <a:off x="17256364" y="635303"/>
            <a:ext cx="263224" cy="287372"/>
          </a:xfrm>
          <a:prstGeom prst="line">
            <a:avLst/>
          </a:prstGeom>
          <a:ln w="254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AutoShape 9">
            <a:extLst>
              <a:ext uri="{FF2B5EF4-FFF2-40B4-BE49-F238E27FC236}">
                <a16:creationId xmlns:a16="http://schemas.microsoft.com/office/drawing/2014/main" id="{11EE9175-0AFE-037E-78BD-A2E860D5C3A3}"/>
              </a:ext>
            </a:extLst>
          </p:cNvPr>
          <p:cNvSpPr/>
          <p:nvPr userDrawn="1"/>
        </p:nvSpPr>
        <p:spPr>
          <a:xfrm flipH="1">
            <a:off x="17256364" y="642246"/>
            <a:ext cx="254522" cy="280428"/>
          </a:xfrm>
          <a:prstGeom prst="line">
            <a:avLst/>
          </a:prstGeom>
          <a:ln w="254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AutoShape 10">
            <a:extLst>
              <a:ext uri="{FF2B5EF4-FFF2-40B4-BE49-F238E27FC236}">
                <a16:creationId xmlns:a16="http://schemas.microsoft.com/office/drawing/2014/main" id="{F4CA0233-31FE-4601-CE0D-2C8B4D3319BC}"/>
              </a:ext>
            </a:extLst>
          </p:cNvPr>
          <p:cNvSpPr/>
          <p:nvPr userDrawn="1"/>
        </p:nvSpPr>
        <p:spPr>
          <a:xfrm>
            <a:off x="16127344" y="778988"/>
            <a:ext cx="376025" cy="0"/>
          </a:xfrm>
          <a:prstGeom prst="line">
            <a:avLst/>
          </a:prstGeom>
          <a:ln w="254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92DC7D23-E3AF-76CF-48E6-644FDDD0FFBC}"/>
              </a:ext>
            </a:extLst>
          </p:cNvPr>
          <p:cNvSpPr/>
          <p:nvPr userDrawn="1"/>
        </p:nvSpPr>
        <p:spPr>
          <a:xfrm>
            <a:off x="16731919" y="630418"/>
            <a:ext cx="288842" cy="292256"/>
          </a:xfrm>
          <a:custGeom>
            <a:avLst/>
            <a:gdLst/>
            <a:ahLst/>
            <a:cxnLst/>
            <a:rect l="l" t="t" r="r" b="b"/>
            <a:pathLst>
              <a:path w="76074" h="76973">
                <a:moveTo>
                  <a:pt x="38037" y="0"/>
                </a:moveTo>
                <a:lnTo>
                  <a:pt x="38037" y="0"/>
                </a:lnTo>
                <a:cubicBezTo>
                  <a:pt x="59044" y="0"/>
                  <a:pt x="76074" y="17030"/>
                  <a:pt x="76074" y="38037"/>
                </a:cubicBezTo>
                <a:lnTo>
                  <a:pt x="76074" y="38936"/>
                </a:lnTo>
                <a:cubicBezTo>
                  <a:pt x="76074" y="59943"/>
                  <a:pt x="59044" y="76973"/>
                  <a:pt x="38037" y="76973"/>
                </a:cubicBezTo>
                <a:lnTo>
                  <a:pt x="38037" y="76973"/>
                </a:lnTo>
                <a:cubicBezTo>
                  <a:pt x="17030" y="76973"/>
                  <a:pt x="0" y="59943"/>
                  <a:pt x="0" y="38936"/>
                </a:cubicBezTo>
                <a:lnTo>
                  <a:pt x="0" y="38037"/>
                </a:lnTo>
                <a:cubicBezTo>
                  <a:pt x="0" y="17030"/>
                  <a:pt x="17030" y="0"/>
                  <a:pt x="38037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8575" cap="sq">
            <a:solidFill>
              <a:srgbClr val="FFFFFF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26CF3674-959C-E1F7-E74E-51C7E096072B}"/>
              </a:ext>
            </a:extLst>
          </p:cNvPr>
          <p:cNvSpPr txBox="1"/>
          <p:nvPr userDrawn="1"/>
        </p:nvSpPr>
        <p:spPr>
          <a:xfrm>
            <a:off x="7071262" y="463796"/>
            <a:ext cx="4838700" cy="4808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&lt;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Temel Programlama 1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&gt;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AB81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F8D9C1B3-4795-8ED1-2D6D-A22968898455}"/>
              </a:ext>
            </a:extLst>
          </p:cNvPr>
          <p:cNvSpPr txBox="1"/>
          <p:nvPr userDrawn="1"/>
        </p:nvSpPr>
        <p:spPr>
          <a:xfrm>
            <a:off x="306057" y="9755234"/>
            <a:ext cx="3353718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Öğr. Gör. Furkan DURMUŞ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48EFA336-3BA8-9396-A217-2146C32D560A}"/>
              </a:ext>
            </a:extLst>
          </p:cNvPr>
          <p:cNvSpPr/>
          <p:nvPr userDrawn="1"/>
        </p:nvSpPr>
        <p:spPr>
          <a:xfrm>
            <a:off x="658809" y="359763"/>
            <a:ext cx="17262368" cy="844118"/>
          </a:xfrm>
          <a:custGeom>
            <a:avLst/>
            <a:gdLst/>
            <a:ahLst/>
            <a:cxnLst/>
            <a:rect l="l" t="t" r="r" b="b"/>
            <a:pathLst>
              <a:path w="4546467" h="222319">
                <a:moveTo>
                  <a:pt x="22873" y="0"/>
                </a:moveTo>
                <a:lnTo>
                  <a:pt x="4523595" y="0"/>
                </a:lnTo>
                <a:cubicBezTo>
                  <a:pt x="4529661" y="0"/>
                  <a:pt x="4535479" y="2410"/>
                  <a:pt x="4539768" y="6699"/>
                </a:cubicBezTo>
                <a:cubicBezTo>
                  <a:pt x="4544058" y="10989"/>
                  <a:pt x="4546467" y="16807"/>
                  <a:pt x="4546467" y="22873"/>
                </a:cubicBezTo>
                <a:lnTo>
                  <a:pt x="4546467" y="199446"/>
                </a:lnTo>
                <a:cubicBezTo>
                  <a:pt x="4546467" y="212079"/>
                  <a:pt x="4536227" y="222319"/>
                  <a:pt x="4523595" y="222319"/>
                </a:cubicBezTo>
                <a:lnTo>
                  <a:pt x="22873" y="222319"/>
                </a:lnTo>
                <a:cubicBezTo>
                  <a:pt x="10240" y="222319"/>
                  <a:pt x="0" y="212079"/>
                  <a:pt x="0" y="199446"/>
                </a:cubicBezTo>
                <a:lnTo>
                  <a:pt x="0" y="22873"/>
                </a:lnTo>
                <a:cubicBezTo>
                  <a:pt x="0" y="10240"/>
                  <a:pt x="10240" y="0"/>
                  <a:pt x="22873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9050" cap="rnd">
            <a:solidFill>
              <a:srgbClr val="FFFFFF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3">
            <a:extLst>
              <a:ext uri="{FF2B5EF4-FFF2-40B4-BE49-F238E27FC236}">
                <a16:creationId xmlns:a16="http://schemas.microsoft.com/office/drawing/2014/main" id="{25000D13-F031-A2AC-071F-BFB3BC4E857C}"/>
              </a:ext>
            </a:extLst>
          </p:cNvPr>
          <p:cNvSpPr/>
          <p:nvPr userDrawn="1"/>
        </p:nvSpPr>
        <p:spPr>
          <a:xfrm rot="5400000">
            <a:off x="3219409" y="-3133728"/>
            <a:ext cx="11927910" cy="18288000"/>
          </a:xfrm>
          <a:custGeom>
            <a:avLst/>
            <a:gdLst/>
            <a:ahLst/>
            <a:cxnLst/>
            <a:rect l="l" t="t" r="r" b="b"/>
            <a:pathLst>
              <a:path w="11927910" h="18533220">
                <a:moveTo>
                  <a:pt x="0" y="0"/>
                </a:moveTo>
                <a:lnTo>
                  <a:pt x="11927910" y="0"/>
                </a:lnTo>
                <a:lnTo>
                  <a:pt x="11927910" y="18533220"/>
                </a:lnTo>
                <a:lnTo>
                  <a:pt x="0" y="1853322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50000"/>
            </a:blip>
            <a:stretch>
              <a:fillRect t="-7208" b="-7208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CB420-8D4C-46E7-A528-B402A4B9BE31}" type="datetime1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44800" y="93345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800" kern="1200" smtClean="0">
                <a:solidFill>
                  <a:schemeClr val="bg1"/>
                </a:solidFill>
                <a:latin typeface="Fira Code"/>
                <a:ea typeface="Fira Code"/>
                <a:cs typeface="Fira Code"/>
              </a:defRPr>
            </a:lvl1pPr>
          </a:lstStyle>
          <a:p>
            <a:fld id="{B6F15528-21DE-4FAA-801E-634DDDAF4B2B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E44AD387-8AF9-1524-AE65-CA9667259300}"/>
              </a:ext>
            </a:extLst>
          </p:cNvPr>
          <p:cNvSpPr txBox="1"/>
          <p:nvPr userDrawn="1"/>
        </p:nvSpPr>
        <p:spPr>
          <a:xfrm>
            <a:off x="815178" y="472925"/>
            <a:ext cx="3113472" cy="4808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B81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&lt;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AB81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8. Hafta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B81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&gt;</a:t>
            </a:r>
          </a:p>
        </p:txBody>
      </p:sp>
      <p:sp>
        <p:nvSpPr>
          <p:cNvPr id="9" name="AutoShape 8">
            <a:extLst>
              <a:ext uri="{FF2B5EF4-FFF2-40B4-BE49-F238E27FC236}">
                <a16:creationId xmlns:a16="http://schemas.microsoft.com/office/drawing/2014/main" id="{752141CC-2A9E-DF48-3CA0-B6066949694F}"/>
              </a:ext>
            </a:extLst>
          </p:cNvPr>
          <p:cNvSpPr/>
          <p:nvPr userDrawn="1"/>
        </p:nvSpPr>
        <p:spPr>
          <a:xfrm>
            <a:off x="17256364" y="635303"/>
            <a:ext cx="263224" cy="287372"/>
          </a:xfrm>
          <a:prstGeom prst="line">
            <a:avLst/>
          </a:prstGeom>
          <a:ln w="254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AutoShape 9">
            <a:extLst>
              <a:ext uri="{FF2B5EF4-FFF2-40B4-BE49-F238E27FC236}">
                <a16:creationId xmlns:a16="http://schemas.microsoft.com/office/drawing/2014/main" id="{11EE9175-0AFE-037E-78BD-A2E860D5C3A3}"/>
              </a:ext>
            </a:extLst>
          </p:cNvPr>
          <p:cNvSpPr/>
          <p:nvPr userDrawn="1"/>
        </p:nvSpPr>
        <p:spPr>
          <a:xfrm flipH="1">
            <a:off x="17256364" y="642246"/>
            <a:ext cx="254522" cy="280428"/>
          </a:xfrm>
          <a:prstGeom prst="line">
            <a:avLst/>
          </a:prstGeom>
          <a:ln w="254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AutoShape 10">
            <a:extLst>
              <a:ext uri="{FF2B5EF4-FFF2-40B4-BE49-F238E27FC236}">
                <a16:creationId xmlns:a16="http://schemas.microsoft.com/office/drawing/2014/main" id="{F4CA0233-31FE-4601-CE0D-2C8B4D3319BC}"/>
              </a:ext>
            </a:extLst>
          </p:cNvPr>
          <p:cNvSpPr/>
          <p:nvPr userDrawn="1"/>
        </p:nvSpPr>
        <p:spPr>
          <a:xfrm>
            <a:off x="16127344" y="778988"/>
            <a:ext cx="376025" cy="0"/>
          </a:xfrm>
          <a:prstGeom prst="line">
            <a:avLst/>
          </a:prstGeom>
          <a:ln w="254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92DC7D23-E3AF-76CF-48E6-644FDDD0FFBC}"/>
              </a:ext>
            </a:extLst>
          </p:cNvPr>
          <p:cNvSpPr/>
          <p:nvPr userDrawn="1"/>
        </p:nvSpPr>
        <p:spPr>
          <a:xfrm>
            <a:off x="16731919" y="630418"/>
            <a:ext cx="288842" cy="292256"/>
          </a:xfrm>
          <a:custGeom>
            <a:avLst/>
            <a:gdLst/>
            <a:ahLst/>
            <a:cxnLst/>
            <a:rect l="l" t="t" r="r" b="b"/>
            <a:pathLst>
              <a:path w="76074" h="76973">
                <a:moveTo>
                  <a:pt x="38037" y="0"/>
                </a:moveTo>
                <a:lnTo>
                  <a:pt x="38037" y="0"/>
                </a:lnTo>
                <a:cubicBezTo>
                  <a:pt x="59044" y="0"/>
                  <a:pt x="76074" y="17030"/>
                  <a:pt x="76074" y="38037"/>
                </a:cubicBezTo>
                <a:lnTo>
                  <a:pt x="76074" y="38936"/>
                </a:lnTo>
                <a:cubicBezTo>
                  <a:pt x="76074" y="59943"/>
                  <a:pt x="59044" y="76973"/>
                  <a:pt x="38037" y="76973"/>
                </a:cubicBezTo>
                <a:lnTo>
                  <a:pt x="38037" y="76973"/>
                </a:lnTo>
                <a:cubicBezTo>
                  <a:pt x="17030" y="76973"/>
                  <a:pt x="0" y="59943"/>
                  <a:pt x="0" y="38936"/>
                </a:cubicBezTo>
                <a:lnTo>
                  <a:pt x="0" y="38037"/>
                </a:lnTo>
                <a:cubicBezTo>
                  <a:pt x="0" y="17030"/>
                  <a:pt x="17030" y="0"/>
                  <a:pt x="38037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8575" cap="sq">
            <a:solidFill>
              <a:srgbClr val="FFFFFF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26CF3674-959C-E1F7-E74E-51C7E096072B}"/>
              </a:ext>
            </a:extLst>
          </p:cNvPr>
          <p:cNvSpPr txBox="1"/>
          <p:nvPr userDrawn="1"/>
        </p:nvSpPr>
        <p:spPr>
          <a:xfrm>
            <a:off x="7071262" y="463796"/>
            <a:ext cx="4838700" cy="4808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&lt;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Temel Programlama 1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&gt;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AB81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F8D9C1B3-4795-8ED1-2D6D-A22968898455}"/>
              </a:ext>
            </a:extLst>
          </p:cNvPr>
          <p:cNvSpPr txBox="1"/>
          <p:nvPr userDrawn="1"/>
        </p:nvSpPr>
        <p:spPr>
          <a:xfrm>
            <a:off x="306057" y="9755234"/>
            <a:ext cx="3353718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Öğr. Gör. Furkan DURMUŞ</a:t>
            </a:r>
          </a:p>
        </p:txBody>
      </p:sp>
    </p:spTree>
    <p:extLst>
      <p:ext uri="{BB962C8B-B14F-4D97-AF65-F5344CB8AC3E}">
        <p14:creationId xmlns:p14="http://schemas.microsoft.com/office/powerpoint/2010/main" val="3950976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E6B86D-A844-C640-AF50-2970A995BC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A9239F8-0310-E513-5C9E-1D312439B832}"/>
              </a:ext>
            </a:extLst>
          </p:cNvPr>
          <p:cNvSpPr/>
          <p:nvPr/>
        </p:nvSpPr>
        <p:spPr>
          <a:xfrm>
            <a:off x="10515600" y="3395766"/>
            <a:ext cx="7177297" cy="5319372"/>
          </a:xfrm>
          <a:custGeom>
            <a:avLst/>
            <a:gdLst/>
            <a:ahLst/>
            <a:cxnLst/>
            <a:rect l="l" t="t" r="r" b="b"/>
            <a:pathLst>
              <a:path w="8520322" h="6314739">
                <a:moveTo>
                  <a:pt x="0" y="0"/>
                </a:moveTo>
                <a:lnTo>
                  <a:pt x="8520322" y="0"/>
                </a:lnTo>
                <a:lnTo>
                  <a:pt x="8520322" y="6314739"/>
                </a:lnTo>
                <a:lnTo>
                  <a:pt x="0" y="63147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ED42C9B0-DF78-A4A5-9844-92C6500C0109}"/>
              </a:ext>
            </a:extLst>
          </p:cNvPr>
          <p:cNvGrpSpPr/>
          <p:nvPr/>
        </p:nvGrpSpPr>
        <p:grpSpPr>
          <a:xfrm>
            <a:off x="1066800" y="7264747"/>
            <a:ext cx="6077845" cy="1876706"/>
            <a:chOff x="0" y="0"/>
            <a:chExt cx="1600749" cy="236991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C3DE09D2-747B-0E01-85C7-A16AC80E219B}"/>
                </a:ext>
              </a:extLst>
            </p:cNvPr>
            <p:cNvSpPr/>
            <p:nvPr/>
          </p:nvSpPr>
          <p:spPr>
            <a:xfrm>
              <a:off x="0" y="0"/>
              <a:ext cx="1600749" cy="236991"/>
            </a:xfrm>
            <a:custGeom>
              <a:avLst/>
              <a:gdLst/>
              <a:ahLst/>
              <a:cxnLst/>
              <a:rect l="l" t="t" r="r" b="b"/>
              <a:pathLst>
                <a:path w="1600749" h="236991">
                  <a:moveTo>
                    <a:pt x="30571" y="0"/>
                  </a:moveTo>
                  <a:lnTo>
                    <a:pt x="1570178" y="0"/>
                  </a:lnTo>
                  <a:cubicBezTo>
                    <a:pt x="1578286" y="0"/>
                    <a:pt x="1586062" y="3221"/>
                    <a:pt x="1591795" y="8954"/>
                  </a:cubicBezTo>
                  <a:cubicBezTo>
                    <a:pt x="1597528" y="14687"/>
                    <a:pt x="1600749" y="22463"/>
                    <a:pt x="1600749" y="30571"/>
                  </a:cubicBezTo>
                  <a:lnTo>
                    <a:pt x="1600749" y="206420"/>
                  </a:lnTo>
                  <a:cubicBezTo>
                    <a:pt x="1600749" y="223304"/>
                    <a:pt x="1587062" y="236991"/>
                    <a:pt x="1570178" y="236991"/>
                  </a:cubicBezTo>
                  <a:lnTo>
                    <a:pt x="30571" y="236991"/>
                  </a:lnTo>
                  <a:cubicBezTo>
                    <a:pt x="22463" y="236991"/>
                    <a:pt x="14687" y="233770"/>
                    <a:pt x="8954" y="228037"/>
                  </a:cubicBezTo>
                  <a:cubicBezTo>
                    <a:pt x="3221" y="222304"/>
                    <a:pt x="0" y="214528"/>
                    <a:pt x="0" y="206420"/>
                  </a:cubicBezTo>
                  <a:lnTo>
                    <a:pt x="0" y="30571"/>
                  </a:lnTo>
                  <a:cubicBezTo>
                    <a:pt x="0" y="22463"/>
                    <a:pt x="3221" y="14687"/>
                    <a:pt x="8954" y="8954"/>
                  </a:cubicBezTo>
                  <a:cubicBezTo>
                    <a:pt x="14687" y="3221"/>
                    <a:pt x="22463" y="0"/>
                    <a:pt x="30571" y="0"/>
                  </a:cubicBezTo>
                  <a:close/>
                </a:path>
              </a:pathLst>
            </a:custGeom>
            <a:solidFill>
              <a:srgbClr val="FFC535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15E2F599-7DF5-67F8-D505-DFA1F0A3A206}"/>
                </a:ext>
              </a:extLst>
            </p:cNvPr>
            <p:cNvSpPr txBox="1"/>
            <p:nvPr/>
          </p:nvSpPr>
          <p:spPr>
            <a:xfrm>
              <a:off x="0" y="-38100"/>
              <a:ext cx="1600749" cy="2750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" name="TextBox 19">
            <a:extLst>
              <a:ext uri="{FF2B5EF4-FFF2-40B4-BE49-F238E27FC236}">
                <a16:creationId xmlns:a16="http://schemas.microsoft.com/office/drawing/2014/main" id="{B9B61281-51BC-92BB-CEC7-C38CCC2268C3}"/>
              </a:ext>
            </a:extLst>
          </p:cNvPr>
          <p:cNvSpPr txBox="1"/>
          <p:nvPr/>
        </p:nvSpPr>
        <p:spPr>
          <a:xfrm>
            <a:off x="1263759" y="4717052"/>
            <a:ext cx="10591799" cy="11984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Öğr. Gör. Furkan DURMUŞ</a:t>
            </a:r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22F01891-6450-5AFD-BF07-9AE43FCE8A00}"/>
              </a:ext>
            </a:extLst>
          </p:cNvPr>
          <p:cNvSpPr txBox="1"/>
          <p:nvPr/>
        </p:nvSpPr>
        <p:spPr>
          <a:xfrm>
            <a:off x="1263759" y="7300247"/>
            <a:ext cx="5105086" cy="17071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4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18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Samsun Üniversitesi</a:t>
            </a:r>
          </a:p>
          <a:p>
            <a:pPr marL="0" marR="0" lvl="0" indent="0" algn="ctr" defTabSz="914400" rtl="0" eaLnBrk="1" fontAlgn="auto" latinLnBrk="0" hangingPunct="1">
              <a:lnSpc>
                <a:spcPts val="44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18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Teknik Bilimler Meslek Yüksekokulu</a:t>
            </a:r>
            <a:endParaRPr kumimoji="0" lang="en-US" sz="318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1" name="TextBox 19">
            <a:extLst>
              <a:ext uri="{FF2B5EF4-FFF2-40B4-BE49-F238E27FC236}">
                <a16:creationId xmlns:a16="http://schemas.microsoft.com/office/drawing/2014/main" id="{9606E1FE-158D-A987-37E0-8DF1B9EF97D6}"/>
              </a:ext>
            </a:extLst>
          </p:cNvPr>
          <p:cNvSpPr txBox="1"/>
          <p:nvPr/>
        </p:nvSpPr>
        <p:spPr>
          <a:xfrm>
            <a:off x="3557811" y="1283672"/>
            <a:ext cx="11477178" cy="1267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328" b="0" i="0" u="none" strike="noStrike" kern="1200" cap="none" spc="0" normalizeH="0" baseline="0" noProof="0" dirty="0">
                <a:ln>
                  <a:noFill/>
                </a:ln>
                <a:solidFill>
                  <a:srgbClr val="FF5757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Temel Programlama 1</a:t>
            </a:r>
            <a:endParaRPr kumimoji="0" lang="en-US" sz="7328" b="0" i="0" u="none" strike="noStrike" kern="1200" cap="none" spc="0" normalizeH="0" baseline="0" noProof="0" dirty="0">
              <a:ln>
                <a:noFill/>
              </a:ln>
              <a:solidFill>
                <a:srgbClr val="AB81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2" name="AutoShape 4" descr="Python Programming – e-Learning &amp; Data Analytics Lab">
            <a:extLst>
              <a:ext uri="{FF2B5EF4-FFF2-40B4-BE49-F238E27FC236}">
                <a16:creationId xmlns:a16="http://schemas.microsoft.com/office/drawing/2014/main" id="{93AB180C-D983-4E11-5966-7AA74F7326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34" name="Picture 10" descr="Python - Wikiversity">
            <a:extLst>
              <a:ext uri="{FF2B5EF4-FFF2-40B4-BE49-F238E27FC236}">
                <a16:creationId xmlns:a16="http://schemas.microsoft.com/office/drawing/2014/main" id="{A08DB56A-2E6F-5D57-1E83-D64EB9006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5455" y="4991100"/>
            <a:ext cx="1425392" cy="142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0C1E96B-62AD-B96A-A6A6-E14F27B62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</p:spTree>
    <p:extLst>
      <p:ext uri="{BB962C8B-B14F-4D97-AF65-F5344CB8AC3E}">
        <p14:creationId xmlns:p14="http://schemas.microsoft.com/office/powerpoint/2010/main" val="363718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DD620A-C382-3472-CD27-A244F864C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Learn Python the fun way">
            <a:extLst>
              <a:ext uri="{FF2B5EF4-FFF2-40B4-BE49-F238E27FC236}">
                <a16:creationId xmlns:a16="http://schemas.microsoft.com/office/drawing/2014/main" id="{734731DD-B3AA-317B-A147-08A44A0982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96"/>
          <a:stretch>
            <a:fillRect/>
          </a:stretch>
        </p:blipFill>
        <p:spPr bwMode="auto">
          <a:xfrm>
            <a:off x="25400" y="0"/>
            <a:ext cx="182626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5">
            <a:extLst>
              <a:ext uri="{FF2B5EF4-FFF2-40B4-BE49-F238E27FC236}">
                <a16:creationId xmlns:a16="http://schemas.microsoft.com/office/drawing/2014/main" id="{AEF4ADB9-70B8-4888-CFB3-C0452B20B9D9}"/>
              </a:ext>
            </a:extLst>
          </p:cNvPr>
          <p:cNvGrpSpPr/>
          <p:nvPr/>
        </p:nvGrpSpPr>
        <p:grpSpPr>
          <a:xfrm>
            <a:off x="635426" y="3600450"/>
            <a:ext cx="6755974" cy="2588273"/>
            <a:chOff x="0" y="0"/>
            <a:chExt cx="2948376" cy="8128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D0E942F1-2EA4-D49E-26F4-8460D44FDB6E}"/>
                </a:ext>
              </a:extLst>
            </p:cNvPr>
            <p:cNvSpPr/>
            <p:nvPr/>
          </p:nvSpPr>
          <p:spPr>
            <a:xfrm>
              <a:off x="0" y="0"/>
              <a:ext cx="2948376" cy="812800"/>
            </a:xfrm>
            <a:custGeom>
              <a:avLst/>
              <a:gdLst/>
              <a:ahLst/>
              <a:cxnLst/>
              <a:rect l="l" t="t" r="r" b="b"/>
              <a:pathLst>
                <a:path w="2948376" h="812800">
                  <a:moveTo>
                    <a:pt x="35270" y="0"/>
                  </a:moveTo>
                  <a:lnTo>
                    <a:pt x="2913105" y="0"/>
                  </a:lnTo>
                  <a:cubicBezTo>
                    <a:pt x="2932585" y="0"/>
                    <a:pt x="2948376" y="15791"/>
                    <a:pt x="2948376" y="35270"/>
                  </a:cubicBezTo>
                  <a:lnTo>
                    <a:pt x="2948376" y="777530"/>
                  </a:lnTo>
                  <a:cubicBezTo>
                    <a:pt x="2948376" y="797009"/>
                    <a:pt x="2932585" y="812800"/>
                    <a:pt x="2913105" y="812800"/>
                  </a:cubicBezTo>
                  <a:lnTo>
                    <a:pt x="35270" y="812800"/>
                  </a:lnTo>
                  <a:cubicBezTo>
                    <a:pt x="15791" y="812800"/>
                    <a:pt x="0" y="797009"/>
                    <a:pt x="0" y="777530"/>
                  </a:cubicBezTo>
                  <a:lnTo>
                    <a:pt x="0" y="35270"/>
                  </a:lnTo>
                  <a:cubicBezTo>
                    <a:pt x="0" y="15791"/>
                    <a:pt x="15791" y="0"/>
                    <a:pt x="35270" y="0"/>
                  </a:cubicBezTo>
                  <a:close/>
                </a:path>
              </a:pathLst>
            </a:custGeom>
            <a:solidFill>
              <a:srgbClr val="FFC535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619B7BB7-C4C3-913C-4BAA-1B7ADD16348A}"/>
                </a:ext>
              </a:extLst>
            </p:cNvPr>
            <p:cNvSpPr txBox="1"/>
            <p:nvPr/>
          </p:nvSpPr>
          <p:spPr>
            <a:xfrm>
              <a:off x="0" y="-38100"/>
              <a:ext cx="2948376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8B7A8A86-CD6D-EFDC-230E-21C76B4663B0}"/>
              </a:ext>
            </a:extLst>
          </p:cNvPr>
          <p:cNvSpPr txBox="1"/>
          <p:nvPr/>
        </p:nvSpPr>
        <p:spPr>
          <a:xfrm>
            <a:off x="1143000" y="3600449"/>
            <a:ext cx="10138647" cy="2588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32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For</a:t>
            </a:r>
            <a:r>
              <a:rPr kumimoji="0" lang="tr-TR" sz="732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7328" dirty="0">
                <a:solidFill>
                  <a:srgbClr val="000000"/>
                </a:solidFill>
                <a:latin typeface="Fira Code"/>
                <a:ea typeface="Fira Code"/>
                <a:cs typeface="Fira Code"/>
                <a:sym typeface="Fira Code"/>
              </a:rPr>
              <a:t>   </a:t>
            </a:r>
            <a:r>
              <a:rPr kumimoji="0" lang="tr-TR" sz="732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Döngüsü</a:t>
            </a:r>
            <a:endParaRPr kumimoji="0" lang="en-US" sz="732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0" name="Slayt Numarası Yer Tutucusu 9">
            <a:extLst>
              <a:ext uri="{FF2B5EF4-FFF2-40B4-BE49-F238E27FC236}">
                <a16:creationId xmlns:a16="http://schemas.microsoft.com/office/drawing/2014/main" id="{B1728B84-715D-9B09-B7FA-786AD569A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</p:spTree>
    <p:extLst>
      <p:ext uri="{BB962C8B-B14F-4D97-AF65-F5344CB8AC3E}">
        <p14:creationId xmlns:p14="http://schemas.microsoft.com/office/powerpoint/2010/main" val="29786605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2F5F7E-3ABA-D028-7651-BB24A3018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6">
            <a:extLst>
              <a:ext uri="{FF2B5EF4-FFF2-40B4-BE49-F238E27FC236}">
                <a16:creationId xmlns:a16="http://schemas.microsoft.com/office/drawing/2014/main" id="{833F95AF-EAA7-9750-A448-8224D75C433D}"/>
              </a:ext>
            </a:extLst>
          </p:cNvPr>
          <p:cNvSpPr txBox="1"/>
          <p:nvPr/>
        </p:nvSpPr>
        <p:spPr>
          <a:xfrm>
            <a:off x="679138" y="2710618"/>
            <a:ext cx="17314794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Şart doğru olduğu sürece işlemlerin tekrarını sağlayan döngü yapısıdır. </a:t>
            </a:r>
            <a:r>
              <a:rPr lang="tr-TR" sz="3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For</a:t>
            </a: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döngüsü belirli bir şart sağlanana kadar belirlenen kod bloklarını tekrarlar. </a:t>
            </a:r>
            <a:r>
              <a:rPr lang="tr-TR" sz="3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For</a:t>
            </a: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döngüsünün yapısı aşağıdaki gibidir:</a:t>
            </a:r>
            <a:endParaRPr kumimoji="0" lang="da-DK" sz="2800" b="0" i="0" u="none" strike="noStrike" kern="1200" cap="none" spc="0" normalizeH="0" baseline="0" noProof="0" dirty="0">
              <a:ln>
                <a:noFill/>
              </a:ln>
              <a:solidFill>
                <a:srgbClr val="FF5858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EDBC01A8-C598-063E-14F8-441597CE9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E42EEB-2F7C-0F33-4E35-164F9C767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039622"/>
            <a:ext cx="2310280" cy="231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15">
            <a:extLst>
              <a:ext uri="{FF2B5EF4-FFF2-40B4-BE49-F238E27FC236}">
                <a16:creationId xmlns:a16="http://schemas.microsoft.com/office/drawing/2014/main" id="{5E109840-90B0-2D7A-8C35-C7FDDE0B1122}"/>
              </a:ext>
            </a:extLst>
          </p:cNvPr>
          <p:cNvSpPr txBox="1"/>
          <p:nvPr/>
        </p:nvSpPr>
        <p:spPr>
          <a:xfrm>
            <a:off x="1105228" y="1470727"/>
            <a:ext cx="16503634" cy="126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66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66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lang="en-US" sz="66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66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66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For</a:t>
            </a:r>
            <a:r>
              <a:rPr lang="tr-TR" sz="66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Döngüsü</a:t>
            </a:r>
          </a:p>
        </p:txBody>
      </p:sp>
      <p:pic>
        <p:nvPicPr>
          <p:cNvPr id="6" name="Resim 5" descr="metin, diyagram, ekran görüntüsü, yazı tipi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6355471A-1654-DBBC-B250-E59530ABD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4210302"/>
            <a:ext cx="4753638" cy="565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1617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833BEF-C1AF-3419-44A2-91617F4FB0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BEA214E2-B74F-643C-E81E-D6C86020B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21E887-FFF1-1C78-F59B-FB5E0AB57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039622"/>
            <a:ext cx="2310280" cy="231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15">
            <a:extLst>
              <a:ext uri="{FF2B5EF4-FFF2-40B4-BE49-F238E27FC236}">
                <a16:creationId xmlns:a16="http://schemas.microsoft.com/office/drawing/2014/main" id="{0E9C2496-385D-7D84-C91C-D6165D01F88A}"/>
              </a:ext>
            </a:extLst>
          </p:cNvPr>
          <p:cNvSpPr txBox="1"/>
          <p:nvPr/>
        </p:nvSpPr>
        <p:spPr>
          <a:xfrm>
            <a:off x="1105228" y="1470727"/>
            <a:ext cx="16503634" cy="126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66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66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lang="en-US" sz="66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66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66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For</a:t>
            </a:r>
            <a:r>
              <a:rPr lang="tr-TR" sz="66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Döngüsü</a:t>
            </a:r>
          </a:p>
        </p:txBody>
      </p:sp>
      <p:pic>
        <p:nvPicPr>
          <p:cNvPr id="6" name="Resim 5" descr="metin, diyagram, ekran görüntüsü, yazı tipi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AC86B6B2-05C8-C504-4BF1-6672EF6C1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2552700"/>
            <a:ext cx="6497332" cy="773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6442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22B657-7F36-C899-7E3B-94E10F791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F9264034-FEAC-26C4-9623-21AA0378804A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57C974DE-6B68-F803-0F32-8A93663D9F4D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DAEFF810-7F91-0B3E-CB92-F19CC05D0F3A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69DCC0ED-BF46-8FE2-E64E-5E339677051A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26A74FC4-C55B-5F99-0452-69EF2E6941C1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3B06831A-D973-9E8B-450A-301113D43819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DC0317E8-2FC4-C904-6C55-866E0AE7FA20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7976FF89-233A-0511-CF2C-A78A9085BFA0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77AEBCDA-B2BB-7DF7-DC35-08F8A1681E1E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B471A9EF-3DBD-A4E1-1AFB-614DA378D858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2CA52401-A78C-D5B1-6F0C-022DDAA3D9C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EFA5329A-12D6-7BD6-143B-7529438DBA47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5B32B7DD-A4D4-C350-5856-023EA93F0344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8E702AA9-706B-68B8-B0A1-C96D13FCC286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C43DE735-6B38-61E5-C186-18DA871C70BC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1772D2BD-9F80-95E2-CD45-2B887545F314}"/>
              </a:ext>
            </a:extLst>
          </p:cNvPr>
          <p:cNvSpPr txBox="1"/>
          <p:nvPr/>
        </p:nvSpPr>
        <p:spPr>
          <a:xfrm>
            <a:off x="695528" y="3419951"/>
            <a:ext cx="6400800" cy="5663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3200" b="1" dirty="0" err="1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Range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: Döngünün başlangıç ve bitiş değeri belli olan durumlarda kullanılan fonksiyondur. Varsayılan olarak 0’dan (sıfır) başlayarak birer birer artar.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Range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fonksiyonunun bitiş değeri döngü dışında kabul edilir.</a:t>
            </a: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2800" b="1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ÖNEMLİ : Döngüler tıpkı </a:t>
            </a:r>
            <a:r>
              <a:rPr lang="tr-TR" sz="2800" b="1" dirty="0" err="1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if</a:t>
            </a:r>
            <a:r>
              <a:rPr lang="tr-TR" sz="2800" b="1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 – else blokları gibi girintili şekilde yazılır!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A8D8DA45-F087-57D9-A1C6-EC7EF2A3D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7CE46E76-67A6-F38C-6701-CB9FABCDCF8E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For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Döngüsü</a:t>
            </a: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0F70B6E9-49AE-52D8-1D84-8A8B0B7E8E80}"/>
              </a:ext>
            </a:extLst>
          </p:cNvPr>
          <p:cNvGrpSpPr/>
          <p:nvPr/>
        </p:nvGrpSpPr>
        <p:grpSpPr>
          <a:xfrm>
            <a:off x="8305800" y="2628900"/>
            <a:ext cx="9676143" cy="7686368"/>
            <a:chOff x="2781854" y="3916888"/>
            <a:chExt cx="13029902" cy="6370112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AF59B741-377B-8E56-8C6C-0CF0668CE3D6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19" name="Group 3">
                <a:extLst>
                  <a:ext uri="{FF2B5EF4-FFF2-40B4-BE49-F238E27FC236}">
                    <a16:creationId xmlns:a16="http://schemas.microsoft.com/office/drawing/2014/main" id="{D7BE5C87-DC7B-6E16-33C7-8945CD72A4D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DD9B35FE-A973-EBEE-EA34-8B968FFCC8B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71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8B085F7C-AD02-091C-F7CF-993DB8662300}"/>
                    </a:ext>
                  </a:extLst>
                </p:cNvPr>
                <p:cNvSpPr/>
                <p:nvPr/>
              </p:nvSpPr>
              <p:spPr>
                <a:xfrm>
                  <a:off x="0" y="4744417"/>
                  <a:ext cx="7467600" cy="466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FDF38A73-8C3D-415E-D2E0-4225B0DCBA5A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Dikdörtgen 19">
                <a:extLst>
                  <a:ext uri="{FF2B5EF4-FFF2-40B4-BE49-F238E27FC236}">
                    <a16:creationId xmlns:a16="http://schemas.microsoft.com/office/drawing/2014/main" id="{5B909BF9-593F-E2A4-9AA8-6F8094A3666C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62371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B3DE1F9-42EC-6EF0-2151-3F9366DE5C67}"/>
                </a:ext>
              </a:extLst>
            </p:cNvPr>
            <p:cNvSpPr txBox="1"/>
            <p:nvPr/>
          </p:nvSpPr>
          <p:spPr>
            <a:xfrm>
              <a:off x="3002732" y="5783443"/>
              <a:ext cx="12313469" cy="127535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for </a:t>
              </a:r>
              <a:r>
                <a:rPr kumimoji="0" lang="en-US" sz="5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sayilar</a:t>
              </a:r>
              <a:r>
                <a:rPr kumimoji="0" lang="en-US" sz="50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in range(10):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print(</a:t>
              </a:r>
              <a:r>
                <a:rPr kumimoji="0" lang="en-US" sz="5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sayilar</a:t>
              </a:r>
              <a:r>
                <a:rPr kumimoji="0" lang="en-US" sz="50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)</a:t>
              </a:r>
              <a:endParaRPr kumimoji="0" lang="tr-TR" sz="50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9345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ABFE8-FD2F-A2E8-DA72-4C065E566E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DCE51CC4-7438-168A-FEA9-B77C9C2AEC5E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BC2088CA-F553-9323-2EA9-BFF3E039EB28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1E83A5A1-75D0-22D9-9534-B882339813EE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7D737D63-B701-53B5-E246-F412E2E5E5D0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A5A22126-1890-4C50-3237-5B0C1DC954FE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2C4F0341-77EF-35DC-A6C1-F5E8733AB142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22540710-3687-381D-AB7C-478D6A78DCCB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BA772FB3-BEB3-BB03-B7B1-02B850CBA283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ECC681A2-B153-506A-5E65-73D52E43C8E5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B4FA325D-5CA3-CD5B-5860-A3A85457677B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99CDA384-EF7E-F41D-623F-23187B92A83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7DCFB364-57F5-FBF1-6E4B-E2F1D2C297B6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A2DE662E-5243-7ADF-9A83-540EFB78494E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8CFA0C88-12E3-3C4B-2216-573B2E6F631E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1F28D6C3-53D0-5887-C8F3-43421F779052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D4083C47-B876-2C8A-643F-783798D39B63}"/>
              </a:ext>
            </a:extLst>
          </p:cNvPr>
          <p:cNvSpPr txBox="1"/>
          <p:nvPr/>
        </p:nvSpPr>
        <p:spPr>
          <a:xfrm>
            <a:off x="8511472" y="2552700"/>
            <a:ext cx="6400800" cy="64017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3200" b="1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Çıktı :</a:t>
            </a:r>
          </a:p>
          <a:p>
            <a:pPr lvl="0" algn="just">
              <a:spcBef>
                <a:spcPct val="0"/>
              </a:spcBef>
              <a:defRPr/>
            </a:pPr>
            <a:endParaRPr lang="tr-TR" sz="3200" b="1" dirty="0">
              <a:solidFill>
                <a:srgbClr val="7ED957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3200" b="1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0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3200" b="1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3200" b="1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3200" b="1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3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3200" b="1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4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3200" b="1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5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3200" b="1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6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3200" b="1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7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3200" b="1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8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3200" b="1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9</a:t>
            </a:r>
          </a:p>
          <a:p>
            <a:pPr lvl="0" algn="just">
              <a:spcBef>
                <a:spcPct val="0"/>
              </a:spcBef>
              <a:defRPr/>
            </a:pPr>
            <a:endParaRPr lang="tr-TR" sz="2800" b="1" dirty="0">
              <a:solidFill>
                <a:srgbClr val="FFCA04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97AD8651-C913-7EAC-DFE3-6C529D807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93328E43-B5A9-1004-69A1-768D31FE095E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For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Döngüsü</a:t>
            </a: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4BD13EAD-2B6D-1B5A-A437-5A627AC247BB}"/>
              </a:ext>
            </a:extLst>
          </p:cNvPr>
          <p:cNvGrpSpPr/>
          <p:nvPr/>
        </p:nvGrpSpPr>
        <p:grpSpPr>
          <a:xfrm>
            <a:off x="658809" y="2763517"/>
            <a:ext cx="7619637" cy="6052756"/>
            <a:chOff x="2781854" y="3916888"/>
            <a:chExt cx="13029902" cy="6370112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7BDD44C8-B56E-4C6D-C2AF-6F4BF3AC407C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19" name="Group 3">
                <a:extLst>
                  <a:ext uri="{FF2B5EF4-FFF2-40B4-BE49-F238E27FC236}">
                    <a16:creationId xmlns:a16="http://schemas.microsoft.com/office/drawing/2014/main" id="{D87E31A6-26AB-8BDC-B33E-C1F3CD47030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C47E4AC0-6DDD-D093-2C7E-39136D15EB7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71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35DF4F7A-A9A2-B6CE-2E53-5BA22FE3F59D}"/>
                    </a:ext>
                  </a:extLst>
                </p:cNvPr>
                <p:cNvSpPr/>
                <p:nvPr/>
              </p:nvSpPr>
              <p:spPr>
                <a:xfrm>
                  <a:off x="0" y="4744417"/>
                  <a:ext cx="7467600" cy="466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075F7CAA-3C84-9B21-A8CF-6C1124A49186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Dikdörtgen 19">
                <a:extLst>
                  <a:ext uri="{FF2B5EF4-FFF2-40B4-BE49-F238E27FC236}">
                    <a16:creationId xmlns:a16="http://schemas.microsoft.com/office/drawing/2014/main" id="{CC783AC6-4B34-3D25-DB73-FA6CA2D15652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62371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F99912C-F68D-5E1D-828A-6B7ADDD4667B}"/>
                </a:ext>
              </a:extLst>
            </p:cNvPr>
            <p:cNvSpPr txBox="1"/>
            <p:nvPr/>
          </p:nvSpPr>
          <p:spPr>
            <a:xfrm>
              <a:off x="3002732" y="5783443"/>
              <a:ext cx="12313469" cy="11336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for </a:t>
              </a:r>
              <a:r>
                <a:rPr kumimoji="0" lang="en-US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sayilar</a:t>
              </a:r>
              <a:r>
                <a: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in range(10):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print(</a:t>
              </a:r>
              <a:r>
                <a:rPr kumimoji="0" lang="en-US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sayilar</a:t>
              </a:r>
              <a:r>
                <a: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)</a:t>
              </a:r>
              <a:endParaRPr kumimoji="0" lang="tr-TR" sz="35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</p:txBody>
        </p:sp>
      </p:grpSp>
      <p:sp>
        <p:nvSpPr>
          <p:cNvPr id="3" name="TextBox 17">
            <a:extLst>
              <a:ext uri="{FF2B5EF4-FFF2-40B4-BE49-F238E27FC236}">
                <a16:creationId xmlns:a16="http://schemas.microsoft.com/office/drawing/2014/main" id="{274C9C4F-9F19-7586-0819-89E5EB016F13}"/>
              </a:ext>
            </a:extLst>
          </p:cNvPr>
          <p:cNvSpPr txBox="1"/>
          <p:nvPr/>
        </p:nvSpPr>
        <p:spPr>
          <a:xfrm>
            <a:off x="10367269" y="3644529"/>
            <a:ext cx="7140374" cy="39395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tr-TR" sz="3200" dirty="0">
                <a:solidFill>
                  <a:schemeClr val="bg1"/>
                </a:solidFill>
                <a:latin typeface="Fira Code"/>
                <a:ea typeface="Fira Code"/>
                <a:cs typeface="Fira Code"/>
              </a:rPr>
              <a:t>Bu örnekte bir başlangıç değeri verilmediği için döngü 0’dan (sıfır) başlar ve 10’a kadar devam eder (10 hariç). </a:t>
            </a:r>
          </a:p>
          <a:p>
            <a:pPr algn="just">
              <a:spcBef>
                <a:spcPct val="0"/>
              </a:spcBef>
              <a:defRPr/>
            </a:pPr>
            <a:endParaRPr lang="tr-TR" sz="3200" dirty="0">
              <a:solidFill>
                <a:schemeClr val="bg1"/>
              </a:solidFill>
              <a:latin typeface="Fira Code"/>
              <a:ea typeface="Fira Code"/>
              <a:cs typeface="Fira Code"/>
            </a:endParaRPr>
          </a:p>
          <a:p>
            <a:pPr algn="just">
              <a:spcBef>
                <a:spcPct val="0"/>
              </a:spcBef>
              <a:defRPr/>
            </a:pPr>
            <a:r>
              <a:rPr lang="tr-TR" sz="3200" dirty="0" err="1">
                <a:solidFill>
                  <a:schemeClr val="bg1"/>
                </a:solidFill>
                <a:latin typeface="Fira Code"/>
                <a:ea typeface="Fira Code"/>
                <a:cs typeface="Fira Code"/>
              </a:rPr>
              <a:t>sayilar</a:t>
            </a:r>
            <a:r>
              <a:rPr lang="tr-TR" sz="3200" dirty="0">
                <a:solidFill>
                  <a:schemeClr val="bg1"/>
                </a:solidFill>
                <a:latin typeface="Fira Code"/>
                <a:ea typeface="Fira Code"/>
                <a:cs typeface="Fira Code"/>
              </a:rPr>
              <a:t> ismiyle oluşturulan değişken </a:t>
            </a:r>
            <a:r>
              <a:rPr lang="tr-TR" sz="3200" dirty="0" err="1">
                <a:solidFill>
                  <a:schemeClr val="bg1"/>
                </a:solidFill>
                <a:latin typeface="Fira Code"/>
                <a:ea typeface="Fira Code"/>
                <a:cs typeface="Fira Code"/>
              </a:rPr>
              <a:t>print</a:t>
            </a:r>
            <a:r>
              <a:rPr lang="tr-TR" sz="3200" dirty="0">
                <a:solidFill>
                  <a:schemeClr val="bg1"/>
                </a:solidFill>
                <a:latin typeface="Fira Code"/>
                <a:ea typeface="Fira Code"/>
                <a:cs typeface="Fira Code"/>
              </a:rPr>
              <a:t> fonksiyonu ile ekrana yazdırılmıştır.</a:t>
            </a:r>
            <a:endParaRPr lang="tr-TR" sz="3200" dirty="0">
              <a:solidFill>
                <a:schemeClr val="bg1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</p:spTree>
    <p:extLst>
      <p:ext uri="{BB962C8B-B14F-4D97-AF65-F5344CB8AC3E}">
        <p14:creationId xmlns:p14="http://schemas.microsoft.com/office/powerpoint/2010/main" val="22585506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0E12D-10F1-70A6-7E61-8ACF0477F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94D191E5-868D-E4B7-07A5-771D72BF88BB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54686CB2-BF13-8607-8C2F-9EE225513F36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6A8D45F1-267F-7560-D13D-5A71C7AB5EF9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1A5FAF46-2D8E-A703-AAB1-425F2DADF55E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E5E8E2B3-09AF-87D1-A87E-5B169AD43575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A89BC511-8FB5-7C66-6F57-E582E6CEE14C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1BECCFA3-F93D-4196-36E9-1C82D593C503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2508FED0-0EE2-2FDB-6716-A9B865454C09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E3B4B55E-103C-68A0-747B-7BC80B901930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09F45F3F-689E-6DD0-A686-D9C34CA11B1D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AFF7D3AD-C93A-C8A4-9238-B5928B19929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B4931209-DFCF-5543-D067-8B1DDB062A9D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A0957992-F38B-3D3D-9E5B-0B54D4A1A401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E52EA42B-4B17-4B49-AEC7-DDED2D90D38C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05D99DA7-78CA-0903-D2E3-608A91B3A74D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BA80C5DC-4158-7F8F-8231-112A1D2FF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2CF26589-EBF3-DFE8-44C9-011244662CD8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For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Döngüsü</a:t>
            </a: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ABA827BE-5185-8BA8-66F3-FE8497C3263D}"/>
              </a:ext>
            </a:extLst>
          </p:cNvPr>
          <p:cNvGrpSpPr/>
          <p:nvPr/>
        </p:nvGrpSpPr>
        <p:grpSpPr>
          <a:xfrm>
            <a:off x="4154876" y="2799996"/>
            <a:ext cx="9913404" cy="7527216"/>
            <a:chOff x="2781854" y="3916888"/>
            <a:chExt cx="13631652" cy="6370112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D11E6F8B-B264-9301-BE1D-37941993B27F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19" name="Group 3">
                <a:extLst>
                  <a:ext uri="{FF2B5EF4-FFF2-40B4-BE49-F238E27FC236}">
                    <a16:creationId xmlns:a16="http://schemas.microsoft.com/office/drawing/2014/main" id="{BFE309C3-43C1-203E-7829-5AC103B418F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E0B790FA-829A-C48C-6879-037FE286989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71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4711FD21-5259-E5E4-8A29-E02E1BB7C41F}"/>
                    </a:ext>
                  </a:extLst>
                </p:cNvPr>
                <p:cNvSpPr/>
                <p:nvPr/>
              </p:nvSpPr>
              <p:spPr>
                <a:xfrm>
                  <a:off x="0" y="4744417"/>
                  <a:ext cx="7467600" cy="466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E032F447-B836-7AD4-F900-5577976B144D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Dikdörtgen 19">
                <a:extLst>
                  <a:ext uri="{FF2B5EF4-FFF2-40B4-BE49-F238E27FC236}">
                    <a16:creationId xmlns:a16="http://schemas.microsoft.com/office/drawing/2014/main" id="{6C8460A4-D5DC-F80A-7FF1-B469B4AB8F8D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62371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4A314CB-E897-E9FA-CD15-49524FF725A5}"/>
                </a:ext>
              </a:extLst>
            </p:cNvPr>
            <p:cNvSpPr txBox="1"/>
            <p:nvPr/>
          </p:nvSpPr>
          <p:spPr>
            <a:xfrm>
              <a:off x="2871018" y="5857881"/>
              <a:ext cx="13542488" cy="13023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for </a:t>
              </a:r>
              <a:r>
                <a:rPr kumimoji="0" lang="en-US" sz="5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sayilar</a:t>
              </a:r>
              <a:r>
                <a:rPr kumimoji="0" lang="en-US" sz="50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in range(5,10):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print(</a:t>
              </a:r>
              <a:r>
                <a:rPr kumimoji="0" lang="en-US" sz="5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sayilar</a:t>
              </a:r>
              <a:r>
                <a:rPr kumimoji="0" lang="en-US" sz="50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)</a:t>
              </a:r>
              <a:endParaRPr kumimoji="0" lang="tr-TR" sz="50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39402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FEEB26-60C8-FDE3-CD6B-BDB11C3E89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59BCEB31-9FDD-DC90-5495-961EA5E7D03F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F4DC1A7A-1FC9-2949-7B3C-EE80F31E09FE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CAA89C66-7497-36F1-E36E-CA928D195AD5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1CEB3474-25BF-85F9-02AA-B641DCB86AB1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FD3ACB54-86E5-5053-A54B-B6A04A2DD32D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C1BFB6FE-2750-FDE3-F044-7DEB274986A7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A12E19DC-3001-ED93-A854-236F3A66F23D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E23C2848-4116-A9FB-DEC4-91838943957D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64D38D5B-17C1-A86D-95CE-6F2910C720A6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C94B5082-F472-297B-F98C-6B766308E45B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8B0A6A22-EBD4-3C7A-6AAB-C3E8CD877E4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EAE58B59-E426-EFD4-FF90-401E66D3BC83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E81C65DE-D80D-8E26-8220-AF978DA8C0AD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63B68E6C-05CE-268E-50D1-A4A7BE4A0F7D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A268B61C-B372-9D77-932C-8C6C764C683F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F9413569-0589-EA58-14C5-04F921BF821B}"/>
              </a:ext>
            </a:extLst>
          </p:cNvPr>
          <p:cNvSpPr txBox="1"/>
          <p:nvPr/>
        </p:nvSpPr>
        <p:spPr>
          <a:xfrm>
            <a:off x="8511472" y="2552700"/>
            <a:ext cx="6400800" cy="38779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3200" b="1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Çıktı :</a:t>
            </a:r>
          </a:p>
          <a:p>
            <a:pPr lvl="0" algn="just">
              <a:spcBef>
                <a:spcPct val="0"/>
              </a:spcBef>
              <a:defRPr/>
            </a:pPr>
            <a:endParaRPr lang="tr-TR" sz="3200" b="1" dirty="0">
              <a:solidFill>
                <a:srgbClr val="7ED957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3200" b="1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5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3200" b="1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6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3200" b="1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7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3200" b="1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8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3200" b="1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9</a:t>
            </a:r>
          </a:p>
          <a:p>
            <a:pPr lvl="0" algn="just">
              <a:spcBef>
                <a:spcPct val="0"/>
              </a:spcBef>
              <a:defRPr/>
            </a:pPr>
            <a:endParaRPr lang="tr-TR" sz="2800" b="1" dirty="0">
              <a:solidFill>
                <a:srgbClr val="FFCA04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84AAD575-730D-8885-F072-50C776185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5400879E-3105-D859-F223-9B419FFC2D0D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For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Döngüsü</a:t>
            </a: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450F8C42-9B71-F9F1-B544-0DB035B86B44}"/>
              </a:ext>
            </a:extLst>
          </p:cNvPr>
          <p:cNvGrpSpPr/>
          <p:nvPr/>
        </p:nvGrpSpPr>
        <p:grpSpPr>
          <a:xfrm>
            <a:off x="658809" y="2763517"/>
            <a:ext cx="7619637" cy="6052756"/>
            <a:chOff x="2781854" y="3916888"/>
            <a:chExt cx="13029902" cy="6370112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1CF16517-A28C-09F8-A86E-BB13D51B8D7F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19" name="Group 3">
                <a:extLst>
                  <a:ext uri="{FF2B5EF4-FFF2-40B4-BE49-F238E27FC236}">
                    <a16:creationId xmlns:a16="http://schemas.microsoft.com/office/drawing/2014/main" id="{B8A1B51C-2D20-A67C-6F7E-1492CAF7C35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0CAE55F4-8B79-0C52-57EE-8E74CF6D644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71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10C23D9D-AE9D-E0C0-34C9-F5081E6E7B65}"/>
                    </a:ext>
                  </a:extLst>
                </p:cNvPr>
                <p:cNvSpPr/>
                <p:nvPr/>
              </p:nvSpPr>
              <p:spPr>
                <a:xfrm>
                  <a:off x="0" y="4744417"/>
                  <a:ext cx="7467600" cy="466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5CA3032F-8845-7369-564D-CC3A2E54B416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Dikdörtgen 19">
                <a:extLst>
                  <a:ext uri="{FF2B5EF4-FFF2-40B4-BE49-F238E27FC236}">
                    <a16:creationId xmlns:a16="http://schemas.microsoft.com/office/drawing/2014/main" id="{F42641DE-5D22-2ACF-6A06-DF8211BF5B68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62371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3DE523D-9842-CCC1-F9E3-B81958C5F194}"/>
                </a:ext>
              </a:extLst>
            </p:cNvPr>
            <p:cNvSpPr txBox="1"/>
            <p:nvPr/>
          </p:nvSpPr>
          <p:spPr>
            <a:xfrm>
              <a:off x="3002732" y="5783443"/>
              <a:ext cx="12313469" cy="11336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for </a:t>
              </a:r>
              <a:r>
                <a:rPr kumimoji="0" lang="en-US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sayilar</a:t>
              </a:r>
              <a:r>
                <a: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in range(5,10):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print(</a:t>
              </a:r>
              <a:r>
                <a:rPr kumimoji="0" lang="en-US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sayilar</a:t>
              </a:r>
              <a:r>
                <a: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)</a:t>
              </a:r>
              <a:endParaRPr kumimoji="0" lang="tr-TR" sz="35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</p:txBody>
        </p:sp>
      </p:grpSp>
      <p:sp>
        <p:nvSpPr>
          <p:cNvPr id="3" name="TextBox 17">
            <a:extLst>
              <a:ext uri="{FF2B5EF4-FFF2-40B4-BE49-F238E27FC236}">
                <a16:creationId xmlns:a16="http://schemas.microsoft.com/office/drawing/2014/main" id="{1A95F382-A1E0-DEF6-337A-19CA2F39F35D}"/>
              </a:ext>
            </a:extLst>
          </p:cNvPr>
          <p:cNvSpPr txBox="1"/>
          <p:nvPr/>
        </p:nvSpPr>
        <p:spPr>
          <a:xfrm>
            <a:off x="9888006" y="3644529"/>
            <a:ext cx="7619637" cy="39395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tr-TR" sz="3200" dirty="0">
                <a:solidFill>
                  <a:schemeClr val="bg1"/>
                </a:solidFill>
                <a:latin typeface="Fira Code"/>
                <a:ea typeface="Fira Code"/>
                <a:cs typeface="Fira Code"/>
              </a:rPr>
              <a:t>Bu örnekte başlangıç ve bitiş değerleri birlikte verilmiştir. Ekran çıktısına bakıldığında başlangıç değeri olan 5’ten başlayarak bitiş değerine kadar olan sayılar (bitiş değeri dâhil değil) ekrana yazdırılmıştır.</a:t>
            </a:r>
            <a:endParaRPr lang="tr-TR" sz="3200" dirty="0">
              <a:solidFill>
                <a:schemeClr val="bg1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</p:spTree>
    <p:extLst>
      <p:ext uri="{BB962C8B-B14F-4D97-AF65-F5344CB8AC3E}">
        <p14:creationId xmlns:p14="http://schemas.microsoft.com/office/powerpoint/2010/main" val="40231148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A7409-9BB5-D3E9-7993-67A28AE3F5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6B280EEE-1932-04D7-9B77-0C529D332725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7E517E16-EFD3-9576-8155-D8A07C05400A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D3FEBCEC-271B-2602-873A-08F2A8CEF8CA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27D96A35-DE7B-EB40-7A27-3F8CDB6C29C5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AE2ECBB3-2FAF-909D-AE4F-4F0835356D38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A87FB330-CD3E-4E29-5F0E-8F0A2DAD1492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B44812B7-A793-447F-E32D-0F2BE06E4A8D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37D8ADB1-6732-3606-707F-580AC353E283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11DF3AA6-4BC6-941B-B75F-63340C1B05F1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E1527989-E156-C33D-E4A3-878A6D8887FD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41536FCF-47FA-DB71-D728-20CA5777334D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8285C139-63C5-88AA-F063-FDE553D81DC7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CE450266-1113-6A9E-CA14-81541ED5C638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DE67F76C-071A-3208-565D-6C252FB89E1E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18972864-D226-F725-0B19-4CBBF7701C2E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700DF008-666C-4E15-63E6-D01937A3F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9F65753F-B280-F1FC-04C9-345B65B050FD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For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Döngüsü</a:t>
            </a: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BCD6DEA4-2D0C-C9DF-7A44-3455C62E9278}"/>
              </a:ext>
            </a:extLst>
          </p:cNvPr>
          <p:cNvGrpSpPr/>
          <p:nvPr/>
        </p:nvGrpSpPr>
        <p:grpSpPr>
          <a:xfrm>
            <a:off x="4154876" y="2799996"/>
            <a:ext cx="9913404" cy="7527216"/>
            <a:chOff x="2781854" y="3916888"/>
            <a:chExt cx="13631652" cy="6370112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6C49D646-5AE6-B049-7A3C-90C042DDEE96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19" name="Group 3">
                <a:extLst>
                  <a:ext uri="{FF2B5EF4-FFF2-40B4-BE49-F238E27FC236}">
                    <a16:creationId xmlns:a16="http://schemas.microsoft.com/office/drawing/2014/main" id="{129FA200-FFB3-A58D-C592-FF6139737A8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4591DBBD-48C2-EDC5-A14D-D2644F872F8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71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F9CA3324-90E5-2784-4583-1EA306E2BF2A}"/>
                    </a:ext>
                  </a:extLst>
                </p:cNvPr>
                <p:cNvSpPr/>
                <p:nvPr/>
              </p:nvSpPr>
              <p:spPr>
                <a:xfrm>
                  <a:off x="0" y="4744417"/>
                  <a:ext cx="7467600" cy="466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6A564698-6192-FA13-FFFF-47A2CBBFDBC0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Dikdörtgen 19">
                <a:extLst>
                  <a:ext uri="{FF2B5EF4-FFF2-40B4-BE49-F238E27FC236}">
                    <a16:creationId xmlns:a16="http://schemas.microsoft.com/office/drawing/2014/main" id="{D28526FE-EE78-604F-1E71-96EABC317766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62371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22F60B7-6170-7F6F-04E0-93B877A11477}"/>
                </a:ext>
              </a:extLst>
            </p:cNvPr>
            <p:cNvSpPr txBox="1"/>
            <p:nvPr/>
          </p:nvSpPr>
          <p:spPr>
            <a:xfrm>
              <a:off x="2871018" y="5857881"/>
              <a:ext cx="13542488" cy="11720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for </a:t>
              </a:r>
              <a:r>
                <a:rPr kumimoji="0" lang="en-US" sz="4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sayilar</a:t>
              </a: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in range(5,20,3):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print(</a:t>
              </a:r>
              <a:r>
                <a:rPr kumimoji="0" lang="en-US" sz="4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sayilar</a:t>
              </a: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)</a:t>
              </a:r>
              <a:endParaRPr kumimoji="0" lang="tr-TR" sz="45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57287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8C54B2-6F53-82ED-B1CC-4D0A5B463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8D7DAF77-D17E-A9DF-91C3-245688DF58D0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ECE3B4A1-7053-8033-44C8-17EBF49B78EF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8FB58009-2BF0-69D7-E34A-DF589F07F13F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8FA56075-5259-CE64-FFC2-EC2BA2A2540A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40B6F09F-A21F-D677-2240-FB143533BC9E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E599FDA3-8794-2DCC-4311-20495FDDE86A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78ACC09E-D7C6-484E-7218-EDEF838211DB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1C3899CB-FBB2-66AD-95FD-F561DE0F6687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CDE226BE-D842-D21D-9243-37D539C43452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DE6FD733-F89A-8BB4-429C-C537C901FBB4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69F20556-D639-51F6-4657-68450A8DF1E9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9B15C626-1268-2F14-EBE6-311DBE338A56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516E3A70-12A3-C419-E4F6-E667B43BDF34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B9E20E04-5003-165E-9E1F-A2B1165C767E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8F04F76E-3184-1024-6E1D-D694807DCEBB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F4079E9B-8893-8DBD-6C12-8B8F9185BCE8}"/>
              </a:ext>
            </a:extLst>
          </p:cNvPr>
          <p:cNvSpPr txBox="1"/>
          <p:nvPr/>
        </p:nvSpPr>
        <p:spPr>
          <a:xfrm>
            <a:off x="8511472" y="2552700"/>
            <a:ext cx="6400800" cy="38779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3200" b="1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Çıktı :</a:t>
            </a:r>
          </a:p>
          <a:p>
            <a:pPr lvl="0" algn="just">
              <a:spcBef>
                <a:spcPct val="0"/>
              </a:spcBef>
              <a:defRPr/>
            </a:pPr>
            <a:endParaRPr lang="tr-TR" sz="3200" b="1" dirty="0">
              <a:solidFill>
                <a:srgbClr val="7ED957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3200" b="1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5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3200" b="1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8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3200" b="1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11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3200" b="1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14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3200" b="1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17</a:t>
            </a:r>
          </a:p>
          <a:p>
            <a:pPr lvl="0" algn="just">
              <a:spcBef>
                <a:spcPct val="0"/>
              </a:spcBef>
              <a:defRPr/>
            </a:pPr>
            <a:endParaRPr lang="tr-TR" sz="2800" b="1" dirty="0">
              <a:solidFill>
                <a:srgbClr val="FFCA04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2A26C61C-8BA0-91D3-B9D2-E1999EF9E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59C62F89-D25D-59BF-82E0-FE045F5BDFCE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For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Döngüsü</a:t>
            </a: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447D44A3-37CE-1F1A-02E9-35F3C59EDED7}"/>
              </a:ext>
            </a:extLst>
          </p:cNvPr>
          <p:cNvGrpSpPr/>
          <p:nvPr/>
        </p:nvGrpSpPr>
        <p:grpSpPr>
          <a:xfrm>
            <a:off x="658809" y="2763517"/>
            <a:ext cx="7619637" cy="6052756"/>
            <a:chOff x="2781854" y="3916888"/>
            <a:chExt cx="13029902" cy="6370112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8840BAB6-73F2-0395-EE7A-F9CA3AE06FC0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19" name="Group 3">
                <a:extLst>
                  <a:ext uri="{FF2B5EF4-FFF2-40B4-BE49-F238E27FC236}">
                    <a16:creationId xmlns:a16="http://schemas.microsoft.com/office/drawing/2014/main" id="{181ECC9C-A112-3C56-64E5-7409643CE45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1A482A28-57EE-97A8-2DF2-929ABEE04D6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71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CB75E109-7E52-9973-FFA9-52F9A759D140}"/>
                    </a:ext>
                  </a:extLst>
                </p:cNvPr>
                <p:cNvSpPr/>
                <p:nvPr/>
              </p:nvSpPr>
              <p:spPr>
                <a:xfrm>
                  <a:off x="0" y="4744417"/>
                  <a:ext cx="7467600" cy="466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3A373F20-DBA8-A747-E44F-80766D993BB6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Dikdörtgen 19">
                <a:extLst>
                  <a:ext uri="{FF2B5EF4-FFF2-40B4-BE49-F238E27FC236}">
                    <a16:creationId xmlns:a16="http://schemas.microsoft.com/office/drawing/2014/main" id="{EF35F614-EA79-9FB6-B770-FC94609D6F83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62371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DB3058F-4DB2-A89B-E4B3-1D74A6693D6E}"/>
                </a:ext>
              </a:extLst>
            </p:cNvPr>
            <p:cNvSpPr txBox="1"/>
            <p:nvPr/>
          </p:nvSpPr>
          <p:spPr>
            <a:xfrm>
              <a:off x="3002732" y="5783443"/>
              <a:ext cx="12313469" cy="11336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for </a:t>
              </a:r>
              <a:r>
                <a:rPr kumimoji="0" lang="en-US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sayilar</a:t>
              </a:r>
              <a:r>
                <a: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in range(5,20,3):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print(</a:t>
              </a:r>
              <a:r>
                <a:rPr kumimoji="0" lang="en-US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sayilar</a:t>
              </a:r>
              <a:r>
                <a: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)</a:t>
              </a:r>
            </a:p>
          </p:txBody>
        </p:sp>
      </p:grpSp>
      <p:sp>
        <p:nvSpPr>
          <p:cNvPr id="3" name="TextBox 17">
            <a:extLst>
              <a:ext uri="{FF2B5EF4-FFF2-40B4-BE49-F238E27FC236}">
                <a16:creationId xmlns:a16="http://schemas.microsoft.com/office/drawing/2014/main" id="{6D224CB6-5D46-052C-8207-F2C71FFA5461}"/>
              </a:ext>
            </a:extLst>
          </p:cNvPr>
          <p:cNvSpPr txBox="1"/>
          <p:nvPr/>
        </p:nvSpPr>
        <p:spPr>
          <a:xfrm>
            <a:off x="10009556" y="3474254"/>
            <a:ext cx="7619637" cy="492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tr-TR" sz="3200" dirty="0">
                <a:solidFill>
                  <a:schemeClr val="bg1"/>
                </a:solidFill>
                <a:latin typeface="Fira Code"/>
                <a:ea typeface="Fira Code"/>
                <a:cs typeface="Fira Code"/>
              </a:rPr>
              <a:t>Bu örnekte başlangıç ve bitiş değerleri ile artış değeri de verilmiştir. Başka bir ifadeyle döngünün 5’ten başlayarak 20’ye kadar 3’er </a:t>
            </a:r>
            <a:r>
              <a:rPr lang="tr-TR" sz="3200" dirty="0" err="1">
                <a:solidFill>
                  <a:schemeClr val="bg1"/>
                </a:solidFill>
                <a:latin typeface="Fira Code"/>
                <a:ea typeface="Fira Code"/>
                <a:cs typeface="Fira Code"/>
              </a:rPr>
              <a:t>3’er</a:t>
            </a:r>
            <a:r>
              <a:rPr lang="tr-TR" sz="3200" dirty="0">
                <a:solidFill>
                  <a:schemeClr val="bg1"/>
                </a:solidFill>
                <a:latin typeface="Fira Code"/>
                <a:ea typeface="Fira Code"/>
                <a:cs typeface="Fira Code"/>
              </a:rPr>
              <a:t> artması sağlanmıştır. Burada yine dikkat edilmesi gereken nokta 17 sayısından sonra 20 sayısının son değer olduğu için çıktıda görülmemesidir.</a:t>
            </a:r>
            <a:endParaRPr lang="tr-TR" sz="3200" dirty="0">
              <a:solidFill>
                <a:schemeClr val="bg1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</p:spTree>
    <p:extLst>
      <p:ext uri="{BB962C8B-B14F-4D97-AF65-F5344CB8AC3E}">
        <p14:creationId xmlns:p14="http://schemas.microsoft.com/office/powerpoint/2010/main" val="14585361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EEFBE3-3AC6-A891-21CE-4D3D94C27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9512289C-7AC6-6ABA-792D-5776D3B8B3D6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3EF1BDB2-1728-20D9-AE2C-EF1BDF584591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FCC2C130-FE6A-CAF9-A21A-3CB64A5B5A1E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6D7A124B-6E58-3825-ADE7-D9544530E115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112E5607-F8CF-9DE3-B90F-A17D4F7C8BA5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7FD2B718-EE9D-BBCC-8F55-63BECB3A49BC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5F981351-A3C8-2591-8DCD-9EBA774FDF7A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82DF5ADB-808F-B63D-9CAA-1C23254F5112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0D7F030B-2E3E-18F4-6CA9-93EA580FE413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0673E2D2-21EA-3B96-6B56-4A2BE83FF994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948BABD0-32DC-D258-4693-76524003A7A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CFC03BAE-5146-B1CC-57A3-A4DEA384182E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4C380386-5784-B3A1-277C-7E8D8E8D6366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0AB6850F-60C9-3710-1D8C-26FD357F4332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0E060B87-0FB9-A8BE-0CFD-20E76053DA73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F8966270-F307-1228-B945-9BFF67437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445BBB12-BF8E-6286-5CFD-D8A09197EC7A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For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Döngüsü</a:t>
            </a: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BD631242-A6FD-C969-EABD-2B4CC160BB2C}"/>
              </a:ext>
            </a:extLst>
          </p:cNvPr>
          <p:cNvGrpSpPr/>
          <p:nvPr/>
        </p:nvGrpSpPr>
        <p:grpSpPr>
          <a:xfrm>
            <a:off x="4154876" y="2799996"/>
            <a:ext cx="9913404" cy="7527216"/>
            <a:chOff x="2781854" y="3916888"/>
            <a:chExt cx="13631652" cy="6370112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6BA8396E-E49C-2B22-8422-5709EF4ABCB1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19" name="Group 3">
                <a:extLst>
                  <a:ext uri="{FF2B5EF4-FFF2-40B4-BE49-F238E27FC236}">
                    <a16:creationId xmlns:a16="http://schemas.microsoft.com/office/drawing/2014/main" id="{E375A483-FD3F-C831-C2CB-98D2F3901FB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C33B9007-4CF6-ED62-D2D5-84ACF42E042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71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FC00A031-A020-BCAE-82A2-06EC7508CF5A}"/>
                    </a:ext>
                  </a:extLst>
                </p:cNvPr>
                <p:cNvSpPr/>
                <p:nvPr/>
              </p:nvSpPr>
              <p:spPr>
                <a:xfrm>
                  <a:off x="0" y="4744417"/>
                  <a:ext cx="7467600" cy="466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2F82AB0E-2481-6F37-25DA-2EBF4164DB3B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Dikdörtgen 19">
                <a:extLst>
                  <a:ext uri="{FF2B5EF4-FFF2-40B4-BE49-F238E27FC236}">
                    <a16:creationId xmlns:a16="http://schemas.microsoft.com/office/drawing/2014/main" id="{C9B4908F-0564-A567-E05A-4CFFE55E9954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62371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CE81EEB-77D2-4802-C84C-A1CE45BD8F64}"/>
                </a:ext>
              </a:extLst>
            </p:cNvPr>
            <p:cNvSpPr txBox="1"/>
            <p:nvPr/>
          </p:nvSpPr>
          <p:spPr>
            <a:xfrm>
              <a:off x="2871018" y="5857881"/>
              <a:ext cx="13542488" cy="11720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for </a:t>
              </a:r>
              <a:r>
                <a:rPr kumimoji="0" lang="en-US" sz="4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sayilar</a:t>
              </a: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in range(20,5,-3):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print(</a:t>
              </a:r>
              <a:r>
                <a:rPr kumimoji="0" lang="en-US" sz="4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sayilar</a:t>
              </a: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)</a:t>
              </a:r>
              <a:endParaRPr kumimoji="0" lang="tr-TR" sz="45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14417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FB209A-4701-C405-D81F-121767CEF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>
            <a:extLst>
              <a:ext uri="{FF2B5EF4-FFF2-40B4-BE49-F238E27FC236}">
                <a16:creationId xmlns:a16="http://schemas.microsoft.com/office/drawing/2014/main" id="{F69988B1-B231-F6DF-C43B-1EF5F529ABE7}"/>
              </a:ext>
            </a:extLst>
          </p:cNvPr>
          <p:cNvSpPr txBox="1"/>
          <p:nvPr/>
        </p:nvSpPr>
        <p:spPr>
          <a:xfrm>
            <a:off x="1028541" y="3299489"/>
            <a:ext cx="9339694" cy="7260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8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Bu haftayı bitirdiğinizde, </a:t>
            </a:r>
            <a:endParaRPr kumimoji="0" lang="en-US" sz="4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CD21CF35-768A-0CD1-588B-6FCCFC94A0CD}"/>
              </a:ext>
            </a:extLst>
          </p:cNvPr>
          <p:cNvSpPr txBox="1"/>
          <p:nvPr/>
        </p:nvSpPr>
        <p:spPr>
          <a:xfrm>
            <a:off x="1028700" y="1961331"/>
            <a:ext cx="16227196" cy="1267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328" b="0" i="0" u="none" strike="noStrike" kern="1200" cap="none" spc="0" normalizeH="0" baseline="0" noProof="0" dirty="0">
                <a:ln>
                  <a:noFill/>
                </a:ln>
                <a:solidFill>
                  <a:srgbClr val="FF5858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Bu Haftanın Ders Kazanımları</a:t>
            </a:r>
            <a:endParaRPr kumimoji="0" lang="en-US" sz="7328" b="0" i="0" u="none" strike="noStrike" kern="1200" cap="none" spc="0" normalizeH="0" baseline="0" noProof="0" dirty="0">
              <a:ln>
                <a:noFill/>
              </a:ln>
              <a:solidFill>
                <a:srgbClr val="FF5858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grpSp>
        <p:nvGrpSpPr>
          <p:cNvPr id="62" name="Grup 61">
            <a:extLst>
              <a:ext uri="{FF2B5EF4-FFF2-40B4-BE49-F238E27FC236}">
                <a16:creationId xmlns:a16="http://schemas.microsoft.com/office/drawing/2014/main" id="{4364F848-FBDD-618B-4E9B-6C7C1CD3F739}"/>
              </a:ext>
            </a:extLst>
          </p:cNvPr>
          <p:cNvGrpSpPr/>
          <p:nvPr/>
        </p:nvGrpSpPr>
        <p:grpSpPr>
          <a:xfrm>
            <a:off x="817362" y="4350763"/>
            <a:ext cx="9550872" cy="1483929"/>
            <a:chOff x="818991" y="4503175"/>
            <a:chExt cx="9550872" cy="1483929"/>
          </a:xfrm>
        </p:grpSpPr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98601668-2B57-2A80-8322-5A75BD404416}"/>
                </a:ext>
              </a:extLst>
            </p:cNvPr>
            <p:cNvSpPr txBox="1"/>
            <p:nvPr/>
          </p:nvSpPr>
          <p:spPr>
            <a:xfrm>
              <a:off x="2335070" y="5106706"/>
              <a:ext cx="8034793" cy="3733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lnSpc>
                  <a:spcPts val="2940"/>
                </a:lnSpc>
                <a:spcBef>
                  <a:spcPct val="0"/>
                </a:spcBef>
                <a:defRPr/>
              </a:pPr>
              <a:r>
                <a:rPr lang="tr-TR" sz="2500" dirty="0">
                  <a:solidFill>
                    <a:srgbClr val="FFFFFF"/>
                  </a:solidFill>
                  <a:latin typeface="Fira Code"/>
                  <a:ea typeface="Fira Code"/>
                  <a:cs typeface="Fira Code"/>
                  <a:sym typeface="Fira Code"/>
                </a:rPr>
                <a:t>Döngülere Giriş</a:t>
              </a:r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4C47D165-E813-E8B7-F0FC-341EEAE7E696}"/>
                </a:ext>
              </a:extLst>
            </p:cNvPr>
            <p:cNvSpPr txBox="1"/>
            <p:nvPr/>
          </p:nvSpPr>
          <p:spPr>
            <a:xfrm>
              <a:off x="1312939" y="4503175"/>
              <a:ext cx="558444" cy="119840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02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1</a:t>
              </a:r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009C154D-F09F-0049-E3EA-3174EBED9D2A}"/>
                </a:ext>
              </a:extLst>
            </p:cNvPr>
            <p:cNvSpPr txBox="1"/>
            <p:nvPr/>
          </p:nvSpPr>
          <p:spPr>
            <a:xfrm>
              <a:off x="1813470" y="4528365"/>
              <a:ext cx="558444" cy="12221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02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0C423240-3109-B6A1-FBD9-7B4B4F7C31BA}"/>
                </a:ext>
              </a:extLst>
            </p:cNvPr>
            <p:cNvSpPr txBox="1"/>
            <p:nvPr/>
          </p:nvSpPr>
          <p:spPr>
            <a:xfrm rot="10800000">
              <a:off x="818991" y="4788699"/>
              <a:ext cx="419100" cy="119840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02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</a:p>
          </p:txBody>
        </p:sp>
      </p:grpSp>
      <p:grpSp>
        <p:nvGrpSpPr>
          <p:cNvPr id="63" name="Grup 62">
            <a:extLst>
              <a:ext uri="{FF2B5EF4-FFF2-40B4-BE49-F238E27FC236}">
                <a16:creationId xmlns:a16="http://schemas.microsoft.com/office/drawing/2014/main" id="{20751A42-7FCF-05AF-3A7B-C15B0E574360}"/>
              </a:ext>
            </a:extLst>
          </p:cNvPr>
          <p:cNvGrpSpPr/>
          <p:nvPr/>
        </p:nvGrpSpPr>
        <p:grpSpPr>
          <a:xfrm>
            <a:off x="817362" y="5549168"/>
            <a:ext cx="8299629" cy="1483929"/>
            <a:chOff x="818991" y="4503175"/>
            <a:chExt cx="8299629" cy="1483929"/>
          </a:xfrm>
        </p:grpSpPr>
        <p:sp>
          <p:nvSpPr>
            <p:cNvPr id="64" name="TextBox 21">
              <a:extLst>
                <a:ext uri="{FF2B5EF4-FFF2-40B4-BE49-F238E27FC236}">
                  <a16:creationId xmlns:a16="http://schemas.microsoft.com/office/drawing/2014/main" id="{CBA4AE82-02EE-A71E-0681-F7EB84F7ED5C}"/>
                </a:ext>
              </a:extLst>
            </p:cNvPr>
            <p:cNvSpPr txBox="1"/>
            <p:nvPr/>
          </p:nvSpPr>
          <p:spPr>
            <a:xfrm>
              <a:off x="2281413" y="5023696"/>
              <a:ext cx="6837207" cy="3733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lnSpc>
                  <a:spcPts val="2940"/>
                </a:lnSpc>
                <a:spcBef>
                  <a:spcPct val="0"/>
                </a:spcBef>
                <a:defRPr/>
              </a:pPr>
              <a:r>
                <a:rPr lang="en-US" sz="2500" dirty="0">
                  <a:solidFill>
                    <a:srgbClr val="FFFFFF"/>
                  </a:solidFill>
                  <a:latin typeface="Fira Code"/>
                  <a:ea typeface="Fira Code"/>
                  <a:cs typeface="Fira Code"/>
                  <a:sym typeface="Fira Code"/>
                </a:rPr>
                <a:t>For</a:t>
              </a:r>
              <a:r>
                <a:rPr lang="tr-TR" sz="2500" dirty="0">
                  <a:solidFill>
                    <a:srgbClr val="FFFFFF"/>
                  </a:solidFill>
                  <a:latin typeface="Fira Code"/>
                  <a:ea typeface="Fira Code"/>
                  <a:cs typeface="Fira Code"/>
                  <a:sym typeface="Fira Code"/>
                </a:rPr>
                <a:t> </a:t>
              </a:r>
              <a:r>
                <a:rPr lang="en-US" sz="2500" dirty="0" err="1">
                  <a:solidFill>
                    <a:srgbClr val="FFFFFF"/>
                  </a:solidFill>
                  <a:latin typeface="Fira Code"/>
                  <a:ea typeface="Fira Code"/>
                  <a:cs typeface="Fira Code"/>
                  <a:sym typeface="Fira Code"/>
                </a:rPr>
                <a:t>Döngüsü</a:t>
              </a:r>
              <a:endParaRPr lang="en-US" sz="25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endParaRPr>
            </a:p>
          </p:txBody>
        </p:sp>
        <p:sp>
          <p:nvSpPr>
            <p:cNvPr id="65" name="TextBox 16">
              <a:extLst>
                <a:ext uri="{FF2B5EF4-FFF2-40B4-BE49-F238E27FC236}">
                  <a16:creationId xmlns:a16="http://schemas.microsoft.com/office/drawing/2014/main" id="{E44B1D7C-0542-ACCA-EB3F-CAE40E80C197}"/>
                </a:ext>
              </a:extLst>
            </p:cNvPr>
            <p:cNvSpPr txBox="1"/>
            <p:nvPr/>
          </p:nvSpPr>
          <p:spPr>
            <a:xfrm>
              <a:off x="1312939" y="4503175"/>
              <a:ext cx="558444" cy="119840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02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5500" b="0" i="0" u="none" strike="noStrike" kern="1200" cap="none" spc="0" normalizeH="0" baseline="0" noProof="0" dirty="0">
                  <a:ln>
                    <a:noFill/>
                  </a:ln>
                  <a:solidFill>
                    <a:srgbClr val="FFC535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2</a:t>
              </a:r>
              <a:endParaRPr kumimoji="0" lang="en-US" sz="5500" b="0" i="0" u="none" strike="noStrike" kern="1200" cap="none" spc="0" normalizeH="0" baseline="0" noProof="0" dirty="0">
                <a:ln>
                  <a:noFill/>
                </a:ln>
                <a:solidFill>
                  <a:srgbClr val="FFC535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  <p:sp>
          <p:nvSpPr>
            <p:cNvPr id="66" name="TextBox 26">
              <a:extLst>
                <a:ext uri="{FF2B5EF4-FFF2-40B4-BE49-F238E27FC236}">
                  <a16:creationId xmlns:a16="http://schemas.microsoft.com/office/drawing/2014/main" id="{A7D8E3AF-542A-F614-1195-5F303D7CA5DB}"/>
                </a:ext>
              </a:extLst>
            </p:cNvPr>
            <p:cNvSpPr txBox="1"/>
            <p:nvPr/>
          </p:nvSpPr>
          <p:spPr>
            <a:xfrm>
              <a:off x="1813470" y="4528365"/>
              <a:ext cx="558444" cy="12221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02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</a:p>
          </p:txBody>
        </p:sp>
        <p:sp>
          <p:nvSpPr>
            <p:cNvPr id="67" name="TextBox 29">
              <a:extLst>
                <a:ext uri="{FF2B5EF4-FFF2-40B4-BE49-F238E27FC236}">
                  <a16:creationId xmlns:a16="http://schemas.microsoft.com/office/drawing/2014/main" id="{37C130DF-771D-5555-04AC-83E286100872}"/>
                </a:ext>
              </a:extLst>
            </p:cNvPr>
            <p:cNvSpPr txBox="1"/>
            <p:nvPr/>
          </p:nvSpPr>
          <p:spPr>
            <a:xfrm rot="10800000">
              <a:off x="818991" y="4788699"/>
              <a:ext cx="419100" cy="119840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02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</a:p>
          </p:txBody>
        </p:sp>
      </p:grpSp>
      <p:sp>
        <p:nvSpPr>
          <p:cNvPr id="83" name="TextBox 15">
            <a:extLst>
              <a:ext uri="{FF2B5EF4-FFF2-40B4-BE49-F238E27FC236}">
                <a16:creationId xmlns:a16="http://schemas.microsoft.com/office/drawing/2014/main" id="{7035ED04-6959-4195-B190-31CDD7DEF253}"/>
              </a:ext>
            </a:extLst>
          </p:cNvPr>
          <p:cNvSpPr txBox="1"/>
          <p:nvPr/>
        </p:nvSpPr>
        <p:spPr>
          <a:xfrm>
            <a:off x="9903058" y="8169069"/>
            <a:ext cx="9339694" cy="7260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8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öğrenmiş olacaksınız.</a:t>
            </a:r>
            <a:endParaRPr kumimoji="0" lang="en-US" sz="4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354C362F-1990-B9F4-D80A-2471F7300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0473D5FD-5E57-92C2-CEFF-72D0B0A89E14}"/>
              </a:ext>
            </a:extLst>
          </p:cNvPr>
          <p:cNvGrpSpPr/>
          <p:nvPr/>
        </p:nvGrpSpPr>
        <p:grpSpPr>
          <a:xfrm>
            <a:off x="9527021" y="4375953"/>
            <a:ext cx="8476760" cy="1483929"/>
            <a:chOff x="818991" y="4503175"/>
            <a:chExt cx="8476760" cy="1483929"/>
          </a:xfrm>
        </p:grpSpPr>
        <p:sp>
          <p:nvSpPr>
            <p:cNvPr id="4" name="TextBox 21">
              <a:extLst>
                <a:ext uri="{FF2B5EF4-FFF2-40B4-BE49-F238E27FC236}">
                  <a16:creationId xmlns:a16="http://schemas.microsoft.com/office/drawing/2014/main" id="{FE94CCE4-BABE-E402-131C-9AFB2106D4F1}"/>
                </a:ext>
              </a:extLst>
            </p:cNvPr>
            <p:cNvSpPr txBox="1"/>
            <p:nvPr/>
          </p:nvSpPr>
          <p:spPr>
            <a:xfrm>
              <a:off x="2235583" y="5062667"/>
              <a:ext cx="7060168" cy="3733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940"/>
                </a:lnSpc>
                <a:spcBef>
                  <a:spcPct val="0"/>
                </a:spcBef>
                <a:defRPr/>
              </a:pPr>
              <a:r>
                <a:rPr lang="tr-TR" sz="2500" dirty="0" err="1">
                  <a:solidFill>
                    <a:srgbClr val="FFFFFF"/>
                  </a:solidFill>
                  <a:latin typeface="Fira Code"/>
                  <a:ea typeface="Fira Code"/>
                  <a:cs typeface="Fira Code"/>
                  <a:sym typeface="Fira Code"/>
                </a:rPr>
                <a:t>While</a:t>
              </a:r>
              <a:r>
                <a:rPr lang="tr-TR" sz="2500" dirty="0">
                  <a:solidFill>
                    <a:srgbClr val="FFFFFF"/>
                  </a:solidFill>
                  <a:latin typeface="Fira Code"/>
                  <a:ea typeface="Fira Code"/>
                  <a:cs typeface="Fira Code"/>
                  <a:sym typeface="Fira Code"/>
                </a:rPr>
                <a:t> Döngüsü</a:t>
              </a:r>
              <a:endParaRPr lang="en-US" sz="25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endParaRPr>
            </a:p>
          </p:txBody>
        </p:sp>
        <p:sp>
          <p:nvSpPr>
            <p:cNvPr id="5" name="TextBox 16">
              <a:extLst>
                <a:ext uri="{FF2B5EF4-FFF2-40B4-BE49-F238E27FC236}">
                  <a16:creationId xmlns:a16="http://schemas.microsoft.com/office/drawing/2014/main" id="{C30B1F2B-0008-EB2B-CD07-A5C33A7628E7}"/>
                </a:ext>
              </a:extLst>
            </p:cNvPr>
            <p:cNvSpPr txBox="1"/>
            <p:nvPr/>
          </p:nvSpPr>
          <p:spPr>
            <a:xfrm>
              <a:off x="1312939" y="4503175"/>
              <a:ext cx="558444" cy="119840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02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sz="5500" dirty="0">
                  <a:solidFill>
                    <a:srgbClr val="7ED957"/>
                  </a:solidFill>
                  <a:latin typeface="Fira Code"/>
                  <a:ea typeface="Fira Code"/>
                  <a:cs typeface="Fira Code"/>
                  <a:sym typeface="Fira Code"/>
                </a:rPr>
                <a:t>3</a:t>
              </a:r>
              <a:endParaRPr kumimoji="0" lang="en-US" sz="5500" b="0" i="0" u="none" strike="noStrike" kern="1200" cap="none" spc="0" normalizeH="0" baseline="0" noProof="0" dirty="0">
                <a:ln>
                  <a:noFill/>
                </a:ln>
                <a:solidFill>
                  <a:srgbClr val="7ED957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  <p:sp>
          <p:nvSpPr>
            <p:cNvPr id="6" name="TextBox 26">
              <a:extLst>
                <a:ext uri="{FF2B5EF4-FFF2-40B4-BE49-F238E27FC236}">
                  <a16:creationId xmlns:a16="http://schemas.microsoft.com/office/drawing/2014/main" id="{56C30521-BA77-6077-F2E1-A9BD33707974}"/>
                </a:ext>
              </a:extLst>
            </p:cNvPr>
            <p:cNvSpPr txBox="1"/>
            <p:nvPr/>
          </p:nvSpPr>
          <p:spPr>
            <a:xfrm>
              <a:off x="1813470" y="4528365"/>
              <a:ext cx="558444" cy="12221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02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</a:p>
          </p:txBody>
        </p:sp>
        <p:sp>
          <p:nvSpPr>
            <p:cNvPr id="7" name="TextBox 29">
              <a:extLst>
                <a:ext uri="{FF2B5EF4-FFF2-40B4-BE49-F238E27FC236}">
                  <a16:creationId xmlns:a16="http://schemas.microsoft.com/office/drawing/2014/main" id="{CBE85405-4D6B-C6BD-1BCF-0C2163699FD4}"/>
                </a:ext>
              </a:extLst>
            </p:cNvPr>
            <p:cNvSpPr txBox="1"/>
            <p:nvPr/>
          </p:nvSpPr>
          <p:spPr>
            <a:xfrm rot="10800000">
              <a:off x="818991" y="4788699"/>
              <a:ext cx="419100" cy="119840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02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103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0BACF9-DF58-2BE9-205E-8340742F3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42096BBC-123C-FDEB-2461-C4C21050E92E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94763BA2-728F-893D-0EB2-3ED221B638EF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1C55088C-EF56-0730-BC46-CD5AD241C6A9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63408278-4EE1-3DD2-7610-9B02DD5CC450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BB977B49-8806-0030-F583-07192426C643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F6A8D94D-A608-B5AF-2BE2-E9B099EAE1DE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8B0B784A-E377-ACAF-C39D-6DA3F9D5F137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4385BD51-F5F5-23DB-FAA8-424CBD3A58A8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38A07EAA-2020-2D35-3194-B01AD2BF2BC6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B1444308-1770-3888-72F7-3B14A1550860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6CD11B59-3003-5E27-ED0F-D6FB5B4D542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D08CB9D2-8FAE-1838-90BF-2AFC93FD7D15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D50F8DE9-67D9-838E-EF6B-61FB3280A2D2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BF7C4026-303E-F320-712F-E7EA335A5B64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931FB106-E3EB-0E7F-341A-8176438EF3B6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7FAAD833-2350-2BB0-D914-C532104294A4}"/>
              </a:ext>
            </a:extLst>
          </p:cNvPr>
          <p:cNvSpPr txBox="1"/>
          <p:nvPr/>
        </p:nvSpPr>
        <p:spPr>
          <a:xfrm>
            <a:off x="8511472" y="2552700"/>
            <a:ext cx="6400800" cy="3447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3200" b="1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Çıktı :</a:t>
            </a:r>
          </a:p>
          <a:p>
            <a:pPr lvl="0" algn="just">
              <a:spcBef>
                <a:spcPct val="0"/>
              </a:spcBef>
              <a:defRPr/>
            </a:pPr>
            <a:endParaRPr lang="tr-TR" sz="3200" b="1" dirty="0">
              <a:solidFill>
                <a:srgbClr val="7ED957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3200" b="1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20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3200" b="1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17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3200" b="1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14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3200" b="1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11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3200" b="1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8</a:t>
            </a:r>
            <a:endParaRPr lang="tr-TR" sz="2800" b="1" dirty="0">
              <a:solidFill>
                <a:srgbClr val="FFCA04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DF163104-D1D6-44D7-26BF-3B400C69A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BB5D0FE6-C68C-0B30-1AC1-EBC2AA3195B5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For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Döngüsü</a:t>
            </a: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D797A397-F3ED-36A9-CF99-D1446D4D9308}"/>
              </a:ext>
            </a:extLst>
          </p:cNvPr>
          <p:cNvGrpSpPr/>
          <p:nvPr/>
        </p:nvGrpSpPr>
        <p:grpSpPr>
          <a:xfrm>
            <a:off x="658809" y="2763517"/>
            <a:ext cx="7619637" cy="6052756"/>
            <a:chOff x="2781854" y="3916888"/>
            <a:chExt cx="13029902" cy="6370112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A5AD8B6B-9C6F-5BD9-3560-D8040CC416BE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19" name="Group 3">
                <a:extLst>
                  <a:ext uri="{FF2B5EF4-FFF2-40B4-BE49-F238E27FC236}">
                    <a16:creationId xmlns:a16="http://schemas.microsoft.com/office/drawing/2014/main" id="{A62B3BFC-9191-FC43-1523-D6446570C1E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C9F6EA1C-2DF9-C7C9-6006-EC0570D54F4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71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7BB20569-35C0-98F3-0138-17AB43F7BD09}"/>
                    </a:ext>
                  </a:extLst>
                </p:cNvPr>
                <p:cNvSpPr/>
                <p:nvPr/>
              </p:nvSpPr>
              <p:spPr>
                <a:xfrm>
                  <a:off x="0" y="4744417"/>
                  <a:ext cx="7467600" cy="466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97D551FE-51DF-7C35-1837-28CFF164718F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Dikdörtgen 19">
                <a:extLst>
                  <a:ext uri="{FF2B5EF4-FFF2-40B4-BE49-F238E27FC236}">
                    <a16:creationId xmlns:a16="http://schemas.microsoft.com/office/drawing/2014/main" id="{1C87001A-8179-F7BE-C61A-5767014369A0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62371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5A40443-EFBF-0146-E90E-D7904A5F421F}"/>
                </a:ext>
              </a:extLst>
            </p:cNvPr>
            <p:cNvSpPr txBox="1"/>
            <p:nvPr/>
          </p:nvSpPr>
          <p:spPr>
            <a:xfrm>
              <a:off x="3002732" y="5783443"/>
              <a:ext cx="12313469" cy="97174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for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sayilar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in range(20,5,-3):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print(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sayilar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)</a:t>
              </a:r>
            </a:p>
          </p:txBody>
        </p:sp>
      </p:grpSp>
      <p:sp>
        <p:nvSpPr>
          <p:cNvPr id="3" name="TextBox 17">
            <a:extLst>
              <a:ext uri="{FF2B5EF4-FFF2-40B4-BE49-F238E27FC236}">
                <a16:creationId xmlns:a16="http://schemas.microsoft.com/office/drawing/2014/main" id="{038CC0DE-65A4-0352-5023-83849A7D8800}"/>
              </a:ext>
            </a:extLst>
          </p:cNvPr>
          <p:cNvSpPr txBox="1"/>
          <p:nvPr/>
        </p:nvSpPr>
        <p:spPr>
          <a:xfrm>
            <a:off x="10009556" y="3474254"/>
            <a:ext cx="7619637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tr-TR" sz="3200" dirty="0">
                <a:solidFill>
                  <a:schemeClr val="bg1"/>
                </a:solidFill>
                <a:latin typeface="Fira Code"/>
                <a:ea typeface="Fira Code"/>
                <a:cs typeface="Fira Code"/>
              </a:rPr>
              <a:t>Bu örnekte 20’den başlayarak 5’e kadar (5 dâhil değil) 3’er azalan sırada sayılar yazdırılmıştır.</a:t>
            </a:r>
          </a:p>
        </p:txBody>
      </p:sp>
    </p:spTree>
    <p:extLst>
      <p:ext uri="{BB962C8B-B14F-4D97-AF65-F5344CB8AC3E}">
        <p14:creationId xmlns:p14="http://schemas.microsoft.com/office/powerpoint/2010/main" val="9987538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D12BB9-6068-2072-B6EA-09EC65DB5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622DD334-2233-598D-D857-6B8E5F9AF6FA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3BC76DE1-4602-879A-BAE0-167150ECBEEC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1FC4F25B-E2A6-CDBE-BDB0-F30AA39D7201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0671F333-C888-40A1-FD7C-966D126F64EF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CA14C7A0-639A-562B-5DED-FCABFB9B21F0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BBA1E8B1-8025-6725-5018-54611B0B298A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AD0102AE-289A-F200-7F21-E0794326ACA2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8ED9C58C-5E81-EF32-51C1-EAF7CE947FC2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3107FA77-3743-2802-1AD2-6AA600A165BC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D48FAE15-E6CC-F6BF-AF99-572A4C5AAC05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71E3518A-7F27-8EAF-BC86-D16DD549EF9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A9314AA6-F94C-4983-01A2-4009E5C99990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EA45DC14-8EB9-9B44-EFE4-76A2222D35C9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E4A28D30-3BD1-1A57-3E86-430A99CF55CA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322FC055-242E-40F0-7264-FF4C11A57E3C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A4EB5E8C-3729-8119-CA22-EF1CDC62C7A0}"/>
              </a:ext>
            </a:extLst>
          </p:cNvPr>
          <p:cNvSpPr txBox="1"/>
          <p:nvPr/>
        </p:nvSpPr>
        <p:spPr>
          <a:xfrm>
            <a:off x="1295400" y="2895263"/>
            <a:ext cx="16215486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20 ye kadar olan pozitif çift sayıları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for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döngüsü ile ekrana yazdırınız.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88FF4921-6E8A-CDA9-F174-DA32556E5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B52C327A-9160-DE5E-C46A-D1C3A0D4169D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For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Döngüsü</a:t>
            </a: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A9DB2F4A-AC16-7DD9-9AB6-078A06F9745F}"/>
              </a:ext>
            </a:extLst>
          </p:cNvPr>
          <p:cNvGrpSpPr/>
          <p:nvPr/>
        </p:nvGrpSpPr>
        <p:grpSpPr>
          <a:xfrm>
            <a:off x="6518225" y="6326789"/>
            <a:ext cx="5251549" cy="3960211"/>
            <a:chOff x="5308820" y="3906555"/>
            <a:chExt cx="7962346" cy="6370112"/>
          </a:xfrm>
        </p:grpSpPr>
        <p:grpSp>
          <p:nvGrpSpPr>
            <p:cNvPr id="21" name="Grup 20">
              <a:extLst>
                <a:ext uri="{FF2B5EF4-FFF2-40B4-BE49-F238E27FC236}">
                  <a16:creationId xmlns:a16="http://schemas.microsoft.com/office/drawing/2014/main" id="{A0257668-47F6-C4C2-82F3-51774BEC2BB6}"/>
                </a:ext>
              </a:extLst>
            </p:cNvPr>
            <p:cNvGrpSpPr/>
            <p:nvPr/>
          </p:nvGrpSpPr>
          <p:grpSpPr>
            <a:xfrm>
              <a:off x="5308820" y="3906555"/>
              <a:ext cx="7962346" cy="6370112"/>
              <a:chOff x="2781854" y="3916888"/>
              <a:chExt cx="13029902" cy="6370112"/>
            </a:xfrm>
          </p:grpSpPr>
          <p:grpSp>
            <p:nvGrpSpPr>
              <p:cNvPr id="24" name="Grup 23">
                <a:extLst>
                  <a:ext uri="{FF2B5EF4-FFF2-40B4-BE49-F238E27FC236}">
                    <a16:creationId xmlns:a16="http://schemas.microsoft.com/office/drawing/2014/main" id="{56E7C46C-0F48-2C78-4813-741C57209ACE}"/>
                  </a:ext>
                </a:extLst>
              </p:cNvPr>
              <p:cNvGrpSpPr/>
              <p:nvPr/>
            </p:nvGrpSpPr>
            <p:grpSpPr>
              <a:xfrm>
                <a:off x="2781854" y="3916888"/>
                <a:ext cx="13029902" cy="6370112"/>
                <a:chOff x="2781854" y="3872603"/>
                <a:chExt cx="13029902" cy="6370112"/>
              </a:xfrm>
            </p:grpSpPr>
            <p:grpSp>
              <p:nvGrpSpPr>
                <p:cNvPr id="27" name="Group 3">
                  <a:extLst>
                    <a:ext uri="{FF2B5EF4-FFF2-40B4-BE49-F238E27FC236}">
                      <a16:creationId xmlns:a16="http://schemas.microsoft.com/office/drawing/2014/main" id="{77873F55-3B8E-D490-1176-98E91015DDA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81854" y="3872603"/>
                  <a:ext cx="13029902" cy="6370112"/>
                  <a:chOff x="0" y="0"/>
                  <a:chExt cx="7467600" cy="6002020"/>
                </a:xfrm>
              </p:grpSpPr>
              <p:sp>
                <p:nvSpPr>
                  <p:cNvPr id="29" name="Freeform 4">
                    <a:extLst>
                      <a:ext uri="{FF2B5EF4-FFF2-40B4-BE49-F238E27FC236}">
                        <a16:creationId xmlns:a16="http://schemas.microsoft.com/office/drawing/2014/main" id="{B53641BC-0EC2-4AB6-6160-A266BABE78F5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467600" cy="4513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4513580">
                        <a:moveTo>
                          <a:pt x="7127240" y="0"/>
                        </a:moveTo>
                        <a:lnTo>
                          <a:pt x="340360" y="0"/>
                        </a:lnTo>
                        <a:cubicBezTo>
                          <a:pt x="152400" y="0"/>
                          <a:pt x="0" y="152400"/>
                          <a:pt x="0" y="340360"/>
                        </a:cubicBezTo>
                        <a:lnTo>
                          <a:pt x="0" y="4513580"/>
                        </a:lnTo>
                        <a:lnTo>
                          <a:pt x="7467600" y="4513580"/>
                        </a:lnTo>
                        <a:lnTo>
                          <a:pt x="7467600" y="340360"/>
                        </a:lnTo>
                        <a:cubicBezTo>
                          <a:pt x="7467600" y="152400"/>
                          <a:pt x="7315200" y="0"/>
                          <a:pt x="7127240" y="0"/>
                        </a:cubicBezTo>
                        <a:close/>
                        <a:moveTo>
                          <a:pt x="7142480" y="4188460"/>
                        </a:moveTo>
                        <a:lnTo>
                          <a:pt x="314961" y="4188460"/>
                        </a:lnTo>
                        <a:lnTo>
                          <a:pt x="314961" y="353060"/>
                        </a:lnTo>
                        <a:lnTo>
                          <a:pt x="7142480" y="353060"/>
                        </a:lnTo>
                        <a:lnTo>
                          <a:pt x="7142480" y="41884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Freeform 5">
                    <a:extLst>
                      <a:ext uri="{FF2B5EF4-FFF2-40B4-BE49-F238E27FC236}">
                        <a16:creationId xmlns:a16="http://schemas.microsoft.com/office/drawing/2014/main" id="{49C6D240-1319-F698-0517-F4E9C9772D05}"/>
                      </a:ext>
                    </a:extLst>
                  </p:cNvPr>
                  <p:cNvSpPr/>
                  <p:nvPr/>
                </p:nvSpPr>
                <p:spPr>
                  <a:xfrm>
                    <a:off x="0" y="4514850"/>
                    <a:ext cx="7467600" cy="695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695960">
                        <a:moveTo>
                          <a:pt x="0" y="355600"/>
                        </a:moveTo>
                        <a:cubicBezTo>
                          <a:pt x="0" y="543560"/>
                          <a:pt x="152400" y="695960"/>
                          <a:pt x="340360" y="695960"/>
                        </a:cubicBezTo>
                        <a:lnTo>
                          <a:pt x="7127240" y="695960"/>
                        </a:lnTo>
                        <a:cubicBezTo>
                          <a:pt x="7315200" y="695960"/>
                          <a:pt x="7467600" y="543560"/>
                          <a:pt x="7467600" y="355600"/>
                        </a:cubicBezTo>
                        <a:lnTo>
                          <a:pt x="7467600" y="0"/>
                        </a:lnTo>
                        <a:lnTo>
                          <a:pt x="0" y="0"/>
                        </a:lnTo>
                        <a:lnTo>
                          <a:pt x="0" y="355600"/>
                        </a:lnTo>
                        <a:close/>
                      </a:path>
                    </a:pathLst>
                  </a:custGeom>
                  <a:solidFill>
                    <a:srgbClr val="E9E9E9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" name="Freeform 6">
                    <a:extLst>
                      <a:ext uri="{FF2B5EF4-FFF2-40B4-BE49-F238E27FC236}">
                        <a16:creationId xmlns:a16="http://schemas.microsoft.com/office/drawing/2014/main" id="{74BCB986-7665-23F2-920D-D77A1B79089C}"/>
                      </a:ext>
                    </a:extLst>
                  </p:cNvPr>
                  <p:cNvSpPr/>
                  <p:nvPr/>
                </p:nvSpPr>
                <p:spPr>
                  <a:xfrm>
                    <a:off x="2429510" y="5210810"/>
                    <a:ext cx="2606040" cy="791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6040" h="791210">
                        <a:moveTo>
                          <a:pt x="1258570" y="0"/>
                        </a:moveTo>
                        <a:lnTo>
                          <a:pt x="453390" y="0"/>
                        </a:lnTo>
                        <a:cubicBezTo>
                          <a:pt x="453390" y="0"/>
                          <a:pt x="429260" y="370840"/>
                          <a:pt x="403860" y="525780"/>
                        </a:cubicBezTo>
                        <a:cubicBezTo>
                          <a:pt x="359410" y="791210"/>
                          <a:pt x="87630" y="706120"/>
                          <a:pt x="10160" y="762000"/>
                        </a:cubicBezTo>
                        <a:cubicBezTo>
                          <a:pt x="0" y="769620"/>
                          <a:pt x="5080" y="786130"/>
                          <a:pt x="17780" y="786130"/>
                        </a:cubicBezTo>
                        <a:lnTo>
                          <a:pt x="2588260" y="786130"/>
                        </a:lnTo>
                        <a:cubicBezTo>
                          <a:pt x="2600960" y="786130"/>
                          <a:pt x="2606040" y="769620"/>
                          <a:pt x="2595880" y="762000"/>
                        </a:cubicBezTo>
                        <a:cubicBezTo>
                          <a:pt x="2518410" y="706120"/>
                          <a:pt x="2246630" y="791210"/>
                          <a:pt x="2202180" y="525780"/>
                        </a:cubicBezTo>
                        <a:cubicBezTo>
                          <a:pt x="2176780" y="370840"/>
                          <a:pt x="2152650" y="0"/>
                          <a:pt x="2152650" y="0"/>
                        </a:cubicBezTo>
                        <a:lnTo>
                          <a:pt x="1258570" y="0"/>
                        </a:lnTo>
                        <a:close/>
                      </a:path>
                    </a:pathLst>
                  </a:custGeom>
                  <a:solidFill>
                    <a:srgbClr val="BBBBBB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8" name="Dikdörtgen 27">
                  <a:extLst>
                    <a:ext uri="{FF2B5EF4-FFF2-40B4-BE49-F238E27FC236}">
                      <a16:creationId xmlns:a16="http://schemas.microsoft.com/office/drawing/2014/main" id="{36866947-50F9-E142-6816-468B323B5031}"/>
                    </a:ext>
                  </a:extLst>
                </p:cNvPr>
                <p:cNvSpPr/>
                <p:nvPr/>
              </p:nvSpPr>
              <p:spPr>
                <a:xfrm>
                  <a:off x="3340223" y="4152900"/>
                  <a:ext cx="11975977" cy="4267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6" name="TextBox 17">
                <a:extLst>
                  <a:ext uri="{FF2B5EF4-FFF2-40B4-BE49-F238E27FC236}">
                    <a16:creationId xmlns:a16="http://schemas.microsoft.com/office/drawing/2014/main" id="{A938D44E-9CA2-8693-349A-BCDDFC7AE453}"/>
                  </a:ext>
                </a:extLst>
              </p:cNvPr>
              <p:cNvSpPr txBox="1"/>
              <p:nvPr/>
            </p:nvSpPr>
            <p:spPr>
              <a:xfrm>
                <a:off x="3629053" y="4914237"/>
                <a:ext cx="11398317" cy="244442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2009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2025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yas = </a:t>
                </a: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- </a:t>
                </a: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endPara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endParaRPr>
              </a:p>
            </p:txBody>
          </p:sp>
        </p:grpSp>
        <p:pic>
          <p:nvPicPr>
            <p:cNvPr id="23" name="Picture 2" descr="Html GIFs - Find &amp; Share on GIPHY">
              <a:extLst>
                <a:ext uri="{FF2B5EF4-FFF2-40B4-BE49-F238E27FC236}">
                  <a16:creationId xmlns:a16="http://schemas.microsoft.com/office/drawing/2014/main" id="{BDB6BBC7-3A75-EB56-94B6-1850465D5D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041" y="4214918"/>
              <a:ext cx="7339300" cy="4239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559733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CB6940-7094-51F8-579C-6409030DC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66C90DC6-A64D-6CD0-AB81-9BC49F134FEF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57EE75E3-0E02-8D9A-B650-B40AE166781D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48B8DD5A-F96D-6D53-5050-725F3F0111C5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74FBEE8D-92FF-68F4-C074-712BA5C3B97E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A5FD8FB9-7B45-D06F-E98C-FA0E693A1532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D47E8D41-E8E0-6EDD-2DCF-DE87B8D7CCD2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91507833-DBEC-FA3F-0CA4-F2DE9EFDC7B3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30CE39DB-EA1B-C1A7-358A-8364480F5E2E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259EE856-5A39-A3B7-FF0B-48EC04F918A4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00135F48-8BF0-6076-FBD2-434C41D0A904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4131B63B-2ECC-CD79-54E6-9DB34369B6B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F2F3FF35-D6D9-2122-8924-2767B2F3A465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266CA72B-9BCA-24ED-6AE5-76EA6C4A6724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6E56A8E3-61DA-2BFA-5F2B-640BCA3E7824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675C406D-8F2A-EE0F-8A19-556996F45653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4D4C363B-54C8-A489-5A8E-AAA019228BAF}"/>
              </a:ext>
            </a:extLst>
          </p:cNvPr>
          <p:cNvSpPr txBox="1"/>
          <p:nvPr/>
        </p:nvSpPr>
        <p:spPr>
          <a:xfrm>
            <a:off x="1295400" y="2895263"/>
            <a:ext cx="6858000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20 ye kadar olan pozitif çift sayıları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for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döngüsü ile ekrana yazdırınız.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F70CA23F-2FD0-0AB0-3F2C-9C2E362A6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BCF9BB8D-5626-8BD8-9F63-BAE9EC51FA39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For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Döngüsü</a:t>
            </a: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B507C5C5-B729-9A79-F49D-2ABBC94242C7}"/>
              </a:ext>
            </a:extLst>
          </p:cNvPr>
          <p:cNvGrpSpPr/>
          <p:nvPr/>
        </p:nvGrpSpPr>
        <p:grpSpPr>
          <a:xfrm>
            <a:off x="8991600" y="2628900"/>
            <a:ext cx="8990343" cy="7686368"/>
            <a:chOff x="2781854" y="3916888"/>
            <a:chExt cx="13029902" cy="6370112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F6DADA32-34F5-FBC5-437B-CF0B0164B860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19" name="Group 3">
                <a:extLst>
                  <a:ext uri="{FF2B5EF4-FFF2-40B4-BE49-F238E27FC236}">
                    <a16:creationId xmlns:a16="http://schemas.microsoft.com/office/drawing/2014/main" id="{93BD1CFE-A13E-3A0C-CCBD-6746042384D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481A54FB-C482-C6EC-7818-9CECD1615ACD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71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DDCB643D-3098-C1E1-66CE-5DE01CD4DF19}"/>
                    </a:ext>
                  </a:extLst>
                </p:cNvPr>
                <p:cNvSpPr/>
                <p:nvPr/>
              </p:nvSpPr>
              <p:spPr>
                <a:xfrm>
                  <a:off x="0" y="4744417"/>
                  <a:ext cx="7467600" cy="466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7FBF3E3B-575E-156A-24DE-E02289D4A950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Dikdörtgen 19">
                <a:extLst>
                  <a:ext uri="{FF2B5EF4-FFF2-40B4-BE49-F238E27FC236}">
                    <a16:creationId xmlns:a16="http://schemas.microsoft.com/office/drawing/2014/main" id="{AC5335F7-53EF-D990-5A39-EE8534E6C7BD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62371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09113B5-CB06-7EB9-6CA3-7803AB6C4162}"/>
                </a:ext>
              </a:extLst>
            </p:cNvPr>
            <p:cNvSpPr txBox="1"/>
            <p:nvPr/>
          </p:nvSpPr>
          <p:spPr>
            <a:xfrm>
              <a:off x="3137854" y="5777840"/>
              <a:ext cx="12313469" cy="11478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4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for</a:t>
              </a:r>
              <a:r>
                <a:rPr kumimoji="0" lang="tr-TR" sz="4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i in </a:t>
              </a:r>
              <a:r>
                <a:rPr kumimoji="0" lang="tr-TR" sz="4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range</a:t>
              </a:r>
              <a:r>
                <a:rPr kumimoji="0" lang="tr-TR" sz="4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(2, 20, 2):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4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</a:t>
              </a:r>
              <a:r>
                <a:rPr kumimoji="0" lang="tr-TR" sz="4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kumimoji="0" lang="tr-TR" sz="4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(i)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67047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BE1946-CF99-8920-B79B-EA200A51C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419073EE-3F8B-E24D-C227-D7B4BED3FB20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92F26C0E-6842-EABD-1333-817436C757F3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9AC12739-27CF-A0C8-CD98-5A24C58D4494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5C304F7F-7688-11DE-E8A4-B6C67D5B98FC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8170DF8C-10A6-C2EE-FCF1-769D2CC48F1D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60CE5672-C47E-444C-3749-39AB366E7ECB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7867B24A-62DD-1E1B-A8EC-6A4C252D1151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18B9CD21-5153-F9F5-2AC9-843DDEB2E37D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4AA00C78-FEE3-2F35-2DE8-DE093321FC28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006FD92D-D5B1-24BC-C948-F34AFA6495BC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FCBDDD7D-7170-BC02-84A7-1C6EE6E0A21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2C5820A5-7ED9-BF08-FC3C-AF9AC0195581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6BE88508-C13D-EBD8-3697-3ED69A2B5BCA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AD22BF6D-52C7-4077-553A-AE603F1635EA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F4E70B3B-31F3-755D-B698-BE407ED75BB8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D9C678CF-61B0-88C4-54B7-1827E2D6F5CB}"/>
              </a:ext>
            </a:extLst>
          </p:cNvPr>
          <p:cNvSpPr txBox="1"/>
          <p:nvPr/>
        </p:nvSpPr>
        <p:spPr>
          <a:xfrm>
            <a:off x="1295400" y="2895263"/>
            <a:ext cx="16215486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30’a kadar olan pozitif tek sayıları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for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döngüsü ile ekrana yazdırınız.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D870C4D8-0B92-8F97-4BEC-B193A50B4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9444BEF9-A7F0-4454-F4B2-B4DA8892D407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For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Döngüsü</a:t>
            </a: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6247520E-6D6A-7726-593D-AC5807AE2110}"/>
              </a:ext>
            </a:extLst>
          </p:cNvPr>
          <p:cNvGrpSpPr/>
          <p:nvPr/>
        </p:nvGrpSpPr>
        <p:grpSpPr>
          <a:xfrm>
            <a:off x="6518225" y="6326789"/>
            <a:ext cx="5251549" cy="3960211"/>
            <a:chOff x="5308820" y="3906555"/>
            <a:chExt cx="7962346" cy="6370112"/>
          </a:xfrm>
        </p:grpSpPr>
        <p:grpSp>
          <p:nvGrpSpPr>
            <p:cNvPr id="21" name="Grup 20">
              <a:extLst>
                <a:ext uri="{FF2B5EF4-FFF2-40B4-BE49-F238E27FC236}">
                  <a16:creationId xmlns:a16="http://schemas.microsoft.com/office/drawing/2014/main" id="{34065BB4-E5FC-E602-0F7E-B64A4921BAAF}"/>
                </a:ext>
              </a:extLst>
            </p:cNvPr>
            <p:cNvGrpSpPr/>
            <p:nvPr/>
          </p:nvGrpSpPr>
          <p:grpSpPr>
            <a:xfrm>
              <a:off x="5308820" y="3906555"/>
              <a:ext cx="7962346" cy="6370112"/>
              <a:chOff x="2781854" y="3916888"/>
              <a:chExt cx="13029902" cy="6370112"/>
            </a:xfrm>
          </p:grpSpPr>
          <p:grpSp>
            <p:nvGrpSpPr>
              <p:cNvPr id="24" name="Grup 23">
                <a:extLst>
                  <a:ext uri="{FF2B5EF4-FFF2-40B4-BE49-F238E27FC236}">
                    <a16:creationId xmlns:a16="http://schemas.microsoft.com/office/drawing/2014/main" id="{A22C5B5C-164A-338F-2DDA-FC3658112C49}"/>
                  </a:ext>
                </a:extLst>
              </p:cNvPr>
              <p:cNvGrpSpPr/>
              <p:nvPr/>
            </p:nvGrpSpPr>
            <p:grpSpPr>
              <a:xfrm>
                <a:off x="2781854" y="3916888"/>
                <a:ext cx="13029902" cy="6370112"/>
                <a:chOff x="2781854" y="3872603"/>
                <a:chExt cx="13029902" cy="6370112"/>
              </a:xfrm>
            </p:grpSpPr>
            <p:grpSp>
              <p:nvGrpSpPr>
                <p:cNvPr id="27" name="Group 3">
                  <a:extLst>
                    <a:ext uri="{FF2B5EF4-FFF2-40B4-BE49-F238E27FC236}">
                      <a16:creationId xmlns:a16="http://schemas.microsoft.com/office/drawing/2014/main" id="{359F3116-15C0-6034-F22B-A0DD588B95EA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81854" y="3872603"/>
                  <a:ext cx="13029902" cy="6370112"/>
                  <a:chOff x="0" y="0"/>
                  <a:chExt cx="7467600" cy="6002020"/>
                </a:xfrm>
              </p:grpSpPr>
              <p:sp>
                <p:nvSpPr>
                  <p:cNvPr id="29" name="Freeform 4">
                    <a:extLst>
                      <a:ext uri="{FF2B5EF4-FFF2-40B4-BE49-F238E27FC236}">
                        <a16:creationId xmlns:a16="http://schemas.microsoft.com/office/drawing/2014/main" id="{2E598F13-4319-2B11-0E6F-03AD982567AB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467600" cy="4513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4513580">
                        <a:moveTo>
                          <a:pt x="7127240" y="0"/>
                        </a:moveTo>
                        <a:lnTo>
                          <a:pt x="340360" y="0"/>
                        </a:lnTo>
                        <a:cubicBezTo>
                          <a:pt x="152400" y="0"/>
                          <a:pt x="0" y="152400"/>
                          <a:pt x="0" y="340360"/>
                        </a:cubicBezTo>
                        <a:lnTo>
                          <a:pt x="0" y="4513580"/>
                        </a:lnTo>
                        <a:lnTo>
                          <a:pt x="7467600" y="4513580"/>
                        </a:lnTo>
                        <a:lnTo>
                          <a:pt x="7467600" y="340360"/>
                        </a:lnTo>
                        <a:cubicBezTo>
                          <a:pt x="7467600" y="152400"/>
                          <a:pt x="7315200" y="0"/>
                          <a:pt x="7127240" y="0"/>
                        </a:cubicBezTo>
                        <a:close/>
                        <a:moveTo>
                          <a:pt x="7142480" y="4188460"/>
                        </a:moveTo>
                        <a:lnTo>
                          <a:pt x="314961" y="4188460"/>
                        </a:lnTo>
                        <a:lnTo>
                          <a:pt x="314961" y="353060"/>
                        </a:lnTo>
                        <a:lnTo>
                          <a:pt x="7142480" y="353060"/>
                        </a:lnTo>
                        <a:lnTo>
                          <a:pt x="7142480" y="41884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Freeform 5">
                    <a:extLst>
                      <a:ext uri="{FF2B5EF4-FFF2-40B4-BE49-F238E27FC236}">
                        <a16:creationId xmlns:a16="http://schemas.microsoft.com/office/drawing/2014/main" id="{8E0F7187-9C4F-9199-D0B3-D8230B5ABC49}"/>
                      </a:ext>
                    </a:extLst>
                  </p:cNvPr>
                  <p:cNvSpPr/>
                  <p:nvPr/>
                </p:nvSpPr>
                <p:spPr>
                  <a:xfrm>
                    <a:off x="0" y="4514850"/>
                    <a:ext cx="7467600" cy="695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695960">
                        <a:moveTo>
                          <a:pt x="0" y="355600"/>
                        </a:moveTo>
                        <a:cubicBezTo>
                          <a:pt x="0" y="543560"/>
                          <a:pt x="152400" y="695960"/>
                          <a:pt x="340360" y="695960"/>
                        </a:cubicBezTo>
                        <a:lnTo>
                          <a:pt x="7127240" y="695960"/>
                        </a:lnTo>
                        <a:cubicBezTo>
                          <a:pt x="7315200" y="695960"/>
                          <a:pt x="7467600" y="543560"/>
                          <a:pt x="7467600" y="355600"/>
                        </a:cubicBezTo>
                        <a:lnTo>
                          <a:pt x="7467600" y="0"/>
                        </a:lnTo>
                        <a:lnTo>
                          <a:pt x="0" y="0"/>
                        </a:lnTo>
                        <a:lnTo>
                          <a:pt x="0" y="355600"/>
                        </a:lnTo>
                        <a:close/>
                      </a:path>
                    </a:pathLst>
                  </a:custGeom>
                  <a:solidFill>
                    <a:srgbClr val="E9E9E9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" name="Freeform 6">
                    <a:extLst>
                      <a:ext uri="{FF2B5EF4-FFF2-40B4-BE49-F238E27FC236}">
                        <a16:creationId xmlns:a16="http://schemas.microsoft.com/office/drawing/2014/main" id="{6675291C-7E1A-D91F-1C53-C0BD9DADA024}"/>
                      </a:ext>
                    </a:extLst>
                  </p:cNvPr>
                  <p:cNvSpPr/>
                  <p:nvPr/>
                </p:nvSpPr>
                <p:spPr>
                  <a:xfrm>
                    <a:off x="2429510" y="5210810"/>
                    <a:ext cx="2606040" cy="791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6040" h="791210">
                        <a:moveTo>
                          <a:pt x="1258570" y="0"/>
                        </a:moveTo>
                        <a:lnTo>
                          <a:pt x="453390" y="0"/>
                        </a:lnTo>
                        <a:cubicBezTo>
                          <a:pt x="453390" y="0"/>
                          <a:pt x="429260" y="370840"/>
                          <a:pt x="403860" y="525780"/>
                        </a:cubicBezTo>
                        <a:cubicBezTo>
                          <a:pt x="359410" y="791210"/>
                          <a:pt x="87630" y="706120"/>
                          <a:pt x="10160" y="762000"/>
                        </a:cubicBezTo>
                        <a:cubicBezTo>
                          <a:pt x="0" y="769620"/>
                          <a:pt x="5080" y="786130"/>
                          <a:pt x="17780" y="786130"/>
                        </a:cubicBezTo>
                        <a:lnTo>
                          <a:pt x="2588260" y="786130"/>
                        </a:lnTo>
                        <a:cubicBezTo>
                          <a:pt x="2600960" y="786130"/>
                          <a:pt x="2606040" y="769620"/>
                          <a:pt x="2595880" y="762000"/>
                        </a:cubicBezTo>
                        <a:cubicBezTo>
                          <a:pt x="2518410" y="706120"/>
                          <a:pt x="2246630" y="791210"/>
                          <a:pt x="2202180" y="525780"/>
                        </a:cubicBezTo>
                        <a:cubicBezTo>
                          <a:pt x="2176780" y="370840"/>
                          <a:pt x="2152650" y="0"/>
                          <a:pt x="2152650" y="0"/>
                        </a:cubicBezTo>
                        <a:lnTo>
                          <a:pt x="1258570" y="0"/>
                        </a:lnTo>
                        <a:close/>
                      </a:path>
                    </a:pathLst>
                  </a:custGeom>
                  <a:solidFill>
                    <a:srgbClr val="BBBBBB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8" name="Dikdörtgen 27">
                  <a:extLst>
                    <a:ext uri="{FF2B5EF4-FFF2-40B4-BE49-F238E27FC236}">
                      <a16:creationId xmlns:a16="http://schemas.microsoft.com/office/drawing/2014/main" id="{05B46755-A1A6-BC11-D66F-D8B8D283147F}"/>
                    </a:ext>
                  </a:extLst>
                </p:cNvPr>
                <p:cNvSpPr/>
                <p:nvPr/>
              </p:nvSpPr>
              <p:spPr>
                <a:xfrm>
                  <a:off x="3340223" y="4152900"/>
                  <a:ext cx="11975977" cy="4267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6" name="TextBox 17">
                <a:extLst>
                  <a:ext uri="{FF2B5EF4-FFF2-40B4-BE49-F238E27FC236}">
                    <a16:creationId xmlns:a16="http://schemas.microsoft.com/office/drawing/2014/main" id="{2D4EE949-AA14-B590-C04D-A021481E7666}"/>
                  </a:ext>
                </a:extLst>
              </p:cNvPr>
              <p:cNvSpPr txBox="1"/>
              <p:nvPr/>
            </p:nvSpPr>
            <p:spPr>
              <a:xfrm>
                <a:off x="3629053" y="4914237"/>
                <a:ext cx="11398317" cy="244442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2009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2025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yas = </a:t>
                </a: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- </a:t>
                </a: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endPara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endParaRPr>
              </a:p>
            </p:txBody>
          </p:sp>
        </p:grpSp>
        <p:pic>
          <p:nvPicPr>
            <p:cNvPr id="23" name="Picture 2" descr="Html GIFs - Find &amp; Share on GIPHY">
              <a:extLst>
                <a:ext uri="{FF2B5EF4-FFF2-40B4-BE49-F238E27FC236}">
                  <a16:creationId xmlns:a16="http://schemas.microsoft.com/office/drawing/2014/main" id="{4D0988D4-9A8A-E578-6BB4-AA4139EA7F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041" y="4214918"/>
              <a:ext cx="7339300" cy="4239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668820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AE352F-4C0C-1A02-A577-DC684E613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48F9F535-BE35-A772-EF21-45DB5DC90381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6D1EDCEA-D16E-CCFE-D2BC-841DA42078B2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6A8E1BE9-3DB6-590C-F62D-7904F0377B1E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8A272D8F-8DFE-CA03-345B-7625BE051896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DAFDBE71-9C6C-A4FE-4B32-E8612947F7B7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05D99785-D5FF-1F05-4869-9DFD007DAD40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BA1DEB30-0A1C-29F1-432C-99291A5C2318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C99104B3-11AA-C2CE-3D32-20F723EEE860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C0D5B994-489C-7F2D-F036-152B3F20E395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4FDB327E-3D0C-F13B-8638-34E389A37182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47331DBB-BBC5-20A4-1300-1388CB537D4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7005FC27-6632-D0E0-F37F-E1B5E415BA0B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6D2DD530-91AD-8093-DAD5-08F3A4AED03B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12A9E485-8ED2-051F-5561-4E919BF643B5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F6E67E8A-6509-88FD-17BC-A79A8AB6FBDA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08CC0E34-F8C8-88E1-1E70-C8A4248DFAD5}"/>
              </a:ext>
            </a:extLst>
          </p:cNvPr>
          <p:cNvSpPr txBox="1"/>
          <p:nvPr/>
        </p:nvSpPr>
        <p:spPr>
          <a:xfrm>
            <a:off x="1295400" y="2895263"/>
            <a:ext cx="6858000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30’a kadar olan pozitif tek sayıları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for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döngüsü ile ekrana yazdırınız.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466E66E7-5F13-1B30-A8B7-649058363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126810E7-01F2-4BBE-948F-B828A486D073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For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Döngüsü</a:t>
            </a: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33A4211B-2F86-2272-A905-0D652CA51718}"/>
              </a:ext>
            </a:extLst>
          </p:cNvPr>
          <p:cNvGrpSpPr/>
          <p:nvPr/>
        </p:nvGrpSpPr>
        <p:grpSpPr>
          <a:xfrm>
            <a:off x="8991600" y="2628900"/>
            <a:ext cx="8990343" cy="7686368"/>
            <a:chOff x="2781854" y="3916888"/>
            <a:chExt cx="13029902" cy="6370112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6225F23B-1A74-D31B-095C-FB06225A41F6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19" name="Group 3">
                <a:extLst>
                  <a:ext uri="{FF2B5EF4-FFF2-40B4-BE49-F238E27FC236}">
                    <a16:creationId xmlns:a16="http://schemas.microsoft.com/office/drawing/2014/main" id="{78EFA4F9-5D8B-AC50-2D84-D0263CA3054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DB8EDFD4-F281-2B99-F96B-B3B374DB2E6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71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F07086BC-AF3B-E17B-9A48-893000A49423}"/>
                    </a:ext>
                  </a:extLst>
                </p:cNvPr>
                <p:cNvSpPr/>
                <p:nvPr/>
              </p:nvSpPr>
              <p:spPr>
                <a:xfrm>
                  <a:off x="0" y="4744417"/>
                  <a:ext cx="7467600" cy="466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A3A873E3-8F75-73D3-BD5E-8D8DB285E7DF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Dikdörtgen 19">
                <a:extLst>
                  <a:ext uri="{FF2B5EF4-FFF2-40B4-BE49-F238E27FC236}">
                    <a16:creationId xmlns:a16="http://schemas.microsoft.com/office/drawing/2014/main" id="{2C936961-CF64-FB75-2A12-814AC774C052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62371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20A905C-4DC8-CAC8-7FFB-EC44F9F6084D}"/>
                </a:ext>
              </a:extLst>
            </p:cNvPr>
            <p:cNvSpPr txBox="1"/>
            <p:nvPr/>
          </p:nvSpPr>
          <p:spPr>
            <a:xfrm>
              <a:off x="3137854" y="5777840"/>
              <a:ext cx="12313469" cy="11478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4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for</a:t>
              </a:r>
              <a:r>
                <a:rPr kumimoji="0" lang="tr-TR" sz="4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i in </a:t>
              </a:r>
              <a:r>
                <a:rPr kumimoji="0" lang="tr-TR" sz="4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range</a:t>
              </a:r>
              <a:r>
                <a:rPr kumimoji="0" lang="tr-TR" sz="4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(1, 30, 2):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4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</a:t>
              </a:r>
              <a:r>
                <a:rPr kumimoji="0" lang="tr-TR" sz="4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kumimoji="0" lang="tr-TR" sz="4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(i)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7207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AE9D0D-3EC3-4B28-D64D-D53289154C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769C3AFC-B267-3DDB-FC43-32BD1FF4BE9C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13693E30-A10C-5D1B-EA2A-15A835ED7416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C36B3A30-094F-FC51-4F3B-1C8FD0493DCD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7E54C7B2-4449-58C9-FB8A-F91E7D09464F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A4806F1E-3B0B-BAF2-7149-13DBF3841DA9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AFC1A278-23EC-1B09-B85E-4CC97F2DD6C8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F8A2A2B6-075F-08A8-48A7-AC9A2747E7E3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B9EEFAB2-D953-25CF-4C05-05E2C45028DF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8FDD8B63-E640-3542-CF00-394A60BB429A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F013E5C6-1503-C024-C0E0-25D5EA8382B7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E953791C-3D32-5238-2F6E-1F83AF4554D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3D407A05-4261-29E3-C7D9-E8E0DC88A112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D6BFDD61-1E67-0554-6FA7-03F2867FC93E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3589F32C-566D-E085-9DB3-F5F3BBDD9D84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76A0CB1B-E6F4-DC7E-D3B2-B5BD13C8C523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DC19396D-4B0F-548E-7D1B-3183B02CD9BD}"/>
              </a:ext>
            </a:extLst>
          </p:cNvPr>
          <p:cNvSpPr txBox="1"/>
          <p:nvPr/>
        </p:nvSpPr>
        <p:spPr>
          <a:xfrm>
            <a:off x="1295400" y="2895263"/>
            <a:ext cx="16215486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3’ten başlayarak 41’e kadar olan sayıları 5’er arttırarak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for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döngüsü ile ekrana yazdırınız.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91280A28-7DD8-5B70-6979-03F48351D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BCDB3CDE-C407-0B61-29BA-5124D6FC095F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For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Döngüsü</a:t>
            </a: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02E66182-CCB4-C725-1A0D-4C4488E7BF09}"/>
              </a:ext>
            </a:extLst>
          </p:cNvPr>
          <p:cNvGrpSpPr/>
          <p:nvPr/>
        </p:nvGrpSpPr>
        <p:grpSpPr>
          <a:xfrm>
            <a:off x="6518225" y="6326789"/>
            <a:ext cx="5251549" cy="3960211"/>
            <a:chOff x="5308820" y="3906555"/>
            <a:chExt cx="7962346" cy="6370112"/>
          </a:xfrm>
        </p:grpSpPr>
        <p:grpSp>
          <p:nvGrpSpPr>
            <p:cNvPr id="21" name="Grup 20">
              <a:extLst>
                <a:ext uri="{FF2B5EF4-FFF2-40B4-BE49-F238E27FC236}">
                  <a16:creationId xmlns:a16="http://schemas.microsoft.com/office/drawing/2014/main" id="{4394F568-15AD-C668-9E02-CB156C36C3CE}"/>
                </a:ext>
              </a:extLst>
            </p:cNvPr>
            <p:cNvGrpSpPr/>
            <p:nvPr/>
          </p:nvGrpSpPr>
          <p:grpSpPr>
            <a:xfrm>
              <a:off x="5308820" y="3906555"/>
              <a:ext cx="7962346" cy="6370112"/>
              <a:chOff x="2781854" y="3916888"/>
              <a:chExt cx="13029902" cy="6370112"/>
            </a:xfrm>
          </p:grpSpPr>
          <p:grpSp>
            <p:nvGrpSpPr>
              <p:cNvPr id="24" name="Grup 23">
                <a:extLst>
                  <a:ext uri="{FF2B5EF4-FFF2-40B4-BE49-F238E27FC236}">
                    <a16:creationId xmlns:a16="http://schemas.microsoft.com/office/drawing/2014/main" id="{7DFB1D64-6289-1CF5-F840-76741DC5F9F9}"/>
                  </a:ext>
                </a:extLst>
              </p:cNvPr>
              <p:cNvGrpSpPr/>
              <p:nvPr/>
            </p:nvGrpSpPr>
            <p:grpSpPr>
              <a:xfrm>
                <a:off x="2781854" y="3916888"/>
                <a:ext cx="13029902" cy="6370112"/>
                <a:chOff x="2781854" y="3872603"/>
                <a:chExt cx="13029902" cy="6370112"/>
              </a:xfrm>
            </p:grpSpPr>
            <p:grpSp>
              <p:nvGrpSpPr>
                <p:cNvPr id="27" name="Group 3">
                  <a:extLst>
                    <a:ext uri="{FF2B5EF4-FFF2-40B4-BE49-F238E27FC236}">
                      <a16:creationId xmlns:a16="http://schemas.microsoft.com/office/drawing/2014/main" id="{FE0CDB9E-2636-D789-41E6-B2E6599BA13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81854" y="3872603"/>
                  <a:ext cx="13029902" cy="6370112"/>
                  <a:chOff x="0" y="0"/>
                  <a:chExt cx="7467600" cy="6002020"/>
                </a:xfrm>
              </p:grpSpPr>
              <p:sp>
                <p:nvSpPr>
                  <p:cNvPr id="29" name="Freeform 4">
                    <a:extLst>
                      <a:ext uri="{FF2B5EF4-FFF2-40B4-BE49-F238E27FC236}">
                        <a16:creationId xmlns:a16="http://schemas.microsoft.com/office/drawing/2014/main" id="{DD0787BA-4C01-53CE-1755-F85FCBE4E8DE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467600" cy="4513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4513580">
                        <a:moveTo>
                          <a:pt x="7127240" y="0"/>
                        </a:moveTo>
                        <a:lnTo>
                          <a:pt x="340360" y="0"/>
                        </a:lnTo>
                        <a:cubicBezTo>
                          <a:pt x="152400" y="0"/>
                          <a:pt x="0" y="152400"/>
                          <a:pt x="0" y="340360"/>
                        </a:cubicBezTo>
                        <a:lnTo>
                          <a:pt x="0" y="4513580"/>
                        </a:lnTo>
                        <a:lnTo>
                          <a:pt x="7467600" y="4513580"/>
                        </a:lnTo>
                        <a:lnTo>
                          <a:pt x="7467600" y="340360"/>
                        </a:lnTo>
                        <a:cubicBezTo>
                          <a:pt x="7467600" y="152400"/>
                          <a:pt x="7315200" y="0"/>
                          <a:pt x="7127240" y="0"/>
                        </a:cubicBezTo>
                        <a:close/>
                        <a:moveTo>
                          <a:pt x="7142480" y="4188460"/>
                        </a:moveTo>
                        <a:lnTo>
                          <a:pt x="314961" y="4188460"/>
                        </a:lnTo>
                        <a:lnTo>
                          <a:pt x="314961" y="353060"/>
                        </a:lnTo>
                        <a:lnTo>
                          <a:pt x="7142480" y="353060"/>
                        </a:lnTo>
                        <a:lnTo>
                          <a:pt x="7142480" y="41884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Freeform 5">
                    <a:extLst>
                      <a:ext uri="{FF2B5EF4-FFF2-40B4-BE49-F238E27FC236}">
                        <a16:creationId xmlns:a16="http://schemas.microsoft.com/office/drawing/2014/main" id="{7D599988-6FFA-C05C-F4F8-3B12ACE2779D}"/>
                      </a:ext>
                    </a:extLst>
                  </p:cNvPr>
                  <p:cNvSpPr/>
                  <p:nvPr/>
                </p:nvSpPr>
                <p:spPr>
                  <a:xfrm>
                    <a:off x="0" y="4514850"/>
                    <a:ext cx="7467600" cy="695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695960">
                        <a:moveTo>
                          <a:pt x="0" y="355600"/>
                        </a:moveTo>
                        <a:cubicBezTo>
                          <a:pt x="0" y="543560"/>
                          <a:pt x="152400" y="695960"/>
                          <a:pt x="340360" y="695960"/>
                        </a:cubicBezTo>
                        <a:lnTo>
                          <a:pt x="7127240" y="695960"/>
                        </a:lnTo>
                        <a:cubicBezTo>
                          <a:pt x="7315200" y="695960"/>
                          <a:pt x="7467600" y="543560"/>
                          <a:pt x="7467600" y="355600"/>
                        </a:cubicBezTo>
                        <a:lnTo>
                          <a:pt x="7467600" y="0"/>
                        </a:lnTo>
                        <a:lnTo>
                          <a:pt x="0" y="0"/>
                        </a:lnTo>
                        <a:lnTo>
                          <a:pt x="0" y="355600"/>
                        </a:lnTo>
                        <a:close/>
                      </a:path>
                    </a:pathLst>
                  </a:custGeom>
                  <a:solidFill>
                    <a:srgbClr val="E9E9E9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" name="Freeform 6">
                    <a:extLst>
                      <a:ext uri="{FF2B5EF4-FFF2-40B4-BE49-F238E27FC236}">
                        <a16:creationId xmlns:a16="http://schemas.microsoft.com/office/drawing/2014/main" id="{C89662E4-10F2-2BCB-C6EE-A398AD5212FA}"/>
                      </a:ext>
                    </a:extLst>
                  </p:cNvPr>
                  <p:cNvSpPr/>
                  <p:nvPr/>
                </p:nvSpPr>
                <p:spPr>
                  <a:xfrm>
                    <a:off x="2429510" y="5210810"/>
                    <a:ext cx="2606040" cy="791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6040" h="791210">
                        <a:moveTo>
                          <a:pt x="1258570" y="0"/>
                        </a:moveTo>
                        <a:lnTo>
                          <a:pt x="453390" y="0"/>
                        </a:lnTo>
                        <a:cubicBezTo>
                          <a:pt x="453390" y="0"/>
                          <a:pt x="429260" y="370840"/>
                          <a:pt x="403860" y="525780"/>
                        </a:cubicBezTo>
                        <a:cubicBezTo>
                          <a:pt x="359410" y="791210"/>
                          <a:pt x="87630" y="706120"/>
                          <a:pt x="10160" y="762000"/>
                        </a:cubicBezTo>
                        <a:cubicBezTo>
                          <a:pt x="0" y="769620"/>
                          <a:pt x="5080" y="786130"/>
                          <a:pt x="17780" y="786130"/>
                        </a:cubicBezTo>
                        <a:lnTo>
                          <a:pt x="2588260" y="786130"/>
                        </a:lnTo>
                        <a:cubicBezTo>
                          <a:pt x="2600960" y="786130"/>
                          <a:pt x="2606040" y="769620"/>
                          <a:pt x="2595880" y="762000"/>
                        </a:cubicBezTo>
                        <a:cubicBezTo>
                          <a:pt x="2518410" y="706120"/>
                          <a:pt x="2246630" y="791210"/>
                          <a:pt x="2202180" y="525780"/>
                        </a:cubicBezTo>
                        <a:cubicBezTo>
                          <a:pt x="2176780" y="370840"/>
                          <a:pt x="2152650" y="0"/>
                          <a:pt x="2152650" y="0"/>
                        </a:cubicBezTo>
                        <a:lnTo>
                          <a:pt x="1258570" y="0"/>
                        </a:lnTo>
                        <a:close/>
                      </a:path>
                    </a:pathLst>
                  </a:custGeom>
                  <a:solidFill>
                    <a:srgbClr val="BBBBBB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8" name="Dikdörtgen 27">
                  <a:extLst>
                    <a:ext uri="{FF2B5EF4-FFF2-40B4-BE49-F238E27FC236}">
                      <a16:creationId xmlns:a16="http://schemas.microsoft.com/office/drawing/2014/main" id="{F0D70DAA-5055-5EA0-CCC4-06D6572AFC8F}"/>
                    </a:ext>
                  </a:extLst>
                </p:cNvPr>
                <p:cNvSpPr/>
                <p:nvPr/>
              </p:nvSpPr>
              <p:spPr>
                <a:xfrm>
                  <a:off x="3340223" y="4152900"/>
                  <a:ext cx="11975977" cy="4267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6" name="TextBox 17">
                <a:extLst>
                  <a:ext uri="{FF2B5EF4-FFF2-40B4-BE49-F238E27FC236}">
                    <a16:creationId xmlns:a16="http://schemas.microsoft.com/office/drawing/2014/main" id="{3B081EBF-8EB1-C7B1-98BF-E60F1B63254A}"/>
                  </a:ext>
                </a:extLst>
              </p:cNvPr>
              <p:cNvSpPr txBox="1"/>
              <p:nvPr/>
            </p:nvSpPr>
            <p:spPr>
              <a:xfrm>
                <a:off x="3629053" y="4914237"/>
                <a:ext cx="11398317" cy="244442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2009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2025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yas = </a:t>
                </a: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- </a:t>
                </a: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endPara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endParaRPr>
              </a:p>
            </p:txBody>
          </p:sp>
        </p:grpSp>
        <p:pic>
          <p:nvPicPr>
            <p:cNvPr id="23" name="Picture 2" descr="Html GIFs - Find &amp; Share on GIPHY">
              <a:extLst>
                <a:ext uri="{FF2B5EF4-FFF2-40B4-BE49-F238E27FC236}">
                  <a16:creationId xmlns:a16="http://schemas.microsoft.com/office/drawing/2014/main" id="{2B3843F0-45AF-EBD8-606A-49E103973A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041" y="4214918"/>
              <a:ext cx="7339300" cy="4239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971175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9253A7-268B-B807-1E2E-823F557295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E69159AF-8B23-7203-E2B4-160CAD090D89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0CA26CCE-3EE9-FE36-D405-EBF20408EAD6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D9EC3F44-2814-E4E1-AFCC-E771EF3A02C3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400D866D-2F62-4B0E-C6C0-A8C34DD4EA04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9F39F9E1-A605-45D4-0FA9-B4C71B789E6E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1FF5909C-D98D-176F-4C86-9844D2562D10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F928F7DD-8014-8527-51FF-4EED626295A1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AAB20CD1-5CA2-AA47-1D83-AA1C591FAB9F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B8BC7A00-847D-E17C-6C10-E90F95A1EB30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FEE1EFEB-937F-C880-52F2-78B2E3A47592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E321A188-D3A1-AC8D-24FF-DDB789961AE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5B9BF4E2-75B6-9482-828F-C9CF24FB099E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62C26F6A-52E6-4A75-3EF2-B8DE16D4D154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EB2E3251-9365-BD31-26BD-D51A42ACA5AB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68BAB8F4-CD1F-B7E1-8013-FB0ABAC64303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611E8145-8D25-7B70-D267-1185DE7286EC}"/>
              </a:ext>
            </a:extLst>
          </p:cNvPr>
          <p:cNvSpPr txBox="1"/>
          <p:nvPr/>
        </p:nvSpPr>
        <p:spPr>
          <a:xfrm>
            <a:off x="1295400" y="2895263"/>
            <a:ext cx="6858000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3’ten başlayarak 41’e kadar olan sayıları 5’er arttırarak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for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döngüsü ile ekrana yazdırınız.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9F348769-B7C5-0E54-8BA7-BD8A8039B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0273E844-DFDD-492F-6E7B-2541E5E1E515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For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Döngüsü</a:t>
            </a: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1AB594AF-6886-E4D0-0A46-549AF547C99B}"/>
              </a:ext>
            </a:extLst>
          </p:cNvPr>
          <p:cNvGrpSpPr/>
          <p:nvPr/>
        </p:nvGrpSpPr>
        <p:grpSpPr>
          <a:xfrm>
            <a:off x="8991600" y="2628900"/>
            <a:ext cx="8990343" cy="7686368"/>
            <a:chOff x="2781854" y="3916888"/>
            <a:chExt cx="13029902" cy="6370112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DAC01D46-6DC7-50B5-3956-2BAA551CC98D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19" name="Group 3">
                <a:extLst>
                  <a:ext uri="{FF2B5EF4-FFF2-40B4-BE49-F238E27FC236}">
                    <a16:creationId xmlns:a16="http://schemas.microsoft.com/office/drawing/2014/main" id="{B7798D5D-9548-5C0D-2A4A-036D9E18FC3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A4FB7AD5-B726-F32C-7FE4-2E0F6C0CB46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71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BD6803CC-C949-CB5E-09A2-0ED2ABA67A3F}"/>
                    </a:ext>
                  </a:extLst>
                </p:cNvPr>
                <p:cNvSpPr/>
                <p:nvPr/>
              </p:nvSpPr>
              <p:spPr>
                <a:xfrm>
                  <a:off x="0" y="4744417"/>
                  <a:ext cx="7467600" cy="466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DE3916C3-492B-6525-B59D-EBF2F5D56905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Dikdörtgen 19">
                <a:extLst>
                  <a:ext uri="{FF2B5EF4-FFF2-40B4-BE49-F238E27FC236}">
                    <a16:creationId xmlns:a16="http://schemas.microsoft.com/office/drawing/2014/main" id="{E5643AB6-B88B-5131-6368-3117A7606338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62371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875AF09-5914-8D8B-1581-84C1AEC14EA7}"/>
                </a:ext>
              </a:extLst>
            </p:cNvPr>
            <p:cNvSpPr txBox="1"/>
            <p:nvPr/>
          </p:nvSpPr>
          <p:spPr>
            <a:xfrm>
              <a:off x="3214322" y="5395234"/>
              <a:ext cx="12313469" cy="7652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en-US" sz="30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for </a:t>
              </a:r>
              <a:r>
                <a:rPr lang="en-US" sz="30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</a:t>
              </a:r>
              <a:r>
                <a:rPr lang="en-US" sz="30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in range(3, 4</a:t>
              </a:r>
              <a:r>
                <a:rPr lang="tr-TR" sz="30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1</a:t>
              </a:r>
              <a:r>
                <a:rPr lang="en-US" sz="30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, 5):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en-US" sz="30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print(</a:t>
              </a:r>
              <a:r>
                <a:rPr lang="en-US" sz="30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</a:t>
              </a:r>
              <a:r>
                <a:rPr lang="en-US" sz="30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)</a:t>
              </a:r>
              <a:endParaRPr lang="tr-TR" sz="30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99916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AF0210-1F94-19BB-8FBB-E86113F829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F4FF6B20-5A76-12C3-C56E-AE3E3E292922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E33F5D11-6E4D-8DE6-DA16-0924C75EA36A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251BBD37-41C4-84B7-801D-5B8ED55B9666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266DD74D-08A7-BE17-AEDC-6A1BCFE85A91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2C49CA64-3A14-A801-EA7B-223BBB2A8F9E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9CAF81E4-E9C1-B0E4-6531-2BDA681A58B5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CEB7EC58-4911-3CC9-5250-276A88E9F8C1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0A323C7F-6829-2986-A5E3-529F224E21A7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80D08491-112B-571C-7547-6C9BB5739B1D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B59DD2BE-71B3-595C-BA51-53FB31E10792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CB17FCCC-9232-36E3-822D-D5E8E2291BB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7142C197-FEE6-F34B-AEE2-417C5C6F9CBC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BCB4072E-91E3-F1D2-1FD6-64D79A97809F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AE3DB6BF-5843-701D-DC0F-6421D342AB5F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0E99E951-C854-5CBD-40D6-D3B8EF31EB6A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8F61E954-48C7-C809-DE93-506CFB63B6D1}"/>
              </a:ext>
            </a:extLst>
          </p:cNvPr>
          <p:cNvSpPr txBox="1"/>
          <p:nvPr/>
        </p:nvSpPr>
        <p:spPr>
          <a:xfrm>
            <a:off x="1295400" y="2895263"/>
            <a:ext cx="16215486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Kullanıcıdan ismini ve ismini kaç kere ekrana yazdırmak istediğini alınız. İlgili sayı kadar kullanıcının adı ekrana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yazıdırılsın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. 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4C5EF134-5688-AD88-A3DC-7C52813CF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EF6CD5D2-5463-FF93-1E87-3CA47AEAB274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For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Döngüsü</a:t>
            </a: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9367FEDB-EF28-BA88-ABD0-4D76D1471866}"/>
              </a:ext>
            </a:extLst>
          </p:cNvPr>
          <p:cNvGrpSpPr/>
          <p:nvPr/>
        </p:nvGrpSpPr>
        <p:grpSpPr>
          <a:xfrm>
            <a:off x="6518225" y="6326789"/>
            <a:ext cx="5251549" cy="3960211"/>
            <a:chOff x="5308820" y="3906555"/>
            <a:chExt cx="7962346" cy="6370112"/>
          </a:xfrm>
        </p:grpSpPr>
        <p:grpSp>
          <p:nvGrpSpPr>
            <p:cNvPr id="21" name="Grup 20">
              <a:extLst>
                <a:ext uri="{FF2B5EF4-FFF2-40B4-BE49-F238E27FC236}">
                  <a16:creationId xmlns:a16="http://schemas.microsoft.com/office/drawing/2014/main" id="{62936A49-037C-ECD6-6DFF-636BE949133F}"/>
                </a:ext>
              </a:extLst>
            </p:cNvPr>
            <p:cNvGrpSpPr/>
            <p:nvPr/>
          </p:nvGrpSpPr>
          <p:grpSpPr>
            <a:xfrm>
              <a:off x="5308820" y="3906555"/>
              <a:ext cx="7962346" cy="6370112"/>
              <a:chOff x="2781854" y="3916888"/>
              <a:chExt cx="13029902" cy="6370112"/>
            </a:xfrm>
          </p:grpSpPr>
          <p:grpSp>
            <p:nvGrpSpPr>
              <p:cNvPr id="24" name="Grup 23">
                <a:extLst>
                  <a:ext uri="{FF2B5EF4-FFF2-40B4-BE49-F238E27FC236}">
                    <a16:creationId xmlns:a16="http://schemas.microsoft.com/office/drawing/2014/main" id="{83524A98-EA7C-72DA-C016-087BF0D6F836}"/>
                  </a:ext>
                </a:extLst>
              </p:cNvPr>
              <p:cNvGrpSpPr/>
              <p:nvPr/>
            </p:nvGrpSpPr>
            <p:grpSpPr>
              <a:xfrm>
                <a:off x="2781854" y="3916888"/>
                <a:ext cx="13029902" cy="6370112"/>
                <a:chOff x="2781854" y="3872603"/>
                <a:chExt cx="13029902" cy="6370112"/>
              </a:xfrm>
            </p:grpSpPr>
            <p:grpSp>
              <p:nvGrpSpPr>
                <p:cNvPr id="27" name="Group 3">
                  <a:extLst>
                    <a:ext uri="{FF2B5EF4-FFF2-40B4-BE49-F238E27FC236}">
                      <a16:creationId xmlns:a16="http://schemas.microsoft.com/office/drawing/2014/main" id="{D7179022-4A49-9051-B7E9-1E1D294EDB1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81854" y="3872603"/>
                  <a:ext cx="13029902" cy="6370112"/>
                  <a:chOff x="0" y="0"/>
                  <a:chExt cx="7467600" cy="6002020"/>
                </a:xfrm>
              </p:grpSpPr>
              <p:sp>
                <p:nvSpPr>
                  <p:cNvPr id="29" name="Freeform 4">
                    <a:extLst>
                      <a:ext uri="{FF2B5EF4-FFF2-40B4-BE49-F238E27FC236}">
                        <a16:creationId xmlns:a16="http://schemas.microsoft.com/office/drawing/2014/main" id="{D5C93F08-17E8-2D48-C2F2-A593ED3E1267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467600" cy="4513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4513580">
                        <a:moveTo>
                          <a:pt x="7127240" y="0"/>
                        </a:moveTo>
                        <a:lnTo>
                          <a:pt x="340360" y="0"/>
                        </a:lnTo>
                        <a:cubicBezTo>
                          <a:pt x="152400" y="0"/>
                          <a:pt x="0" y="152400"/>
                          <a:pt x="0" y="340360"/>
                        </a:cubicBezTo>
                        <a:lnTo>
                          <a:pt x="0" y="4513580"/>
                        </a:lnTo>
                        <a:lnTo>
                          <a:pt x="7467600" y="4513580"/>
                        </a:lnTo>
                        <a:lnTo>
                          <a:pt x="7467600" y="340360"/>
                        </a:lnTo>
                        <a:cubicBezTo>
                          <a:pt x="7467600" y="152400"/>
                          <a:pt x="7315200" y="0"/>
                          <a:pt x="7127240" y="0"/>
                        </a:cubicBezTo>
                        <a:close/>
                        <a:moveTo>
                          <a:pt x="7142480" y="4188460"/>
                        </a:moveTo>
                        <a:lnTo>
                          <a:pt x="314961" y="4188460"/>
                        </a:lnTo>
                        <a:lnTo>
                          <a:pt x="314961" y="353060"/>
                        </a:lnTo>
                        <a:lnTo>
                          <a:pt x="7142480" y="353060"/>
                        </a:lnTo>
                        <a:lnTo>
                          <a:pt x="7142480" y="41884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Freeform 5">
                    <a:extLst>
                      <a:ext uri="{FF2B5EF4-FFF2-40B4-BE49-F238E27FC236}">
                        <a16:creationId xmlns:a16="http://schemas.microsoft.com/office/drawing/2014/main" id="{D47F8578-BE7F-A852-E666-38104146B4D6}"/>
                      </a:ext>
                    </a:extLst>
                  </p:cNvPr>
                  <p:cNvSpPr/>
                  <p:nvPr/>
                </p:nvSpPr>
                <p:spPr>
                  <a:xfrm>
                    <a:off x="0" y="4514850"/>
                    <a:ext cx="7467600" cy="695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695960">
                        <a:moveTo>
                          <a:pt x="0" y="355600"/>
                        </a:moveTo>
                        <a:cubicBezTo>
                          <a:pt x="0" y="543560"/>
                          <a:pt x="152400" y="695960"/>
                          <a:pt x="340360" y="695960"/>
                        </a:cubicBezTo>
                        <a:lnTo>
                          <a:pt x="7127240" y="695960"/>
                        </a:lnTo>
                        <a:cubicBezTo>
                          <a:pt x="7315200" y="695960"/>
                          <a:pt x="7467600" y="543560"/>
                          <a:pt x="7467600" y="355600"/>
                        </a:cubicBezTo>
                        <a:lnTo>
                          <a:pt x="7467600" y="0"/>
                        </a:lnTo>
                        <a:lnTo>
                          <a:pt x="0" y="0"/>
                        </a:lnTo>
                        <a:lnTo>
                          <a:pt x="0" y="355600"/>
                        </a:lnTo>
                        <a:close/>
                      </a:path>
                    </a:pathLst>
                  </a:custGeom>
                  <a:solidFill>
                    <a:srgbClr val="E9E9E9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" name="Freeform 6">
                    <a:extLst>
                      <a:ext uri="{FF2B5EF4-FFF2-40B4-BE49-F238E27FC236}">
                        <a16:creationId xmlns:a16="http://schemas.microsoft.com/office/drawing/2014/main" id="{AC399114-57C9-54FF-6DCC-B7E39096DFDA}"/>
                      </a:ext>
                    </a:extLst>
                  </p:cNvPr>
                  <p:cNvSpPr/>
                  <p:nvPr/>
                </p:nvSpPr>
                <p:spPr>
                  <a:xfrm>
                    <a:off x="2429510" y="5210810"/>
                    <a:ext cx="2606040" cy="791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6040" h="791210">
                        <a:moveTo>
                          <a:pt x="1258570" y="0"/>
                        </a:moveTo>
                        <a:lnTo>
                          <a:pt x="453390" y="0"/>
                        </a:lnTo>
                        <a:cubicBezTo>
                          <a:pt x="453390" y="0"/>
                          <a:pt x="429260" y="370840"/>
                          <a:pt x="403860" y="525780"/>
                        </a:cubicBezTo>
                        <a:cubicBezTo>
                          <a:pt x="359410" y="791210"/>
                          <a:pt x="87630" y="706120"/>
                          <a:pt x="10160" y="762000"/>
                        </a:cubicBezTo>
                        <a:cubicBezTo>
                          <a:pt x="0" y="769620"/>
                          <a:pt x="5080" y="786130"/>
                          <a:pt x="17780" y="786130"/>
                        </a:cubicBezTo>
                        <a:lnTo>
                          <a:pt x="2588260" y="786130"/>
                        </a:lnTo>
                        <a:cubicBezTo>
                          <a:pt x="2600960" y="786130"/>
                          <a:pt x="2606040" y="769620"/>
                          <a:pt x="2595880" y="762000"/>
                        </a:cubicBezTo>
                        <a:cubicBezTo>
                          <a:pt x="2518410" y="706120"/>
                          <a:pt x="2246630" y="791210"/>
                          <a:pt x="2202180" y="525780"/>
                        </a:cubicBezTo>
                        <a:cubicBezTo>
                          <a:pt x="2176780" y="370840"/>
                          <a:pt x="2152650" y="0"/>
                          <a:pt x="2152650" y="0"/>
                        </a:cubicBezTo>
                        <a:lnTo>
                          <a:pt x="1258570" y="0"/>
                        </a:lnTo>
                        <a:close/>
                      </a:path>
                    </a:pathLst>
                  </a:custGeom>
                  <a:solidFill>
                    <a:srgbClr val="BBBBBB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8" name="Dikdörtgen 27">
                  <a:extLst>
                    <a:ext uri="{FF2B5EF4-FFF2-40B4-BE49-F238E27FC236}">
                      <a16:creationId xmlns:a16="http://schemas.microsoft.com/office/drawing/2014/main" id="{5B01B8F1-1AD5-1B55-97C5-79E8AEFB705F}"/>
                    </a:ext>
                  </a:extLst>
                </p:cNvPr>
                <p:cNvSpPr/>
                <p:nvPr/>
              </p:nvSpPr>
              <p:spPr>
                <a:xfrm>
                  <a:off x="3340223" y="4152900"/>
                  <a:ext cx="11975977" cy="4267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6" name="TextBox 17">
                <a:extLst>
                  <a:ext uri="{FF2B5EF4-FFF2-40B4-BE49-F238E27FC236}">
                    <a16:creationId xmlns:a16="http://schemas.microsoft.com/office/drawing/2014/main" id="{A9D36378-2841-8E72-16FF-5C40DB06949A}"/>
                  </a:ext>
                </a:extLst>
              </p:cNvPr>
              <p:cNvSpPr txBox="1"/>
              <p:nvPr/>
            </p:nvSpPr>
            <p:spPr>
              <a:xfrm>
                <a:off x="3629053" y="4914237"/>
                <a:ext cx="11398317" cy="244442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2009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2025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yas = </a:t>
                </a: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- </a:t>
                </a: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endPara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endParaRPr>
              </a:p>
            </p:txBody>
          </p:sp>
        </p:grpSp>
        <p:pic>
          <p:nvPicPr>
            <p:cNvPr id="23" name="Picture 2" descr="Html GIFs - Find &amp; Share on GIPHY">
              <a:extLst>
                <a:ext uri="{FF2B5EF4-FFF2-40B4-BE49-F238E27FC236}">
                  <a16:creationId xmlns:a16="http://schemas.microsoft.com/office/drawing/2014/main" id="{C851ADD6-9210-DC4D-B6E1-3FE1B9F0B8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041" y="4214918"/>
              <a:ext cx="7339300" cy="4239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810357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D0A5A3-C623-31D4-61FA-AE2512785B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11402D19-90BA-D061-F479-FFDEFBBEF9C2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837EB0DA-5827-424B-155A-AD50E2F2037A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84564760-D60D-5048-E78B-2B7A9889B42A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DFA79934-DEFD-389F-2EC6-FC264A4E7DF0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444D31E9-7DBC-7F34-E727-115EBD0C9FF3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546D21E4-907B-A622-C670-9DFEE75201CC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A7953DC3-6FB1-747D-080D-711635CAB52A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72807027-A0C3-F7AA-5D09-71DBE6450E5E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7DCF6FAC-1B38-33D1-C2E0-3772BFF2B1DC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A61C7C07-E704-D3D8-99F2-64B26398F81A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3FA0D740-932F-12E5-A48D-4AC20CB110E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4CFE51B6-798A-9795-6FEA-78635953493B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BB687896-8E2B-6898-C3F7-2FE053F62550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0BEA80D5-55B3-D2D2-FD05-2D12EE794E96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C3CC4C54-86CD-CEAB-CD72-B56FC15BC2C8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D33358B7-2F19-385F-A3D4-DB163FCED6EA}"/>
              </a:ext>
            </a:extLst>
          </p:cNvPr>
          <p:cNvSpPr txBox="1"/>
          <p:nvPr/>
        </p:nvSpPr>
        <p:spPr>
          <a:xfrm>
            <a:off x="1295400" y="2895263"/>
            <a:ext cx="6858000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Kullanıcıdan ismini ve ismini kaç kere ekrana yazdırmak istediğini alınız. İlgili sayı kadar kullanıcının adı ekrana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yazıdırılsın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. 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62F2BFD2-D2E2-6378-8331-427880A85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D293F73A-1A62-2559-B2AD-AB40274EFE3C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For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Döngüsü</a:t>
            </a: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34327FF5-76E3-5F4D-715C-1756106684E7}"/>
              </a:ext>
            </a:extLst>
          </p:cNvPr>
          <p:cNvGrpSpPr/>
          <p:nvPr/>
        </p:nvGrpSpPr>
        <p:grpSpPr>
          <a:xfrm>
            <a:off x="8991600" y="2628900"/>
            <a:ext cx="8990343" cy="7686368"/>
            <a:chOff x="2781854" y="3916888"/>
            <a:chExt cx="13029902" cy="6370112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7B52265E-27AA-D98E-2149-A1A33AF12680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19" name="Group 3">
                <a:extLst>
                  <a:ext uri="{FF2B5EF4-FFF2-40B4-BE49-F238E27FC236}">
                    <a16:creationId xmlns:a16="http://schemas.microsoft.com/office/drawing/2014/main" id="{1274AF3E-1978-08A3-71D8-74EA6040F4A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AB98A63F-DD95-5E98-ADFE-59BB57AF439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71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42330F8D-2651-3129-A7BD-19CEF49FACBB}"/>
                    </a:ext>
                  </a:extLst>
                </p:cNvPr>
                <p:cNvSpPr/>
                <p:nvPr/>
              </p:nvSpPr>
              <p:spPr>
                <a:xfrm>
                  <a:off x="0" y="4744417"/>
                  <a:ext cx="7467600" cy="466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69FECA5F-1264-569E-BB0F-A435DE0C0508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Dikdörtgen 19">
                <a:extLst>
                  <a:ext uri="{FF2B5EF4-FFF2-40B4-BE49-F238E27FC236}">
                    <a16:creationId xmlns:a16="http://schemas.microsoft.com/office/drawing/2014/main" id="{4E6FEFBA-0BD6-F68D-4842-2C9F9689696B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62371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81D86CA-9D07-4F29-EB44-62807C5939C0}"/>
                </a:ext>
              </a:extLst>
            </p:cNvPr>
            <p:cNvSpPr txBox="1"/>
            <p:nvPr/>
          </p:nvSpPr>
          <p:spPr>
            <a:xfrm>
              <a:off x="3340223" y="4853053"/>
              <a:ext cx="12313469" cy="229564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tr-TR" sz="30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isim = </a:t>
              </a:r>
              <a:r>
                <a:rPr lang="tr-TR" sz="30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input</a:t>
              </a:r>
              <a:r>
                <a:rPr lang="tr-TR" sz="30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("İsminizi giriniz: ")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30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adet = </a:t>
              </a:r>
              <a:r>
                <a:rPr lang="tr-TR" sz="30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int</a:t>
              </a:r>
              <a:r>
                <a:rPr lang="tr-TR" sz="30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</a:t>
              </a:r>
              <a:r>
                <a:rPr lang="tr-TR" sz="30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input</a:t>
              </a:r>
              <a:r>
                <a:rPr lang="tr-TR" sz="30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("İsminizi kaç kere yazdırmak istersiniz?: "))</a:t>
              </a:r>
            </a:p>
            <a:p>
              <a:pPr lvl="0">
                <a:spcBef>
                  <a:spcPct val="0"/>
                </a:spcBef>
                <a:defRPr/>
              </a:pPr>
              <a:endParaRPr lang="tr-TR" sz="30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tr-TR" sz="30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for</a:t>
              </a:r>
              <a:r>
                <a:rPr lang="tr-TR" sz="30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i in </a:t>
              </a:r>
              <a:r>
                <a:rPr lang="tr-TR" sz="30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range</a:t>
              </a:r>
              <a:r>
                <a:rPr lang="tr-TR" sz="30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(adet):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30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</a:t>
              </a:r>
              <a:r>
                <a:rPr lang="tr-TR" sz="30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lang="tr-TR" sz="30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(isim)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27610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D0B6A4-1CFA-2D90-B3B8-A9FC1A0019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9473DE9D-B646-CD0A-776F-DE03DBF1DB50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99634ADC-A14F-DB15-7700-1B5B2E5DDB86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2BF478AE-0F35-1A54-4AC5-EDC650592653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377DEE3E-6311-F266-C19A-D1F6D55DD14F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00043017-EBBC-EC45-10EA-9A861661D48B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BC4FADEA-B033-8BFB-5A21-F3B7BBD893EF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085FB84C-304E-529C-4181-B3A18CFBCA5B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19A3AED1-F42E-4D86-D6C7-5B33B8A38ED8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6089CA54-C61B-FA5C-8C69-975E48F78AA9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765DEDCA-F899-3F13-8DB0-B944A4818D09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B6118BF7-31FA-DB3A-7889-E8784CBECB8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6B4F79A9-40AF-A375-F229-7AE7B991044E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B7A3671B-8C0A-DCCC-4EE4-749E15AE0162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1C6E7BCB-F9AC-B93E-EB02-E4926A761971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85A2C2EB-3143-6732-A379-07D0133991A2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C2085763-972F-27C1-111D-3105510F8BFA}"/>
              </a:ext>
            </a:extLst>
          </p:cNvPr>
          <p:cNvSpPr txBox="1"/>
          <p:nvPr/>
        </p:nvSpPr>
        <p:spPr>
          <a:xfrm>
            <a:off x="1295400" y="2895263"/>
            <a:ext cx="16215486" cy="3016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Aşağıdaki koşu programına göre bir Python kodu yazınız:</a:t>
            </a: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	7 gün boyunca koşu yapılacaktır.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	İlk gün 2 km koşulacak ve her gün koşu mesafesi 2 km artırılacaktır.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	Program, her gün için “Gün X: Y km koş” şeklinde çıktılar üretmelidir.</a:t>
            </a: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Bu koşu programını ekrana yazdıran Python kodunu yazınız.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A351821B-56E4-67A9-535A-D3690A814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45FA9645-3652-AAE4-9899-07BE7EFD4276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For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Döngüsü</a:t>
            </a: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3279457A-4C8D-AD83-3780-92660E661F88}"/>
              </a:ext>
            </a:extLst>
          </p:cNvPr>
          <p:cNvGrpSpPr/>
          <p:nvPr/>
        </p:nvGrpSpPr>
        <p:grpSpPr>
          <a:xfrm>
            <a:off x="6518225" y="6326789"/>
            <a:ext cx="5251549" cy="3960211"/>
            <a:chOff x="5308820" y="3906555"/>
            <a:chExt cx="7962346" cy="6370112"/>
          </a:xfrm>
        </p:grpSpPr>
        <p:grpSp>
          <p:nvGrpSpPr>
            <p:cNvPr id="21" name="Grup 20">
              <a:extLst>
                <a:ext uri="{FF2B5EF4-FFF2-40B4-BE49-F238E27FC236}">
                  <a16:creationId xmlns:a16="http://schemas.microsoft.com/office/drawing/2014/main" id="{0B7557C2-FA4D-E928-956A-EB1A8EA2DBD1}"/>
                </a:ext>
              </a:extLst>
            </p:cNvPr>
            <p:cNvGrpSpPr/>
            <p:nvPr/>
          </p:nvGrpSpPr>
          <p:grpSpPr>
            <a:xfrm>
              <a:off x="5308820" y="3906555"/>
              <a:ext cx="7962346" cy="6370112"/>
              <a:chOff x="2781854" y="3916888"/>
              <a:chExt cx="13029902" cy="6370112"/>
            </a:xfrm>
          </p:grpSpPr>
          <p:grpSp>
            <p:nvGrpSpPr>
              <p:cNvPr id="24" name="Grup 23">
                <a:extLst>
                  <a:ext uri="{FF2B5EF4-FFF2-40B4-BE49-F238E27FC236}">
                    <a16:creationId xmlns:a16="http://schemas.microsoft.com/office/drawing/2014/main" id="{9C7198DF-322B-7564-AB5A-7BBC0B91F989}"/>
                  </a:ext>
                </a:extLst>
              </p:cNvPr>
              <p:cNvGrpSpPr/>
              <p:nvPr/>
            </p:nvGrpSpPr>
            <p:grpSpPr>
              <a:xfrm>
                <a:off x="2781854" y="3916888"/>
                <a:ext cx="13029902" cy="6370112"/>
                <a:chOff x="2781854" y="3872603"/>
                <a:chExt cx="13029902" cy="6370112"/>
              </a:xfrm>
            </p:grpSpPr>
            <p:grpSp>
              <p:nvGrpSpPr>
                <p:cNvPr id="27" name="Group 3">
                  <a:extLst>
                    <a:ext uri="{FF2B5EF4-FFF2-40B4-BE49-F238E27FC236}">
                      <a16:creationId xmlns:a16="http://schemas.microsoft.com/office/drawing/2014/main" id="{E6428213-1EDF-DC2A-1C56-9E6BD11FFA0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81854" y="3872603"/>
                  <a:ext cx="13029902" cy="6370112"/>
                  <a:chOff x="0" y="0"/>
                  <a:chExt cx="7467600" cy="6002020"/>
                </a:xfrm>
              </p:grpSpPr>
              <p:sp>
                <p:nvSpPr>
                  <p:cNvPr id="29" name="Freeform 4">
                    <a:extLst>
                      <a:ext uri="{FF2B5EF4-FFF2-40B4-BE49-F238E27FC236}">
                        <a16:creationId xmlns:a16="http://schemas.microsoft.com/office/drawing/2014/main" id="{A80518F0-0523-763A-F1ED-64D3E7F499E8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467600" cy="4513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4513580">
                        <a:moveTo>
                          <a:pt x="7127240" y="0"/>
                        </a:moveTo>
                        <a:lnTo>
                          <a:pt x="340360" y="0"/>
                        </a:lnTo>
                        <a:cubicBezTo>
                          <a:pt x="152400" y="0"/>
                          <a:pt x="0" y="152400"/>
                          <a:pt x="0" y="340360"/>
                        </a:cubicBezTo>
                        <a:lnTo>
                          <a:pt x="0" y="4513580"/>
                        </a:lnTo>
                        <a:lnTo>
                          <a:pt x="7467600" y="4513580"/>
                        </a:lnTo>
                        <a:lnTo>
                          <a:pt x="7467600" y="340360"/>
                        </a:lnTo>
                        <a:cubicBezTo>
                          <a:pt x="7467600" y="152400"/>
                          <a:pt x="7315200" y="0"/>
                          <a:pt x="7127240" y="0"/>
                        </a:cubicBezTo>
                        <a:close/>
                        <a:moveTo>
                          <a:pt x="7142480" y="4188460"/>
                        </a:moveTo>
                        <a:lnTo>
                          <a:pt x="314961" y="4188460"/>
                        </a:lnTo>
                        <a:lnTo>
                          <a:pt x="314961" y="353060"/>
                        </a:lnTo>
                        <a:lnTo>
                          <a:pt x="7142480" y="353060"/>
                        </a:lnTo>
                        <a:lnTo>
                          <a:pt x="7142480" y="41884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Freeform 5">
                    <a:extLst>
                      <a:ext uri="{FF2B5EF4-FFF2-40B4-BE49-F238E27FC236}">
                        <a16:creationId xmlns:a16="http://schemas.microsoft.com/office/drawing/2014/main" id="{4A9BC076-9EFE-0330-C4E5-D219F21F3F50}"/>
                      </a:ext>
                    </a:extLst>
                  </p:cNvPr>
                  <p:cNvSpPr/>
                  <p:nvPr/>
                </p:nvSpPr>
                <p:spPr>
                  <a:xfrm>
                    <a:off x="0" y="4514850"/>
                    <a:ext cx="7467600" cy="695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695960">
                        <a:moveTo>
                          <a:pt x="0" y="355600"/>
                        </a:moveTo>
                        <a:cubicBezTo>
                          <a:pt x="0" y="543560"/>
                          <a:pt x="152400" y="695960"/>
                          <a:pt x="340360" y="695960"/>
                        </a:cubicBezTo>
                        <a:lnTo>
                          <a:pt x="7127240" y="695960"/>
                        </a:lnTo>
                        <a:cubicBezTo>
                          <a:pt x="7315200" y="695960"/>
                          <a:pt x="7467600" y="543560"/>
                          <a:pt x="7467600" y="355600"/>
                        </a:cubicBezTo>
                        <a:lnTo>
                          <a:pt x="7467600" y="0"/>
                        </a:lnTo>
                        <a:lnTo>
                          <a:pt x="0" y="0"/>
                        </a:lnTo>
                        <a:lnTo>
                          <a:pt x="0" y="355600"/>
                        </a:lnTo>
                        <a:close/>
                      </a:path>
                    </a:pathLst>
                  </a:custGeom>
                  <a:solidFill>
                    <a:srgbClr val="E9E9E9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" name="Freeform 6">
                    <a:extLst>
                      <a:ext uri="{FF2B5EF4-FFF2-40B4-BE49-F238E27FC236}">
                        <a16:creationId xmlns:a16="http://schemas.microsoft.com/office/drawing/2014/main" id="{30E0CCCC-C7C6-DC64-1C7D-671532918D65}"/>
                      </a:ext>
                    </a:extLst>
                  </p:cNvPr>
                  <p:cNvSpPr/>
                  <p:nvPr/>
                </p:nvSpPr>
                <p:spPr>
                  <a:xfrm>
                    <a:off x="2429510" y="5210810"/>
                    <a:ext cx="2606040" cy="791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6040" h="791210">
                        <a:moveTo>
                          <a:pt x="1258570" y="0"/>
                        </a:moveTo>
                        <a:lnTo>
                          <a:pt x="453390" y="0"/>
                        </a:lnTo>
                        <a:cubicBezTo>
                          <a:pt x="453390" y="0"/>
                          <a:pt x="429260" y="370840"/>
                          <a:pt x="403860" y="525780"/>
                        </a:cubicBezTo>
                        <a:cubicBezTo>
                          <a:pt x="359410" y="791210"/>
                          <a:pt x="87630" y="706120"/>
                          <a:pt x="10160" y="762000"/>
                        </a:cubicBezTo>
                        <a:cubicBezTo>
                          <a:pt x="0" y="769620"/>
                          <a:pt x="5080" y="786130"/>
                          <a:pt x="17780" y="786130"/>
                        </a:cubicBezTo>
                        <a:lnTo>
                          <a:pt x="2588260" y="786130"/>
                        </a:lnTo>
                        <a:cubicBezTo>
                          <a:pt x="2600960" y="786130"/>
                          <a:pt x="2606040" y="769620"/>
                          <a:pt x="2595880" y="762000"/>
                        </a:cubicBezTo>
                        <a:cubicBezTo>
                          <a:pt x="2518410" y="706120"/>
                          <a:pt x="2246630" y="791210"/>
                          <a:pt x="2202180" y="525780"/>
                        </a:cubicBezTo>
                        <a:cubicBezTo>
                          <a:pt x="2176780" y="370840"/>
                          <a:pt x="2152650" y="0"/>
                          <a:pt x="2152650" y="0"/>
                        </a:cubicBezTo>
                        <a:lnTo>
                          <a:pt x="1258570" y="0"/>
                        </a:lnTo>
                        <a:close/>
                      </a:path>
                    </a:pathLst>
                  </a:custGeom>
                  <a:solidFill>
                    <a:srgbClr val="BBBBBB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8" name="Dikdörtgen 27">
                  <a:extLst>
                    <a:ext uri="{FF2B5EF4-FFF2-40B4-BE49-F238E27FC236}">
                      <a16:creationId xmlns:a16="http://schemas.microsoft.com/office/drawing/2014/main" id="{21BDDA16-6A75-3C25-7E4A-640481C86C70}"/>
                    </a:ext>
                  </a:extLst>
                </p:cNvPr>
                <p:cNvSpPr/>
                <p:nvPr/>
              </p:nvSpPr>
              <p:spPr>
                <a:xfrm>
                  <a:off x="3340223" y="4152900"/>
                  <a:ext cx="11975977" cy="4267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6" name="TextBox 17">
                <a:extLst>
                  <a:ext uri="{FF2B5EF4-FFF2-40B4-BE49-F238E27FC236}">
                    <a16:creationId xmlns:a16="http://schemas.microsoft.com/office/drawing/2014/main" id="{A7185DD5-D348-5A43-60A4-C158BFF29654}"/>
                  </a:ext>
                </a:extLst>
              </p:cNvPr>
              <p:cNvSpPr txBox="1"/>
              <p:nvPr/>
            </p:nvSpPr>
            <p:spPr>
              <a:xfrm>
                <a:off x="3629053" y="4914237"/>
                <a:ext cx="11398317" cy="244442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2009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2025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yas = </a:t>
                </a: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- </a:t>
                </a: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endPara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endParaRPr>
              </a:p>
            </p:txBody>
          </p:sp>
        </p:grpSp>
        <p:pic>
          <p:nvPicPr>
            <p:cNvPr id="23" name="Picture 2" descr="Html GIFs - Find &amp; Share on GIPHY">
              <a:extLst>
                <a:ext uri="{FF2B5EF4-FFF2-40B4-BE49-F238E27FC236}">
                  <a16:creationId xmlns:a16="http://schemas.microsoft.com/office/drawing/2014/main" id="{0393DE60-8E65-7323-8294-307DB5F75F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041" y="4214918"/>
              <a:ext cx="7339300" cy="4239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561084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DD620A-C382-3472-CD27-A244F864C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Learn Python the fun way">
            <a:extLst>
              <a:ext uri="{FF2B5EF4-FFF2-40B4-BE49-F238E27FC236}">
                <a16:creationId xmlns:a16="http://schemas.microsoft.com/office/drawing/2014/main" id="{734731DD-B3AA-317B-A147-08A44A0982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96"/>
          <a:stretch>
            <a:fillRect/>
          </a:stretch>
        </p:blipFill>
        <p:spPr bwMode="auto">
          <a:xfrm>
            <a:off x="25400" y="0"/>
            <a:ext cx="182626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5">
            <a:extLst>
              <a:ext uri="{FF2B5EF4-FFF2-40B4-BE49-F238E27FC236}">
                <a16:creationId xmlns:a16="http://schemas.microsoft.com/office/drawing/2014/main" id="{AEF4ADB9-70B8-4888-CFB3-C0452B20B9D9}"/>
              </a:ext>
            </a:extLst>
          </p:cNvPr>
          <p:cNvGrpSpPr/>
          <p:nvPr/>
        </p:nvGrpSpPr>
        <p:grpSpPr>
          <a:xfrm>
            <a:off x="381000" y="3297598"/>
            <a:ext cx="6629400" cy="2121556"/>
            <a:chOff x="0" y="0"/>
            <a:chExt cx="2948376" cy="8128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D0E942F1-2EA4-D49E-26F4-8460D44FDB6E}"/>
                </a:ext>
              </a:extLst>
            </p:cNvPr>
            <p:cNvSpPr/>
            <p:nvPr/>
          </p:nvSpPr>
          <p:spPr>
            <a:xfrm>
              <a:off x="0" y="0"/>
              <a:ext cx="2948376" cy="812800"/>
            </a:xfrm>
            <a:custGeom>
              <a:avLst/>
              <a:gdLst/>
              <a:ahLst/>
              <a:cxnLst/>
              <a:rect l="l" t="t" r="r" b="b"/>
              <a:pathLst>
                <a:path w="2948376" h="812800">
                  <a:moveTo>
                    <a:pt x="35270" y="0"/>
                  </a:moveTo>
                  <a:lnTo>
                    <a:pt x="2913105" y="0"/>
                  </a:lnTo>
                  <a:cubicBezTo>
                    <a:pt x="2932585" y="0"/>
                    <a:pt x="2948376" y="15791"/>
                    <a:pt x="2948376" y="35270"/>
                  </a:cubicBezTo>
                  <a:lnTo>
                    <a:pt x="2948376" y="777530"/>
                  </a:lnTo>
                  <a:cubicBezTo>
                    <a:pt x="2948376" y="797009"/>
                    <a:pt x="2932585" y="812800"/>
                    <a:pt x="2913105" y="812800"/>
                  </a:cubicBezTo>
                  <a:lnTo>
                    <a:pt x="35270" y="812800"/>
                  </a:lnTo>
                  <a:cubicBezTo>
                    <a:pt x="15791" y="812800"/>
                    <a:pt x="0" y="797009"/>
                    <a:pt x="0" y="777530"/>
                  </a:cubicBezTo>
                  <a:lnTo>
                    <a:pt x="0" y="35270"/>
                  </a:lnTo>
                  <a:cubicBezTo>
                    <a:pt x="0" y="15791"/>
                    <a:pt x="15791" y="0"/>
                    <a:pt x="35270" y="0"/>
                  </a:cubicBezTo>
                  <a:close/>
                </a:path>
              </a:pathLst>
            </a:custGeom>
            <a:solidFill>
              <a:srgbClr val="FFC535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619B7BB7-C4C3-913C-4BAA-1B7ADD16348A}"/>
                </a:ext>
              </a:extLst>
            </p:cNvPr>
            <p:cNvSpPr txBox="1"/>
            <p:nvPr/>
          </p:nvSpPr>
          <p:spPr>
            <a:xfrm>
              <a:off x="0" y="-38100"/>
              <a:ext cx="2948376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8B7A8A86-CD6D-EFDC-230E-21C76B4663B0}"/>
              </a:ext>
            </a:extLst>
          </p:cNvPr>
          <p:cNvSpPr txBox="1"/>
          <p:nvPr/>
        </p:nvSpPr>
        <p:spPr>
          <a:xfrm>
            <a:off x="914400" y="3600449"/>
            <a:ext cx="10138647" cy="1267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32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Döngüler</a:t>
            </a:r>
            <a:endParaRPr kumimoji="0" lang="en-US" sz="732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0" name="Slayt Numarası Yer Tutucusu 9">
            <a:extLst>
              <a:ext uri="{FF2B5EF4-FFF2-40B4-BE49-F238E27FC236}">
                <a16:creationId xmlns:a16="http://schemas.microsoft.com/office/drawing/2014/main" id="{B1728B84-715D-9B09-B7FA-786AD569A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</p:spTree>
    <p:extLst>
      <p:ext uri="{BB962C8B-B14F-4D97-AF65-F5344CB8AC3E}">
        <p14:creationId xmlns:p14="http://schemas.microsoft.com/office/powerpoint/2010/main" val="17004326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A6AE4A-84EC-309B-E056-1A6DF421B7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7A88B332-7F82-1089-DF1C-BC26F76829F9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3A7EA60E-5FD4-35E7-2F90-E7376933066D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702E2813-8403-2125-3853-90CE692BF0CB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15F72D2D-1574-9DD1-96D5-B2EBE3A3703F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2D2ED573-135D-B83F-B81B-3E3DACFB78C6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537D2AFC-35B6-9C5C-B8D5-81E2FD49CD52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BD8E079E-398F-446C-D9B0-B336C855BB61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3A092ED5-083F-E4A0-3CE7-BB308661AC6C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886D9048-4F89-4F2A-D1DE-C2745B46DFBA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FBD6C53D-40D2-C272-7720-BF7BCF5EDBDC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0C4ED0CA-A1C5-8CDB-6858-459EE91A37E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B57EAB6E-B633-D3FA-CA90-C3239855C075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755C0FCA-023D-CB51-14F4-5AF4EAEB64A1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2F2D7B93-5BDF-8A84-C432-412CAAA87480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D1D88C28-C63E-6724-D51C-19E3761DE7EC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99F558EC-B4D6-F587-668A-68762E6680B3}"/>
              </a:ext>
            </a:extLst>
          </p:cNvPr>
          <p:cNvSpPr txBox="1"/>
          <p:nvPr/>
        </p:nvSpPr>
        <p:spPr>
          <a:xfrm>
            <a:off x="1295400" y="2895263"/>
            <a:ext cx="685800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Spor uygulaması: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AD436605-8773-FC98-167C-FE436642B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40F4B8A2-57EB-DCFD-4FFA-ACDEC31AF2BD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For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Döngüsü</a:t>
            </a: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A5025D1C-9DB2-4CEE-6B47-CF506707A599}"/>
              </a:ext>
            </a:extLst>
          </p:cNvPr>
          <p:cNvGrpSpPr/>
          <p:nvPr/>
        </p:nvGrpSpPr>
        <p:grpSpPr>
          <a:xfrm>
            <a:off x="8991600" y="2628900"/>
            <a:ext cx="8990343" cy="7686368"/>
            <a:chOff x="2781854" y="3916888"/>
            <a:chExt cx="13029902" cy="6370112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41F05821-1E87-C811-049C-FB9A4AF86157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19" name="Group 3">
                <a:extLst>
                  <a:ext uri="{FF2B5EF4-FFF2-40B4-BE49-F238E27FC236}">
                    <a16:creationId xmlns:a16="http://schemas.microsoft.com/office/drawing/2014/main" id="{3ECFAF6C-6CE5-D78F-D5FD-0898D4A5237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553C2C76-C97D-D3F7-78D0-7548265A8EE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71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C112615B-1A4D-DC83-30A5-273AB6315E22}"/>
                    </a:ext>
                  </a:extLst>
                </p:cNvPr>
                <p:cNvSpPr/>
                <p:nvPr/>
              </p:nvSpPr>
              <p:spPr>
                <a:xfrm>
                  <a:off x="0" y="4744417"/>
                  <a:ext cx="7467600" cy="466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92E90DA5-CD98-CC43-A698-DECB799DA828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Dikdörtgen 19">
                <a:extLst>
                  <a:ext uri="{FF2B5EF4-FFF2-40B4-BE49-F238E27FC236}">
                    <a16:creationId xmlns:a16="http://schemas.microsoft.com/office/drawing/2014/main" id="{64488052-4949-79A3-F394-EF7853C34836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62371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C4A104B-E79B-716F-35A0-EB62867AE7C3}"/>
                </a:ext>
              </a:extLst>
            </p:cNvPr>
            <p:cNvSpPr txBox="1"/>
            <p:nvPr/>
          </p:nvSpPr>
          <p:spPr>
            <a:xfrm>
              <a:off x="3214322" y="5395234"/>
              <a:ext cx="12313469" cy="153042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tr-TR" sz="30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lang="tr-TR" sz="30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("7 Günlük Koşu Programı:") 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30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for</a:t>
              </a:r>
              <a:r>
                <a:rPr lang="tr-TR" sz="30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lang="tr-TR" sz="30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gun</a:t>
              </a:r>
              <a:r>
                <a:rPr lang="tr-TR" sz="30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in </a:t>
              </a:r>
              <a:r>
                <a:rPr lang="tr-TR" sz="30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range</a:t>
              </a:r>
              <a:r>
                <a:rPr lang="tr-TR" sz="30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(1, 8): 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30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	km = </a:t>
              </a:r>
              <a:r>
                <a:rPr lang="tr-TR" sz="30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gun</a:t>
              </a:r>
              <a:r>
                <a:rPr lang="tr-TR" sz="30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* 2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30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	</a:t>
              </a:r>
              <a:r>
                <a:rPr lang="tr-TR" sz="30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lang="tr-TR" sz="30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</a:t>
              </a:r>
              <a:r>
                <a:rPr lang="tr-TR" sz="30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f"Gün</a:t>
              </a:r>
              <a:r>
                <a:rPr lang="tr-TR" sz="30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{</a:t>
              </a:r>
              <a:r>
                <a:rPr lang="tr-TR" sz="30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gun</a:t>
              </a:r>
              <a:r>
                <a:rPr lang="tr-TR" sz="30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}: {km} km koş")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96020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7DC453-EF5E-7241-4A2B-34A117B443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78FE859E-5286-A9E4-BAF0-309AE1D3C793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31BE5748-235A-8503-12B6-F72EA7CE2E3C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8DB20E46-9985-8998-B024-AD675142239D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548F523A-6E62-A4EB-179A-BFA00A934C0E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1824D1FF-2902-845A-12DE-EF89C846AD56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E40211E7-CAD1-C37D-E381-57FAF815E869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3BD6FBDC-0A75-5C3D-C2E4-C651104CD462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1FDAF5FA-5047-76E4-46E1-CE970F8ECCE7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DC7F0CD4-2EF1-1A1B-D285-FA15C156C1EF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82C36D04-23FE-22F2-3B9E-284B01F1422F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74262224-C97A-7D30-55CC-EB3DF0AE99B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99D9A0D1-02BB-7798-920E-F47BF7411EBE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A820FB4E-3406-5972-A91D-BAE83FB89622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5AB08EAE-DD4C-FFDB-8F01-0F05F0AD0749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0B6D61E9-F4E8-A613-97F1-A0586D51E752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D535AF14-24C9-2C98-A4BD-8E0E3CB52C57}"/>
              </a:ext>
            </a:extLst>
          </p:cNvPr>
          <p:cNvSpPr txBox="1"/>
          <p:nvPr/>
        </p:nvSpPr>
        <p:spPr>
          <a:xfrm>
            <a:off x="1295400" y="2895263"/>
            <a:ext cx="16215486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for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döngüsü ile 1’den 10’a kadar olan sayıların toplamını bularak ekrana yazdırınız.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5497F9D7-BEC0-B1D0-EBD8-156CBEA32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463E188A-3864-6812-3B42-F12E6B2BF9EA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For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Döngüsü</a:t>
            </a: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AEADFB2E-F195-3205-BC5F-2EC2AC1ED7F7}"/>
              </a:ext>
            </a:extLst>
          </p:cNvPr>
          <p:cNvGrpSpPr/>
          <p:nvPr/>
        </p:nvGrpSpPr>
        <p:grpSpPr>
          <a:xfrm>
            <a:off x="6518225" y="6326789"/>
            <a:ext cx="5251549" cy="3960211"/>
            <a:chOff x="5308820" y="3906555"/>
            <a:chExt cx="7962346" cy="6370112"/>
          </a:xfrm>
        </p:grpSpPr>
        <p:grpSp>
          <p:nvGrpSpPr>
            <p:cNvPr id="21" name="Grup 20">
              <a:extLst>
                <a:ext uri="{FF2B5EF4-FFF2-40B4-BE49-F238E27FC236}">
                  <a16:creationId xmlns:a16="http://schemas.microsoft.com/office/drawing/2014/main" id="{74A53A20-4E20-AF83-4D67-31BFB944B09C}"/>
                </a:ext>
              </a:extLst>
            </p:cNvPr>
            <p:cNvGrpSpPr/>
            <p:nvPr/>
          </p:nvGrpSpPr>
          <p:grpSpPr>
            <a:xfrm>
              <a:off x="5308820" y="3906555"/>
              <a:ext cx="7962346" cy="6370112"/>
              <a:chOff x="2781854" y="3916888"/>
              <a:chExt cx="13029902" cy="6370112"/>
            </a:xfrm>
          </p:grpSpPr>
          <p:grpSp>
            <p:nvGrpSpPr>
              <p:cNvPr id="24" name="Grup 23">
                <a:extLst>
                  <a:ext uri="{FF2B5EF4-FFF2-40B4-BE49-F238E27FC236}">
                    <a16:creationId xmlns:a16="http://schemas.microsoft.com/office/drawing/2014/main" id="{4DD4564F-066D-C376-FD90-95209A86701F}"/>
                  </a:ext>
                </a:extLst>
              </p:cNvPr>
              <p:cNvGrpSpPr/>
              <p:nvPr/>
            </p:nvGrpSpPr>
            <p:grpSpPr>
              <a:xfrm>
                <a:off x="2781854" y="3916888"/>
                <a:ext cx="13029902" cy="6370112"/>
                <a:chOff x="2781854" y="3872603"/>
                <a:chExt cx="13029902" cy="6370112"/>
              </a:xfrm>
            </p:grpSpPr>
            <p:grpSp>
              <p:nvGrpSpPr>
                <p:cNvPr id="27" name="Group 3">
                  <a:extLst>
                    <a:ext uri="{FF2B5EF4-FFF2-40B4-BE49-F238E27FC236}">
                      <a16:creationId xmlns:a16="http://schemas.microsoft.com/office/drawing/2014/main" id="{F07B0DA5-2F4D-5952-FA3F-7310E883B367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81854" y="3872603"/>
                  <a:ext cx="13029902" cy="6370112"/>
                  <a:chOff x="0" y="0"/>
                  <a:chExt cx="7467600" cy="6002020"/>
                </a:xfrm>
              </p:grpSpPr>
              <p:sp>
                <p:nvSpPr>
                  <p:cNvPr id="29" name="Freeform 4">
                    <a:extLst>
                      <a:ext uri="{FF2B5EF4-FFF2-40B4-BE49-F238E27FC236}">
                        <a16:creationId xmlns:a16="http://schemas.microsoft.com/office/drawing/2014/main" id="{C1B172BB-5A14-A55A-60E5-2D460C616E66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467600" cy="4513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4513580">
                        <a:moveTo>
                          <a:pt x="7127240" y="0"/>
                        </a:moveTo>
                        <a:lnTo>
                          <a:pt x="340360" y="0"/>
                        </a:lnTo>
                        <a:cubicBezTo>
                          <a:pt x="152400" y="0"/>
                          <a:pt x="0" y="152400"/>
                          <a:pt x="0" y="340360"/>
                        </a:cubicBezTo>
                        <a:lnTo>
                          <a:pt x="0" y="4513580"/>
                        </a:lnTo>
                        <a:lnTo>
                          <a:pt x="7467600" y="4513580"/>
                        </a:lnTo>
                        <a:lnTo>
                          <a:pt x="7467600" y="340360"/>
                        </a:lnTo>
                        <a:cubicBezTo>
                          <a:pt x="7467600" y="152400"/>
                          <a:pt x="7315200" y="0"/>
                          <a:pt x="7127240" y="0"/>
                        </a:cubicBezTo>
                        <a:close/>
                        <a:moveTo>
                          <a:pt x="7142480" y="4188460"/>
                        </a:moveTo>
                        <a:lnTo>
                          <a:pt x="314961" y="4188460"/>
                        </a:lnTo>
                        <a:lnTo>
                          <a:pt x="314961" y="353060"/>
                        </a:lnTo>
                        <a:lnTo>
                          <a:pt x="7142480" y="353060"/>
                        </a:lnTo>
                        <a:lnTo>
                          <a:pt x="7142480" y="41884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Freeform 5">
                    <a:extLst>
                      <a:ext uri="{FF2B5EF4-FFF2-40B4-BE49-F238E27FC236}">
                        <a16:creationId xmlns:a16="http://schemas.microsoft.com/office/drawing/2014/main" id="{AB1570AA-12CA-D2D2-C177-837F4967EDFF}"/>
                      </a:ext>
                    </a:extLst>
                  </p:cNvPr>
                  <p:cNvSpPr/>
                  <p:nvPr/>
                </p:nvSpPr>
                <p:spPr>
                  <a:xfrm>
                    <a:off x="0" y="4514850"/>
                    <a:ext cx="7467600" cy="695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695960">
                        <a:moveTo>
                          <a:pt x="0" y="355600"/>
                        </a:moveTo>
                        <a:cubicBezTo>
                          <a:pt x="0" y="543560"/>
                          <a:pt x="152400" y="695960"/>
                          <a:pt x="340360" y="695960"/>
                        </a:cubicBezTo>
                        <a:lnTo>
                          <a:pt x="7127240" y="695960"/>
                        </a:lnTo>
                        <a:cubicBezTo>
                          <a:pt x="7315200" y="695960"/>
                          <a:pt x="7467600" y="543560"/>
                          <a:pt x="7467600" y="355600"/>
                        </a:cubicBezTo>
                        <a:lnTo>
                          <a:pt x="7467600" y="0"/>
                        </a:lnTo>
                        <a:lnTo>
                          <a:pt x="0" y="0"/>
                        </a:lnTo>
                        <a:lnTo>
                          <a:pt x="0" y="355600"/>
                        </a:lnTo>
                        <a:close/>
                      </a:path>
                    </a:pathLst>
                  </a:custGeom>
                  <a:solidFill>
                    <a:srgbClr val="E9E9E9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" name="Freeform 6">
                    <a:extLst>
                      <a:ext uri="{FF2B5EF4-FFF2-40B4-BE49-F238E27FC236}">
                        <a16:creationId xmlns:a16="http://schemas.microsoft.com/office/drawing/2014/main" id="{314C3C76-684E-94F0-B453-4B13FD52AC95}"/>
                      </a:ext>
                    </a:extLst>
                  </p:cNvPr>
                  <p:cNvSpPr/>
                  <p:nvPr/>
                </p:nvSpPr>
                <p:spPr>
                  <a:xfrm>
                    <a:off x="2429510" y="5210810"/>
                    <a:ext cx="2606040" cy="791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6040" h="791210">
                        <a:moveTo>
                          <a:pt x="1258570" y="0"/>
                        </a:moveTo>
                        <a:lnTo>
                          <a:pt x="453390" y="0"/>
                        </a:lnTo>
                        <a:cubicBezTo>
                          <a:pt x="453390" y="0"/>
                          <a:pt x="429260" y="370840"/>
                          <a:pt x="403860" y="525780"/>
                        </a:cubicBezTo>
                        <a:cubicBezTo>
                          <a:pt x="359410" y="791210"/>
                          <a:pt x="87630" y="706120"/>
                          <a:pt x="10160" y="762000"/>
                        </a:cubicBezTo>
                        <a:cubicBezTo>
                          <a:pt x="0" y="769620"/>
                          <a:pt x="5080" y="786130"/>
                          <a:pt x="17780" y="786130"/>
                        </a:cubicBezTo>
                        <a:lnTo>
                          <a:pt x="2588260" y="786130"/>
                        </a:lnTo>
                        <a:cubicBezTo>
                          <a:pt x="2600960" y="786130"/>
                          <a:pt x="2606040" y="769620"/>
                          <a:pt x="2595880" y="762000"/>
                        </a:cubicBezTo>
                        <a:cubicBezTo>
                          <a:pt x="2518410" y="706120"/>
                          <a:pt x="2246630" y="791210"/>
                          <a:pt x="2202180" y="525780"/>
                        </a:cubicBezTo>
                        <a:cubicBezTo>
                          <a:pt x="2176780" y="370840"/>
                          <a:pt x="2152650" y="0"/>
                          <a:pt x="2152650" y="0"/>
                        </a:cubicBezTo>
                        <a:lnTo>
                          <a:pt x="1258570" y="0"/>
                        </a:lnTo>
                        <a:close/>
                      </a:path>
                    </a:pathLst>
                  </a:custGeom>
                  <a:solidFill>
                    <a:srgbClr val="BBBBBB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8" name="Dikdörtgen 27">
                  <a:extLst>
                    <a:ext uri="{FF2B5EF4-FFF2-40B4-BE49-F238E27FC236}">
                      <a16:creationId xmlns:a16="http://schemas.microsoft.com/office/drawing/2014/main" id="{BC7AF0FC-02CB-6C41-74AA-177224947706}"/>
                    </a:ext>
                  </a:extLst>
                </p:cNvPr>
                <p:cNvSpPr/>
                <p:nvPr/>
              </p:nvSpPr>
              <p:spPr>
                <a:xfrm>
                  <a:off x="3340223" y="4152900"/>
                  <a:ext cx="11975977" cy="4267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6" name="TextBox 17">
                <a:extLst>
                  <a:ext uri="{FF2B5EF4-FFF2-40B4-BE49-F238E27FC236}">
                    <a16:creationId xmlns:a16="http://schemas.microsoft.com/office/drawing/2014/main" id="{B9B1BD29-979B-7D84-268A-176A3A4C3151}"/>
                  </a:ext>
                </a:extLst>
              </p:cNvPr>
              <p:cNvSpPr txBox="1"/>
              <p:nvPr/>
            </p:nvSpPr>
            <p:spPr>
              <a:xfrm>
                <a:off x="3629053" y="4914237"/>
                <a:ext cx="11398317" cy="244442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2009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2025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yas = </a:t>
                </a: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- </a:t>
                </a: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endPara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endParaRPr>
              </a:p>
            </p:txBody>
          </p:sp>
        </p:grpSp>
        <p:pic>
          <p:nvPicPr>
            <p:cNvPr id="23" name="Picture 2" descr="Html GIFs - Find &amp; Share on GIPHY">
              <a:extLst>
                <a:ext uri="{FF2B5EF4-FFF2-40B4-BE49-F238E27FC236}">
                  <a16:creationId xmlns:a16="http://schemas.microsoft.com/office/drawing/2014/main" id="{479B8C87-0158-02B0-5200-A8184D2CEC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041" y="4214918"/>
              <a:ext cx="7339300" cy="4239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01595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41C954-C5A6-F058-9C91-56A939097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7C7ACD69-432A-F0AB-1F40-D9259F93BB8B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F40A1F9D-B0DF-6280-9B66-547408EB5B98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5204A6F5-F343-87EE-6250-3B26F2B8D77E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76AD1F8D-E30D-CC04-E7AA-BE5B737E079F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F8AC8EA1-4310-EF7B-B43F-D54EF5B5F9A4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BB94517B-85DA-C291-1D02-2B40AC9606AE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BDF88EE2-6671-7CFC-AD66-183D795170A8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6685225D-7C51-2FE1-9694-BB002000391A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233DF9F5-79A9-9621-CA5C-8952D08C01AF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BD81C54C-8F3E-595C-E75E-B0CE1756BE93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EB785F71-0C3F-9D42-4441-1048E9D681D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B254F44A-6D06-5068-681F-82B98C25FAB5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A185C70B-3383-C9D0-DF6F-43CD301BDF41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B22F16DE-56A3-F9BD-A076-0E798D9698AB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55F1192B-63FF-B7C7-5D4A-C618EABFCB3E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E2C98E02-ABF3-7E1E-4BDD-F9FF5FE1D1A5}"/>
              </a:ext>
            </a:extLst>
          </p:cNvPr>
          <p:cNvSpPr txBox="1"/>
          <p:nvPr/>
        </p:nvSpPr>
        <p:spPr>
          <a:xfrm>
            <a:off x="1295400" y="2895263"/>
            <a:ext cx="6858000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for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döngüsü ile 1’den 10’a kadar olan sayıların toplamını bularak ekrana yazdırınız.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D76C76AE-4D6E-4464-C00A-F1BA6CC1E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AB3FF128-C079-4E6C-545D-305DF06CA93A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For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Döngüsü</a:t>
            </a: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705C1D7A-998B-5F5E-FAA9-B22A117CBD2C}"/>
              </a:ext>
            </a:extLst>
          </p:cNvPr>
          <p:cNvGrpSpPr/>
          <p:nvPr/>
        </p:nvGrpSpPr>
        <p:grpSpPr>
          <a:xfrm>
            <a:off x="8991600" y="2628900"/>
            <a:ext cx="8990343" cy="7686368"/>
            <a:chOff x="2781854" y="3916888"/>
            <a:chExt cx="13029902" cy="6370112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BD1AF7B1-B07D-8BA5-008D-9BF1B49BFDFC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19" name="Group 3">
                <a:extLst>
                  <a:ext uri="{FF2B5EF4-FFF2-40B4-BE49-F238E27FC236}">
                    <a16:creationId xmlns:a16="http://schemas.microsoft.com/office/drawing/2014/main" id="{ADA89475-5B1B-894D-DD0E-E884B6FD949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B0A3CF4B-0E4C-2280-85A0-94E74023BD9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71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B4ADEFF8-4B42-5CDF-2098-B345324A06F3}"/>
                    </a:ext>
                  </a:extLst>
                </p:cNvPr>
                <p:cNvSpPr/>
                <p:nvPr/>
              </p:nvSpPr>
              <p:spPr>
                <a:xfrm>
                  <a:off x="0" y="4744417"/>
                  <a:ext cx="7467600" cy="466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0E39180F-12AC-1744-EC6F-BA6D60B435BD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Dikdörtgen 19">
                <a:extLst>
                  <a:ext uri="{FF2B5EF4-FFF2-40B4-BE49-F238E27FC236}">
                    <a16:creationId xmlns:a16="http://schemas.microsoft.com/office/drawing/2014/main" id="{E1B13B95-D7AE-0D24-B3E0-43E2DEFF7205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62371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E2770A6-4C5E-1A80-6985-B4EDE878BD20}"/>
                </a:ext>
              </a:extLst>
            </p:cNvPr>
            <p:cNvSpPr txBox="1"/>
            <p:nvPr/>
          </p:nvSpPr>
          <p:spPr>
            <a:xfrm>
              <a:off x="3214322" y="5395234"/>
              <a:ext cx="12313469" cy="229564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tr-TR" sz="30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toplam=0</a:t>
              </a:r>
            </a:p>
            <a:p>
              <a:pPr lvl="0">
                <a:spcBef>
                  <a:spcPct val="0"/>
                </a:spcBef>
                <a:defRPr/>
              </a:pPr>
              <a:endParaRPr lang="tr-TR" sz="30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tr-TR" sz="30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for</a:t>
              </a:r>
              <a:r>
                <a:rPr lang="tr-TR" sz="30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lang="tr-TR" sz="30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sayilar</a:t>
              </a:r>
              <a:r>
                <a:rPr lang="tr-TR" sz="30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in </a:t>
              </a:r>
              <a:r>
                <a:rPr lang="tr-TR" sz="30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range</a:t>
              </a:r>
              <a:r>
                <a:rPr lang="tr-TR" sz="30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(10):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30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toplam=</a:t>
              </a:r>
              <a:r>
                <a:rPr lang="tr-TR" sz="30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toplam+sayilar</a:t>
              </a:r>
              <a:endParaRPr lang="tr-TR" sz="30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endParaRPr lang="tr-TR" sz="30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tr-TR" sz="30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lang="tr-TR" sz="30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(“Sayıların toplamı= “,toplam)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60679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4776C-6691-45A7-D188-83A73BE249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50DA33A7-F1BE-905C-8B1D-DB108EFF32D5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055755C7-D206-6B3B-7F41-DFE2A53E6521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EEE63B24-D9ED-8C65-6703-62BDD2F00513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DD130680-77F1-AC09-CDB9-E14EAF5AD00B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BC00DBAB-F991-740A-A0C2-27941A69A6C9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E2C2B3F4-F5ED-7762-7364-49E4A796BC35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99B7AC15-9B47-2F82-A9E3-D92AE3F057F6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3E378D0C-9E98-7829-7EF9-FF2411B16BFA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EB913AE5-F4D0-12AD-FBD0-DF5102BFD0F3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C3E88D7A-FA1D-29EF-62D9-9C8C7FEEDB75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60B424DE-D2A2-076E-20D0-F9A985B67C79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08FB3E52-FD2F-49D6-21F7-9D0A96B24797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078FCDCE-D450-AE49-D8FF-C28AD9356CB3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70B9B836-8AA3-B02C-3DF9-38266857CC3E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CB9ABA28-FDC8-A7C4-F846-FF1022A272E8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9BE6D4A7-1004-5464-15CE-BC1818AAD276}"/>
              </a:ext>
            </a:extLst>
          </p:cNvPr>
          <p:cNvSpPr txBox="1"/>
          <p:nvPr/>
        </p:nvSpPr>
        <p:spPr>
          <a:xfrm>
            <a:off x="1295400" y="2895263"/>
            <a:ext cx="16215486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Girilen iki sayı arasındaki sayıların toplamını bularak ekrana yazdırınız.(girilen sayıların 2’si de dahil)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F7C20C16-CADF-8EC4-712D-4881C9126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77D26133-1F0E-D9BC-819C-D52BC530DF8E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For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Döngüsü</a:t>
            </a: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DC5F7292-6D0A-9A2C-898E-B14BB026652A}"/>
              </a:ext>
            </a:extLst>
          </p:cNvPr>
          <p:cNvGrpSpPr/>
          <p:nvPr/>
        </p:nvGrpSpPr>
        <p:grpSpPr>
          <a:xfrm>
            <a:off x="6518225" y="6326789"/>
            <a:ext cx="5251549" cy="3960211"/>
            <a:chOff x="5308820" y="3906555"/>
            <a:chExt cx="7962346" cy="6370112"/>
          </a:xfrm>
        </p:grpSpPr>
        <p:grpSp>
          <p:nvGrpSpPr>
            <p:cNvPr id="21" name="Grup 20">
              <a:extLst>
                <a:ext uri="{FF2B5EF4-FFF2-40B4-BE49-F238E27FC236}">
                  <a16:creationId xmlns:a16="http://schemas.microsoft.com/office/drawing/2014/main" id="{6F14B095-2E11-00A1-C8B3-F8F6D804F20B}"/>
                </a:ext>
              </a:extLst>
            </p:cNvPr>
            <p:cNvGrpSpPr/>
            <p:nvPr/>
          </p:nvGrpSpPr>
          <p:grpSpPr>
            <a:xfrm>
              <a:off x="5308820" y="3906555"/>
              <a:ext cx="7962346" cy="6370112"/>
              <a:chOff x="2781854" y="3916888"/>
              <a:chExt cx="13029902" cy="6370112"/>
            </a:xfrm>
          </p:grpSpPr>
          <p:grpSp>
            <p:nvGrpSpPr>
              <p:cNvPr id="24" name="Grup 23">
                <a:extLst>
                  <a:ext uri="{FF2B5EF4-FFF2-40B4-BE49-F238E27FC236}">
                    <a16:creationId xmlns:a16="http://schemas.microsoft.com/office/drawing/2014/main" id="{42F96AD7-6C05-83D3-77A2-ADBCCCD7C53F}"/>
                  </a:ext>
                </a:extLst>
              </p:cNvPr>
              <p:cNvGrpSpPr/>
              <p:nvPr/>
            </p:nvGrpSpPr>
            <p:grpSpPr>
              <a:xfrm>
                <a:off x="2781854" y="3916888"/>
                <a:ext cx="13029902" cy="6370112"/>
                <a:chOff x="2781854" y="3872603"/>
                <a:chExt cx="13029902" cy="6370112"/>
              </a:xfrm>
            </p:grpSpPr>
            <p:grpSp>
              <p:nvGrpSpPr>
                <p:cNvPr id="27" name="Group 3">
                  <a:extLst>
                    <a:ext uri="{FF2B5EF4-FFF2-40B4-BE49-F238E27FC236}">
                      <a16:creationId xmlns:a16="http://schemas.microsoft.com/office/drawing/2014/main" id="{64EB799D-9905-60A3-858B-4E0C966B019A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81854" y="3872603"/>
                  <a:ext cx="13029902" cy="6370112"/>
                  <a:chOff x="0" y="0"/>
                  <a:chExt cx="7467600" cy="6002020"/>
                </a:xfrm>
              </p:grpSpPr>
              <p:sp>
                <p:nvSpPr>
                  <p:cNvPr id="29" name="Freeform 4">
                    <a:extLst>
                      <a:ext uri="{FF2B5EF4-FFF2-40B4-BE49-F238E27FC236}">
                        <a16:creationId xmlns:a16="http://schemas.microsoft.com/office/drawing/2014/main" id="{D2B3AD20-CE3C-9A33-2C82-5585F912F505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467600" cy="4513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4513580">
                        <a:moveTo>
                          <a:pt x="7127240" y="0"/>
                        </a:moveTo>
                        <a:lnTo>
                          <a:pt x="340360" y="0"/>
                        </a:lnTo>
                        <a:cubicBezTo>
                          <a:pt x="152400" y="0"/>
                          <a:pt x="0" y="152400"/>
                          <a:pt x="0" y="340360"/>
                        </a:cubicBezTo>
                        <a:lnTo>
                          <a:pt x="0" y="4513580"/>
                        </a:lnTo>
                        <a:lnTo>
                          <a:pt x="7467600" y="4513580"/>
                        </a:lnTo>
                        <a:lnTo>
                          <a:pt x="7467600" y="340360"/>
                        </a:lnTo>
                        <a:cubicBezTo>
                          <a:pt x="7467600" y="152400"/>
                          <a:pt x="7315200" y="0"/>
                          <a:pt x="7127240" y="0"/>
                        </a:cubicBezTo>
                        <a:close/>
                        <a:moveTo>
                          <a:pt x="7142480" y="4188460"/>
                        </a:moveTo>
                        <a:lnTo>
                          <a:pt x="314961" y="4188460"/>
                        </a:lnTo>
                        <a:lnTo>
                          <a:pt x="314961" y="353060"/>
                        </a:lnTo>
                        <a:lnTo>
                          <a:pt x="7142480" y="353060"/>
                        </a:lnTo>
                        <a:lnTo>
                          <a:pt x="7142480" y="41884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Freeform 5">
                    <a:extLst>
                      <a:ext uri="{FF2B5EF4-FFF2-40B4-BE49-F238E27FC236}">
                        <a16:creationId xmlns:a16="http://schemas.microsoft.com/office/drawing/2014/main" id="{BBDE1217-AF0B-4C68-340F-DC2496465E18}"/>
                      </a:ext>
                    </a:extLst>
                  </p:cNvPr>
                  <p:cNvSpPr/>
                  <p:nvPr/>
                </p:nvSpPr>
                <p:spPr>
                  <a:xfrm>
                    <a:off x="0" y="4514850"/>
                    <a:ext cx="7467600" cy="695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695960">
                        <a:moveTo>
                          <a:pt x="0" y="355600"/>
                        </a:moveTo>
                        <a:cubicBezTo>
                          <a:pt x="0" y="543560"/>
                          <a:pt x="152400" y="695960"/>
                          <a:pt x="340360" y="695960"/>
                        </a:cubicBezTo>
                        <a:lnTo>
                          <a:pt x="7127240" y="695960"/>
                        </a:lnTo>
                        <a:cubicBezTo>
                          <a:pt x="7315200" y="695960"/>
                          <a:pt x="7467600" y="543560"/>
                          <a:pt x="7467600" y="355600"/>
                        </a:cubicBezTo>
                        <a:lnTo>
                          <a:pt x="7467600" y="0"/>
                        </a:lnTo>
                        <a:lnTo>
                          <a:pt x="0" y="0"/>
                        </a:lnTo>
                        <a:lnTo>
                          <a:pt x="0" y="355600"/>
                        </a:lnTo>
                        <a:close/>
                      </a:path>
                    </a:pathLst>
                  </a:custGeom>
                  <a:solidFill>
                    <a:srgbClr val="E9E9E9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" name="Freeform 6">
                    <a:extLst>
                      <a:ext uri="{FF2B5EF4-FFF2-40B4-BE49-F238E27FC236}">
                        <a16:creationId xmlns:a16="http://schemas.microsoft.com/office/drawing/2014/main" id="{B36DAE27-606B-FEB8-54CE-903D85386994}"/>
                      </a:ext>
                    </a:extLst>
                  </p:cNvPr>
                  <p:cNvSpPr/>
                  <p:nvPr/>
                </p:nvSpPr>
                <p:spPr>
                  <a:xfrm>
                    <a:off x="2429510" y="5210810"/>
                    <a:ext cx="2606040" cy="791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6040" h="791210">
                        <a:moveTo>
                          <a:pt x="1258570" y="0"/>
                        </a:moveTo>
                        <a:lnTo>
                          <a:pt x="453390" y="0"/>
                        </a:lnTo>
                        <a:cubicBezTo>
                          <a:pt x="453390" y="0"/>
                          <a:pt x="429260" y="370840"/>
                          <a:pt x="403860" y="525780"/>
                        </a:cubicBezTo>
                        <a:cubicBezTo>
                          <a:pt x="359410" y="791210"/>
                          <a:pt x="87630" y="706120"/>
                          <a:pt x="10160" y="762000"/>
                        </a:cubicBezTo>
                        <a:cubicBezTo>
                          <a:pt x="0" y="769620"/>
                          <a:pt x="5080" y="786130"/>
                          <a:pt x="17780" y="786130"/>
                        </a:cubicBezTo>
                        <a:lnTo>
                          <a:pt x="2588260" y="786130"/>
                        </a:lnTo>
                        <a:cubicBezTo>
                          <a:pt x="2600960" y="786130"/>
                          <a:pt x="2606040" y="769620"/>
                          <a:pt x="2595880" y="762000"/>
                        </a:cubicBezTo>
                        <a:cubicBezTo>
                          <a:pt x="2518410" y="706120"/>
                          <a:pt x="2246630" y="791210"/>
                          <a:pt x="2202180" y="525780"/>
                        </a:cubicBezTo>
                        <a:cubicBezTo>
                          <a:pt x="2176780" y="370840"/>
                          <a:pt x="2152650" y="0"/>
                          <a:pt x="2152650" y="0"/>
                        </a:cubicBezTo>
                        <a:lnTo>
                          <a:pt x="1258570" y="0"/>
                        </a:lnTo>
                        <a:close/>
                      </a:path>
                    </a:pathLst>
                  </a:custGeom>
                  <a:solidFill>
                    <a:srgbClr val="BBBBBB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8" name="Dikdörtgen 27">
                  <a:extLst>
                    <a:ext uri="{FF2B5EF4-FFF2-40B4-BE49-F238E27FC236}">
                      <a16:creationId xmlns:a16="http://schemas.microsoft.com/office/drawing/2014/main" id="{4186039E-0E79-6D8F-5E03-C5672689ED29}"/>
                    </a:ext>
                  </a:extLst>
                </p:cNvPr>
                <p:cNvSpPr/>
                <p:nvPr/>
              </p:nvSpPr>
              <p:spPr>
                <a:xfrm>
                  <a:off x="3340223" y="4152900"/>
                  <a:ext cx="11975977" cy="4267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6" name="TextBox 17">
                <a:extLst>
                  <a:ext uri="{FF2B5EF4-FFF2-40B4-BE49-F238E27FC236}">
                    <a16:creationId xmlns:a16="http://schemas.microsoft.com/office/drawing/2014/main" id="{2611C3A8-2E50-BA8D-28A1-CF08B1184570}"/>
                  </a:ext>
                </a:extLst>
              </p:cNvPr>
              <p:cNvSpPr txBox="1"/>
              <p:nvPr/>
            </p:nvSpPr>
            <p:spPr>
              <a:xfrm>
                <a:off x="3629053" y="4914237"/>
                <a:ext cx="11398317" cy="244442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2009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2025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yas = </a:t>
                </a: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- </a:t>
                </a: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endPara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endParaRPr>
              </a:p>
            </p:txBody>
          </p:sp>
        </p:grpSp>
        <p:pic>
          <p:nvPicPr>
            <p:cNvPr id="23" name="Picture 2" descr="Html GIFs - Find &amp; Share on GIPHY">
              <a:extLst>
                <a:ext uri="{FF2B5EF4-FFF2-40B4-BE49-F238E27FC236}">
                  <a16:creationId xmlns:a16="http://schemas.microsoft.com/office/drawing/2014/main" id="{497BF73F-57D1-01DC-7AC0-D621E6C92E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041" y="4214918"/>
              <a:ext cx="7339300" cy="4239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834617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420BF-35F8-A41E-C29E-B4125FEF6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42356EDA-B705-39C8-EDB9-480425297679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D53CA099-EC96-35ED-930B-270902F6157E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C22719D2-5F1B-85C5-8B99-9612C6E56F3B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24A1220A-5884-0773-2719-EB1FF437E991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C0DB244F-CD85-F335-69A8-A1EB05D7F1D9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458F074F-2000-4C7E-5EA9-E0D7BE666481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A8670E75-FCE3-1633-A733-728709058CC4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0F1E3195-473B-AABE-A7D7-6DC1F43F595B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172B72DF-8A32-54D8-0F6E-86B7CD460DB6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840BB249-F96D-1FE0-66B9-A1860448FAE9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22C2BEE2-383D-7451-0B6E-0E0D6843ABA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C284B53E-148C-614E-A4DC-FDFB280768CB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7E805D15-8834-38C2-34D5-CFD3E49635AB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605276C0-A72E-A5EA-E8B2-C77C8294BBDB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0CD46DF1-6567-9022-3F88-BCF36DA93CA9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0EAFFF38-99FB-B59B-1982-01B967D3F47F}"/>
              </a:ext>
            </a:extLst>
          </p:cNvPr>
          <p:cNvSpPr txBox="1"/>
          <p:nvPr/>
        </p:nvSpPr>
        <p:spPr>
          <a:xfrm>
            <a:off x="891159" y="2848634"/>
            <a:ext cx="4267200" cy="3447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Girilen iki sayı arasındaki sayıların toplamını bularak ekrana yazdırınız.(girilen sayıların 2’si de dahil)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F05B7725-88D5-F898-155C-4EF49C6A3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4A9A5878-D860-5762-E666-C2D7881F255B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For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Döngüsü</a:t>
            </a: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36753325-E8FE-581F-4F5D-2AE8B46CAE78}"/>
              </a:ext>
            </a:extLst>
          </p:cNvPr>
          <p:cNvGrpSpPr/>
          <p:nvPr/>
        </p:nvGrpSpPr>
        <p:grpSpPr>
          <a:xfrm>
            <a:off x="5562600" y="2628900"/>
            <a:ext cx="12419343" cy="7686368"/>
            <a:chOff x="2781854" y="3916888"/>
            <a:chExt cx="13029902" cy="6370112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9A0764B5-F480-36A5-C622-A48E64DBC3E1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19" name="Group 3">
                <a:extLst>
                  <a:ext uri="{FF2B5EF4-FFF2-40B4-BE49-F238E27FC236}">
                    <a16:creationId xmlns:a16="http://schemas.microsoft.com/office/drawing/2014/main" id="{70F021E9-36FD-5C30-75BD-352EE104A14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F154E005-FBDE-DE80-3087-637CE2C7886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71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9864959D-6944-D07B-DA7F-7C5F08A9758D}"/>
                    </a:ext>
                  </a:extLst>
                </p:cNvPr>
                <p:cNvSpPr/>
                <p:nvPr/>
              </p:nvSpPr>
              <p:spPr>
                <a:xfrm>
                  <a:off x="0" y="4744417"/>
                  <a:ext cx="7467600" cy="466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98100C3E-78B0-0FFE-807F-EB96EC9E1C1E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Dikdörtgen 19">
                <a:extLst>
                  <a:ext uri="{FF2B5EF4-FFF2-40B4-BE49-F238E27FC236}">
                    <a16:creationId xmlns:a16="http://schemas.microsoft.com/office/drawing/2014/main" id="{73C3EA99-8D09-224A-6408-A462DAC486D9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62371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79006C8-B11E-8AC0-7DFA-02881FB63CEE}"/>
                </a:ext>
              </a:extLst>
            </p:cNvPr>
            <p:cNvSpPr txBox="1"/>
            <p:nvPr/>
          </p:nvSpPr>
          <p:spPr>
            <a:xfrm>
              <a:off x="3040152" y="4816431"/>
              <a:ext cx="12313469" cy="30991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tr-TR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sayi1 = </a:t>
              </a:r>
              <a:r>
                <a:rPr lang="tr-TR" sz="27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int</a:t>
              </a:r>
              <a:r>
                <a:rPr lang="tr-TR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</a:t>
              </a:r>
              <a:r>
                <a:rPr lang="tr-TR" sz="27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input</a:t>
              </a:r>
              <a:r>
                <a:rPr lang="tr-TR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("Birinci sayıyı giriniz: "))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sayi2 = </a:t>
              </a:r>
              <a:r>
                <a:rPr lang="tr-TR" sz="27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int</a:t>
              </a:r>
              <a:r>
                <a:rPr lang="tr-TR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</a:t>
              </a:r>
              <a:r>
                <a:rPr lang="tr-TR" sz="27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input</a:t>
              </a:r>
              <a:r>
                <a:rPr lang="tr-TR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("İkinci sayıyı giriniz: "))</a:t>
              </a:r>
            </a:p>
            <a:p>
              <a:pPr lvl="0">
                <a:spcBef>
                  <a:spcPct val="0"/>
                </a:spcBef>
                <a:defRPr/>
              </a:pPr>
              <a:endParaRPr lang="tr-TR" sz="27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tr-TR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toplam = 0</a:t>
              </a:r>
            </a:p>
            <a:p>
              <a:pPr lvl="0">
                <a:spcBef>
                  <a:spcPct val="0"/>
                </a:spcBef>
                <a:defRPr/>
              </a:pPr>
              <a:endParaRPr lang="tr-TR" sz="27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tr-TR" sz="27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for</a:t>
              </a:r>
              <a:r>
                <a:rPr lang="tr-TR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i in </a:t>
              </a:r>
              <a:r>
                <a:rPr lang="tr-TR" sz="27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range</a:t>
              </a:r>
              <a:r>
                <a:rPr lang="tr-TR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</a:t>
              </a:r>
              <a:r>
                <a:rPr lang="tr-TR" sz="27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min</a:t>
              </a:r>
              <a:r>
                <a:rPr lang="tr-TR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(sayi1, sayi2), </a:t>
              </a:r>
              <a:r>
                <a:rPr lang="tr-TR" sz="27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max</a:t>
              </a:r>
              <a:r>
                <a:rPr lang="tr-TR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(sayi1, sayi2) + 1):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toplam += i</a:t>
              </a:r>
            </a:p>
            <a:p>
              <a:pPr lvl="0">
                <a:spcBef>
                  <a:spcPct val="0"/>
                </a:spcBef>
                <a:defRPr/>
              </a:pPr>
              <a:endParaRPr lang="tr-TR" sz="27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tr-TR" sz="27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lang="tr-TR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("Toplam =", toplam)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16589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EA1CE7-718C-F473-AFD2-D25A52AE12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4B8D3A01-EF38-B0D1-30E7-79C59D240B07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5A239C93-9692-6A0D-9F6A-9ECE8731E029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A39E7654-CB84-6E7F-16C6-A06F1239F0F1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B2F4984F-E5A1-C41C-9B15-44F3555FF23D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B5864D7B-6EDC-6681-FB92-830B4A5B70BC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FF74D7BC-ACA6-942F-4300-F2D4A48F19FF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02A08EDB-68E0-FFF4-C051-D9AA81680636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92286D8F-DCA4-30CD-415C-936AF4459E8A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B9DF4EDF-FC48-788C-28A5-5C9655344199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B055E8AE-63B5-AE40-8DBD-89E1F934818E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E6956D11-B2F3-B4C8-C6D4-C48D97E86B8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69D7720B-0CFA-867F-9E36-764EAA7E5528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839E96E8-5A03-6B6B-987C-0D5509F04FD8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C26A4922-2BEE-C3E3-316A-8A7AB746B976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9E678E58-08EA-2C8C-1D28-0CFFD37C21B1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30FC4046-4229-85A3-46B9-CA2B8DF9F2CF}"/>
              </a:ext>
            </a:extLst>
          </p:cNvPr>
          <p:cNvSpPr txBox="1"/>
          <p:nvPr/>
        </p:nvSpPr>
        <p:spPr>
          <a:xfrm>
            <a:off x="1295400" y="2895263"/>
            <a:ext cx="16215486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Girilen sayının faktöriyelini bularak ekrana yazdırınız.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80811DFC-2BF0-20EA-3E88-9B53B56A3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AB98026E-2A62-FC21-3FF6-C81A9E940AAE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For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Döngüsü</a:t>
            </a: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9D875361-2C44-E83C-5FD0-D4CB6F537AE0}"/>
              </a:ext>
            </a:extLst>
          </p:cNvPr>
          <p:cNvGrpSpPr/>
          <p:nvPr/>
        </p:nvGrpSpPr>
        <p:grpSpPr>
          <a:xfrm>
            <a:off x="6518225" y="6326789"/>
            <a:ext cx="5251549" cy="3960211"/>
            <a:chOff x="5308820" y="3906555"/>
            <a:chExt cx="7962346" cy="6370112"/>
          </a:xfrm>
        </p:grpSpPr>
        <p:grpSp>
          <p:nvGrpSpPr>
            <p:cNvPr id="21" name="Grup 20">
              <a:extLst>
                <a:ext uri="{FF2B5EF4-FFF2-40B4-BE49-F238E27FC236}">
                  <a16:creationId xmlns:a16="http://schemas.microsoft.com/office/drawing/2014/main" id="{030BF9D3-50D3-6B51-956B-3428F310679C}"/>
                </a:ext>
              </a:extLst>
            </p:cNvPr>
            <p:cNvGrpSpPr/>
            <p:nvPr/>
          </p:nvGrpSpPr>
          <p:grpSpPr>
            <a:xfrm>
              <a:off x="5308820" y="3906555"/>
              <a:ext cx="7962346" cy="6370112"/>
              <a:chOff x="2781854" y="3916888"/>
              <a:chExt cx="13029902" cy="6370112"/>
            </a:xfrm>
          </p:grpSpPr>
          <p:grpSp>
            <p:nvGrpSpPr>
              <p:cNvPr id="24" name="Grup 23">
                <a:extLst>
                  <a:ext uri="{FF2B5EF4-FFF2-40B4-BE49-F238E27FC236}">
                    <a16:creationId xmlns:a16="http://schemas.microsoft.com/office/drawing/2014/main" id="{AA61BF4E-F5B4-BDDA-9CB9-0321CA9DE150}"/>
                  </a:ext>
                </a:extLst>
              </p:cNvPr>
              <p:cNvGrpSpPr/>
              <p:nvPr/>
            </p:nvGrpSpPr>
            <p:grpSpPr>
              <a:xfrm>
                <a:off x="2781854" y="3916888"/>
                <a:ext cx="13029902" cy="6370112"/>
                <a:chOff x="2781854" y="3872603"/>
                <a:chExt cx="13029902" cy="6370112"/>
              </a:xfrm>
            </p:grpSpPr>
            <p:grpSp>
              <p:nvGrpSpPr>
                <p:cNvPr id="27" name="Group 3">
                  <a:extLst>
                    <a:ext uri="{FF2B5EF4-FFF2-40B4-BE49-F238E27FC236}">
                      <a16:creationId xmlns:a16="http://schemas.microsoft.com/office/drawing/2014/main" id="{27CCA3DC-B844-DBEB-275C-753416C7C496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81854" y="3872603"/>
                  <a:ext cx="13029902" cy="6370112"/>
                  <a:chOff x="0" y="0"/>
                  <a:chExt cx="7467600" cy="6002020"/>
                </a:xfrm>
              </p:grpSpPr>
              <p:sp>
                <p:nvSpPr>
                  <p:cNvPr id="29" name="Freeform 4">
                    <a:extLst>
                      <a:ext uri="{FF2B5EF4-FFF2-40B4-BE49-F238E27FC236}">
                        <a16:creationId xmlns:a16="http://schemas.microsoft.com/office/drawing/2014/main" id="{1CF87D32-DEBD-4F8A-2974-610DF10FD332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467600" cy="4513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4513580">
                        <a:moveTo>
                          <a:pt x="7127240" y="0"/>
                        </a:moveTo>
                        <a:lnTo>
                          <a:pt x="340360" y="0"/>
                        </a:lnTo>
                        <a:cubicBezTo>
                          <a:pt x="152400" y="0"/>
                          <a:pt x="0" y="152400"/>
                          <a:pt x="0" y="340360"/>
                        </a:cubicBezTo>
                        <a:lnTo>
                          <a:pt x="0" y="4513580"/>
                        </a:lnTo>
                        <a:lnTo>
                          <a:pt x="7467600" y="4513580"/>
                        </a:lnTo>
                        <a:lnTo>
                          <a:pt x="7467600" y="340360"/>
                        </a:lnTo>
                        <a:cubicBezTo>
                          <a:pt x="7467600" y="152400"/>
                          <a:pt x="7315200" y="0"/>
                          <a:pt x="7127240" y="0"/>
                        </a:cubicBezTo>
                        <a:close/>
                        <a:moveTo>
                          <a:pt x="7142480" y="4188460"/>
                        </a:moveTo>
                        <a:lnTo>
                          <a:pt x="314961" y="4188460"/>
                        </a:lnTo>
                        <a:lnTo>
                          <a:pt x="314961" y="353060"/>
                        </a:lnTo>
                        <a:lnTo>
                          <a:pt x="7142480" y="353060"/>
                        </a:lnTo>
                        <a:lnTo>
                          <a:pt x="7142480" y="41884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Freeform 5">
                    <a:extLst>
                      <a:ext uri="{FF2B5EF4-FFF2-40B4-BE49-F238E27FC236}">
                        <a16:creationId xmlns:a16="http://schemas.microsoft.com/office/drawing/2014/main" id="{652921B4-DC3C-A13C-A4F0-DD5BA9B54423}"/>
                      </a:ext>
                    </a:extLst>
                  </p:cNvPr>
                  <p:cNvSpPr/>
                  <p:nvPr/>
                </p:nvSpPr>
                <p:spPr>
                  <a:xfrm>
                    <a:off x="0" y="4514850"/>
                    <a:ext cx="7467600" cy="695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695960">
                        <a:moveTo>
                          <a:pt x="0" y="355600"/>
                        </a:moveTo>
                        <a:cubicBezTo>
                          <a:pt x="0" y="543560"/>
                          <a:pt x="152400" y="695960"/>
                          <a:pt x="340360" y="695960"/>
                        </a:cubicBezTo>
                        <a:lnTo>
                          <a:pt x="7127240" y="695960"/>
                        </a:lnTo>
                        <a:cubicBezTo>
                          <a:pt x="7315200" y="695960"/>
                          <a:pt x="7467600" y="543560"/>
                          <a:pt x="7467600" y="355600"/>
                        </a:cubicBezTo>
                        <a:lnTo>
                          <a:pt x="7467600" y="0"/>
                        </a:lnTo>
                        <a:lnTo>
                          <a:pt x="0" y="0"/>
                        </a:lnTo>
                        <a:lnTo>
                          <a:pt x="0" y="355600"/>
                        </a:lnTo>
                        <a:close/>
                      </a:path>
                    </a:pathLst>
                  </a:custGeom>
                  <a:solidFill>
                    <a:srgbClr val="E9E9E9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" name="Freeform 6">
                    <a:extLst>
                      <a:ext uri="{FF2B5EF4-FFF2-40B4-BE49-F238E27FC236}">
                        <a16:creationId xmlns:a16="http://schemas.microsoft.com/office/drawing/2014/main" id="{1A64A21C-F69E-1D04-BB28-AE1B15FAD1B5}"/>
                      </a:ext>
                    </a:extLst>
                  </p:cNvPr>
                  <p:cNvSpPr/>
                  <p:nvPr/>
                </p:nvSpPr>
                <p:spPr>
                  <a:xfrm>
                    <a:off x="2429510" y="5210810"/>
                    <a:ext cx="2606040" cy="791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6040" h="791210">
                        <a:moveTo>
                          <a:pt x="1258570" y="0"/>
                        </a:moveTo>
                        <a:lnTo>
                          <a:pt x="453390" y="0"/>
                        </a:lnTo>
                        <a:cubicBezTo>
                          <a:pt x="453390" y="0"/>
                          <a:pt x="429260" y="370840"/>
                          <a:pt x="403860" y="525780"/>
                        </a:cubicBezTo>
                        <a:cubicBezTo>
                          <a:pt x="359410" y="791210"/>
                          <a:pt x="87630" y="706120"/>
                          <a:pt x="10160" y="762000"/>
                        </a:cubicBezTo>
                        <a:cubicBezTo>
                          <a:pt x="0" y="769620"/>
                          <a:pt x="5080" y="786130"/>
                          <a:pt x="17780" y="786130"/>
                        </a:cubicBezTo>
                        <a:lnTo>
                          <a:pt x="2588260" y="786130"/>
                        </a:lnTo>
                        <a:cubicBezTo>
                          <a:pt x="2600960" y="786130"/>
                          <a:pt x="2606040" y="769620"/>
                          <a:pt x="2595880" y="762000"/>
                        </a:cubicBezTo>
                        <a:cubicBezTo>
                          <a:pt x="2518410" y="706120"/>
                          <a:pt x="2246630" y="791210"/>
                          <a:pt x="2202180" y="525780"/>
                        </a:cubicBezTo>
                        <a:cubicBezTo>
                          <a:pt x="2176780" y="370840"/>
                          <a:pt x="2152650" y="0"/>
                          <a:pt x="2152650" y="0"/>
                        </a:cubicBezTo>
                        <a:lnTo>
                          <a:pt x="1258570" y="0"/>
                        </a:lnTo>
                        <a:close/>
                      </a:path>
                    </a:pathLst>
                  </a:custGeom>
                  <a:solidFill>
                    <a:srgbClr val="BBBBBB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8" name="Dikdörtgen 27">
                  <a:extLst>
                    <a:ext uri="{FF2B5EF4-FFF2-40B4-BE49-F238E27FC236}">
                      <a16:creationId xmlns:a16="http://schemas.microsoft.com/office/drawing/2014/main" id="{7CAEC327-FBFD-2049-97F4-A1B9BA53ECFF}"/>
                    </a:ext>
                  </a:extLst>
                </p:cNvPr>
                <p:cNvSpPr/>
                <p:nvPr/>
              </p:nvSpPr>
              <p:spPr>
                <a:xfrm>
                  <a:off x="3340223" y="4152900"/>
                  <a:ext cx="11975977" cy="4267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6" name="TextBox 17">
                <a:extLst>
                  <a:ext uri="{FF2B5EF4-FFF2-40B4-BE49-F238E27FC236}">
                    <a16:creationId xmlns:a16="http://schemas.microsoft.com/office/drawing/2014/main" id="{B6027ECD-003B-7EB9-EB55-02055F1A6757}"/>
                  </a:ext>
                </a:extLst>
              </p:cNvPr>
              <p:cNvSpPr txBox="1"/>
              <p:nvPr/>
            </p:nvSpPr>
            <p:spPr>
              <a:xfrm>
                <a:off x="3629053" y="4914237"/>
                <a:ext cx="11398317" cy="244442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2009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2025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yas = </a:t>
                </a: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- </a:t>
                </a: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endPara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endParaRPr>
              </a:p>
            </p:txBody>
          </p:sp>
        </p:grpSp>
        <p:pic>
          <p:nvPicPr>
            <p:cNvPr id="23" name="Picture 2" descr="Html GIFs - Find &amp; Share on GIPHY">
              <a:extLst>
                <a:ext uri="{FF2B5EF4-FFF2-40B4-BE49-F238E27FC236}">
                  <a16:creationId xmlns:a16="http://schemas.microsoft.com/office/drawing/2014/main" id="{74FA7F49-6C09-B92D-6E72-A38DE619F5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041" y="4214918"/>
              <a:ext cx="7339300" cy="4239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096139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F252D4-EAA4-CB29-B006-AF1CE25E51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DF0C8A5C-BEC9-F364-96ED-24F4CB6D2FDB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443A69F3-D0A6-D17C-32CE-856F8D22329A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C0AFF71A-CE54-F2E5-C487-2C1EBA161412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1DA0A73C-9DE7-966B-103B-5D0498E2F95D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3CF01C29-CF04-6813-FAE5-82772296B62A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68C86030-BD15-273F-2E46-1DC645FFB989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B1113C4A-019B-D96F-4CDC-D592A4F6A47D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4FFF86A7-8DB8-CFCC-38D8-017F9D2EE657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2F403A50-6B3B-537D-21B1-11C6686B6D70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1A2C6923-8A2E-4FBE-8FB5-830255E91BED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627A4952-3DEE-DA9D-2A0C-3ADA9FFBC3E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9FDF7E30-9649-E9FF-ED78-CF59B45BBC48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18A05B16-4544-98E6-C134-C7A2337B8564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E11EB1CF-337F-DAB9-7647-C6EDE2B14F17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9F06F722-2513-7F8C-11F0-B4BF7723D814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ABFFC4EC-B00B-2CA0-34AF-57671C8E4649}"/>
              </a:ext>
            </a:extLst>
          </p:cNvPr>
          <p:cNvSpPr txBox="1"/>
          <p:nvPr/>
        </p:nvSpPr>
        <p:spPr>
          <a:xfrm>
            <a:off x="1295400" y="2895263"/>
            <a:ext cx="6858000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Girilen sayının faktöriyelini bularak ekrana yazdırınız.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BA307411-00C1-D46B-DBF8-7B6258FA3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DC7FBDE7-226B-31F8-91CC-5081BA2091ED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For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Döngüsü</a:t>
            </a: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455A7226-4928-2F98-3E90-2996D85F027B}"/>
              </a:ext>
            </a:extLst>
          </p:cNvPr>
          <p:cNvGrpSpPr/>
          <p:nvPr/>
        </p:nvGrpSpPr>
        <p:grpSpPr>
          <a:xfrm>
            <a:off x="8991600" y="2628900"/>
            <a:ext cx="8990343" cy="7686368"/>
            <a:chOff x="2781854" y="3916888"/>
            <a:chExt cx="13029902" cy="6370112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20B900DD-045E-D2DE-7304-090B59CDBBA2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19" name="Group 3">
                <a:extLst>
                  <a:ext uri="{FF2B5EF4-FFF2-40B4-BE49-F238E27FC236}">
                    <a16:creationId xmlns:a16="http://schemas.microsoft.com/office/drawing/2014/main" id="{5B241BCF-CD70-3706-7C72-40093628134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86A51FBF-7F36-B051-8B59-7D33F47E623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71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3AA402FB-7B19-296F-99FC-2F15ECECA28A}"/>
                    </a:ext>
                  </a:extLst>
                </p:cNvPr>
                <p:cNvSpPr/>
                <p:nvPr/>
              </p:nvSpPr>
              <p:spPr>
                <a:xfrm>
                  <a:off x="0" y="4744417"/>
                  <a:ext cx="7467600" cy="466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57882853-4761-E7DE-046F-E543E13C1209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Dikdörtgen 19">
                <a:extLst>
                  <a:ext uri="{FF2B5EF4-FFF2-40B4-BE49-F238E27FC236}">
                    <a16:creationId xmlns:a16="http://schemas.microsoft.com/office/drawing/2014/main" id="{50D28841-7077-E3B8-8689-7B525FD2906C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62371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568D72F-421F-09EC-B763-C43D7D834F87}"/>
                </a:ext>
              </a:extLst>
            </p:cNvPr>
            <p:cNvSpPr txBox="1"/>
            <p:nvPr/>
          </p:nvSpPr>
          <p:spPr>
            <a:xfrm>
              <a:off x="3137854" y="4652844"/>
              <a:ext cx="12313469" cy="306085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tr-TR" sz="30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</a:t>
              </a:r>
              <a:r>
                <a:rPr lang="tr-TR" sz="30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= </a:t>
              </a:r>
              <a:r>
                <a:rPr lang="tr-TR" sz="30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int</a:t>
              </a:r>
              <a:r>
                <a:rPr lang="tr-TR" sz="30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</a:t>
              </a:r>
              <a:r>
                <a:rPr lang="tr-TR" sz="30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input</a:t>
              </a:r>
              <a:r>
                <a:rPr lang="tr-TR" sz="30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("Bir sayı giriniz: "))</a:t>
              </a:r>
            </a:p>
            <a:p>
              <a:pPr lvl="0">
                <a:spcBef>
                  <a:spcPct val="0"/>
                </a:spcBef>
                <a:defRPr/>
              </a:pPr>
              <a:endParaRPr lang="tr-TR" sz="30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tr-TR" sz="30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faktoriyel</a:t>
              </a:r>
              <a:r>
                <a:rPr lang="tr-TR" sz="30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= 1</a:t>
              </a:r>
            </a:p>
            <a:p>
              <a:pPr lvl="0">
                <a:spcBef>
                  <a:spcPct val="0"/>
                </a:spcBef>
                <a:defRPr/>
              </a:pPr>
              <a:endParaRPr lang="tr-TR" sz="30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tr-TR" sz="30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for</a:t>
              </a:r>
              <a:r>
                <a:rPr lang="tr-TR" sz="30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i in </a:t>
              </a:r>
              <a:r>
                <a:rPr lang="tr-TR" sz="30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range</a:t>
              </a:r>
              <a:r>
                <a:rPr lang="tr-TR" sz="30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(1, </a:t>
              </a:r>
              <a:r>
                <a:rPr lang="tr-TR" sz="30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</a:t>
              </a:r>
              <a:r>
                <a:rPr lang="tr-TR" sz="30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+ 1):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30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</a:t>
              </a:r>
              <a:r>
                <a:rPr lang="tr-TR" sz="30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faktoriyel</a:t>
              </a:r>
              <a:r>
                <a:rPr lang="tr-TR" sz="30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*= i</a:t>
              </a:r>
            </a:p>
            <a:p>
              <a:pPr lvl="0">
                <a:spcBef>
                  <a:spcPct val="0"/>
                </a:spcBef>
                <a:defRPr/>
              </a:pPr>
              <a:endParaRPr lang="tr-TR" sz="30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tr-TR" sz="30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lang="tr-TR" sz="30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("Faktöriyel =", </a:t>
              </a:r>
              <a:r>
                <a:rPr lang="tr-TR" sz="30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faktoriyel</a:t>
              </a:r>
              <a:r>
                <a:rPr lang="tr-TR" sz="30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20899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2DA7F0-1063-E217-DE12-FB7CE4DA7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5C509CFC-F5A8-3854-3FE4-B1D474693105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64C4D557-54AF-6020-4F74-39E6A3F51BD9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7AA9B92E-740D-B5C7-D6F3-F850028E3ECC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0D6DBC97-813E-177D-5501-6CB55EB7CC98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DE071113-DD4C-6F93-CEF8-60F18E327FF4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8E68261A-8027-6A63-1234-1639CC91E37D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71E90F2B-031F-DB7B-6BF5-50FB61D82CE1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C7852BBC-95D2-17CD-9D28-8134C1C13DC3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8CD61F2A-C009-2E8A-4670-A17F3F582829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90891FCC-A428-59A1-4B30-46C0564AA018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61B7B7F1-0C85-6C7B-6829-035D3566BF7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D54568F7-530E-4B35-FA7F-B1A44F3DA320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3311C276-A561-29CD-88FB-F66FC5216C8E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37502D10-6CC6-5382-EDC7-C15E31B8DF20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DF79A865-63B7-AD1E-3108-0030F60F2C7B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7031CFAE-2BC4-03C6-F43C-F3D633DFADBA}"/>
              </a:ext>
            </a:extLst>
          </p:cNvPr>
          <p:cNvSpPr txBox="1"/>
          <p:nvPr/>
        </p:nvSpPr>
        <p:spPr>
          <a:xfrm>
            <a:off x="695528" y="3419951"/>
            <a:ext cx="6400800" cy="26468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3200" b="1" dirty="0" err="1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In</a:t>
            </a:r>
            <a:r>
              <a:rPr lang="tr-TR" sz="3200" b="1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 Kullanımı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: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In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operatörü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range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ile kullanılabileceği gibi liste, demet (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tuple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), sözlük (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key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üzerinde), set ve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string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gibi diğer veri tipleriyle de kullanılabilir.</a:t>
            </a:r>
            <a:endParaRPr lang="tr-TR" sz="2800" b="1" dirty="0">
              <a:solidFill>
                <a:srgbClr val="FFCA04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AB35EBE7-A4D2-7C02-E8E9-A721F0A03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A904F5D7-43C5-3173-6E8D-32C51255B079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For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Döngüsü</a:t>
            </a: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CBB6154A-EBD3-4715-29B5-AA095D72BA4F}"/>
              </a:ext>
            </a:extLst>
          </p:cNvPr>
          <p:cNvGrpSpPr/>
          <p:nvPr/>
        </p:nvGrpSpPr>
        <p:grpSpPr>
          <a:xfrm>
            <a:off x="8305800" y="2628900"/>
            <a:ext cx="9676143" cy="7686368"/>
            <a:chOff x="2781854" y="3916888"/>
            <a:chExt cx="13029902" cy="6370112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5B584F33-514D-1371-EF08-479B374FFEEE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19" name="Group 3">
                <a:extLst>
                  <a:ext uri="{FF2B5EF4-FFF2-40B4-BE49-F238E27FC236}">
                    <a16:creationId xmlns:a16="http://schemas.microsoft.com/office/drawing/2014/main" id="{EE5018BD-244C-6EC6-079F-BC557197DFE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84918BFC-D68D-2AAF-6366-BB5285AEEEE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71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7E17BC65-4520-45A4-9C3A-BC3ED9E7797D}"/>
                    </a:ext>
                  </a:extLst>
                </p:cNvPr>
                <p:cNvSpPr/>
                <p:nvPr/>
              </p:nvSpPr>
              <p:spPr>
                <a:xfrm>
                  <a:off x="0" y="4744417"/>
                  <a:ext cx="7467600" cy="466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25EE8CD6-2B62-31F6-16E3-AD086030AC53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Dikdörtgen 19">
                <a:extLst>
                  <a:ext uri="{FF2B5EF4-FFF2-40B4-BE49-F238E27FC236}">
                    <a16:creationId xmlns:a16="http://schemas.microsoft.com/office/drawing/2014/main" id="{D114EC29-6996-07C5-FF6C-5BC1FA9E364F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62371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CF79D98-3CA2-3142-6A1C-14E53A203695}"/>
                </a:ext>
              </a:extLst>
            </p:cNvPr>
            <p:cNvSpPr txBox="1"/>
            <p:nvPr/>
          </p:nvSpPr>
          <p:spPr>
            <a:xfrm>
              <a:off x="3388282" y="5839480"/>
              <a:ext cx="12313469" cy="13391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meyveler</a:t>
              </a:r>
              <a:r>
                <a: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=[“</a:t>
              </a:r>
              <a:r>
                <a:rPr kumimoji="0" lang="en-US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çilek</a:t>
              </a:r>
              <a:r>
                <a: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”, “</a:t>
              </a:r>
              <a:r>
                <a:rPr kumimoji="0" lang="en-US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muz</a:t>
              </a:r>
              <a:r>
                <a: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”, “</a:t>
              </a:r>
              <a:r>
                <a:rPr kumimoji="0" lang="en-US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şeftali</a:t>
              </a:r>
              <a:r>
                <a: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”]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for </a:t>
              </a:r>
              <a:r>
                <a:rPr kumimoji="0" lang="en-US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meyve</a:t>
              </a:r>
              <a:r>
                <a: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in </a:t>
              </a:r>
              <a:r>
                <a:rPr kumimoji="0" lang="en-US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meyveler</a:t>
              </a:r>
              <a:r>
                <a: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print(</a:t>
              </a:r>
              <a:r>
                <a:rPr kumimoji="0" lang="en-US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meyve</a:t>
              </a:r>
              <a:r>
                <a: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)</a:t>
              </a:r>
              <a:endParaRPr kumimoji="0" lang="tr-TR" sz="35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00168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0267F-2521-552E-91A3-0E5AE1A34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309C375C-D3B5-4D77-8CC3-E0ED34122D7A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427BFAC1-8CC5-9773-DD04-B3AF65E479E7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A29D0E8C-AD1A-3CA0-D985-0B63E6566A12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114BE8A4-A6E5-0933-F7D0-F0DDF06480A7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AB298B2A-2A5D-C023-F55A-BF28BC35C0C0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DE519F08-F59B-7459-0536-4F837692D763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48569569-D494-5ED3-377D-DD6FBAE87036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26B52D76-BD03-AE62-FF4D-AC90599B75AC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15C5BB30-826E-4F30-E105-B0F50AE60801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A894CA12-5549-658B-CB0C-13B234FBB25C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5F710A92-A339-770C-3ECC-FBBAF6A5F28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46E126DA-8666-66FF-6C70-F7D4D3A74F27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5FD9E3E5-DBFE-3002-46FA-7671CCD6472B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73EBB136-B9F0-24C6-ED44-B91318F5732E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8FBF176F-CB3E-6B5C-74AD-E40370E9E697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5315D0C2-41B9-9FFE-65D4-80958FE6EB5C}"/>
              </a:ext>
            </a:extLst>
          </p:cNvPr>
          <p:cNvSpPr txBox="1"/>
          <p:nvPr/>
        </p:nvSpPr>
        <p:spPr>
          <a:xfrm>
            <a:off x="695528" y="3419951"/>
            <a:ext cx="6400800" cy="26468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3200" b="1" dirty="0" err="1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In</a:t>
            </a:r>
            <a:r>
              <a:rPr lang="tr-TR" sz="3200" b="1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 Kullanımı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: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In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operatörü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range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ile kullanılabileceği gibi liste, demet (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tuple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), sözlük (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key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üzerinde), set ve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string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gibi diğer veri tipleriyle de kullanılabilir.</a:t>
            </a:r>
            <a:endParaRPr lang="tr-TR" sz="2800" b="1" dirty="0">
              <a:solidFill>
                <a:srgbClr val="FFCA04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760A68A7-4535-49A9-28A4-9322BB572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EC95B4AD-62D6-B99F-187D-CF3DF59D2EE4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For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Döngüsü</a:t>
            </a: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37C13F74-A9A8-0715-D24C-35703DDA5D66}"/>
              </a:ext>
            </a:extLst>
          </p:cNvPr>
          <p:cNvGrpSpPr/>
          <p:nvPr/>
        </p:nvGrpSpPr>
        <p:grpSpPr>
          <a:xfrm>
            <a:off x="8305800" y="2628900"/>
            <a:ext cx="9676143" cy="7686368"/>
            <a:chOff x="2781854" y="3916888"/>
            <a:chExt cx="13029902" cy="6370112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1180920E-5BCC-00E5-3915-A83D46073239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19" name="Group 3">
                <a:extLst>
                  <a:ext uri="{FF2B5EF4-FFF2-40B4-BE49-F238E27FC236}">
                    <a16:creationId xmlns:a16="http://schemas.microsoft.com/office/drawing/2014/main" id="{9B4630CD-64E1-A833-CA24-836BA069602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9CFCF771-2002-82C2-B463-9614EB0309A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71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8C57B11A-A843-A020-DAB0-515B80258102}"/>
                    </a:ext>
                  </a:extLst>
                </p:cNvPr>
                <p:cNvSpPr/>
                <p:nvPr/>
              </p:nvSpPr>
              <p:spPr>
                <a:xfrm>
                  <a:off x="0" y="4744417"/>
                  <a:ext cx="7467600" cy="466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05A27C5C-3797-162F-D09D-922350AF71FA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Dikdörtgen 19">
                <a:extLst>
                  <a:ext uri="{FF2B5EF4-FFF2-40B4-BE49-F238E27FC236}">
                    <a16:creationId xmlns:a16="http://schemas.microsoft.com/office/drawing/2014/main" id="{3858CDBC-DD66-9253-A66D-C968A41BB61B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62371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9117B90-DE5D-76B5-9396-A0323BF7BFC7}"/>
                </a:ext>
              </a:extLst>
            </p:cNvPr>
            <p:cNvSpPr txBox="1"/>
            <p:nvPr/>
          </p:nvSpPr>
          <p:spPr>
            <a:xfrm>
              <a:off x="3388282" y="5839480"/>
              <a:ext cx="12313469" cy="89274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for </a:t>
              </a:r>
              <a:r>
                <a:rPr kumimoji="0" lang="en-US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harfler</a:t>
              </a:r>
              <a:r>
                <a: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in “</a:t>
              </a:r>
              <a:r>
                <a:rPr kumimoji="0" lang="en-US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Döngü</a:t>
              </a:r>
              <a:r>
                <a: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”: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print(</a:t>
              </a:r>
              <a:r>
                <a:rPr kumimoji="0" lang="en-US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harfler</a:t>
              </a:r>
              <a:r>
                <a: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)</a:t>
              </a:r>
              <a:endParaRPr kumimoji="0" lang="tr-TR" sz="35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59411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B58A6F-CE25-BC5D-870B-9EAA9681B2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A1DA3CF0-167B-C5CE-A5FF-8E8A9D08A39C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8B78D70B-364D-A783-EADE-4E412901DBAB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F4D7831B-8153-4941-E61D-CDC3048F20BF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A384EA94-0EB3-F6B3-16B9-36ED506DD615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A6011A4C-3C78-A4D1-6442-44F25C1226DD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E9BDD15D-679E-24BF-9B1B-305C8E748CA7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9BA71570-02AE-D0DA-BC9F-E2EA6D246B22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B3C339A0-EAB2-8F90-7D19-4210F6DFEA90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5499ED99-421B-FA65-5389-8134E22F2F1F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0FBA3FDC-B7A9-D576-562D-4F2AC6E6955E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390F454D-A61E-C942-A50F-348DA6CFD989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DF007EE0-73D1-FDFE-EA2F-D3D1D6480209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BC9B31B0-86D1-AFCD-9FEB-322DE96ADBD9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DB169EB8-B002-067A-F99E-937F71DF1AB6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E1F95620-B9D3-AD9F-3FA5-B9EE269AABE3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8B42D665-A372-005E-6B05-B5578F0B5035}"/>
              </a:ext>
            </a:extLst>
          </p:cNvPr>
          <p:cNvSpPr txBox="1"/>
          <p:nvPr/>
        </p:nvSpPr>
        <p:spPr>
          <a:xfrm>
            <a:off x="1295400" y="2895263"/>
            <a:ext cx="16215486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Çıktısı yandaki gibi olan Python kodunu yazınız.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E0808399-6D80-7FD5-B5EE-B97E416C5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B05FCC93-D97C-29A8-1C22-0FE2CE05EFD6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For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Döngüsü</a:t>
            </a: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FD5ABA22-C7D7-3AA5-C95D-788D4D9598C5}"/>
              </a:ext>
            </a:extLst>
          </p:cNvPr>
          <p:cNvGrpSpPr/>
          <p:nvPr/>
        </p:nvGrpSpPr>
        <p:grpSpPr>
          <a:xfrm>
            <a:off x="6518225" y="6326789"/>
            <a:ext cx="5251549" cy="3960211"/>
            <a:chOff x="5308820" y="3906555"/>
            <a:chExt cx="7962346" cy="6370112"/>
          </a:xfrm>
        </p:grpSpPr>
        <p:grpSp>
          <p:nvGrpSpPr>
            <p:cNvPr id="21" name="Grup 20">
              <a:extLst>
                <a:ext uri="{FF2B5EF4-FFF2-40B4-BE49-F238E27FC236}">
                  <a16:creationId xmlns:a16="http://schemas.microsoft.com/office/drawing/2014/main" id="{3B5503E7-0050-A87C-7E65-3BE9040B3AB7}"/>
                </a:ext>
              </a:extLst>
            </p:cNvPr>
            <p:cNvGrpSpPr/>
            <p:nvPr/>
          </p:nvGrpSpPr>
          <p:grpSpPr>
            <a:xfrm>
              <a:off x="5308820" y="3906555"/>
              <a:ext cx="7962346" cy="6370112"/>
              <a:chOff x="2781854" y="3916888"/>
              <a:chExt cx="13029902" cy="6370112"/>
            </a:xfrm>
          </p:grpSpPr>
          <p:grpSp>
            <p:nvGrpSpPr>
              <p:cNvPr id="24" name="Grup 23">
                <a:extLst>
                  <a:ext uri="{FF2B5EF4-FFF2-40B4-BE49-F238E27FC236}">
                    <a16:creationId xmlns:a16="http://schemas.microsoft.com/office/drawing/2014/main" id="{92C95475-1F22-D4F6-F5D1-1548FF2C4C61}"/>
                  </a:ext>
                </a:extLst>
              </p:cNvPr>
              <p:cNvGrpSpPr/>
              <p:nvPr/>
            </p:nvGrpSpPr>
            <p:grpSpPr>
              <a:xfrm>
                <a:off x="2781854" y="3916888"/>
                <a:ext cx="13029902" cy="6370112"/>
                <a:chOff x="2781854" y="3872603"/>
                <a:chExt cx="13029902" cy="6370112"/>
              </a:xfrm>
            </p:grpSpPr>
            <p:grpSp>
              <p:nvGrpSpPr>
                <p:cNvPr id="27" name="Group 3">
                  <a:extLst>
                    <a:ext uri="{FF2B5EF4-FFF2-40B4-BE49-F238E27FC236}">
                      <a16:creationId xmlns:a16="http://schemas.microsoft.com/office/drawing/2014/main" id="{72C4E6E6-3182-B731-46CE-A474BF6004B3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81854" y="3872603"/>
                  <a:ext cx="13029902" cy="6370112"/>
                  <a:chOff x="0" y="0"/>
                  <a:chExt cx="7467600" cy="6002020"/>
                </a:xfrm>
              </p:grpSpPr>
              <p:sp>
                <p:nvSpPr>
                  <p:cNvPr id="29" name="Freeform 4">
                    <a:extLst>
                      <a:ext uri="{FF2B5EF4-FFF2-40B4-BE49-F238E27FC236}">
                        <a16:creationId xmlns:a16="http://schemas.microsoft.com/office/drawing/2014/main" id="{DA63234D-B4F3-4C15-1A5A-870595B34F00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467600" cy="4513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4513580">
                        <a:moveTo>
                          <a:pt x="7127240" y="0"/>
                        </a:moveTo>
                        <a:lnTo>
                          <a:pt x="340360" y="0"/>
                        </a:lnTo>
                        <a:cubicBezTo>
                          <a:pt x="152400" y="0"/>
                          <a:pt x="0" y="152400"/>
                          <a:pt x="0" y="340360"/>
                        </a:cubicBezTo>
                        <a:lnTo>
                          <a:pt x="0" y="4513580"/>
                        </a:lnTo>
                        <a:lnTo>
                          <a:pt x="7467600" y="4513580"/>
                        </a:lnTo>
                        <a:lnTo>
                          <a:pt x="7467600" y="340360"/>
                        </a:lnTo>
                        <a:cubicBezTo>
                          <a:pt x="7467600" y="152400"/>
                          <a:pt x="7315200" y="0"/>
                          <a:pt x="7127240" y="0"/>
                        </a:cubicBezTo>
                        <a:close/>
                        <a:moveTo>
                          <a:pt x="7142480" y="4188460"/>
                        </a:moveTo>
                        <a:lnTo>
                          <a:pt x="314961" y="4188460"/>
                        </a:lnTo>
                        <a:lnTo>
                          <a:pt x="314961" y="353060"/>
                        </a:lnTo>
                        <a:lnTo>
                          <a:pt x="7142480" y="353060"/>
                        </a:lnTo>
                        <a:lnTo>
                          <a:pt x="7142480" y="41884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Freeform 5">
                    <a:extLst>
                      <a:ext uri="{FF2B5EF4-FFF2-40B4-BE49-F238E27FC236}">
                        <a16:creationId xmlns:a16="http://schemas.microsoft.com/office/drawing/2014/main" id="{DEDF469A-9970-7201-707C-6FC37D7C4965}"/>
                      </a:ext>
                    </a:extLst>
                  </p:cNvPr>
                  <p:cNvSpPr/>
                  <p:nvPr/>
                </p:nvSpPr>
                <p:spPr>
                  <a:xfrm>
                    <a:off x="0" y="4514850"/>
                    <a:ext cx="7467600" cy="695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695960">
                        <a:moveTo>
                          <a:pt x="0" y="355600"/>
                        </a:moveTo>
                        <a:cubicBezTo>
                          <a:pt x="0" y="543560"/>
                          <a:pt x="152400" y="695960"/>
                          <a:pt x="340360" y="695960"/>
                        </a:cubicBezTo>
                        <a:lnTo>
                          <a:pt x="7127240" y="695960"/>
                        </a:lnTo>
                        <a:cubicBezTo>
                          <a:pt x="7315200" y="695960"/>
                          <a:pt x="7467600" y="543560"/>
                          <a:pt x="7467600" y="355600"/>
                        </a:cubicBezTo>
                        <a:lnTo>
                          <a:pt x="7467600" y="0"/>
                        </a:lnTo>
                        <a:lnTo>
                          <a:pt x="0" y="0"/>
                        </a:lnTo>
                        <a:lnTo>
                          <a:pt x="0" y="355600"/>
                        </a:lnTo>
                        <a:close/>
                      </a:path>
                    </a:pathLst>
                  </a:custGeom>
                  <a:solidFill>
                    <a:srgbClr val="E9E9E9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" name="Freeform 6">
                    <a:extLst>
                      <a:ext uri="{FF2B5EF4-FFF2-40B4-BE49-F238E27FC236}">
                        <a16:creationId xmlns:a16="http://schemas.microsoft.com/office/drawing/2014/main" id="{2C9A9344-B502-7486-781C-BB4176D29397}"/>
                      </a:ext>
                    </a:extLst>
                  </p:cNvPr>
                  <p:cNvSpPr/>
                  <p:nvPr/>
                </p:nvSpPr>
                <p:spPr>
                  <a:xfrm>
                    <a:off x="2429510" y="5210810"/>
                    <a:ext cx="2606040" cy="791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6040" h="791210">
                        <a:moveTo>
                          <a:pt x="1258570" y="0"/>
                        </a:moveTo>
                        <a:lnTo>
                          <a:pt x="453390" y="0"/>
                        </a:lnTo>
                        <a:cubicBezTo>
                          <a:pt x="453390" y="0"/>
                          <a:pt x="429260" y="370840"/>
                          <a:pt x="403860" y="525780"/>
                        </a:cubicBezTo>
                        <a:cubicBezTo>
                          <a:pt x="359410" y="791210"/>
                          <a:pt x="87630" y="706120"/>
                          <a:pt x="10160" y="762000"/>
                        </a:cubicBezTo>
                        <a:cubicBezTo>
                          <a:pt x="0" y="769620"/>
                          <a:pt x="5080" y="786130"/>
                          <a:pt x="17780" y="786130"/>
                        </a:cubicBezTo>
                        <a:lnTo>
                          <a:pt x="2588260" y="786130"/>
                        </a:lnTo>
                        <a:cubicBezTo>
                          <a:pt x="2600960" y="786130"/>
                          <a:pt x="2606040" y="769620"/>
                          <a:pt x="2595880" y="762000"/>
                        </a:cubicBezTo>
                        <a:cubicBezTo>
                          <a:pt x="2518410" y="706120"/>
                          <a:pt x="2246630" y="791210"/>
                          <a:pt x="2202180" y="525780"/>
                        </a:cubicBezTo>
                        <a:cubicBezTo>
                          <a:pt x="2176780" y="370840"/>
                          <a:pt x="2152650" y="0"/>
                          <a:pt x="2152650" y="0"/>
                        </a:cubicBezTo>
                        <a:lnTo>
                          <a:pt x="1258570" y="0"/>
                        </a:lnTo>
                        <a:close/>
                      </a:path>
                    </a:pathLst>
                  </a:custGeom>
                  <a:solidFill>
                    <a:srgbClr val="BBBBBB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8" name="Dikdörtgen 27">
                  <a:extLst>
                    <a:ext uri="{FF2B5EF4-FFF2-40B4-BE49-F238E27FC236}">
                      <a16:creationId xmlns:a16="http://schemas.microsoft.com/office/drawing/2014/main" id="{57661E68-E23D-6DCC-4394-46ED9284E2B0}"/>
                    </a:ext>
                  </a:extLst>
                </p:cNvPr>
                <p:cNvSpPr/>
                <p:nvPr/>
              </p:nvSpPr>
              <p:spPr>
                <a:xfrm>
                  <a:off x="3340223" y="4152900"/>
                  <a:ext cx="11975977" cy="4267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6" name="TextBox 17">
                <a:extLst>
                  <a:ext uri="{FF2B5EF4-FFF2-40B4-BE49-F238E27FC236}">
                    <a16:creationId xmlns:a16="http://schemas.microsoft.com/office/drawing/2014/main" id="{E1A2BE83-61A4-D560-4C8F-D86E88AEAAA8}"/>
                  </a:ext>
                </a:extLst>
              </p:cNvPr>
              <p:cNvSpPr txBox="1"/>
              <p:nvPr/>
            </p:nvSpPr>
            <p:spPr>
              <a:xfrm>
                <a:off x="3629053" y="4914237"/>
                <a:ext cx="11398317" cy="244442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2009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2025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yas = </a:t>
                </a: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- </a:t>
                </a: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endPara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endParaRPr>
              </a:p>
            </p:txBody>
          </p:sp>
        </p:grpSp>
        <p:pic>
          <p:nvPicPr>
            <p:cNvPr id="23" name="Picture 2" descr="Html GIFs - Find &amp; Share on GIPHY">
              <a:extLst>
                <a:ext uri="{FF2B5EF4-FFF2-40B4-BE49-F238E27FC236}">
                  <a16:creationId xmlns:a16="http://schemas.microsoft.com/office/drawing/2014/main" id="{A9B6B514-7B6D-4890-9D64-410D19236F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041" y="4214918"/>
              <a:ext cx="7339300" cy="4239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Resim 16" descr="metin, yazı tipi, grafik, grafik tasarım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FF476C30-79F6-B86A-5B66-A7356FD2DB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79311" y="1622293"/>
            <a:ext cx="3625569" cy="423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0236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1FCFF5-D6A5-8312-F1C8-4C775718A1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6">
            <a:extLst>
              <a:ext uri="{FF2B5EF4-FFF2-40B4-BE49-F238E27FC236}">
                <a16:creationId xmlns:a16="http://schemas.microsoft.com/office/drawing/2014/main" id="{FA1D5701-5DB1-EB83-F4F3-8F310F068521}"/>
              </a:ext>
            </a:extLst>
          </p:cNvPr>
          <p:cNvSpPr txBox="1"/>
          <p:nvPr/>
        </p:nvSpPr>
        <p:spPr>
          <a:xfrm>
            <a:off x="6019800" y="3086100"/>
            <a:ext cx="10591800" cy="5386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Programlama dillerinde karar yapıları gibi sık kullanılan başka bir yapı da döngülerdir.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35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Program içinde kod bloklarının istenen sayıda tekrar etmesini sağlayan yapılara döngü adı verilir.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35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Python programlama dilinde </a:t>
            </a:r>
            <a:r>
              <a:rPr kumimoji="0" lang="tr-TR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FF5858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for</a:t>
            </a:r>
            <a:r>
              <a:rPr kumimoji="0" lang="tr-TR" sz="3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 ve  </a:t>
            </a:r>
            <a:r>
              <a:rPr kumimoji="0" lang="tr-TR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FF5858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while</a:t>
            </a:r>
            <a:r>
              <a:rPr kumimoji="0" lang="tr-TR" sz="3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 döngüleri bulunmaktadır.</a:t>
            </a: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4B5ED5EF-9860-84C3-50F5-FD421B365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4" name="TextBox 15">
            <a:extLst>
              <a:ext uri="{FF2B5EF4-FFF2-40B4-BE49-F238E27FC236}">
                <a16:creationId xmlns:a16="http://schemas.microsoft.com/office/drawing/2014/main" id="{612DD5CD-A8B7-3AF7-112D-0C1650B01B05}"/>
              </a:ext>
            </a:extLst>
          </p:cNvPr>
          <p:cNvSpPr txBox="1"/>
          <p:nvPr/>
        </p:nvSpPr>
        <p:spPr>
          <a:xfrm>
            <a:off x="1105228" y="1470727"/>
            <a:ext cx="16503634" cy="2560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66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66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US" sz="66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66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FF5858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Döngülere Giriş</a:t>
            </a:r>
          </a:p>
          <a:p>
            <a:pPr>
              <a:lnSpc>
                <a:spcPts val="10260"/>
              </a:lnSpc>
              <a:spcBef>
                <a:spcPct val="0"/>
              </a:spcBef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" name="Freeform 11">
            <a:extLst>
              <a:ext uri="{FF2B5EF4-FFF2-40B4-BE49-F238E27FC236}">
                <a16:creationId xmlns:a16="http://schemas.microsoft.com/office/drawing/2014/main" id="{EADCACA0-CF1E-81B4-783A-EEC8ACF70537}"/>
              </a:ext>
            </a:extLst>
          </p:cNvPr>
          <p:cNvSpPr/>
          <p:nvPr/>
        </p:nvSpPr>
        <p:spPr>
          <a:xfrm>
            <a:off x="1105228" y="3086100"/>
            <a:ext cx="4304971" cy="4648200"/>
          </a:xfrm>
          <a:custGeom>
            <a:avLst/>
            <a:gdLst/>
            <a:ahLst/>
            <a:cxnLst/>
            <a:rect l="l" t="t" r="r" b="b"/>
            <a:pathLst>
              <a:path w="985830" h="1099580">
                <a:moveTo>
                  <a:pt x="0" y="0"/>
                </a:moveTo>
                <a:lnTo>
                  <a:pt x="985831" y="0"/>
                </a:lnTo>
                <a:lnTo>
                  <a:pt x="985831" y="1099580"/>
                </a:lnTo>
                <a:lnTo>
                  <a:pt x="0" y="10995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21938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1ABE1F-B988-EEDB-A93D-D0267687EB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5F4605B4-1776-349E-5A8B-AB8C4F53DED5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F9AE1975-738D-DC2E-CA81-4D0BD0C89E55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27D4A851-8901-C83B-737B-86746B9A4952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BF6036A6-8F35-C650-B125-ED858FC1E63D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C9807B29-C59D-EC10-FAF5-2348BEDE1A07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3CF81C88-A8CD-A94E-E744-776A6717C1C9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188BC1B4-825C-D612-3276-2E873B7CD91E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472D0A08-B99E-9991-33D2-7234385436E6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8B47D2D0-C3BA-72FA-BF95-306D5A99256E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69243D70-7145-82E0-2DC7-1AB76D578A6D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F772EC1D-29B8-D91F-DAC2-34952FFF554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2182E1CE-A4D5-ED54-2978-E94A7E4DB3EA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3EAAAC3B-66EB-96D9-BCCF-A30BEC379D16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66C87749-B8F9-9BE0-80A7-38C43A9ED9DD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B38FC867-6FFA-47D0-F82A-FF33DF1B4AC7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92EE72E3-0472-1AEA-174F-7989789F7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EE1E32B2-218C-5B03-9ECF-B7FB34842139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For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Döngüsü</a:t>
            </a: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4E7E41D8-DB18-0365-9DC4-44FA3341622A}"/>
              </a:ext>
            </a:extLst>
          </p:cNvPr>
          <p:cNvGrpSpPr/>
          <p:nvPr/>
        </p:nvGrpSpPr>
        <p:grpSpPr>
          <a:xfrm>
            <a:off x="8991600" y="2628900"/>
            <a:ext cx="8990343" cy="7686368"/>
            <a:chOff x="2781854" y="3916888"/>
            <a:chExt cx="13029902" cy="6370112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34CA5CFE-44B9-D026-63B7-AFD6ED8D0674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19" name="Group 3">
                <a:extLst>
                  <a:ext uri="{FF2B5EF4-FFF2-40B4-BE49-F238E27FC236}">
                    <a16:creationId xmlns:a16="http://schemas.microsoft.com/office/drawing/2014/main" id="{12146704-3A01-5EF7-4DBD-F565414344C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F6AD6B97-1A37-B92B-F356-9542A950298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71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A4861853-0221-2DAE-74DA-52DA394FD7A5}"/>
                    </a:ext>
                  </a:extLst>
                </p:cNvPr>
                <p:cNvSpPr/>
                <p:nvPr/>
              </p:nvSpPr>
              <p:spPr>
                <a:xfrm>
                  <a:off x="0" y="4744417"/>
                  <a:ext cx="7467600" cy="466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EAF8C4F0-3689-93E8-FF6B-D195A90F7E69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Dikdörtgen 19">
                <a:extLst>
                  <a:ext uri="{FF2B5EF4-FFF2-40B4-BE49-F238E27FC236}">
                    <a16:creationId xmlns:a16="http://schemas.microsoft.com/office/drawing/2014/main" id="{E1B80BA3-CC5C-0356-985A-D3E1C5011BB2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62371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64BD957-E7E0-3BA0-C783-D6BCCBC9ECEB}"/>
                </a:ext>
              </a:extLst>
            </p:cNvPr>
            <p:cNvSpPr txBox="1"/>
            <p:nvPr/>
          </p:nvSpPr>
          <p:spPr>
            <a:xfrm>
              <a:off x="3250510" y="4903725"/>
              <a:ext cx="12313469" cy="336694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tr-TR" sz="66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kelime=‘SAMÜ’</a:t>
              </a:r>
            </a:p>
            <a:p>
              <a:pPr lvl="0">
                <a:spcBef>
                  <a:spcPct val="0"/>
                </a:spcBef>
                <a:defRPr/>
              </a:pPr>
              <a:endParaRPr lang="tr-TR" sz="66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tr-TR" sz="66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for</a:t>
              </a:r>
              <a:r>
                <a:rPr lang="tr-TR" sz="66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i in kelime: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66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</a:t>
              </a:r>
              <a:r>
                <a:rPr lang="tr-TR" sz="66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lang="tr-TR" sz="66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(i*5)</a:t>
              </a:r>
            </a:p>
          </p:txBody>
        </p:sp>
      </p:grpSp>
      <p:pic>
        <p:nvPicPr>
          <p:cNvPr id="3" name="Resim 2" descr="metin, yazı tipi, grafik, grafik tasarım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F003740B-64AE-DD93-5654-3D8A79736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3532486"/>
            <a:ext cx="3625569" cy="423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3986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DD004B-6720-B086-3D43-E1F1A1E92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AE0990C3-ACF6-C2C3-E175-AEB53C4904B8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DB42BFE9-901A-0CF1-096A-E20DBDCB335D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5A609C4A-20A4-4690-3CC3-39030E9E379D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FB2E00CD-ADCC-48CF-D6B1-2BC238BA428A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FEE14549-81E2-8FA2-497F-F683ED9DC3E4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3868B655-FA39-F7CF-FCDF-886F129BBD75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ACB8864A-4A7E-5D1B-52EA-F866D56D08A8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664856D8-8EB0-F832-BAC6-C606EB0AC64B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DF11B7A8-157B-4C1C-C305-6AAD004CFD97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26ED2BB4-34C0-A061-038C-526424E79A48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18434B1B-8C73-B699-9F45-DC4A202EE6F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5E0243AE-6A06-5F31-4F9A-1F085C4B2A8D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3B8D7BDE-D8BC-8A37-E5C9-40D7C525ED42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E75210D9-D051-7B85-44DB-63FCDCABD258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741DFE9D-C797-A314-5B0A-BF63C5BC0569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F2B1DC4B-1C20-02BF-60BD-C6F54036327B}"/>
              </a:ext>
            </a:extLst>
          </p:cNvPr>
          <p:cNvSpPr txBox="1"/>
          <p:nvPr/>
        </p:nvSpPr>
        <p:spPr>
          <a:xfrm>
            <a:off x="1295400" y="2895263"/>
            <a:ext cx="16215486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Kullanıcıdan 10 adet sayı alınız ve aldığınız 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sayıları bir listede tutunuz. 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6C25EA62-DE30-CA00-1C8E-635C84A8F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7BE1E7C3-1C71-AD64-997B-1A447E3D3FE1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For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Döngüsü</a:t>
            </a: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DD31B87B-1B3D-4CB5-FEF9-FAF61A62D29C}"/>
              </a:ext>
            </a:extLst>
          </p:cNvPr>
          <p:cNvGrpSpPr/>
          <p:nvPr/>
        </p:nvGrpSpPr>
        <p:grpSpPr>
          <a:xfrm>
            <a:off x="6518225" y="6326789"/>
            <a:ext cx="5251549" cy="3960211"/>
            <a:chOff x="5308820" y="3906555"/>
            <a:chExt cx="7962346" cy="6370112"/>
          </a:xfrm>
        </p:grpSpPr>
        <p:grpSp>
          <p:nvGrpSpPr>
            <p:cNvPr id="21" name="Grup 20">
              <a:extLst>
                <a:ext uri="{FF2B5EF4-FFF2-40B4-BE49-F238E27FC236}">
                  <a16:creationId xmlns:a16="http://schemas.microsoft.com/office/drawing/2014/main" id="{624C629D-0C59-5237-8162-12599EC64F25}"/>
                </a:ext>
              </a:extLst>
            </p:cNvPr>
            <p:cNvGrpSpPr/>
            <p:nvPr/>
          </p:nvGrpSpPr>
          <p:grpSpPr>
            <a:xfrm>
              <a:off x="5308820" y="3906555"/>
              <a:ext cx="7962346" cy="6370112"/>
              <a:chOff x="2781854" y="3916888"/>
              <a:chExt cx="13029902" cy="6370112"/>
            </a:xfrm>
          </p:grpSpPr>
          <p:grpSp>
            <p:nvGrpSpPr>
              <p:cNvPr id="24" name="Grup 23">
                <a:extLst>
                  <a:ext uri="{FF2B5EF4-FFF2-40B4-BE49-F238E27FC236}">
                    <a16:creationId xmlns:a16="http://schemas.microsoft.com/office/drawing/2014/main" id="{14524708-60F8-9518-02D1-4BA1CDBBC7F7}"/>
                  </a:ext>
                </a:extLst>
              </p:cNvPr>
              <p:cNvGrpSpPr/>
              <p:nvPr/>
            </p:nvGrpSpPr>
            <p:grpSpPr>
              <a:xfrm>
                <a:off x="2781854" y="3916888"/>
                <a:ext cx="13029902" cy="6370112"/>
                <a:chOff x="2781854" y="3872603"/>
                <a:chExt cx="13029902" cy="6370112"/>
              </a:xfrm>
            </p:grpSpPr>
            <p:grpSp>
              <p:nvGrpSpPr>
                <p:cNvPr id="27" name="Group 3">
                  <a:extLst>
                    <a:ext uri="{FF2B5EF4-FFF2-40B4-BE49-F238E27FC236}">
                      <a16:creationId xmlns:a16="http://schemas.microsoft.com/office/drawing/2014/main" id="{92F9A5F9-3E3D-646E-3CFB-96891AADFA87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81854" y="3872603"/>
                  <a:ext cx="13029902" cy="6370112"/>
                  <a:chOff x="0" y="0"/>
                  <a:chExt cx="7467600" cy="6002020"/>
                </a:xfrm>
              </p:grpSpPr>
              <p:sp>
                <p:nvSpPr>
                  <p:cNvPr id="29" name="Freeform 4">
                    <a:extLst>
                      <a:ext uri="{FF2B5EF4-FFF2-40B4-BE49-F238E27FC236}">
                        <a16:creationId xmlns:a16="http://schemas.microsoft.com/office/drawing/2014/main" id="{B80C8578-6A41-4CF9-388E-229434F1F210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467600" cy="4513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4513580">
                        <a:moveTo>
                          <a:pt x="7127240" y="0"/>
                        </a:moveTo>
                        <a:lnTo>
                          <a:pt x="340360" y="0"/>
                        </a:lnTo>
                        <a:cubicBezTo>
                          <a:pt x="152400" y="0"/>
                          <a:pt x="0" y="152400"/>
                          <a:pt x="0" y="340360"/>
                        </a:cubicBezTo>
                        <a:lnTo>
                          <a:pt x="0" y="4513580"/>
                        </a:lnTo>
                        <a:lnTo>
                          <a:pt x="7467600" y="4513580"/>
                        </a:lnTo>
                        <a:lnTo>
                          <a:pt x="7467600" y="340360"/>
                        </a:lnTo>
                        <a:cubicBezTo>
                          <a:pt x="7467600" y="152400"/>
                          <a:pt x="7315200" y="0"/>
                          <a:pt x="7127240" y="0"/>
                        </a:cubicBezTo>
                        <a:close/>
                        <a:moveTo>
                          <a:pt x="7142480" y="4188460"/>
                        </a:moveTo>
                        <a:lnTo>
                          <a:pt x="314961" y="4188460"/>
                        </a:lnTo>
                        <a:lnTo>
                          <a:pt x="314961" y="353060"/>
                        </a:lnTo>
                        <a:lnTo>
                          <a:pt x="7142480" y="353060"/>
                        </a:lnTo>
                        <a:lnTo>
                          <a:pt x="7142480" y="41884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Freeform 5">
                    <a:extLst>
                      <a:ext uri="{FF2B5EF4-FFF2-40B4-BE49-F238E27FC236}">
                        <a16:creationId xmlns:a16="http://schemas.microsoft.com/office/drawing/2014/main" id="{D9F365AB-DF60-7DF9-CD20-53CCE4351038}"/>
                      </a:ext>
                    </a:extLst>
                  </p:cNvPr>
                  <p:cNvSpPr/>
                  <p:nvPr/>
                </p:nvSpPr>
                <p:spPr>
                  <a:xfrm>
                    <a:off x="0" y="4514850"/>
                    <a:ext cx="7467600" cy="695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695960">
                        <a:moveTo>
                          <a:pt x="0" y="355600"/>
                        </a:moveTo>
                        <a:cubicBezTo>
                          <a:pt x="0" y="543560"/>
                          <a:pt x="152400" y="695960"/>
                          <a:pt x="340360" y="695960"/>
                        </a:cubicBezTo>
                        <a:lnTo>
                          <a:pt x="7127240" y="695960"/>
                        </a:lnTo>
                        <a:cubicBezTo>
                          <a:pt x="7315200" y="695960"/>
                          <a:pt x="7467600" y="543560"/>
                          <a:pt x="7467600" y="355600"/>
                        </a:cubicBezTo>
                        <a:lnTo>
                          <a:pt x="7467600" y="0"/>
                        </a:lnTo>
                        <a:lnTo>
                          <a:pt x="0" y="0"/>
                        </a:lnTo>
                        <a:lnTo>
                          <a:pt x="0" y="355600"/>
                        </a:lnTo>
                        <a:close/>
                      </a:path>
                    </a:pathLst>
                  </a:custGeom>
                  <a:solidFill>
                    <a:srgbClr val="E9E9E9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" name="Freeform 6">
                    <a:extLst>
                      <a:ext uri="{FF2B5EF4-FFF2-40B4-BE49-F238E27FC236}">
                        <a16:creationId xmlns:a16="http://schemas.microsoft.com/office/drawing/2014/main" id="{B4306895-6C2E-613E-B7D8-4C3F509E239D}"/>
                      </a:ext>
                    </a:extLst>
                  </p:cNvPr>
                  <p:cNvSpPr/>
                  <p:nvPr/>
                </p:nvSpPr>
                <p:spPr>
                  <a:xfrm>
                    <a:off x="2429510" y="5210810"/>
                    <a:ext cx="2606040" cy="791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6040" h="791210">
                        <a:moveTo>
                          <a:pt x="1258570" y="0"/>
                        </a:moveTo>
                        <a:lnTo>
                          <a:pt x="453390" y="0"/>
                        </a:lnTo>
                        <a:cubicBezTo>
                          <a:pt x="453390" y="0"/>
                          <a:pt x="429260" y="370840"/>
                          <a:pt x="403860" y="525780"/>
                        </a:cubicBezTo>
                        <a:cubicBezTo>
                          <a:pt x="359410" y="791210"/>
                          <a:pt x="87630" y="706120"/>
                          <a:pt x="10160" y="762000"/>
                        </a:cubicBezTo>
                        <a:cubicBezTo>
                          <a:pt x="0" y="769620"/>
                          <a:pt x="5080" y="786130"/>
                          <a:pt x="17780" y="786130"/>
                        </a:cubicBezTo>
                        <a:lnTo>
                          <a:pt x="2588260" y="786130"/>
                        </a:lnTo>
                        <a:cubicBezTo>
                          <a:pt x="2600960" y="786130"/>
                          <a:pt x="2606040" y="769620"/>
                          <a:pt x="2595880" y="762000"/>
                        </a:cubicBezTo>
                        <a:cubicBezTo>
                          <a:pt x="2518410" y="706120"/>
                          <a:pt x="2246630" y="791210"/>
                          <a:pt x="2202180" y="525780"/>
                        </a:cubicBezTo>
                        <a:cubicBezTo>
                          <a:pt x="2176780" y="370840"/>
                          <a:pt x="2152650" y="0"/>
                          <a:pt x="2152650" y="0"/>
                        </a:cubicBezTo>
                        <a:lnTo>
                          <a:pt x="1258570" y="0"/>
                        </a:lnTo>
                        <a:close/>
                      </a:path>
                    </a:pathLst>
                  </a:custGeom>
                  <a:solidFill>
                    <a:srgbClr val="BBBBBB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8" name="Dikdörtgen 27">
                  <a:extLst>
                    <a:ext uri="{FF2B5EF4-FFF2-40B4-BE49-F238E27FC236}">
                      <a16:creationId xmlns:a16="http://schemas.microsoft.com/office/drawing/2014/main" id="{DE562F0B-6C56-3CB3-4E9B-4E997BD83CEA}"/>
                    </a:ext>
                  </a:extLst>
                </p:cNvPr>
                <p:cNvSpPr/>
                <p:nvPr/>
              </p:nvSpPr>
              <p:spPr>
                <a:xfrm>
                  <a:off x="3340223" y="4152900"/>
                  <a:ext cx="11975977" cy="4267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6" name="TextBox 17">
                <a:extLst>
                  <a:ext uri="{FF2B5EF4-FFF2-40B4-BE49-F238E27FC236}">
                    <a16:creationId xmlns:a16="http://schemas.microsoft.com/office/drawing/2014/main" id="{4846025E-4E01-6695-7310-B47D71D3F175}"/>
                  </a:ext>
                </a:extLst>
              </p:cNvPr>
              <p:cNvSpPr txBox="1"/>
              <p:nvPr/>
            </p:nvSpPr>
            <p:spPr>
              <a:xfrm>
                <a:off x="3629053" y="4914237"/>
                <a:ext cx="11398317" cy="244442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2009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2025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yas = </a:t>
                </a: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- </a:t>
                </a: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endPara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endParaRPr>
              </a:p>
            </p:txBody>
          </p:sp>
        </p:grpSp>
        <p:pic>
          <p:nvPicPr>
            <p:cNvPr id="23" name="Picture 2" descr="Html GIFs - Find &amp; Share on GIPHY">
              <a:extLst>
                <a:ext uri="{FF2B5EF4-FFF2-40B4-BE49-F238E27FC236}">
                  <a16:creationId xmlns:a16="http://schemas.microsoft.com/office/drawing/2014/main" id="{724F8DE5-958F-C767-879D-4EBF90FD54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041" y="4214918"/>
              <a:ext cx="7339300" cy="4239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964453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D397A2-0CFA-E56F-9A31-396C184AD0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9A0ECA0C-EEBC-D490-6596-3DF68395924F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EF1E842D-6BB2-D1BF-17E1-537D70BC44D1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23C717EB-245E-0D28-4F0F-846B0C3B6AD0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C2F758AB-DF75-90D4-84DD-64C547C49A72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D81839FE-60C1-3E99-BEB3-E8BC2E1B20E4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1779B701-C93D-9C17-48E7-6ED1EB286B6C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9CD51FA0-9BEA-F781-2154-CC9BBEE47481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4F197371-9C1E-F6D2-AEF9-D82ABFEEBBA6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618FC898-F7CE-20A9-2058-49B3A6B5D2B0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CBA0BD21-C242-2286-A4EC-50CCAC606F65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AF04E871-2BB8-B5E9-444E-F0960E3736D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A6F22903-283D-B712-FDE5-4E13138F50AA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0FDB0FEE-1B2B-C3AF-9A08-B2E0D46B787B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31754C78-674D-EF35-93AE-34D0B3027EED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BC488326-24F0-382C-65EF-B0A94C74CA5A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9D2B51CA-910F-AA24-C664-282169A43795}"/>
              </a:ext>
            </a:extLst>
          </p:cNvPr>
          <p:cNvSpPr txBox="1"/>
          <p:nvPr/>
        </p:nvSpPr>
        <p:spPr>
          <a:xfrm>
            <a:off x="695528" y="3419951"/>
            <a:ext cx="6400800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32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Kullanıcıdan 10 adet sayı alınız ve aldığınız sayıları bir listede tutunuz. 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9CA7C5F4-66DE-64E4-9E48-6A5875D8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63BEAA9E-4861-A265-07D6-31CD35359DD5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For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Döngüsü</a:t>
            </a: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583CF928-4377-3DD3-38F1-F86FD0E4B3C8}"/>
              </a:ext>
            </a:extLst>
          </p:cNvPr>
          <p:cNvGrpSpPr/>
          <p:nvPr/>
        </p:nvGrpSpPr>
        <p:grpSpPr>
          <a:xfrm>
            <a:off x="8305800" y="2628900"/>
            <a:ext cx="9676143" cy="7686368"/>
            <a:chOff x="2781854" y="3916888"/>
            <a:chExt cx="13029902" cy="6370112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44C2E737-75E8-E210-3170-5CD26A9EAF62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19" name="Group 3">
                <a:extLst>
                  <a:ext uri="{FF2B5EF4-FFF2-40B4-BE49-F238E27FC236}">
                    <a16:creationId xmlns:a16="http://schemas.microsoft.com/office/drawing/2014/main" id="{FC028760-09EE-BBF0-E151-63E26EF2F62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C417FBEE-283C-B9B6-6993-3297FD61364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71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7DBDDD6B-B8DA-0361-7AD5-6825978D40D5}"/>
                    </a:ext>
                  </a:extLst>
                </p:cNvPr>
                <p:cNvSpPr/>
                <p:nvPr/>
              </p:nvSpPr>
              <p:spPr>
                <a:xfrm>
                  <a:off x="0" y="4744417"/>
                  <a:ext cx="7467600" cy="466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3012B2A2-2203-3237-B30A-90AC6C8CF003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Dikdörtgen 19">
                <a:extLst>
                  <a:ext uri="{FF2B5EF4-FFF2-40B4-BE49-F238E27FC236}">
                    <a16:creationId xmlns:a16="http://schemas.microsoft.com/office/drawing/2014/main" id="{5C40DF7F-1EDD-27BF-A702-CA0F4780112D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62371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61AE325-B132-F298-5A55-8C13D5A1E32E}"/>
                </a:ext>
              </a:extLst>
            </p:cNvPr>
            <p:cNvSpPr txBox="1"/>
            <p:nvPr/>
          </p:nvSpPr>
          <p:spPr>
            <a:xfrm>
              <a:off x="3335322" y="4978973"/>
              <a:ext cx="12313469" cy="258897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sayilar</a:t>
              </a: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= []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for </a:t>
              </a:r>
              <a:r>
                <a:rPr kumimoji="0" lang="en-US" sz="2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</a:t>
              </a: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in range(10):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s = int(input(f"{i+1}. </a:t>
              </a:r>
              <a:r>
                <a:rPr kumimoji="0" lang="en-US" sz="2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sayıyı</a:t>
              </a: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kumimoji="0" lang="en-US" sz="2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gir</a:t>
              </a: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: "))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</a:t>
              </a:r>
              <a:r>
                <a:rPr kumimoji="0" lang="en-US" sz="2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sayilar.append</a:t>
              </a: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(s)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print("</a:t>
              </a:r>
              <a:r>
                <a:rPr kumimoji="0" lang="en-US" sz="2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Girilen</a:t>
              </a: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kumimoji="0" lang="en-US" sz="2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sayılar</a:t>
              </a: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:", </a:t>
              </a:r>
              <a:r>
                <a:rPr kumimoji="0" lang="en-US" sz="2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sayilar</a:t>
              </a: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)</a:t>
              </a:r>
              <a:endParaRPr kumimoji="0" lang="tr-TR" sz="29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94871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56167E-C325-05AF-6045-AFB08AF541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65430289-D1C0-7A88-23FB-D463AA9520F7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1C64D09D-4B95-46F5-2D49-9672B5317AF6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22643E02-9CAE-766A-E1F6-386CA4887845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2D715AE9-FB06-ACD2-2C4B-B31DBB69A52E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72E45FA8-D2BF-C2AD-D91B-38F8953069AD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77C39642-67F2-C26D-BA07-C9EECCAC7F41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D81935C6-7A5A-A5A9-AA45-B131746FC931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D9680AA5-81BD-8294-1FAE-BED2C46625B7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BFD93211-8737-74C2-61C7-33004F9453BA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53FB4B06-A4A1-5008-4082-9BDDF638231F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39547320-4DE6-8BC2-2BFA-7BC7128C416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A45DD70C-2548-CFEA-8699-269B4AD32B26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640C1962-C17A-BA51-2236-C2CA64A610B3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3DC02CE8-7205-4617-A83A-5F585655970A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BEE265B0-5B08-39D5-DF24-99C6941BEEA9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02796107-95AB-2EB6-1296-560021B59067}"/>
              </a:ext>
            </a:extLst>
          </p:cNvPr>
          <p:cNvSpPr txBox="1"/>
          <p:nvPr/>
        </p:nvSpPr>
        <p:spPr>
          <a:xfrm>
            <a:off x="1295400" y="2895263"/>
            <a:ext cx="16215486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Bir önceki örnekte oluşturduğunuz listedeki 3’e bölünen sayıları ekrana yazdırınız. 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D8E9ABD5-90E8-BE4C-CCC6-3B510A9D4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E1F069C9-94E4-0AE0-FE88-87E069DAACCD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For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Döngüsü</a:t>
            </a: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5583983C-01A0-4C47-831F-F91EC1681DF5}"/>
              </a:ext>
            </a:extLst>
          </p:cNvPr>
          <p:cNvGrpSpPr/>
          <p:nvPr/>
        </p:nvGrpSpPr>
        <p:grpSpPr>
          <a:xfrm>
            <a:off x="6518225" y="6326789"/>
            <a:ext cx="5251549" cy="3960211"/>
            <a:chOff x="5308820" y="3906555"/>
            <a:chExt cx="7962346" cy="6370112"/>
          </a:xfrm>
        </p:grpSpPr>
        <p:grpSp>
          <p:nvGrpSpPr>
            <p:cNvPr id="21" name="Grup 20">
              <a:extLst>
                <a:ext uri="{FF2B5EF4-FFF2-40B4-BE49-F238E27FC236}">
                  <a16:creationId xmlns:a16="http://schemas.microsoft.com/office/drawing/2014/main" id="{43228E80-8369-F67F-6689-983EB7CD5B74}"/>
                </a:ext>
              </a:extLst>
            </p:cNvPr>
            <p:cNvGrpSpPr/>
            <p:nvPr/>
          </p:nvGrpSpPr>
          <p:grpSpPr>
            <a:xfrm>
              <a:off x="5308820" y="3906555"/>
              <a:ext cx="7962346" cy="6370112"/>
              <a:chOff x="2781854" y="3916888"/>
              <a:chExt cx="13029902" cy="6370112"/>
            </a:xfrm>
          </p:grpSpPr>
          <p:grpSp>
            <p:nvGrpSpPr>
              <p:cNvPr id="24" name="Grup 23">
                <a:extLst>
                  <a:ext uri="{FF2B5EF4-FFF2-40B4-BE49-F238E27FC236}">
                    <a16:creationId xmlns:a16="http://schemas.microsoft.com/office/drawing/2014/main" id="{D5039BDB-48B2-79DF-0470-6BC673E57838}"/>
                  </a:ext>
                </a:extLst>
              </p:cNvPr>
              <p:cNvGrpSpPr/>
              <p:nvPr/>
            </p:nvGrpSpPr>
            <p:grpSpPr>
              <a:xfrm>
                <a:off x="2781854" y="3916888"/>
                <a:ext cx="13029902" cy="6370112"/>
                <a:chOff x="2781854" y="3872603"/>
                <a:chExt cx="13029902" cy="6370112"/>
              </a:xfrm>
            </p:grpSpPr>
            <p:grpSp>
              <p:nvGrpSpPr>
                <p:cNvPr id="27" name="Group 3">
                  <a:extLst>
                    <a:ext uri="{FF2B5EF4-FFF2-40B4-BE49-F238E27FC236}">
                      <a16:creationId xmlns:a16="http://schemas.microsoft.com/office/drawing/2014/main" id="{A0715AD1-6A2E-044A-16EA-0C0468B689C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81854" y="3872603"/>
                  <a:ext cx="13029902" cy="6370112"/>
                  <a:chOff x="0" y="0"/>
                  <a:chExt cx="7467600" cy="6002020"/>
                </a:xfrm>
              </p:grpSpPr>
              <p:sp>
                <p:nvSpPr>
                  <p:cNvPr id="29" name="Freeform 4">
                    <a:extLst>
                      <a:ext uri="{FF2B5EF4-FFF2-40B4-BE49-F238E27FC236}">
                        <a16:creationId xmlns:a16="http://schemas.microsoft.com/office/drawing/2014/main" id="{5352BC88-B9A3-102B-3DA2-22DF11C6B42A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467600" cy="4513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4513580">
                        <a:moveTo>
                          <a:pt x="7127240" y="0"/>
                        </a:moveTo>
                        <a:lnTo>
                          <a:pt x="340360" y="0"/>
                        </a:lnTo>
                        <a:cubicBezTo>
                          <a:pt x="152400" y="0"/>
                          <a:pt x="0" y="152400"/>
                          <a:pt x="0" y="340360"/>
                        </a:cubicBezTo>
                        <a:lnTo>
                          <a:pt x="0" y="4513580"/>
                        </a:lnTo>
                        <a:lnTo>
                          <a:pt x="7467600" y="4513580"/>
                        </a:lnTo>
                        <a:lnTo>
                          <a:pt x="7467600" y="340360"/>
                        </a:lnTo>
                        <a:cubicBezTo>
                          <a:pt x="7467600" y="152400"/>
                          <a:pt x="7315200" y="0"/>
                          <a:pt x="7127240" y="0"/>
                        </a:cubicBezTo>
                        <a:close/>
                        <a:moveTo>
                          <a:pt x="7142480" y="4188460"/>
                        </a:moveTo>
                        <a:lnTo>
                          <a:pt x="314961" y="4188460"/>
                        </a:lnTo>
                        <a:lnTo>
                          <a:pt x="314961" y="353060"/>
                        </a:lnTo>
                        <a:lnTo>
                          <a:pt x="7142480" y="353060"/>
                        </a:lnTo>
                        <a:lnTo>
                          <a:pt x="7142480" y="41884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Freeform 5">
                    <a:extLst>
                      <a:ext uri="{FF2B5EF4-FFF2-40B4-BE49-F238E27FC236}">
                        <a16:creationId xmlns:a16="http://schemas.microsoft.com/office/drawing/2014/main" id="{E4B86F32-AEBF-01A4-9E5F-D6562BB06AC6}"/>
                      </a:ext>
                    </a:extLst>
                  </p:cNvPr>
                  <p:cNvSpPr/>
                  <p:nvPr/>
                </p:nvSpPr>
                <p:spPr>
                  <a:xfrm>
                    <a:off x="0" y="4514850"/>
                    <a:ext cx="7467600" cy="695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695960">
                        <a:moveTo>
                          <a:pt x="0" y="355600"/>
                        </a:moveTo>
                        <a:cubicBezTo>
                          <a:pt x="0" y="543560"/>
                          <a:pt x="152400" y="695960"/>
                          <a:pt x="340360" y="695960"/>
                        </a:cubicBezTo>
                        <a:lnTo>
                          <a:pt x="7127240" y="695960"/>
                        </a:lnTo>
                        <a:cubicBezTo>
                          <a:pt x="7315200" y="695960"/>
                          <a:pt x="7467600" y="543560"/>
                          <a:pt x="7467600" y="355600"/>
                        </a:cubicBezTo>
                        <a:lnTo>
                          <a:pt x="7467600" y="0"/>
                        </a:lnTo>
                        <a:lnTo>
                          <a:pt x="0" y="0"/>
                        </a:lnTo>
                        <a:lnTo>
                          <a:pt x="0" y="355600"/>
                        </a:lnTo>
                        <a:close/>
                      </a:path>
                    </a:pathLst>
                  </a:custGeom>
                  <a:solidFill>
                    <a:srgbClr val="E9E9E9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" name="Freeform 6">
                    <a:extLst>
                      <a:ext uri="{FF2B5EF4-FFF2-40B4-BE49-F238E27FC236}">
                        <a16:creationId xmlns:a16="http://schemas.microsoft.com/office/drawing/2014/main" id="{68C6C4C1-64C1-37EA-1C33-5CA9D8AA9262}"/>
                      </a:ext>
                    </a:extLst>
                  </p:cNvPr>
                  <p:cNvSpPr/>
                  <p:nvPr/>
                </p:nvSpPr>
                <p:spPr>
                  <a:xfrm>
                    <a:off x="2429510" y="5210810"/>
                    <a:ext cx="2606040" cy="791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6040" h="791210">
                        <a:moveTo>
                          <a:pt x="1258570" y="0"/>
                        </a:moveTo>
                        <a:lnTo>
                          <a:pt x="453390" y="0"/>
                        </a:lnTo>
                        <a:cubicBezTo>
                          <a:pt x="453390" y="0"/>
                          <a:pt x="429260" y="370840"/>
                          <a:pt x="403860" y="525780"/>
                        </a:cubicBezTo>
                        <a:cubicBezTo>
                          <a:pt x="359410" y="791210"/>
                          <a:pt x="87630" y="706120"/>
                          <a:pt x="10160" y="762000"/>
                        </a:cubicBezTo>
                        <a:cubicBezTo>
                          <a:pt x="0" y="769620"/>
                          <a:pt x="5080" y="786130"/>
                          <a:pt x="17780" y="786130"/>
                        </a:cubicBezTo>
                        <a:lnTo>
                          <a:pt x="2588260" y="786130"/>
                        </a:lnTo>
                        <a:cubicBezTo>
                          <a:pt x="2600960" y="786130"/>
                          <a:pt x="2606040" y="769620"/>
                          <a:pt x="2595880" y="762000"/>
                        </a:cubicBezTo>
                        <a:cubicBezTo>
                          <a:pt x="2518410" y="706120"/>
                          <a:pt x="2246630" y="791210"/>
                          <a:pt x="2202180" y="525780"/>
                        </a:cubicBezTo>
                        <a:cubicBezTo>
                          <a:pt x="2176780" y="370840"/>
                          <a:pt x="2152650" y="0"/>
                          <a:pt x="2152650" y="0"/>
                        </a:cubicBezTo>
                        <a:lnTo>
                          <a:pt x="1258570" y="0"/>
                        </a:lnTo>
                        <a:close/>
                      </a:path>
                    </a:pathLst>
                  </a:custGeom>
                  <a:solidFill>
                    <a:srgbClr val="BBBBBB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8" name="Dikdörtgen 27">
                  <a:extLst>
                    <a:ext uri="{FF2B5EF4-FFF2-40B4-BE49-F238E27FC236}">
                      <a16:creationId xmlns:a16="http://schemas.microsoft.com/office/drawing/2014/main" id="{D3B7CB2B-4194-A9B4-183E-4CEC59F96F37}"/>
                    </a:ext>
                  </a:extLst>
                </p:cNvPr>
                <p:cNvSpPr/>
                <p:nvPr/>
              </p:nvSpPr>
              <p:spPr>
                <a:xfrm>
                  <a:off x="3340223" y="4152900"/>
                  <a:ext cx="11975977" cy="4267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6" name="TextBox 17">
                <a:extLst>
                  <a:ext uri="{FF2B5EF4-FFF2-40B4-BE49-F238E27FC236}">
                    <a16:creationId xmlns:a16="http://schemas.microsoft.com/office/drawing/2014/main" id="{2F30BBA3-D89A-05C2-EED9-49977E9B67E7}"/>
                  </a:ext>
                </a:extLst>
              </p:cNvPr>
              <p:cNvSpPr txBox="1"/>
              <p:nvPr/>
            </p:nvSpPr>
            <p:spPr>
              <a:xfrm>
                <a:off x="3629053" y="4914237"/>
                <a:ext cx="11398317" cy="244442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2009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2025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yas = </a:t>
                </a: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- </a:t>
                </a: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endPara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endParaRPr>
              </a:p>
            </p:txBody>
          </p:sp>
        </p:grpSp>
        <p:pic>
          <p:nvPicPr>
            <p:cNvPr id="23" name="Picture 2" descr="Html GIFs - Find &amp; Share on GIPHY">
              <a:extLst>
                <a:ext uri="{FF2B5EF4-FFF2-40B4-BE49-F238E27FC236}">
                  <a16:creationId xmlns:a16="http://schemas.microsoft.com/office/drawing/2014/main" id="{9B4F17DB-E2E4-81A9-A189-EF3F2F1B08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041" y="4214918"/>
              <a:ext cx="7339300" cy="4239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801953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73CEF5-E38D-FAB3-AC94-DCBAE53912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592A98CB-5A57-A2DF-2C04-82ABCEC3185C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B5EDD5C8-DD00-A4A4-A9CF-F0F541379480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7F291FC9-7E21-7A1E-4689-688FBE1D2C47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7BCEC9A7-7669-A87A-E015-948D8F7DF25A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E5FE832F-5ABA-D176-33BC-D7BA7B829AAD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20BB750F-6CAA-5B83-2830-8D607EFDDFE2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EFD46B1E-1884-52A0-CD14-73E69CF920AB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395AAC3C-BE00-3AB4-DDBD-76DBD2537AE0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EA901954-C1C5-A7C1-25B8-E8334C27FAC3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D0C3C972-D96E-C9BD-6D80-3573EE8EA721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8332242E-3FC4-41E6-DD1A-4CAAA095A82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EFAC5D54-4F74-F3DA-17BF-1EC3D6BE8CD5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AE904617-E376-E183-57F0-5A9C8DECB893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1DB51A69-3C1A-9E0A-EF49-1DB6295D622B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5AD0BBB0-D10C-18C6-78BF-7420C6745758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69CFF6E5-2729-C5B4-F69B-3F1BC8EFE7CC}"/>
              </a:ext>
            </a:extLst>
          </p:cNvPr>
          <p:cNvSpPr txBox="1"/>
          <p:nvPr/>
        </p:nvSpPr>
        <p:spPr>
          <a:xfrm>
            <a:off x="695528" y="3419951"/>
            <a:ext cx="6400800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32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Bir önceki örnekte oluşturduğunuz listedeki 3’e bölünen sayıları ekrana yazdırınız. 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520D1E94-382E-474D-6008-39445D572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9EC209C7-7D78-CA80-A309-189EFDF772D1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For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Döngüsü</a:t>
            </a: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D8B7DC8A-0964-A2D2-9EDC-EA2ABF4B2D34}"/>
              </a:ext>
            </a:extLst>
          </p:cNvPr>
          <p:cNvGrpSpPr/>
          <p:nvPr/>
        </p:nvGrpSpPr>
        <p:grpSpPr>
          <a:xfrm>
            <a:off x="8305800" y="2628900"/>
            <a:ext cx="9676143" cy="7686368"/>
            <a:chOff x="2781854" y="3916888"/>
            <a:chExt cx="13029902" cy="6370112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C0F962D2-87A6-693F-315B-43575C0FBB0F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19" name="Group 3">
                <a:extLst>
                  <a:ext uri="{FF2B5EF4-FFF2-40B4-BE49-F238E27FC236}">
                    <a16:creationId xmlns:a16="http://schemas.microsoft.com/office/drawing/2014/main" id="{56AD1F36-7929-72C8-A728-50B8FF85FA6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A72B529A-12A8-5841-7F8C-80CF3E045B5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71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007F2212-AAC8-7B2D-F865-0EE005114D6D}"/>
                    </a:ext>
                  </a:extLst>
                </p:cNvPr>
                <p:cNvSpPr/>
                <p:nvPr/>
              </p:nvSpPr>
              <p:spPr>
                <a:xfrm>
                  <a:off x="0" y="4744417"/>
                  <a:ext cx="7467600" cy="466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A14AD9E5-CEAD-2601-AB19-27C07717408C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Dikdörtgen 19">
                <a:extLst>
                  <a:ext uri="{FF2B5EF4-FFF2-40B4-BE49-F238E27FC236}">
                    <a16:creationId xmlns:a16="http://schemas.microsoft.com/office/drawing/2014/main" id="{477EC0B4-2AA0-3DD0-D0F7-5DA81C5436E7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62371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2B3DD63-26FA-84E7-4C79-4A3E062ABDBE}"/>
                </a:ext>
              </a:extLst>
            </p:cNvPr>
            <p:cNvSpPr txBox="1"/>
            <p:nvPr/>
          </p:nvSpPr>
          <p:spPr>
            <a:xfrm>
              <a:off x="3340223" y="4170268"/>
              <a:ext cx="12313469" cy="40683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sayilar</a:t>
              </a: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= []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for </a:t>
              </a:r>
              <a:r>
                <a:rPr kumimoji="0" lang="en-US" sz="2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</a:t>
              </a: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in range(10):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s = int(input(f"{i+1}. </a:t>
              </a:r>
              <a:r>
                <a:rPr kumimoji="0" lang="en-US" sz="2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sayıyı</a:t>
              </a: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kumimoji="0" lang="en-US" sz="2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gir</a:t>
              </a: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: "))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</a:t>
              </a:r>
              <a:r>
                <a:rPr kumimoji="0" lang="en-US" sz="2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sayilar.append</a:t>
              </a: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(s)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print("</a:t>
              </a:r>
              <a:r>
                <a:rPr kumimoji="0" lang="en-US" sz="2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Girilen</a:t>
              </a: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kumimoji="0" lang="en-US" sz="2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sayılar</a:t>
              </a: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:", </a:t>
              </a:r>
              <a:r>
                <a:rPr kumimoji="0" lang="en-US" sz="2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sayilar</a:t>
              </a: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)</a:t>
              </a:r>
              <a:endParaRPr kumimoji="0" lang="tr-TR" sz="29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kumimoji="0" lang="tr-TR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("listede 3’e bölünen sayılar : ")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f</a:t>
              </a: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or </a:t>
              </a:r>
              <a:r>
                <a:rPr kumimoji="0" lang="en-US" sz="2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</a:t>
              </a: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in </a:t>
              </a:r>
              <a:r>
                <a:rPr kumimoji="0" lang="en-US" sz="2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sayilar</a:t>
              </a: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if sayi%3==0: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    print(</a:t>
              </a:r>
              <a:r>
                <a:rPr kumimoji="0" lang="en-US" sz="2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</a:t>
              </a: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)</a:t>
              </a:r>
              <a:endParaRPr kumimoji="0" lang="tr-TR" sz="29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57611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56543A-1894-3789-5751-4AD747BB51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F13DB44F-2A89-985B-5F77-3F375199CC7B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C7381D3D-005E-0931-13DC-A977A4B3D776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6DEDA583-82CC-5C13-44BE-1536B22C6358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48126DB0-48C6-7E4E-365A-326D0D9FDC29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3783DDA8-E72E-BB41-A26B-481936F09C1D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B583E096-EE8A-78EA-F838-F2FB48BEE1B5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FA0174F6-09A2-003A-572E-5DAD2D352C0A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F54E711D-FFDC-9139-B657-0CA5ADD85180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4D70AF04-B14E-1D40-3950-43A8C2BF5D31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A19CC78D-F2A3-07F3-09FD-97E2485557E3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E3A212E8-E26A-6889-06BF-E02A7B9FFD0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A2AD24EC-F753-A726-A371-E4434CD6E582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EA01C435-56CF-C0A9-E6B8-E5F10B22E9BD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C2441DA2-DB04-19DE-7A08-3B131D05FF47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5B2B0FC2-B5DD-995C-4B64-978DDC219038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D38E8FE0-5C8B-0110-4526-513D02CB00D1}"/>
              </a:ext>
            </a:extLst>
          </p:cNvPr>
          <p:cNvSpPr txBox="1"/>
          <p:nvPr/>
        </p:nvSpPr>
        <p:spPr>
          <a:xfrm>
            <a:off x="1295400" y="2895263"/>
            <a:ext cx="16215486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"</a:t>
            </a:r>
            <a:r>
              <a:rPr kumimoji="0" lang="tr-TR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türkiye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 cumhuriyeti - samsun üniversitesi - teknik bilimler meslek yüksek okulu – arka yüz yazılım geliştirme bölümü" içerisinde kaç adet ‘i’ geçmekte bulunuz.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355A19F5-9BC2-65C6-B962-B4BB3BD49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020F9ADF-3417-3B50-7A99-0F202DB3DBED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For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Döngüsü</a:t>
            </a: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6EA97831-7FD9-F293-B1E3-71C2077576A6}"/>
              </a:ext>
            </a:extLst>
          </p:cNvPr>
          <p:cNvGrpSpPr/>
          <p:nvPr/>
        </p:nvGrpSpPr>
        <p:grpSpPr>
          <a:xfrm>
            <a:off x="6518225" y="6326789"/>
            <a:ext cx="5251549" cy="3960211"/>
            <a:chOff x="5308820" y="3906555"/>
            <a:chExt cx="7962346" cy="6370112"/>
          </a:xfrm>
        </p:grpSpPr>
        <p:grpSp>
          <p:nvGrpSpPr>
            <p:cNvPr id="21" name="Grup 20">
              <a:extLst>
                <a:ext uri="{FF2B5EF4-FFF2-40B4-BE49-F238E27FC236}">
                  <a16:creationId xmlns:a16="http://schemas.microsoft.com/office/drawing/2014/main" id="{0DB5A3BA-AC46-8FAE-A761-2B89F7272232}"/>
                </a:ext>
              </a:extLst>
            </p:cNvPr>
            <p:cNvGrpSpPr/>
            <p:nvPr/>
          </p:nvGrpSpPr>
          <p:grpSpPr>
            <a:xfrm>
              <a:off x="5308820" y="3906555"/>
              <a:ext cx="7962346" cy="6370112"/>
              <a:chOff x="2781854" y="3916888"/>
              <a:chExt cx="13029902" cy="6370112"/>
            </a:xfrm>
          </p:grpSpPr>
          <p:grpSp>
            <p:nvGrpSpPr>
              <p:cNvPr id="24" name="Grup 23">
                <a:extLst>
                  <a:ext uri="{FF2B5EF4-FFF2-40B4-BE49-F238E27FC236}">
                    <a16:creationId xmlns:a16="http://schemas.microsoft.com/office/drawing/2014/main" id="{8DEC7DD2-4A7F-3544-5AD1-F0D4C5B5345D}"/>
                  </a:ext>
                </a:extLst>
              </p:cNvPr>
              <p:cNvGrpSpPr/>
              <p:nvPr/>
            </p:nvGrpSpPr>
            <p:grpSpPr>
              <a:xfrm>
                <a:off x="2781854" y="3916888"/>
                <a:ext cx="13029902" cy="6370112"/>
                <a:chOff x="2781854" y="3872603"/>
                <a:chExt cx="13029902" cy="6370112"/>
              </a:xfrm>
            </p:grpSpPr>
            <p:grpSp>
              <p:nvGrpSpPr>
                <p:cNvPr id="27" name="Group 3">
                  <a:extLst>
                    <a:ext uri="{FF2B5EF4-FFF2-40B4-BE49-F238E27FC236}">
                      <a16:creationId xmlns:a16="http://schemas.microsoft.com/office/drawing/2014/main" id="{8C7F65E8-1B1E-DF56-D10D-A5378CC85F3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81854" y="3872603"/>
                  <a:ext cx="13029902" cy="6370112"/>
                  <a:chOff x="0" y="0"/>
                  <a:chExt cx="7467600" cy="6002020"/>
                </a:xfrm>
              </p:grpSpPr>
              <p:sp>
                <p:nvSpPr>
                  <p:cNvPr id="29" name="Freeform 4">
                    <a:extLst>
                      <a:ext uri="{FF2B5EF4-FFF2-40B4-BE49-F238E27FC236}">
                        <a16:creationId xmlns:a16="http://schemas.microsoft.com/office/drawing/2014/main" id="{6C40E762-4F1D-CC93-126D-79E36B908140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467600" cy="4513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4513580">
                        <a:moveTo>
                          <a:pt x="7127240" y="0"/>
                        </a:moveTo>
                        <a:lnTo>
                          <a:pt x="340360" y="0"/>
                        </a:lnTo>
                        <a:cubicBezTo>
                          <a:pt x="152400" y="0"/>
                          <a:pt x="0" y="152400"/>
                          <a:pt x="0" y="340360"/>
                        </a:cubicBezTo>
                        <a:lnTo>
                          <a:pt x="0" y="4513580"/>
                        </a:lnTo>
                        <a:lnTo>
                          <a:pt x="7467600" y="4513580"/>
                        </a:lnTo>
                        <a:lnTo>
                          <a:pt x="7467600" y="340360"/>
                        </a:lnTo>
                        <a:cubicBezTo>
                          <a:pt x="7467600" y="152400"/>
                          <a:pt x="7315200" y="0"/>
                          <a:pt x="7127240" y="0"/>
                        </a:cubicBezTo>
                        <a:close/>
                        <a:moveTo>
                          <a:pt x="7142480" y="4188460"/>
                        </a:moveTo>
                        <a:lnTo>
                          <a:pt x="314961" y="4188460"/>
                        </a:lnTo>
                        <a:lnTo>
                          <a:pt x="314961" y="353060"/>
                        </a:lnTo>
                        <a:lnTo>
                          <a:pt x="7142480" y="353060"/>
                        </a:lnTo>
                        <a:lnTo>
                          <a:pt x="7142480" y="41884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Freeform 5">
                    <a:extLst>
                      <a:ext uri="{FF2B5EF4-FFF2-40B4-BE49-F238E27FC236}">
                        <a16:creationId xmlns:a16="http://schemas.microsoft.com/office/drawing/2014/main" id="{D1E5B9DF-359B-C1E4-9024-DE79C0BFB18D}"/>
                      </a:ext>
                    </a:extLst>
                  </p:cNvPr>
                  <p:cNvSpPr/>
                  <p:nvPr/>
                </p:nvSpPr>
                <p:spPr>
                  <a:xfrm>
                    <a:off x="0" y="4514850"/>
                    <a:ext cx="7467600" cy="695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695960">
                        <a:moveTo>
                          <a:pt x="0" y="355600"/>
                        </a:moveTo>
                        <a:cubicBezTo>
                          <a:pt x="0" y="543560"/>
                          <a:pt x="152400" y="695960"/>
                          <a:pt x="340360" y="695960"/>
                        </a:cubicBezTo>
                        <a:lnTo>
                          <a:pt x="7127240" y="695960"/>
                        </a:lnTo>
                        <a:cubicBezTo>
                          <a:pt x="7315200" y="695960"/>
                          <a:pt x="7467600" y="543560"/>
                          <a:pt x="7467600" y="355600"/>
                        </a:cubicBezTo>
                        <a:lnTo>
                          <a:pt x="7467600" y="0"/>
                        </a:lnTo>
                        <a:lnTo>
                          <a:pt x="0" y="0"/>
                        </a:lnTo>
                        <a:lnTo>
                          <a:pt x="0" y="355600"/>
                        </a:lnTo>
                        <a:close/>
                      </a:path>
                    </a:pathLst>
                  </a:custGeom>
                  <a:solidFill>
                    <a:srgbClr val="E9E9E9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" name="Freeform 6">
                    <a:extLst>
                      <a:ext uri="{FF2B5EF4-FFF2-40B4-BE49-F238E27FC236}">
                        <a16:creationId xmlns:a16="http://schemas.microsoft.com/office/drawing/2014/main" id="{F2EED6D2-80D6-6165-7B70-CB26778BC976}"/>
                      </a:ext>
                    </a:extLst>
                  </p:cNvPr>
                  <p:cNvSpPr/>
                  <p:nvPr/>
                </p:nvSpPr>
                <p:spPr>
                  <a:xfrm>
                    <a:off x="2429510" y="5210810"/>
                    <a:ext cx="2606040" cy="791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6040" h="791210">
                        <a:moveTo>
                          <a:pt x="1258570" y="0"/>
                        </a:moveTo>
                        <a:lnTo>
                          <a:pt x="453390" y="0"/>
                        </a:lnTo>
                        <a:cubicBezTo>
                          <a:pt x="453390" y="0"/>
                          <a:pt x="429260" y="370840"/>
                          <a:pt x="403860" y="525780"/>
                        </a:cubicBezTo>
                        <a:cubicBezTo>
                          <a:pt x="359410" y="791210"/>
                          <a:pt x="87630" y="706120"/>
                          <a:pt x="10160" y="762000"/>
                        </a:cubicBezTo>
                        <a:cubicBezTo>
                          <a:pt x="0" y="769620"/>
                          <a:pt x="5080" y="786130"/>
                          <a:pt x="17780" y="786130"/>
                        </a:cubicBezTo>
                        <a:lnTo>
                          <a:pt x="2588260" y="786130"/>
                        </a:lnTo>
                        <a:cubicBezTo>
                          <a:pt x="2600960" y="786130"/>
                          <a:pt x="2606040" y="769620"/>
                          <a:pt x="2595880" y="762000"/>
                        </a:cubicBezTo>
                        <a:cubicBezTo>
                          <a:pt x="2518410" y="706120"/>
                          <a:pt x="2246630" y="791210"/>
                          <a:pt x="2202180" y="525780"/>
                        </a:cubicBezTo>
                        <a:cubicBezTo>
                          <a:pt x="2176780" y="370840"/>
                          <a:pt x="2152650" y="0"/>
                          <a:pt x="2152650" y="0"/>
                        </a:cubicBezTo>
                        <a:lnTo>
                          <a:pt x="1258570" y="0"/>
                        </a:lnTo>
                        <a:close/>
                      </a:path>
                    </a:pathLst>
                  </a:custGeom>
                  <a:solidFill>
                    <a:srgbClr val="BBBBBB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8" name="Dikdörtgen 27">
                  <a:extLst>
                    <a:ext uri="{FF2B5EF4-FFF2-40B4-BE49-F238E27FC236}">
                      <a16:creationId xmlns:a16="http://schemas.microsoft.com/office/drawing/2014/main" id="{16B342E9-F8B7-5819-CBFE-1F7791A23914}"/>
                    </a:ext>
                  </a:extLst>
                </p:cNvPr>
                <p:cNvSpPr/>
                <p:nvPr/>
              </p:nvSpPr>
              <p:spPr>
                <a:xfrm>
                  <a:off x="3340223" y="4152900"/>
                  <a:ext cx="11975977" cy="4267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6" name="TextBox 17">
                <a:extLst>
                  <a:ext uri="{FF2B5EF4-FFF2-40B4-BE49-F238E27FC236}">
                    <a16:creationId xmlns:a16="http://schemas.microsoft.com/office/drawing/2014/main" id="{1B0DC094-3D66-8764-2D5C-D21D0EDA7CE6}"/>
                  </a:ext>
                </a:extLst>
              </p:cNvPr>
              <p:cNvSpPr txBox="1"/>
              <p:nvPr/>
            </p:nvSpPr>
            <p:spPr>
              <a:xfrm>
                <a:off x="3629053" y="4914237"/>
                <a:ext cx="11398317" cy="244442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2009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2025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yas = </a:t>
                </a: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- </a:t>
                </a: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endPara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endParaRPr>
              </a:p>
            </p:txBody>
          </p:sp>
        </p:grpSp>
        <p:pic>
          <p:nvPicPr>
            <p:cNvPr id="23" name="Picture 2" descr="Html GIFs - Find &amp; Share on GIPHY">
              <a:extLst>
                <a:ext uri="{FF2B5EF4-FFF2-40B4-BE49-F238E27FC236}">
                  <a16:creationId xmlns:a16="http://schemas.microsoft.com/office/drawing/2014/main" id="{C890A0D6-AEDE-410B-963A-9AC445FFCF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041" y="4214918"/>
              <a:ext cx="7339300" cy="4239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216126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EA562-B7F9-B7A4-8F51-AECFF1F792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6CC6CD7C-1340-4D69-7C91-49A7E14E6C0E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B574B15A-51F1-FAF7-E6E9-99906E861DCA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82ACF9FD-37D9-9122-1BA1-A008A5A2583A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D2BB458D-84F5-634B-E088-6B1A639F5A47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69FDE7D0-DDA0-ADD0-9395-EDC4B7411A0F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594E6CA1-3E0C-6CC8-9E18-0251E290775B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375B179B-14AE-251F-59A2-97689AFFF1D1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DCE31631-E1DA-95D6-D2F2-0E6CD7F3E4B7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4BABCF31-5785-EFCC-F63F-F41B63007653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7999EB82-8BCF-E127-6797-FDA10F1DBAF4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CAE5CB37-B7F9-241A-03AD-8D3EAFFA001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F14F4E4D-D526-401F-CFA2-56D4B21E5CB1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B080042C-7DF2-CC43-369B-4BD6D27D92B1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5CE294D9-9AC7-B30D-4436-1F4E5090FA5E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8F4984E0-7A0D-19D2-CE7C-8D9808B0DB0A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8CAE41FF-4254-CD87-E900-958EF1F1380A}"/>
              </a:ext>
            </a:extLst>
          </p:cNvPr>
          <p:cNvSpPr txBox="1"/>
          <p:nvPr/>
        </p:nvSpPr>
        <p:spPr>
          <a:xfrm>
            <a:off x="695528" y="3419951"/>
            <a:ext cx="6400800" cy="3447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32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"</a:t>
            </a:r>
            <a:r>
              <a:rPr lang="tr-TR" sz="32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türkiye</a:t>
            </a:r>
            <a:r>
              <a:rPr lang="tr-TR" sz="32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cumhuriyeti - samsun üniversitesi - teknik bilimler meslek yüksek okulu – arka yüz yazılım geliştirme bölümü" içerisinde kaç adet ‘i’ geçmekte bulunuz.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3D797D57-27B7-D21C-B2CE-B3B6E2DA8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2C720147-42B1-4534-1BA2-E3D6767A882F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For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Döngüsü</a:t>
            </a: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2489F39C-F517-0FEB-9F5B-0BE9A30223A7}"/>
              </a:ext>
            </a:extLst>
          </p:cNvPr>
          <p:cNvGrpSpPr/>
          <p:nvPr/>
        </p:nvGrpSpPr>
        <p:grpSpPr>
          <a:xfrm>
            <a:off x="8305800" y="2628900"/>
            <a:ext cx="9676143" cy="7686368"/>
            <a:chOff x="2781854" y="3916888"/>
            <a:chExt cx="13029902" cy="6370112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B10FBD90-1551-B60F-E80F-500A859CE86E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19" name="Group 3">
                <a:extLst>
                  <a:ext uri="{FF2B5EF4-FFF2-40B4-BE49-F238E27FC236}">
                    <a16:creationId xmlns:a16="http://schemas.microsoft.com/office/drawing/2014/main" id="{AFB7AE1E-44DC-7E5F-803A-4833CF0229D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C190CE1A-9520-6FE8-C529-8A28FEF976B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71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1433BB15-C4C2-BA34-2E83-C3DFC7C3F54B}"/>
                    </a:ext>
                  </a:extLst>
                </p:cNvPr>
                <p:cNvSpPr/>
                <p:nvPr/>
              </p:nvSpPr>
              <p:spPr>
                <a:xfrm>
                  <a:off x="0" y="4744417"/>
                  <a:ext cx="7467600" cy="466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5D731219-47B6-80EF-61BD-0E4D4BA39529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Dikdörtgen 19">
                <a:extLst>
                  <a:ext uri="{FF2B5EF4-FFF2-40B4-BE49-F238E27FC236}">
                    <a16:creationId xmlns:a16="http://schemas.microsoft.com/office/drawing/2014/main" id="{6E7E5B80-4746-7E82-5DA2-6321FEA7141E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62371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B870F04-76F6-57EF-B5AD-0406444D1DD5}"/>
                </a:ext>
              </a:extLst>
            </p:cNvPr>
            <p:cNvSpPr txBox="1"/>
            <p:nvPr/>
          </p:nvSpPr>
          <p:spPr>
            <a:xfrm>
              <a:off x="3340223" y="4170268"/>
              <a:ext cx="12313469" cy="443823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kelime</a:t>
              </a: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="</a:t>
              </a:r>
              <a:r>
                <a:rPr kumimoji="0" lang="en-US" sz="2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türkiye</a:t>
              </a: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kumimoji="0" lang="en-US" sz="2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cumhuriyeti</a:t>
              </a: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- </a:t>
              </a:r>
              <a:r>
                <a:rPr kumimoji="0" lang="en-US" sz="2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samsun</a:t>
              </a: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kumimoji="0" lang="en-US" sz="2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üniversitesi</a:t>
              </a: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- </a:t>
              </a:r>
              <a:r>
                <a:rPr kumimoji="0" lang="en-US" sz="2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teknik</a:t>
              </a: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kumimoji="0" lang="en-US" sz="2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bilimler</a:t>
              </a: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kumimoji="0" lang="en-US" sz="2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meslek</a:t>
              </a: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kumimoji="0" lang="en-US" sz="2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yüksek</a:t>
              </a: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kumimoji="0" lang="en-US" sz="2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okulu</a:t>
              </a: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- </a:t>
              </a:r>
              <a:r>
                <a:rPr kumimoji="0" lang="en-US" sz="2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arkayüz</a:t>
              </a: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kumimoji="0" lang="en-US" sz="2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yazılım</a:t>
              </a: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kumimoji="0" lang="en-US" sz="2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geliştirme</a:t>
              </a: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kumimoji="0" lang="en-US" sz="2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bölümü</a:t>
              </a:r>
              <a:r>
                <a:rPr lang="tr-TR" sz="29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"</a:t>
              </a:r>
              <a:endParaRPr kumimoji="0" lang="tr-TR" sz="29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sonuc</a:t>
              </a: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=0</a:t>
              </a:r>
              <a:endParaRPr kumimoji="0" lang="tr-TR" sz="29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for </a:t>
              </a:r>
              <a:r>
                <a:rPr lang="tr-TR" sz="29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harf </a:t>
              </a: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in </a:t>
              </a:r>
              <a:r>
                <a:rPr kumimoji="0" lang="tr-TR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kelime</a:t>
              </a: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if </a:t>
              </a:r>
              <a:r>
                <a:rPr kumimoji="0" lang="tr-TR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harf</a:t>
              </a: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=="</a:t>
              </a:r>
              <a:r>
                <a:rPr kumimoji="0" lang="en-US" sz="2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</a:t>
              </a: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":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    </a:t>
              </a:r>
              <a:r>
                <a:rPr kumimoji="0" lang="tr-TR" sz="2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sonuc</a:t>
              </a:r>
              <a:r>
                <a:rPr kumimoji="0" lang="tr-TR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=</a:t>
              </a:r>
              <a:r>
                <a:rPr kumimoji="0" lang="tr-TR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kumimoji="0" lang="tr-TR" sz="2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sonuc</a:t>
              </a:r>
              <a:r>
                <a:rPr kumimoji="0" lang="tr-TR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+</a:t>
              </a:r>
              <a:r>
                <a:rPr kumimoji="0" lang="tr-TR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1</a:t>
              </a:r>
              <a:endParaRPr kumimoji="0" lang="tr-TR" sz="29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print("Bu </a:t>
              </a:r>
              <a:r>
                <a:rPr kumimoji="0" lang="en-US" sz="2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metinde</a:t>
              </a: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kumimoji="0" lang="en-US" sz="2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toplam</a:t>
              </a: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",</a:t>
              </a:r>
              <a:r>
                <a:rPr kumimoji="0" lang="tr-TR" sz="2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sonuc</a:t>
              </a: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," </a:t>
              </a:r>
              <a:r>
                <a:rPr kumimoji="0" lang="en-US" sz="2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adet</a:t>
              </a: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kumimoji="0" lang="en-US" sz="2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</a:t>
              </a: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kumimoji="0" lang="en-US" sz="2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vardır</a:t>
              </a:r>
              <a:r>
                <a: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")</a:t>
              </a:r>
              <a:endParaRPr kumimoji="0" lang="tr-TR" sz="29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9912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79D4DC-15F9-70AD-16EB-7AB6ED38F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8BF0DE1F-C80A-A068-AD58-206921F4821D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3F081E96-AC4E-BF49-766F-5397C8BF3210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E6016559-4F70-2332-A68A-A88107CF86DB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2A191316-F3F3-AA21-7A44-D085AF1251E9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C67B0A00-2D85-E4DB-B61C-B32BB7D922E5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8D2D06FD-8E5B-FBCB-88BD-5C49CCF5EABC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9A208325-0E55-CFED-4DB8-53A1B35B1599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75BB4242-87DF-DB1F-A1AD-095DAD2E23C0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4D6F0C8F-1ED3-0E77-B3DF-9519143A4600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F394C5F6-32BC-8626-64A1-615FEDFE9434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657FD8E7-5094-7933-F4F1-A23ACD1DB96E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A2596F49-21BA-2F0C-BAB9-8BD184212722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55A916AD-0C9E-4707-83B2-55ECE59228C6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4A3B45B4-1116-EAA9-7581-A8851A16D17C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F59D61B3-7670-FA48-5C7F-4AD9C603C576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8D2A5442-BD5E-2419-55B0-D865003AF20D}"/>
              </a:ext>
            </a:extLst>
          </p:cNvPr>
          <p:cNvSpPr txBox="1"/>
          <p:nvPr/>
        </p:nvSpPr>
        <p:spPr>
          <a:xfrm>
            <a:off x="1295400" y="2895263"/>
            <a:ext cx="16215486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Yandaki şekli veren </a:t>
            </a:r>
            <a:r>
              <a:rPr kumimoji="0" lang="tr-TR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for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 döngüsünü yazınız.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79CA9F1A-9E10-25D8-F17E-213D6B072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E5322409-0997-77C9-6498-A57CACCB0295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For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Döngüsü</a:t>
            </a: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1AF1AFAB-11BF-DFB7-9AFD-248C589D7FAD}"/>
              </a:ext>
            </a:extLst>
          </p:cNvPr>
          <p:cNvGrpSpPr/>
          <p:nvPr/>
        </p:nvGrpSpPr>
        <p:grpSpPr>
          <a:xfrm>
            <a:off x="6518225" y="6326789"/>
            <a:ext cx="5251549" cy="3960211"/>
            <a:chOff x="5308820" y="3906555"/>
            <a:chExt cx="7962346" cy="6370112"/>
          </a:xfrm>
        </p:grpSpPr>
        <p:grpSp>
          <p:nvGrpSpPr>
            <p:cNvPr id="21" name="Grup 20">
              <a:extLst>
                <a:ext uri="{FF2B5EF4-FFF2-40B4-BE49-F238E27FC236}">
                  <a16:creationId xmlns:a16="http://schemas.microsoft.com/office/drawing/2014/main" id="{D090410A-584C-965D-6AB8-E3DAF927F98B}"/>
                </a:ext>
              </a:extLst>
            </p:cNvPr>
            <p:cNvGrpSpPr/>
            <p:nvPr/>
          </p:nvGrpSpPr>
          <p:grpSpPr>
            <a:xfrm>
              <a:off x="5308820" y="3906555"/>
              <a:ext cx="7962346" cy="6370112"/>
              <a:chOff x="2781854" y="3916888"/>
              <a:chExt cx="13029902" cy="6370112"/>
            </a:xfrm>
          </p:grpSpPr>
          <p:grpSp>
            <p:nvGrpSpPr>
              <p:cNvPr id="24" name="Grup 23">
                <a:extLst>
                  <a:ext uri="{FF2B5EF4-FFF2-40B4-BE49-F238E27FC236}">
                    <a16:creationId xmlns:a16="http://schemas.microsoft.com/office/drawing/2014/main" id="{7BD9C2B8-9F27-E95F-804D-D1482F622397}"/>
                  </a:ext>
                </a:extLst>
              </p:cNvPr>
              <p:cNvGrpSpPr/>
              <p:nvPr/>
            </p:nvGrpSpPr>
            <p:grpSpPr>
              <a:xfrm>
                <a:off x="2781854" y="3916888"/>
                <a:ext cx="13029902" cy="6370112"/>
                <a:chOff x="2781854" y="3872603"/>
                <a:chExt cx="13029902" cy="6370112"/>
              </a:xfrm>
            </p:grpSpPr>
            <p:grpSp>
              <p:nvGrpSpPr>
                <p:cNvPr id="27" name="Group 3">
                  <a:extLst>
                    <a:ext uri="{FF2B5EF4-FFF2-40B4-BE49-F238E27FC236}">
                      <a16:creationId xmlns:a16="http://schemas.microsoft.com/office/drawing/2014/main" id="{F97DF1B8-0AD1-FBD4-C305-F8498707A7E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81854" y="3872603"/>
                  <a:ext cx="13029902" cy="6370112"/>
                  <a:chOff x="0" y="0"/>
                  <a:chExt cx="7467600" cy="6002020"/>
                </a:xfrm>
              </p:grpSpPr>
              <p:sp>
                <p:nvSpPr>
                  <p:cNvPr id="29" name="Freeform 4">
                    <a:extLst>
                      <a:ext uri="{FF2B5EF4-FFF2-40B4-BE49-F238E27FC236}">
                        <a16:creationId xmlns:a16="http://schemas.microsoft.com/office/drawing/2014/main" id="{5DE9D165-8128-1373-2308-EF30A710B0BD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467600" cy="4513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4513580">
                        <a:moveTo>
                          <a:pt x="7127240" y="0"/>
                        </a:moveTo>
                        <a:lnTo>
                          <a:pt x="340360" y="0"/>
                        </a:lnTo>
                        <a:cubicBezTo>
                          <a:pt x="152400" y="0"/>
                          <a:pt x="0" y="152400"/>
                          <a:pt x="0" y="340360"/>
                        </a:cubicBezTo>
                        <a:lnTo>
                          <a:pt x="0" y="4513580"/>
                        </a:lnTo>
                        <a:lnTo>
                          <a:pt x="7467600" y="4513580"/>
                        </a:lnTo>
                        <a:lnTo>
                          <a:pt x="7467600" y="340360"/>
                        </a:lnTo>
                        <a:cubicBezTo>
                          <a:pt x="7467600" y="152400"/>
                          <a:pt x="7315200" y="0"/>
                          <a:pt x="7127240" y="0"/>
                        </a:cubicBezTo>
                        <a:close/>
                        <a:moveTo>
                          <a:pt x="7142480" y="4188460"/>
                        </a:moveTo>
                        <a:lnTo>
                          <a:pt x="314961" y="4188460"/>
                        </a:lnTo>
                        <a:lnTo>
                          <a:pt x="314961" y="353060"/>
                        </a:lnTo>
                        <a:lnTo>
                          <a:pt x="7142480" y="353060"/>
                        </a:lnTo>
                        <a:lnTo>
                          <a:pt x="7142480" y="41884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Freeform 5">
                    <a:extLst>
                      <a:ext uri="{FF2B5EF4-FFF2-40B4-BE49-F238E27FC236}">
                        <a16:creationId xmlns:a16="http://schemas.microsoft.com/office/drawing/2014/main" id="{E4192133-3D33-4C2B-7C62-FF0A67FC745F}"/>
                      </a:ext>
                    </a:extLst>
                  </p:cNvPr>
                  <p:cNvSpPr/>
                  <p:nvPr/>
                </p:nvSpPr>
                <p:spPr>
                  <a:xfrm>
                    <a:off x="0" y="4514850"/>
                    <a:ext cx="7467600" cy="695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695960">
                        <a:moveTo>
                          <a:pt x="0" y="355600"/>
                        </a:moveTo>
                        <a:cubicBezTo>
                          <a:pt x="0" y="543560"/>
                          <a:pt x="152400" y="695960"/>
                          <a:pt x="340360" y="695960"/>
                        </a:cubicBezTo>
                        <a:lnTo>
                          <a:pt x="7127240" y="695960"/>
                        </a:lnTo>
                        <a:cubicBezTo>
                          <a:pt x="7315200" y="695960"/>
                          <a:pt x="7467600" y="543560"/>
                          <a:pt x="7467600" y="355600"/>
                        </a:cubicBezTo>
                        <a:lnTo>
                          <a:pt x="7467600" y="0"/>
                        </a:lnTo>
                        <a:lnTo>
                          <a:pt x="0" y="0"/>
                        </a:lnTo>
                        <a:lnTo>
                          <a:pt x="0" y="355600"/>
                        </a:lnTo>
                        <a:close/>
                      </a:path>
                    </a:pathLst>
                  </a:custGeom>
                  <a:solidFill>
                    <a:srgbClr val="E9E9E9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" name="Freeform 6">
                    <a:extLst>
                      <a:ext uri="{FF2B5EF4-FFF2-40B4-BE49-F238E27FC236}">
                        <a16:creationId xmlns:a16="http://schemas.microsoft.com/office/drawing/2014/main" id="{6EF2BA49-5CF8-CDD5-65C5-545601AF85F3}"/>
                      </a:ext>
                    </a:extLst>
                  </p:cNvPr>
                  <p:cNvSpPr/>
                  <p:nvPr/>
                </p:nvSpPr>
                <p:spPr>
                  <a:xfrm>
                    <a:off x="2429510" y="5210810"/>
                    <a:ext cx="2606040" cy="791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6040" h="791210">
                        <a:moveTo>
                          <a:pt x="1258570" y="0"/>
                        </a:moveTo>
                        <a:lnTo>
                          <a:pt x="453390" y="0"/>
                        </a:lnTo>
                        <a:cubicBezTo>
                          <a:pt x="453390" y="0"/>
                          <a:pt x="429260" y="370840"/>
                          <a:pt x="403860" y="525780"/>
                        </a:cubicBezTo>
                        <a:cubicBezTo>
                          <a:pt x="359410" y="791210"/>
                          <a:pt x="87630" y="706120"/>
                          <a:pt x="10160" y="762000"/>
                        </a:cubicBezTo>
                        <a:cubicBezTo>
                          <a:pt x="0" y="769620"/>
                          <a:pt x="5080" y="786130"/>
                          <a:pt x="17780" y="786130"/>
                        </a:cubicBezTo>
                        <a:lnTo>
                          <a:pt x="2588260" y="786130"/>
                        </a:lnTo>
                        <a:cubicBezTo>
                          <a:pt x="2600960" y="786130"/>
                          <a:pt x="2606040" y="769620"/>
                          <a:pt x="2595880" y="762000"/>
                        </a:cubicBezTo>
                        <a:cubicBezTo>
                          <a:pt x="2518410" y="706120"/>
                          <a:pt x="2246630" y="791210"/>
                          <a:pt x="2202180" y="525780"/>
                        </a:cubicBezTo>
                        <a:cubicBezTo>
                          <a:pt x="2176780" y="370840"/>
                          <a:pt x="2152650" y="0"/>
                          <a:pt x="2152650" y="0"/>
                        </a:cubicBezTo>
                        <a:lnTo>
                          <a:pt x="1258570" y="0"/>
                        </a:lnTo>
                        <a:close/>
                      </a:path>
                    </a:pathLst>
                  </a:custGeom>
                  <a:solidFill>
                    <a:srgbClr val="BBBBBB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8" name="Dikdörtgen 27">
                  <a:extLst>
                    <a:ext uri="{FF2B5EF4-FFF2-40B4-BE49-F238E27FC236}">
                      <a16:creationId xmlns:a16="http://schemas.microsoft.com/office/drawing/2014/main" id="{DABB6CCC-C420-FA7D-1967-8EFAAA7F3758}"/>
                    </a:ext>
                  </a:extLst>
                </p:cNvPr>
                <p:cNvSpPr/>
                <p:nvPr/>
              </p:nvSpPr>
              <p:spPr>
                <a:xfrm>
                  <a:off x="3340223" y="4152900"/>
                  <a:ext cx="11975977" cy="4267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6" name="TextBox 17">
                <a:extLst>
                  <a:ext uri="{FF2B5EF4-FFF2-40B4-BE49-F238E27FC236}">
                    <a16:creationId xmlns:a16="http://schemas.microsoft.com/office/drawing/2014/main" id="{04FBA25E-15F7-94D2-B389-A1D326B30618}"/>
                  </a:ext>
                </a:extLst>
              </p:cNvPr>
              <p:cNvSpPr txBox="1"/>
              <p:nvPr/>
            </p:nvSpPr>
            <p:spPr>
              <a:xfrm>
                <a:off x="3629053" y="4914237"/>
                <a:ext cx="11398317" cy="244442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2009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2025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yas = </a:t>
                </a: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- </a:t>
                </a: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endPara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endParaRPr>
              </a:p>
            </p:txBody>
          </p:sp>
        </p:grpSp>
        <p:pic>
          <p:nvPicPr>
            <p:cNvPr id="23" name="Picture 2" descr="Html GIFs - Find &amp; Share on GIPHY">
              <a:extLst>
                <a:ext uri="{FF2B5EF4-FFF2-40B4-BE49-F238E27FC236}">
                  <a16:creationId xmlns:a16="http://schemas.microsoft.com/office/drawing/2014/main" id="{6E78AE26-891C-9A06-683F-40F2A87702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041" y="4214918"/>
              <a:ext cx="7339300" cy="4239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Resim 21" descr="ekran görüntüsü, simetri, bakışım, kalıp, desen, düzen, yıldız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1C5B335B-D544-316B-F8DA-F791587F9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5601" y="1697913"/>
            <a:ext cx="2208722" cy="3969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1144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DE96DD-0D92-C2D6-1919-F69913A70C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C25EAE10-D501-7420-8BC0-C7F49F0B5573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3705156C-65DA-E574-EFD6-B6590A9CF124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D485156B-598D-826A-83AD-AF82956ABA5A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DAD8AB0A-1054-48F2-9728-12417373E819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011B57D4-B8B3-39DD-94E9-2B0FEE2E4E1A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485077A9-F4E0-F4AE-3269-5D06B8F140E8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2FE60BE9-7C9F-4E5E-BB97-93CF396F34CB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E28EBC27-BE0F-6686-31CA-9A1AFAFF4D8D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B0D4C673-8924-422B-59CA-F79E31031EF5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9D1952DF-D7B2-C4F3-ED7E-E9F7891B5368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B4E49371-A3DE-4E9D-2D2E-7E04A09A5AC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A6FF4525-6C87-75FD-D768-D3D33D3F9C40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3E73317E-C9E0-F9A3-8B3F-EC2626BDCC41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E7810BFB-8841-30A3-8FEE-1C4B6E841A1F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69D2923C-B922-21A9-8764-CC6B409902CA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A384D12A-8AAF-6F75-096D-06CBAA3B0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9BDC9FBA-55F2-D011-FF3B-505725F0F99D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For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Döngüsü</a:t>
            </a: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FD55E007-9798-0361-EF05-6AC89E710ED9}"/>
              </a:ext>
            </a:extLst>
          </p:cNvPr>
          <p:cNvGrpSpPr/>
          <p:nvPr/>
        </p:nvGrpSpPr>
        <p:grpSpPr>
          <a:xfrm>
            <a:off x="8305800" y="2628900"/>
            <a:ext cx="9678601" cy="7686368"/>
            <a:chOff x="2781854" y="3916888"/>
            <a:chExt cx="13033212" cy="6370112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8597EAAA-DDDB-7D39-9AE2-4B754A14E54F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19" name="Group 3">
                <a:extLst>
                  <a:ext uri="{FF2B5EF4-FFF2-40B4-BE49-F238E27FC236}">
                    <a16:creationId xmlns:a16="http://schemas.microsoft.com/office/drawing/2014/main" id="{F4D5F752-7D38-E2CA-E6A4-9F7019C787D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FE241749-C704-E554-89A1-A41C02C6ECE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71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838EF45F-3F76-6132-C655-E5BE67D9C324}"/>
                    </a:ext>
                  </a:extLst>
                </p:cNvPr>
                <p:cNvSpPr/>
                <p:nvPr/>
              </p:nvSpPr>
              <p:spPr>
                <a:xfrm>
                  <a:off x="0" y="4744417"/>
                  <a:ext cx="7467600" cy="466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1A66B09A-EDDD-32C7-E7E9-28C4A5329CD5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Dikdörtgen 19">
                <a:extLst>
                  <a:ext uri="{FF2B5EF4-FFF2-40B4-BE49-F238E27FC236}">
                    <a16:creationId xmlns:a16="http://schemas.microsoft.com/office/drawing/2014/main" id="{1B1161DA-4B73-BCD8-7E56-B8E123187A36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62371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ECF64B5-4161-CD77-3192-53FA77600302}"/>
                </a:ext>
              </a:extLst>
            </p:cNvPr>
            <p:cNvSpPr txBox="1"/>
            <p:nvPr/>
          </p:nvSpPr>
          <p:spPr>
            <a:xfrm>
              <a:off x="3501597" y="5577263"/>
              <a:ext cx="12313469" cy="140289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5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for</a:t>
              </a:r>
              <a:r>
                <a:rPr kumimoji="0" lang="tr-TR" sz="5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i in </a:t>
              </a:r>
              <a:r>
                <a:rPr kumimoji="0" lang="tr-TR" sz="5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range</a:t>
              </a:r>
              <a:r>
                <a:rPr kumimoji="0" lang="tr-TR" sz="5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(1,6):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5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</a:t>
              </a:r>
              <a:r>
                <a:rPr kumimoji="0" lang="tr-TR" sz="5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kumimoji="0" lang="tr-TR" sz="5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('*’ * i)</a:t>
              </a:r>
            </a:p>
          </p:txBody>
        </p:sp>
      </p:grpSp>
      <p:pic>
        <p:nvPicPr>
          <p:cNvPr id="3" name="Resim 2" descr="ekran görüntüsü, simetri, bakışım, kalıp, desen, düzen, yıldız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54646C74-2ADB-7827-69C0-DB01D01D3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3665716"/>
            <a:ext cx="2208722" cy="3969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92067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28A983-E421-4434-768C-ADE4CCDF6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49C8EDE2-DF56-10E0-DD62-C86D87E659F8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65F6DBA1-ACB9-4013-9A0A-93BB5ABF6770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60F5BDD2-107F-258B-EE80-1C33130181BD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563F148D-581B-2142-6F22-7B00E0BB9EA5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2E3CCCB6-FFAB-A3DC-F8FB-4233D9057D5D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5B79BCDE-42C3-9812-D483-4E621A2C5793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331C2E82-B87B-877E-A1DF-AFEB5870F92D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019FA85E-79A4-6BBA-997C-12B8DC3277A3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43620F12-E274-B764-AD8A-660FE176CA00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0819E0A0-0DCF-699B-CCB3-197A46652672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74A09095-41DB-9254-5C52-459689D5998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A62633A1-3E06-512A-2BD5-35EFF4964164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2D45F15D-9EE7-0926-59F7-50636B7582A9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71A5EDF8-2AD5-B7B3-03B1-3AE40BBC2BCF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FD98D054-13FF-44AE-89F6-17AAF74D8F8D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1204C023-1763-625F-35B0-C1E931E90B0E}"/>
              </a:ext>
            </a:extLst>
          </p:cNvPr>
          <p:cNvSpPr txBox="1"/>
          <p:nvPr/>
        </p:nvSpPr>
        <p:spPr>
          <a:xfrm>
            <a:off x="1295400" y="2895263"/>
            <a:ext cx="16215486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Yandaki şekli veren </a:t>
            </a:r>
            <a:r>
              <a:rPr kumimoji="0" lang="tr-TR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for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 döngüsünü yazınız.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C9F756AE-C01A-B95F-186E-2658CB7B2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EC504D39-FCAF-06FD-EAE1-2669767D7921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For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Döngüsü</a:t>
            </a: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AA4E1385-BE61-68D3-6BAB-BB6DFBA0EA02}"/>
              </a:ext>
            </a:extLst>
          </p:cNvPr>
          <p:cNvGrpSpPr/>
          <p:nvPr/>
        </p:nvGrpSpPr>
        <p:grpSpPr>
          <a:xfrm>
            <a:off x="6518225" y="6326789"/>
            <a:ext cx="5251549" cy="3960211"/>
            <a:chOff x="5308820" y="3906555"/>
            <a:chExt cx="7962346" cy="6370112"/>
          </a:xfrm>
        </p:grpSpPr>
        <p:grpSp>
          <p:nvGrpSpPr>
            <p:cNvPr id="21" name="Grup 20">
              <a:extLst>
                <a:ext uri="{FF2B5EF4-FFF2-40B4-BE49-F238E27FC236}">
                  <a16:creationId xmlns:a16="http://schemas.microsoft.com/office/drawing/2014/main" id="{D1906FDA-B569-20F4-2964-5F9F4A00C4A4}"/>
                </a:ext>
              </a:extLst>
            </p:cNvPr>
            <p:cNvGrpSpPr/>
            <p:nvPr/>
          </p:nvGrpSpPr>
          <p:grpSpPr>
            <a:xfrm>
              <a:off x="5308820" y="3906555"/>
              <a:ext cx="7962346" cy="6370112"/>
              <a:chOff x="2781854" y="3916888"/>
              <a:chExt cx="13029902" cy="6370112"/>
            </a:xfrm>
          </p:grpSpPr>
          <p:grpSp>
            <p:nvGrpSpPr>
              <p:cNvPr id="24" name="Grup 23">
                <a:extLst>
                  <a:ext uri="{FF2B5EF4-FFF2-40B4-BE49-F238E27FC236}">
                    <a16:creationId xmlns:a16="http://schemas.microsoft.com/office/drawing/2014/main" id="{B9A6AE7F-0C7F-AC9A-22E4-4416D270581B}"/>
                  </a:ext>
                </a:extLst>
              </p:cNvPr>
              <p:cNvGrpSpPr/>
              <p:nvPr/>
            </p:nvGrpSpPr>
            <p:grpSpPr>
              <a:xfrm>
                <a:off x="2781854" y="3916888"/>
                <a:ext cx="13029902" cy="6370112"/>
                <a:chOff x="2781854" y="3872603"/>
                <a:chExt cx="13029902" cy="6370112"/>
              </a:xfrm>
            </p:grpSpPr>
            <p:grpSp>
              <p:nvGrpSpPr>
                <p:cNvPr id="27" name="Group 3">
                  <a:extLst>
                    <a:ext uri="{FF2B5EF4-FFF2-40B4-BE49-F238E27FC236}">
                      <a16:creationId xmlns:a16="http://schemas.microsoft.com/office/drawing/2014/main" id="{690A1A7A-3FBD-1FF4-73A1-A59547A7F943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81854" y="3872603"/>
                  <a:ext cx="13029902" cy="6370112"/>
                  <a:chOff x="0" y="0"/>
                  <a:chExt cx="7467600" cy="6002020"/>
                </a:xfrm>
              </p:grpSpPr>
              <p:sp>
                <p:nvSpPr>
                  <p:cNvPr id="29" name="Freeform 4">
                    <a:extLst>
                      <a:ext uri="{FF2B5EF4-FFF2-40B4-BE49-F238E27FC236}">
                        <a16:creationId xmlns:a16="http://schemas.microsoft.com/office/drawing/2014/main" id="{379EDFEB-26AB-B6C5-4A56-A09DF3CF02A7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467600" cy="4513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4513580">
                        <a:moveTo>
                          <a:pt x="7127240" y="0"/>
                        </a:moveTo>
                        <a:lnTo>
                          <a:pt x="340360" y="0"/>
                        </a:lnTo>
                        <a:cubicBezTo>
                          <a:pt x="152400" y="0"/>
                          <a:pt x="0" y="152400"/>
                          <a:pt x="0" y="340360"/>
                        </a:cubicBezTo>
                        <a:lnTo>
                          <a:pt x="0" y="4513580"/>
                        </a:lnTo>
                        <a:lnTo>
                          <a:pt x="7467600" y="4513580"/>
                        </a:lnTo>
                        <a:lnTo>
                          <a:pt x="7467600" y="340360"/>
                        </a:lnTo>
                        <a:cubicBezTo>
                          <a:pt x="7467600" y="152400"/>
                          <a:pt x="7315200" y="0"/>
                          <a:pt x="7127240" y="0"/>
                        </a:cubicBezTo>
                        <a:close/>
                        <a:moveTo>
                          <a:pt x="7142480" y="4188460"/>
                        </a:moveTo>
                        <a:lnTo>
                          <a:pt x="314961" y="4188460"/>
                        </a:lnTo>
                        <a:lnTo>
                          <a:pt x="314961" y="353060"/>
                        </a:lnTo>
                        <a:lnTo>
                          <a:pt x="7142480" y="353060"/>
                        </a:lnTo>
                        <a:lnTo>
                          <a:pt x="7142480" y="41884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Freeform 5">
                    <a:extLst>
                      <a:ext uri="{FF2B5EF4-FFF2-40B4-BE49-F238E27FC236}">
                        <a16:creationId xmlns:a16="http://schemas.microsoft.com/office/drawing/2014/main" id="{A89F3253-FCCF-5F8D-3876-1CB1AAFD6709}"/>
                      </a:ext>
                    </a:extLst>
                  </p:cNvPr>
                  <p:cNvSpPr/>
                  <p:nvPr/>
                </p:nvSpPr>
                <p:spPr>
                  <a:xfrm>
                    <a:off x="0" y="4514850"/>
                    <a:ext cx="7467600" cy="695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695960">
                        <a:moveTo>
                          <a:pt x="0" y="355600"/>
                        </a:moveTo>
                        <a:cubicBezTo>
                          <a:pt x="0" y="543560"/>
                          <a:pt x="152400" y="695960"/>
                          <a:pt x="340360" y="695960"/>
                        </a:cubicBezTo>
                        <a:lnTo>
                          <a:pt x="7127240" y="695960"/>
                        </a:lnTo>
                        <a:cubicBezTo>
                          <a:pt x="7315200" y="695960"/>
                          <a:pt x="7467600" y="543560"/>
                          <a:pt x="7467600" y="355600"/>
                        </a:cubicBezTo>
                        <a:lnTo>
                          <a:pt x="7467600" y="0"/>
                        </a:lnTo>
                        <a:lnTo>
                          <a:pt x="0" y="0"/>
                        </a:lnTo>
                        <a:lnTo>
                          <a:pt x="0" y="355600"/>
                        </a:lnTo>
                        <a:close/>
                      </a:path>
                    </a:pathLst>
                  </a:custGeom>
                  <a:solidFill>
                    <a:srgbClr val="E9E9E9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" name="Freeform 6">
                    <a:extLst>
                      <a:ext uri="{FF2B5EF4-FFF2-40B4-BE49-F238E27FC236}">
                        <a16:creationId xmlns:a16="http://schemas.microsoft.com/office/drawing/2014/main" id="{94155330-147F-C3FA-9250-24FC10CBB941}"/>
                      </a:ext>
                    </a:extLst>
                  </p:cNvPr>
                  <p:cNvSpPr/>
                  <p:nvPr/>
                </p:nvSpPr>
                <p:spPr>
                  <a:xfrm>
                    <a:off x="2429510" y="5210810"/>
                    <a:ext cx="2606040" cy="791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6040" h="791210">
                        <a:moveTo>
                          <a:pt x="1258570" y="0"/>
                        </a:moveTo>
                        <a:lnTo>
                          <a:pt x="453390" y="0"/>
                        </a:lnTo>
                        <a:cubicBezTo>
                          <a:pt x="453390" y="0"/>
                          <a:pt x="429260" y="370840"/>
                          <a:pt x="403860" y="525780"/>
                        </a:cubicBezTo>
                        <a:cubicBezTo>
                          <a:pt x="359410" y="791210"/>
                          <a:pt x="87630" y="706120"/>
                          <a:pt x="10160" y="762000"/>
                        </a:cubicBezTo>
                        <a:cubicBezTo>
                          <a:pt x="0" y="769620"/>
                          <a:pt x="5080" y="786130"/>
                          <a:pt x="17780" y="786130"/>
                        </a:cubicBezTo>
                        <a:lnTo>
                          <a:pt x="2588260" y="786130"/>
                        </a:lnTo>
                        <a:cubicBezTo>
                          <a:pt x="2600960" y="786130"/>
                          <a:pt x="2606040" y="769620"/>
                          <a:pt x="2595880" y="762000"/>
                        </a:cubicBezTo>
                        <a:cubicBezTo>
                          <a:pt x="2518410" y="706120"/>
                          <a:pt x="2246630" y="791210"/>
                          <a:pt x="2202180" y="525780"/>
                        </a:cubicBezTo>
                        <a:cubicBezTo>
                          <a:pt x="2176780" y="370840"/>
                          <a:pt x="2152650" y="0"/>
                          <a:pt x="2152650" y="0"/>
                        </a:cubicBezTo>
                        <a:lnTo>
                          <a:pt x="1258570" y="0"/>
                        </a:lnTo>
                        <a:close/>
                      </a:path>
                    </a:pathLst>
                  </a:custGeom>
                  <a:solidFill>
                    <a:srgbClr val="BBBBBB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8" name="Dikdörtgen 27">
                  <a:extLst>
                    <a:ext uri="{FF2B5EF4-FFF2-40B4-BE49-F238E27FC236}">
                      <a16:creationId xmlns:a16="http://schemas.microsoft.com/office/drawing/2014/main" id="{5E9BF93C-050C-AAC8-CE6F-68F2E7D59BEC}"/>
                    </a:ext>
                  </a:extLst>
                </p:cNvPr>
                <p:cNvSpPr/>
                <p:nvPr/>
              </p:nvSpPr>
              <p:spPr>
                <a:xfrm>
                  <a:off x="3340223" y="4152900"/>
                  <a:ext cx="11975977" cy="4267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6" name="TextBox 17">
                <a:extLst>
                  <a:ext uri="{FF2B5EF4-FFF2-40B4-BE49-F238E27FC236}">
                    <a16:creationId xmlns:a16="http://schemas.microsoft.com/office/drawing/2014/main" id="{84ADE2E2-0A80-90A9-9491-ACB80EBEEF03}"/>
                  </a:ext>
                </a:extLst>
              </p:cNvPr>
              <p:cNvSpPr txBox="1"/>
              <p:nvPr/>
            </p:nvSpPr>
            <p:spPr>
              <a:xfrm>
                <a:off x="3629053" y="4914237"/>
                <a:ext cx="11398317" cy="244442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2009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2025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yas = </a:t>
                </a: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- </a:t>
                </a: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endPara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endParaRPr>
              </a:p>
            </p:txBody>
          </p:sp>
        </p:grpSp>
        <p:pic>
          <p:nvPicPr>
            <p:cNvPr id="23" name="Picture 2" descr="Html GIFs - Find &amp; Share on GIPHY">
              <a:extLst>
                <a:ext uri="{FF2B5EF4-FFF2-40B4-BE49-F238E27FC236}">
                  <a16:creationId xmlns:a16="http://schemas.microsoft.com/office/drawing/2014/main" id="{8CA13ABF-8644-A62D-BD77-7208757FFA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041" y="4214918"/>
              <a:ext cx="7339300" cy="4239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Resim 18" descr="ekran görüntüsü, simetri, bakışım, tasarım, yıldız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A1D75A84-D695-16B1-FC1A-3085151BFA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6847" y="1617882"/>
            <a:ext cx="2406229" cy="3761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16238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9AE92C-85F2-3E0F-A3FD-7159CC8352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A5289604-7ED0-D70E-A712-78F3BBB5FD6C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313E0832-6921-8D16-F923-0555572F7D38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DAC8F449-50F1-71E1-95F3-1B028C6FE305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8AB88B82-C5B8-A5C0-E451-9B6CDBCFB8D7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4172ECE8-0429-082C-0C0A-3F8F2C8C71F7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3B01BA2F-BE3A-D503-CF8F-EE414816738F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6D7E81B6-4144-927D-5131-774A4767DF8D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3C426F02-4AE4-F698-57A7-F6E537536ACE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A0AA3A8C-0804-8F97-77E2-75C2F84F638E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FDD2DFF1-D8C4-BE10-F328-BF3BC9FA8D2C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BB472A0A-E6DF-9FC2-493C-7A74EAC0861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EBBF164B-1220-68E3-E9C1-A2CB92FCEA18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8D8852F9-283C-D9B8-8098-14DE270CDF6A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4E49688B-5F8A-95F7-C9BA-CF49C6A2F6A6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7C042D2C-18A4-D6E8-8417-17706B3A1EEC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7709C806-CA8F-DAA3-6150-C813C2F6C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BFBAFA7E-7CDC-0542-E220-F6877DEFEBA1}"/>
              </a:ext>
            </a:extLst>
          </p:cNvPr>
          <p:cNvSpPr txBox="1"/>
          <p:nvPr/>
        </p:nvSpPr>
        <p:spPr>
          <a:xfrm>
            <a:off x="685800" y="1470727"/>
            <a:ext cx="17602200" cy="126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US" sz="72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Döngülere Giriş</a:t>
            </a:r>
          </a:p>
        </p:txBody>
      </p:sp>
      <p:grpSp>
        <p:nvGrpSpPr>
          <p:cNvPr id="20" name="Grup 19">
            <a:extLst>
              <a:ext uri="{FF2B5EF4-FFF2-40B4-BE49-F238E27FC236}">
                <a16:creationId xmlns:a16="http://schemas.microsoft.com/office/drawing/2014/main" id="{2CED9745-2454-C31C-1377-76782AE90C62}"/>
              </a:ext>
            </a:extLst>
          </p:cNvPr>
          <p:cNvGrpSpPr/>
          <p:nvPr/>
        </p:nvGrpSpPr>
        <p:grpSpPr>
          <a:xfrm>
            <a:off x="6229350" y="2599668"/>
            <a:ext cx="5829300" cy="7494814"/>
            <a:chOff x="6229350" y="2599668"/>
            <a:chExt cx="5829300" cy="7494814"/>
          </a:xfrm>
        </p:grpSpPr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C61E69AF-7C7C-9241-3FF7-FDBA55E4E9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9350" y="2599668"/>
              <a:ext cx="5829300" cy="7494814"/>
            </a:xfrm>
            <a:prstGeom prst="rect">
              <a:avLst/>
            </a:prstGeom>
            <a:solidFill>
              <a:srgbClr val="0077B5"/>
            </a:solidFill>
          </p:spPr>
        </p:pic>
        <p:sp>
          <p:nvSpPr>
            <p:cNvPr id="18" name="Dikdörtgen 17">
              <a:extLst>
                <a:ext uri="{FF2B5EF4-FFF2-40B4-BE49-F238E27FC236}">
                  <a16:creationId xmlns:a16="http://schemas.microsoft.com/office/drawing/2014/main" id="{32FB9CDD-C905-BB3C-64BB-9255C4F3E21C}"/>
                </a:ext>
              </a:extLst>
            </p:cNvPr>
            <p:cNvSpPr/>
            <p:nvPr/>
          </p:nvSpPr>
          <p:spPr>
            <a:xfrm>
              <a:off x="7391400" y="9517062"/>
              <a:ext cx="838200" cy="304800"/>
            </a:xfrm>
            <a:prstGeom prst="rect">
              <a:avLst/>
            </a:prstGeom>
            <a:solidFill>
              <a:srgbClr val="0077B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/>
                <a:t>ÇIKIŞ</a:t>
              </a:r>
            </a:p>
          </p:txBody>
        </p:sp>
        <p:sp>
          <p:nvSpPr>
            <p:cNvPr id="19" name="Dikdörtgen 18">
              <a:extLst>
                <a:ext uri="{FF2B5EF4-FFF2-40B4-BE49-F238E27FC236}">
                  <a16:creationId xmlns:a16="http://schemas.microsoft.com/office/drawing/2014/main" id="{728BD429-3DDC-D503-5352-29E37ED75F79}"/>
                </a:ext>
              </a:extLst>
            </p:cNvPr>
            <p:cNvSpPr/>
            <p:nvPr/>
          </p:nvSpPr>
          <p:spPr>
            <a:xfrm>
              <a:off x="10793408" y="6591299"/>
              <a:ext cx="533400" cy="1095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34585412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E8FA3E-5BE7-9D4D-4340-2DA93FDBB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AB5EB39C-7FDE-298B-5699-34146D3D386E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1D56B39F-C700-6BC9-0EBB-C66C265E8647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97327C3D-F77D-C9DB-AEDE-459C4CBE3D6F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F328B553-51D6-FB59-D488-58EA86F58C09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88D10D61-58AB-2B52-97BD-B13C9594AA8A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EF881CEE-96EF-8258-8180-948D289B3459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9D503737-C91E-DA69-420D-E3DF6C26EF64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2B5DA44A-0819-AE0B-46C9-C63CA8CE3A30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D0A4FFED-F20F-D227-E5C6-FCB9CEDB0F62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85C1264D-1374-FCC2-BC83-C3228DA7880F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955CAC1C-9152-0B6A-6B6B-CF46B05DE18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A20F779E-5EDC-EC39-88D9-9FD7458FE3D6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BF371DC6-E187-F872-F035-929F23A51FAB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09DEBCED-729F-68BE-3DE6-8BD1CC203B6A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F87272B2-CECF-0C58-9019-1BCEC75C3014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8DD8324B-7D28-1E50-3AE4-AD3DAD209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6B06FDDB-1236-48F9-BEC6-0EA093B91931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For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Döngüsü</a:t>
            </a: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EA7458B8-5BCB-F068-5AA1-099D69AFA10F}"/>
              </a:ext>
            </a:extLst>
          </p:cNvPr>
          <p:cNvGrpSpPr/>
          <p:nvPr/>
        </p:nvGrpSpPr>
        <p:grpSpPr>
          <a:xfrm>
            <a:off x="8305800" y="2628900"/>
            <a:ext cx="9676143" cy="7686368"/>
            <a:chOff x="2781854" y="3916888"/>
            <a:chExt cx="13029902" cy="6370112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61539E90-233A-92EF-F886-6CDA071929CB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19" name="Group 3">
                <a:extLst>
                  <a:ext uri="{FF2B5EF4-FFF2-40B4-BE49-F238E27FC236}">
                    <a16:creationId xmlns:a16="http://schemas.microsoft.com/office/drawing/2014/main" id="{E788B408-C152-BED1-A932-14DAF3A0201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8F187A29-1342-D706-E816-481B4A1CDD1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71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4AFFE9E0-0D0A-7F6E-1615-754769615A84}"/>
                    </a:ext>
                  </a:extLst>
                </p:cNvPr>
                <p:cNvSpPr/>
                <p:nvPr/>
              </p:nvSpPr>
              <p:spPr>
                <a:xfrm>
                  <a:off x="0" y="4744417"/>
                  <a:ext cx="7467600" cy="466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20F3B7DC-3FA2-9543-C80D-ACCDACB7E2B0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Dikdörtgen 19">
                <a:extLst>
                  <a:ext uri="{FF2B5EF4-FFF2-40B4-BE49-F238E27FC236}">
                    <a16:creationId xmlns:a16="http://schemas.microsoft.com/office/drawing/2014/main" id="{B949C665-2097-70C3-11A8-CA4BC30E3DC6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62371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3D6BE51-CCEF-89AC-E1B4-21BF5FB4DE68}"/>
                </a:ext>
              </a:extLst>
            </p:cNvPr>
            <p:cNvSpPr txBox="1"/>
            <p:nvPr/>
          </p:nvSpPr>
          <p:spPr>
            <a:xfrm>
              <a:off x="3090790" y="5559947"/>
              <a:ext cx="12474843" cy="140289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5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for</a:t>
              </a:r>
              <a:r>
                <a:rPr kumimoji="0" lang="tr-TR" sz="5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i in </a:t>
              </a:r>
              <a:r>
                <a:rPr kumimoji="0" lang="tr-TR" sz="5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range</a:t>
              </a:r>
              <a:r>
                <a:rPr kumimoji="0" lang="tr-TR" sz="5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(5,0,-1):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5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</a:t>
              </a:r>
              <a:r>
                <a:rPr kumimoji="0" lang="tr-TR" sz="5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kumimoji="0" lang="tr-TR" sz="5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('*’ * i)</a:t>
              </a:r>
            </a:p>
          </p:txBody>
        </p:sp>
      </p:grpSp>
      <p:pic>
        <p:nvPicPr>
          <p:cNvPr id="21" name="Resim 20" descr="ekran görüntüsü, simetri, bakışım, tasarım, yıldız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101BADE3-74E6-9042-F13D-483F50977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6660" y="3876752"/>
            <a:ext cx="2406229" cy="3761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78349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E8ABB3-1C81-F8C2-CA99-5B1E428820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808CFFA7-4809-C511-748A-17D7968E2067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B8D45700-CDCF-51BF-AA7B-3C75A20970DF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418E5613-A362-F38E-10A6-59EF49C959CA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1FD0AFD3-7BF4-2963-3634-01766D0FBCCA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2128284E-F1E8-ACA6-1A6A-9D08FF3C70E1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8199C88A-EE5D-7902-9203-CE9CA1F93D2C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51531E81-9109-E110-7848-606FBD877DEC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60837051-E455-934A-624C-C8E22B283A04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BE1AE4E6-41B8-D137-0C29-C614CFDC3753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8DF6F83D-49F6-AF05-D24B-8E5966DED1FF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69C12F6F-81C3-100E-A707-B31D6052F9A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38C807D6-FAED-9560-EBCB-A7F12B6B6B72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4A4353C7-9894-E521-1F7E-EF46E583C9B1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8302AC4F-BE11-8F4B-BDEB-98594C727DC5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3D70CD2F-D252-5A12-A9F5-930893C5875A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C5B2ACA5-2596-86C3-1D5D-1488ECDC94B6}"/>
              </a:ext>
            </a:extLst>
          </p:cNvPr>
          <p:cNvSpPr txBox="1"/>
          <p:nvPr/>
        </p:nvSpPr>
        <p:spPr>
          <a:xfrm>
            <a:off x="1295400" y="2895263"/>
            <a:ext cx="16215486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Yandaki şekli veren </a:t>
            </a:r>
            <a:r>
              <a:rPr kumimoji="0" lang="tr-TR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for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 döngüsünü yazınız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.</a:t>
            </a:r>
          </a:p>
          <a:p>
            <a:pPr lvl="0" algn="just">
              <a:spcBef>
                <a:spcPct val="0"/>
              </a:spcBef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(2 </a:t>
            </a:r>
            <a:r>
              <a:rPr kumimoji="0" lang="tr-TR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for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 döngüsü kullanınız.)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93133BBA-E3E5-A2D6-777C-136BDCBE6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95661E80-8BB1-7E82-180A-CEDCC81E488E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For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Döngüsü</a:t>
            </a: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F56BB895-AD05-6195-A388-9C22E1379D4F}"/>
              </a:ext>
            </a:extLst>
          </p:cNvPr>
          <p:cNvGrpSpPr/>
          <p:nvPr/>
        </p:nvGrpSpPr>
        <p:grpSpPr>
          <a:xfrm>
            <a:off x="6518225" y="6326789"/>
            <a:ext cx="5251549" cy="3960211"/>
            <a:chOff x="5308820" y="3906555"/>
            <a:chExt cx="7962346" cy="6370112"/>
          </a:xfrm>
        </p:grpSpPr>
        <p:grpSp>
          <p:nvGrpSpPr>
            <p:cNvPr id="21" name="Grup 20">
              <a:extLst>
                <a:ext uri="{FF2B5EF4-FFF2-40B4-BE49-F238E27FC236}">
                  <a16:creationId xmlns:a16="http://schemas.microsoft.com/office/drawing/2014/main" id="{2E5DDC15-4158-3F9B-BF61-06BDFC99A31E}"/>
                </a:ext>
              </a:extLst>
            </p:cNvPr>
            <p:cNvGrpSpPr/>
            <p:nvPr/>
          </p:nvGrpSpPr>
          <p:grpSpPr>
            <a:xfrm>
              <a:off x="5308820" y="3906555"/>
              <a:ext cx="7962346" cy="6370112"/>
              <a:chOff x="2781854" y="3916888"/>
              <a:chExt cx="13029902" cy="6370112"/>
            </a:xfrm>
          </p:grpSpPr>
          <p:grpSp>
            <p:nvGrpSpPr>
              <p:cNvPr id="24" name="Grup 23">
                <a:extLst>
                  <a:ext uri="{FF2B5EF4-FFF2-40B4-BE49-F238E27FC236}">
                    <a16:creationId xmlns:a16="http://schemas.microsoft.com/office/drawing/2014/main" id="{82D2FC63-40B0-E709-96EA-825229D8D10C}"/>
                  </a:ext>
                </a:extLst>
              </p:cNvPr>
              <p:cNvGrpSpPr/>
              <p:nvPr/>
            </p:nvGrpSpPr>
            <p:grpSpPr>
              <a:xfrm>
                <a:off x="2781854" y="3916888"/>
                <a:ext cx="13029902" cy="6370112"/>
                <a:chOff x="2781854" y="3872603"/>
                <a:chExt cx="13029902" cy="6370112"/>
              </a:xfrm>
            </p:grpSpPr>
            <p:grpSp>
              <p:nvGrpSpPr>
                <p:cNvPr id="27" name="Group 3">
                  <a:extLst>
                    <a:ext uri="{FF2B5EF4-FFF2-40B4-BE49-F238E27FC236}">
                      <a16:creationId xmlns:a16="http://schemas.microsoft.com/office/drawing/2014/main" id="{7729200D-2718-4829-F5DD-0A28192CD93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81854" y="3872603"/>
                  <a:ext cx="13029902" cy="6370112"/>
                  <a:chOff x="0" y="0"/>
                  <a:chExt cx="7467600" cy="6002020"/>
                </a:xfrm>
              </p:grpSpPr>
              <p:sp>
                <p:nvSpPr>
                  <p:cNvPr id="29" name="Freeform 4">
                    <a:extLst>
                      <a:ext uri="{FF2B5EF4-FFF2-40B4-BE49-F238E27FC236}">
                        <a16:creationId xmlns:a16="http://schemas.microsoft.com/office/drawing/2014/main" id="{40027654-AC98-558C-C405-E0A1630E73A6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467600" cy="4513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4513580">
                        <a:moveTo>
                          <a:pt x="7127240" y="0"/>
                        </a:moveTo>
                        <a:lnTo>
                          <a:pt x="340360" y="0"/>
                        </a:lnTo>
                        <a:cubicBezTo>
                          <a:pt x="152400" y="0"/>
                          <a:pt x="0" y="152400"/>
                          <a:pt x="0" y="340360"/>
                        </a:cubicBezTo>
                        <a:lnTo>
                          <a:pt x="0" y="4513580"/>
                        </a:lnTo>
                        <a:lnTo>
                          <a:pt x="7467600" y="4513580"/>
                        </a:lnTo>
                        <a:lnTo>
                          <a:pt x="7467600" y="340360"/>
                        </a:lnTo>
                        <a:cubicBezTo>
                          <a:pt x="7467600" y="152400"/>
                          <a:pt x="7315200" y="0"/>
                          <a:pt x="7127240" y="0"/>
                        </a:cubicBezTo>
                        <a:close/>
                        <a:moveTo>
                          <a:pt x="7142480" y="4188460"/>
                        </a:moveTo>
                        <a:lnTo>
                          <a:pt x="314961" y="4188460"/>
                        </a:lnTo>
                        <a:lnTo>
                          <a:pt x="314961" y="353060"/>
                        </a:lnTo>
                        <a:lnTo>
                          <a:pt x="7142480" y="353060"/>
                        </a:lnTo>
                        <a:lnTo>
                          <a:pt x="7142480" y="41884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Freeform 5">
                    <a:extLst>
                      <a:ext uri="{FF2B5EF4-FFF2-40B4-BE49-F238E27FC236}">
                        <a16:creationId xmlns:a16="http://schemas.microsoft.com/office/drawing/2014/main" id="{A8F661DA-D718-BE8E-202D-F0794A5027A4}"/>
                      </a:ext>
                    </a:extLst>
                  </p:cNvPr>
                  <p:cNvSpPr/>
                  <p:nvPr/>
                </p:nvSpPr>
                <p:spPr>
                  <a:xfrm>
                    <a:off x="0" y="4514850"/>
                    <a:ext cx="7467600" cy="695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695960">
                        <a:moveTo>
                          <a:pt x="0" y="355600"/>
                        </a:moveTo>
                        <a:cubicBezTo>
                          <a:pt x="0" y="543560"/>
                          <a:pt x="152400" y="695960"/>
                          <a:pt x="340360" y="695960"/>
                        </a:cubicBezTo>
                        <a:lnTo>
                          <a:pt x="7127240" y="695960"/>
                        </a:lnTo>
                        <a:cubicBezTo>
                          <a:pt x="7315200" y="695960"/>
                          <a:pt x="7467600" y="543560"/>
                          <a:pt x="7467600" y="355600"/>
                        </a:cubicBezTo>
                        <a:lnTo>
                          <a:pt x="7467600" y="0"/>
                        </a:lnTo>
                        <a:lnTo>
                          <a:pt x="0" y="0"/>
                        </a:lnTo>
                        <a:lnTo>
                          <a:pt x="0" y="355600"/>
                        </a:lnTo>
                        <a:close/>
                      </a:path>
                    </a:pathLst>
                  </a:custGeom>
                  <a:solidFill>
                    <a:srgbClr val="E9E9E9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" name="Freeform 6">
                    <a:extLst>
                      <a:ext uri="{FF2B5EF4-FFF2-40B4-BE49-F238E27FC236}">
                        <a16:creationId xmlns:a16="http://schemas.microsoft.com/office/drawing/2014/main" id="{39D7B047-6412-A2AF-E457-1B4A0226D07E}"/>
                      </a:ext>
                    </a:extLst>
                  </p:cNvPr>
                  <p:cNvSpPr/>
                  <p:nvPr/>
                </p:nvSpPr>
                <p:spPr>
                  <a:xfrm>
                    <a:off x="2429510" y="5210810"/>
                    <a:ext cx="2606040" cy="791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6040" h="791210">
                        <a:moveTo>
                          <a:pt x="1258570" y="0"/>
                        </a:moveTo>
                        <a:lnTo>
                          <a:pt x="453390" y="0"/>
                        </a:lnTo>
                        <a:cubicBezTo>
                          <a:pt x="453390" y="0"/>
                          <a:pt x="429260" y="370840"/>
                          <a:pt x="403860" y="525780"/>
                        </a:cubicBezTo>
                        <a:cubicBezTo>
                          <a:pt x="359410" y="791210"/>
                          <a:pt x="87630" y="706120"/>
                          <a:pt x="10160" y="762000"/>
                        </a:cubicBezTo>
                        <a:cubicBezTo>
                          <a:pt x="0" y="769620"/>
                          <a:pt x="5080" y="786130"/>
                          <a:pt x="17780" y="786130"/>
                        </a:cubicBezTo>
                        <a:lnTo>
                          <a:pt x="2588260" y="786130"/>
                        </a:lnTo>
                        <a:cubicBezTo>
                          <a:pt x="2600960" y="786130"/>
                          <a:pt x="2606040" y="769620"/>
                          <a:pt x="2595880" y="762000"/>
                        </a:cubicBezTo>
                        <a:cubicBezTo>
                          <a:pt x="2518410" y="706120"/>
                          <a:pt x="2246630" y="791210"/>
                          <a:pt x="2202180" y="525780"/>
                        </a:cubicBezTo>
                        <a:cubicBezTo>
                          <a:pt x="2176780" y="370840"/>
                          <a:pt x="2152650" y="0"/>
                          <a:pt x="2152650" y="0"/>
                        </a:cubicBezTo>
                        <a:lnTo>
                          <a:pt x="1258570" y="0"/>
                        </a:lnTo>
                        <a:close/>
                      </a:path>
                    </a:pathLst>
                  </a:custGeom>
                  <a:solidFill>
                    <a:srgbClr val="BBBBBB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8" name="Dikdörtgen 27">
                  <a:extLst>
                    <a:ext uri="{FF2B5EF4-FFF2-40B4-BE49-F238E27FC236}">
                      <a16:creationId xmlns:a16="http://schemas.microsoft.com/office/drawing/2014/main" id="{F5B6FB6D-25EF-F5D5-8DC2-46F7C79DD5DD}"/>
                    </a:ext>
                  </a:extLst>
                </p:cNvPr>
                <p:cNvSpPr/>
                <p:nvPr/>
              </p:nvSpPr>
              <p:spPr>
                <a:xfrm>
                  <a:off x="3340223" y="4152900"/>
                  <a:ext cx="11975977" cy="4267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6" name="TextBox 17">
                <a:extLst>
                  <a:ext uri="{FF2B5EF4-FFF2-40B4-BE49-F238E27FC236}">
                    <a16:creationId xmlns:a16="http://schemas.microsoft.com/office/drawing/2014/main" id="{E829F6E6-49B0-49AA-FC14-3F888706909D}"/>
                  </a:ext>
                </a:extLst>
              </p:cNvPr>
              <p:cNvSpPr txBox="1"/>
              <p:nvPr/>
            </p:nvSpPr>
            <p:spPr>
              <a:xfrm>
                <a:off x="3629053" y="4914237"/>
                <a:ext cx="11398317" cy="244442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2009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2025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yas = </a:t>
                </a: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- </a:t>
                </a: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endPara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endParaRPr>
              </a:p>
            </p:txBody>
          </p:sp>
        </p:grpSp>
        <p:pic>
          <p:nvPicPr>
            <p:cNvPr id="23" name="Picture 2" descr="Html GIFs - Find &amp; Share on GIPHY">
              <a:extLst>
                <a:ext uri="{FF2B5EF4-FFF2-40B4-BE49-F238E27FC236}">
                  <a16:creationId xmlns:a16="http://schemas.microsoft.com/office/drawing/2014/main" id="{97F88EE5-1357-E76B-92B3-2B4BD0BEFB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041" y="4214918"/>
              <a:ext cx="7339300" cy="4239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Resim 16" descr="ekran görüntüsü, simetri, bakışım, havai fişek, yıldız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02441F73-6CCC-C7A1-0C8F-00D4D30BE5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5760" y="1566759"/>
            <a:ext cx="1700890" cy="327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4633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546F1F-21A1-4D87-0EBA-30E880797C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07484F34-D033-46B5-8B3C-E59937F346A5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89F517AB-5392-7486-C040-F3D20D15025C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D0C73101-79FE-AC8B-50D8-6FD69A293F56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647E7668-BCDD-2FBF-1848-29F9F9DF9D67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D8BF9420-6370-BE71-2602-A42B1A20320A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88263AAC-BA46-7D6D-96C2-33AEB82EDB59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FF335FB5-4066-C281-CD1E-4D4575F1A256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09EAEB5A-8179-10B2-99A8-192FDC1C802B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111AE859-6AD2-6B6D-487D-3A3D0070162A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F10A5654-FAAD-9079-85C9-50781E001636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A530E14C-29F2-23E6-ABEE-C958DFFCB26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383CD3A5-3283-150D-0B6A-72B1A6A3FA6C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4E90A3B7-4FDF-F145-D83B-E7531E507A36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4C782E9D-AA97-3325-ACBD-8412CB78E6A9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05F1AF3F-F2B6-9A68-55F5-4EA143F487AB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5DDF3778-8AB5-E11D-3E43-2740CC147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45288AA2-8105-CFCC-6899-E596E8F837D8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For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Döngüsü</a:t>
            </a: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6CE32BFE-ABB3-51B7-35BF-AADC277970CF}"/>
              </a:ext>
            </a:extLst>
          </p:cNvPr>
          <p:cNvGrpSpPr/>
          <p:nvPr/>
        </p:nvGrpSpPr>
        <p:grpSpPr>
          <a:xfrm>
            <a:off x="8305800" y="2628900"/>
            <a:ext cx="9676143" cy="7686368"/>
            <a:chOff x="2781854" y="3916888"/>
            <a:chExt cx="13029902" cy="6370112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0211BC00-90D2-B04F-53A0-60C8367C4E96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19" name="Group 3">
                <a:extLst>
                  <a:ext uri="{FF2B5EF4-FFF2-40B4-BE49-F238E27FC236}">
                    <a16:creationId xmlns:a16="http://schemas.microsoft.com/office/drawing/2014/main" id="{20CED7D3-4345-D021-DB16-46BCC045C6F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F969203B-53D2-E113-1BB8-B169ED0B1FFA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71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182513E7-BD16-0B7E-BC7C-8D85C0539F4E}"/>
                    </a:ext>
                  </a:extLst>
                </p:cNvPr>
                <p:cNvSpPr/>
                <p:nvPr/>
              </p:nvSpPr>
              <p:spPr>
                <a:xfrm>
                  <a:off x="0" y="4744417"/>
                  <a:ext cx="7467600" cy="466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74B9E883-43FF-B0BB-793D-F09F8EA49A3F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Dikdörtgen 19">
                <a:extLst>
                  <a:ext uri="{FF2B5EF4-FFF2-40B4-BE49-F238E27FC236}">
                    <a16:creationId xmlns:a16="http://schemas.microsoft.com/office/drawing/2014/main" id="{CB901DFB-EED2-C2D3-CFED-C9B2495C80AE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62371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0EF03EF-E5AF-DF15-0031-C978CB4B88F4}"/>
                </a:ext>
              </a:extLst>
            </p:cNvPr>
            <p:cNvSpPr txBox="1"/>
            <p:nvPr/>
          </p:nvSpPr>
          <p:spPr>
            <a:xfrm>
              <a:off x="3057168" y="4092731"/>
              <a:ext cx="12474843" cy="420867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55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5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for</a:t>
              </a:r>
              <a:r>
                <a:rPr kumimoji="0" lang="tr-TR" sz="5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i in </a:t>
              </a:r>
              <a:r>
                <a:rPr kumimoji="0" lang="tr-TR" sz="5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range</a:t>
              </a:r>
              <a:r>
                <a:rPr kumimoji="0" lang="tr-TR" sz="5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(1,6):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5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</a:t>
              </a:r>
              <a:r>
                <a:rPr kumimoji="0" lang="tr-TR" sz="5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kumimoji="0" lang="tr-TR" sz="5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('*'*i)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55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5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for</a:t>
              </a:r>
              <a:r>
                <a:rPr kumimoji="0" lang="tr-TR" sz="5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i in </a:t>
              </a:r>
              <a:r>
                <a:rPr kumimoji="0" lang="tr-TR" sz="5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range</a:t>
              </a:r>
              <a:r>
                <a:rPr kumimoji="0" lang="tr-TR" sz="5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(4,0,-1):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5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</a:t>
              </a:r>
              <a:r>
                <a:rPr kumimoji="0" lang="tr-TR" sz="5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kumimoji="0" lang="tr-TR" sz="5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('*'*i)</a:t>
              </a:r>
            </a:p>
          </p:txBody>
        </p:sp>
      </p:grpSp>
      <p:pic>
        <p:nvPicPr>
          <p:cNvPr id="3" name="Resim 2" descr="ekran görüntüsü, simetri, bakışım, havai fişek, yıldız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9E11355B-2A55-88CB-2482-F9F4E84D5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3238500"/>
            <a:ext cx="2819400" cy="542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8432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B25C91-3E18-0F83-8155-4F486049B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Learn Python the fun way">
            <a:extLst>
              <a:ext uri="{FF2B5EF4-FFF2-40B4-BE49-F238E27FC236}">
                <a16:creationId xmlns:a16="http://schemas.microsoft.com/office/drawing/2014/main" id="{C15C9CFC-608F-75B5-9994-F67AB149B9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96"/>
          <a:stretch>
            <a:fillRect/>
          </a:stretch>
        </p:blipFill>
        <p:spPr bwMode="auto">
          <a:xfrm>
            <a:off x="25400" y="0"/>
            <a:ext cx="182626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5">
            <a:extLst>
              <a:ext uri="{FF2B5EF4-FFF2-40B4-BE49-F238E27FC236}">
                <a16:creationId xmlns:a16="http://schemas.microsoft.com/office/drawing/2014/main" id="{15FE4C05-C2D1-04C5-7D91-8F06E144591A}"/>
              </a:ext>
            </a:extLst>
          </p:cNvPr>
          <p:cNvGrpSpPr/>
          <p:nvPr/>
        </p:nvGrpSpPr>
        <p:grpSpPr>
          <a:xfrm>
            <a:off x="635426" y="3600450"/>
            <a:ext cx="6755974" cy="2588273"/>
            <a:chOff x="0" y="0"/>
            <a:chExt cx="2948376" cy="8128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C228F973-45E4-7C08-3B2F-A1DA99FAB2D2}"/>
                </a:ext>
              </a:extLst>
            </p:cNvPr>
            <p:cNvSpPr/>
            <p:nvPr/>
          </p:nvSpPr>
          <p:spPr>
            <a:xfrm>
              <a:off x="0" y="0"/>
              <a:ext cx="2948376" cy="812800"/>
            </a:xfrm>
            <a:custGeom>
              <a:avLst/>
              <a:gdLst/>
              <a:ahLst/>
              <a:cxnLst/>
              <a:rect l="l" t="t" r="r" b="b"/>
              <a:pathLst>
                <a:path w="2948376" h="812800">
                  <a:moveTo>
                    <a:pt x="35270" y="0"/>
                  </a:moveTo>
                  <a:lnTo>
                    <a:pt x="2913105" y="0"/>
                  </a:lnTo>
                  <a:cubicBezTo>
                    <a:pt x="2932585" y="0"/>
                    <a:pt x="2948376" y="15791"/>
                    <a:pt x="2948376" y="35270"/>
                  </a:cubicBezTo>
                  <a:lnTo>
                    <a:pt x="2948376" y="777530"/>
                  </a:lnTo>
                  <a:cubicBezTo>
                    <a:pt x="2948376" y="797009"/>
                    <a:pt x="2932585" y="812800"/>
                    <a:pt x="2913105" y="812800"/>
                  </a:cubicBezTo>
                  <a:lnTo>
                    <a:pt x="35270" y="812800"/>
                  </a:lnTo>
                  <a:cubicBezTo>
                    <a:pt x="15791" y="812800"/>
                    <a:pt x="0" y="797009"/>
                    <a:pt x="0" y="777530"/>
                  </a:cubicBezTo>
                  <a:lnTo>
                    <a:pt x="0" y="35270"/>
                  </a:lnTo>
                  <a:cubicBezTo>
                    <a:pt x="0" y="15791"/>
                    <a:pt x="15791" y="0"/>
                    <a:pt x="35270" y="0"/>
                  </a:cubicBezTo>
                  <a:close/>
                </a:path>
              </a:pathLst>
            </a:custGeom>
            <a:solidFill>
              <a:srgbClr val="FFC535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40D83189-28AD-F106-DB17-7F7C624DB3EC}"/>
                </a:ext>
              </a:extLst>
            </p:cNvPr>
            <p:cNvSpPr txBox="1"/>
            <p:nvPr/>
          </p:nvSpPr>
          <p:spPr>
            <a:xfrm>
              <a:off x="0" y="-38100"/>
              <a:ext cx="2948376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FA28244D-0AA6-E6BB-72A5-863BC9EA5C9E}"/>
              </a:ext>
            </a:extLst>
          </p:cNvPr>
          <p:cNvSpPr txBox="1"/>
          <p:nvPr/>
        </p:nvSpPr>
        <p:spPr>
          <a:xfrm>
            <a:off x="1143000" y="3600449"/>
            <a:ext cx="10138647" cy="2588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32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While</a:t>
            </a:r>
            <a:r>
              <a:rPr kumimoji="0" lang="tr-TR" sz="732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7328" dirty="0">
                <a:solidFill>
                  <a:srgbClr val="000000"/>
                </a:solidFill>
                <a:latin typeface="Fira Code"/>
                <a:ea typeface="Fira Code"/>
                <a:cs typeface="Fira Code"/>
                <a:sym typeface="Fira Code"/>
              </a:rPr>
              <a:t>   </a:t>
            </a:r>
            <a:r>
              <a:rPr kumimoji="0" lang="tr-TR" sz="732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Döngüsü</a:t>
            </a:r>
            <a:endParaRPr kumimoji="0" lang="en-US" sz="732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0" name="Slayt Numarası Yer Tutucusu 9">
            <a:extLst>
              <a:ext uri="{FF2B5EF4-FFF2-40B4-BE49-F238E27FC236}">
                <a16:creationId xmlns:a16="http://schemas.microsoft.com/office/drawing/2014/main" id="{50529902-C5AB-D7B7-D039-F43C4E22A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</p:spTree>
    <p:extLst>
      <p:ext uri="{BB962C8B-B14F-4D97-AF65-F5344CB8AC3E}">
        <p14:creationId xmlns:p14="http://schemas.microsoft.com/office/powerpoint/2010/main" val="13314359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F6EA38-F0E6-37EF-EDA7-8E5C605A04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6">
            <a:extLst>
              <a:ext uri="{FF2B5EF4-FFF2-40B4-BE49-F238E27FC236}">
                <a16:creationId xmlns:a16="http://schemas.microsoft.com/office/drawing/2014/main" id="{3A12525D-6E25-DCE9-E020-4958C559CA82}"/>
              </a:ext>
            </a:extLst>
          </p:cNvPr>
          <p:cNvSpPr txBox="1"/>
          <p:nvPr/>
        </p:nvSpPr>
        <p:spPr>
          <a:xfrm>
            <a:off x="679138" y="2710618"/>
            <a:ext cx="17314794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While</a:t>
            </a: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döngüsü hemen hemen tüm programlama dillerinde bulunmaktadır. Test edilen ifade doğru (</a:t>
            </a:r>
            <a:r>
              <a:rPr lang="tr-TR" sz="3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true</a:t>
            </a: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) olduğu sürece kodları tekrarlamaktadır. </a:t>
            </a:r>
            <a:r>
              <a:rPr lang="tr-TR" sz="3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While</a:t>
            </a: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yapısı genellikle kod bloğunun kaç kez tekrar edileceğinin bilinmediği durumlarda kullanılmaktadır. </a:t>
            </a:r>
            <a:r>
              <a:rPr lang="tr-TR" sz="3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While</a:t>
            </a: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döngüsünün yapısı aşağıdaki gibidir:</a:t>
            </a:r>
            <a:endParaRPr kumimoji="0" lang="da-DK" sz="2800" b="0" i="0" u="none" strike="noStrike" kern="1200" cap="none" spc="0" normalizeH="0" baseline="0" noProof="0" dirty="0">
              <a:ln>
                <a:noFill/>
              </a:ln>
              <a:solidFill>
                <a:srgbClr val="FF5858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4EC654DF-E4B6-76C3-EA78-01C70B2EB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13271A-CD24-49A9-B9B4-3EEC46B0D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039622"/>
            <a:ext cx="2310280" cy="231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15">
            <a:extLst>
              <a:ext uri="{FF2B5EF4-FFF2-40B4-BE49-F238E27FC236}">
                <a16:creationId xmlns:a16="http://schemas.microsoft.com/office/drawing/2014/main" id="{62E8C1D7-2050-E27E-786A-529EA99B0CCC}"/>
              </a:ext>
            </a:extLst>
          </p:cNvPr>
          <p:cNvSpPr txBox="1"/>
          <p:nvPr/>
        </p:nvSpPr>
        <p:spPr>
          <a:xfrm>
            <a:off x="1105228" y="1470727"/>
            <a:ext cx="16503634" cy="126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66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66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3</a:t>
            </a:r>
            <a:r>
              <a:rPr lang="en-US" sz="66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66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66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While</a:t>
            </a:r>
            <a:r>
              <a:rPr lang="tr-TR" sz="66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Döngüsü</a:t>
            </a:r>
          </a:p>
        </p:txBody>
      </p:sp>
      <p:pic>
        <p:nvPicPr>
          <p:cNvPr id="5" name="Resim 4" descr="diyagram, metin, çizgi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E71D9132-B510-900F-DF3A-E4E0152FAE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4761" y="4686300"/>
            <a:ext cx="4098294" cy="536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6477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9EADDC-05BE-B589-68CF-8BE2C981A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DC325116-FCF0-4C05-38F3-9E64BE8DA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7EBDA7-C94E-DE6E-2E39-C80ED527E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039622"/>
            <a:ext cx="2310280" cy="231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15">
            <a:extLst>
              <a:ext uri="{FF2B5EF4-FFF2-40B4-BE49-F238E27FC236}">
                <a16:creationId xmlns:a16="http://schemas.microsoft.com/office/drawing/2014/main" id="{DB0B90DC-8B55-710A-7F92-517530F30CDA}"/>
              </a:ext>
            </a:extLst>
          </p:cNvPr>
          <p:cNvSpPr txBox="1"/>
          <p:nvPr/>
        </p:nvSpPr>
        <p:spPr>
          <a:xfrm>
            <a:off x="1105228" y="1470727"/>
            <a:ext cx="16503634" cy="126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66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66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3</a:t>
            </a:r>
            <a:r>
              <a:rPr lang="en-US" sz="66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66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66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While</a:t>
            </a:r>
            <a:r>
              <a:rPr lang="tr-TR" sz="66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Döngüsü</a:t>
            </a:r>
          </a:p>
        </p:txBody>
      </p:sp>
      <p:pic>
        <p:nvPicPr>
          <p:cNvPr id="5" name="Resim 4" descr="diyagram, metin, çizgi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5911E621-D59D-E1A6-EFEA-8522E36B3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2857500"/>
            <a:ext cx="5562600" cy="728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569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44C1EA-5A2F-A960-42CA-5C94FBD7E9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5ADD5E18-BEAA-0371-08A5-3DF0E014E9AA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1337E73D-571A-87BC-BED8-46BB7BBAC564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5E9EB50D-57E7-CF70-F766-6382903A4001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895B751E-70F0-7D29-F354-E61E0988105C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A8552584-BB1F-D7CD-15E9-F178319F214D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B9DCC5C5-D819-4D9E-2580-431CCE2F6FFB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6C9B9A12-C0D4-64A1-2078-55FF84E76314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E10F5D2F-FCF0-F41B-A053-1F0408F7EFCC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B16A9902-ECA7-3EC0-C370-DD8DC6C3CCB5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6312B691-6360-29E4-5EE1-454D0D3EB258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0DB542D9-05F2-9B60-CE1F-8181CC59DFA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E2D9E256-0B78-5971-DF5E-74C6E61D68B2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0C80C239-D109-8C16-5888-3574DC52FA0E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0BDB6B4E-BBB4-2442-0172-7F64182B61C4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3F92EA45-D086-4394-17E7-38F6BDE5B175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803FB9DF-5D03-0F4E-F84B-021754F28807}"/>
              </a:ext>
            </a:extLst>
          </p:cNvPr>
          <p:cNvSpPr txBox="1"/>
          <p:nvPr/>
        </p:nvSpPr>
        <p:spPr>
          <a:xfrm>
            <a:off x="695528" y="3419951"/>
            <a:ext cx="640080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Genel yapı :</a:t>
            </a:r>
            <a:endParaRPr lang="tr-TR" sz="2800" b="1" dirty="0">
              <a:solidFill>
                <a:srgbClr val="FFCA04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31AED304-C0D4-0A54-930A-A38D4B479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EC81C6F5-3E54-DBC0-D2D1-B74DC9AF4D9E}"/>
              </a:ext>
            </a:extLst>
          </p:cNvPr>
          <p:cNvSpPr txBox="1"/>
          <p:nvPr/>
        </p:nvSpPr>
        <p:spPr>
          <a:xfrm>
            <a:off x="685800" y="1470727"/>
            <a:ext cx="17602200" cy="126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3</a:t>
            </a: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While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Döngüsü</a:t>
            </a: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E3BEC5C0-30B8-F12F-B7AD-113824DBD5B4}"/>
              </a:ext>
            </a:extLst>
          </p:cNvPr>
          <p:cNvGrpSpPr/>
          <p:nvPr/>
        </p:nvGrpSpPr>
        <p:grpSpPr>
          <a:xfrm>
            <a:off x="8305800" y="2628900"/>
            <a:ext cx="9676143" cy="7686368"/>
            <a:chOff x="2781854" y="3916888"/>
            <a:chExt cx="13029902" cy="6370112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8AC96AF1-D85A-1E1F-3EAF-06C683D55094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19" name="Group 3">
                <a:extLst>
                  <a:ext uri="{FF2B5EF4-FFF2-40B4-BE49-F238E27FC236}">
                    <a16:creationId xmlns:a16="http://schemas.microsoft.com/office/drawing/2014/main" id="{7038D618-5A40-DDB3-D62D-6861B652164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0D413395-ECE1-D6CC-A20F-4E6CEB15904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71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72FDDF9D-18DE-5D99-7CA7-9EC7935033EE}"/>
                    </a:ext>
                  </a:extLst>
                </p:cNvPr>
                <p:cNvSpPr/>
                <p:nvPr/>
              </p:nvSpPr>
              <p:spPr>
                <a:xfrm>
                  <a:off x="0" y="4744417"/>
                  <a:ext cx="7467600" cy="466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6645A11B-E2EC-8292-74A2-640135AEE225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Dikdörtgen 19">
                <a:extLst>
                  <a:ext uri="{FF2B5EF4-FFF2-40B4-BE49-F238E27FC236}">
                    <a16:creationId xmlns:a16="http://schemas.microsoft.com/office/drawing/2014/main" id="{95CBCE31-E3A0-8AF4-954F-080033FEE36A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62371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1A9D615-FF8A-533D-6BCB-8EB09B5EB96F}"/>
                </a:ext>
              </a:extLst>
            </p:cNvPr>
            <p:cNvSpPr txBox="1"/>
            <p:nvPr/>
          </p:nvSpPr>
          <p:spPr>
            <a:xfrm>
              <a:off x="2957276" y="4867501"/>
              <a:ext cx="12313469" cy="25507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n-NO" sz="50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i=0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n-NO" sz="50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while (i&lt;5):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n-NO" sz="50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print(“Kodlama”)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n-NO" sz="50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i=i+1</a:t>
              </a:r>
              <a:endParaRPr kumimoji="0" lang="tr-TR" sz="50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17567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29FFFC-2DC5-705C-E71C-908D916B7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586C6628-58F3-D0A0-62DD-FFB95CE2C9AA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173705FC-C2A4-3820-A193-06E7BC372F6D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7FD0748A-60F7-D2D2-43B0-47020D0AE9E1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40828402-52F7-CF75-D46E-3CC7C8AB72F0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73AD8B13-0F2C-C42F-EF9A-9682FEEE54C6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58BC0212-DF54-6101-B382-B904D87C0C8C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4619ECCC-76F1-3FA8-F3F5-0491AB7DF540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EBD96B20-501E-181D-A413-20249EE2E2C2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C0FAD8E1-9B93-ED0D-AC9F-F9F63EC8F0E5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FD00409F-0A5C-7416-0C68-5A35AA3A89E6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19FC9A97-ECD9-C038-B15A-FEE55183DD2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FABBA8F3-8B42-E10E-8379-640DDF557EC9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9D8AE7D9-4061-A536-8D45-07389A5E9C3B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D99D0D8F-CBFA-8FFA-FA57-E175056359AD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CF1CE78A-89EA-DAE8-718F-6BAB725497EB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E31BE327-92F5-E14E-18D3-0D9EA681319E}"/>
              </a:ext>
            </a:extLst>
          </p:cNvPr>
          <p:cNvSpPr txBox="1"/>
          <p:nvPr/>
        </p:nvSpPr>
        <p:spPr>
          <a:xfrm>
            <a:off x="8529736" y="3805793"/>
            <a:ext cx="6400800" cy="3447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3200" b="1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Çıktı :</a:t>
            </a:r>
          </a:p>
          <a:p>
            <a:pPr lvl="0" algn="just">
              <a:spcBef>
                <a:spcPct val="0"/>
              </a:spcBef>
              <a:defRPr/>
            </a:pPr>
            <a:endParaRPr lang="tr-TR" sz="3200" b="1" dirty="0">
              <a:solidFill>
                <a:srgbClr val="7ED957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pl-PL" sz="3200" b="1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Kodlama</a:t>
            </a:r>
          </a:p>
          <a:p>
            <a:pPr lvl="0" algn="just">
              <a:spcBef>
                <a:spcPct val="0"/>
              </a:spcBef>
              <a:defRPr/>
            </a:pPr>
            <a:r>
              <a:rPr lang="pl-PL" sz="3200" b="1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Kodlama</a:t>
            </a:r>
          </a:p>
          <a:p>
            <a:pPr lvl="0" algn="just">
              <a:spcBef>
                <a:spcPct val="0"/>
              </a:spcBef>
              <a:defRPr/>
            </a:pPr>
            <a:r>
              <a:rPr lang="pl-PL" sz="3200" b="1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Kodlama</a:t>
            </a:r>
          </a:p>
          <a:p>
            <a:pPr lvl="0" algn="just">
              <a:spcBef>
                <a:spcPct val="0"/>
              </a:spcBef>
              <a:defRPr/>
            </a:pPr>
            <a:r>
              <a:rPr lang="pl-PL" sz="3200" b="1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Kodlama</a:t>
            </a:r>
          </a:p>
          <a:p>
            <a:pPr lvl="0" algn="just">
              <a:spcBef>
                <a:spcPct val="0"/>
              </a:spcBef>
              <a:defRPr/>
            </a:pPr>
            <a:r>
              <a:rPr lang="pl-PL" sz="3200" b="1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Kodlama</a:t>
            </a:r>
            <a:endParaRPr lang="tr-TR" sz="2800" b="1" dirty="0">
              <a:solidFill>
                <a:srgbClr val="FFCA04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974B586F-0F1B-B2D7-9968-7A624B35A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ADBB02E9-9F45-4D6A-5B65-61F6EDCE8D9C}"/>
              </a:ext>
            </a:extLst>
          </p:cNvPr>
          <p:cNvSpPr txBox="1"/>
          <p:nvPr/>
        </p:nvSpPr>
        <p:spPr>
          <a:xfrm>
            <a:off x="685800" y="1470727"/>
            <a:ext cx="17602200" cy="126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3</a:t>
            </a: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While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Döngüsü</a:t>
            </a: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61A602FD-526E-C5BA-26AA-F2903B52DF79}"/>
              </a:ext>
            </a:extLst>
          </p:cNvPr>
          <p:cNvGrpSpPr/>
          <p:nvPr/>
        </p:nvGrpSpPr>
        <p:grpSpPr>
          <a:xfrm>
            <a:off x="658809" y="2763517"/>
            <a:ext cx="7619637" cy="6052756"/>
            <a:chOff x="2781854" y="3916888"/>
            <a:chExt cx="13029902" cy="6370112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C8B3BD57-0E74-3B6F-4B93-2E5B6791F7EA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19" name="Group 3">
                <a:extLst>
                  <a:ext uri="{FF2B5EF4-FFF2-40B4-BE49-F238E27FC236}">
                    <a16:creationId xmlns:a16="http://schemas.microsoft.com/office/drawing/2014/main" id="{51545A67-3ADB-AF0E-2556-1A7D58D4F8F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418FD995-A9C5-797A-BB66-C6C1DED5D2B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71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DF7F35A9-6853-A931-F9DD-16FFE55EE7D5}"/>
                    </a:ext>
                  </a:extLst>
                </p:cNvPr>
                <p:cNvSpPr/>
                <p:nvPr/>
              </p:nvSpPr>
              <p:spPr>
                <a:xfrm>
                  <a:off x="0" y="4744417"/>
                  <a:ext cx="7467600" cy="466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1A2FCEF7-052F-3857-7B4E-208143BD95DF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Dikdörtgen 19">
                <a:extLst>
                  <a:ext uri="{FF2B5EF4-FFF2-40B4-BE49-F238E27FC236}">
                    <a16:creationId xmlns:a16="http://schemas.microsoft.com/office/drawing/2014/main" id="{BBEBD2C3-34D3-3186-3976-323CBAF8CBE7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62371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4D6B855-E2B8-252B-88B6-A3084D48C208}"/>
                </a:ext>
              </a:extLst>
            </p:cNvPr>
            <p:cNvSpPr txBox="1"/>
            <p:nvPr/>
          </p:nvSpPr>
          <p:spPr>
            <a:xfrm>
              <a:off x="3002732" y="5783443"/>
              <a:ext cx="12313469" cy="23321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nn-NO" sz="36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i=0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nn-NO" sz="36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while (i&lt;5):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nn-NO" sz="36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print(“Kodlama”)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nn-NO" sz="36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i=i+1</a:t>
              </a:r>
              <a:endParaRPr lang="tr-TR" sz="36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</p:txBody>
        </p:sp>
      </p:grpSp>
      <p:sp>
        <p:nvSpPr>
          <p:cNvPr id="3" name="TextBox 17">
            <a:extLst>
              <a:ext uri="{FF2B5EF4-FFF2-40B4-BE49-F238E27FC236}">
                <a16:creationId xmlns:a16="http://schemas.microsoft.com/office/drawing/2014/main" id="{5EA9C963-8484-408B-107F-ED2C4F847980}"/>
              </a:ext>
            </a:extLst>
          </p:cNvPr>
          <p:cNvSpPr txBox="1"/>
          <p:nvPr/>
        </p:nvSpPr>
        <p:spPr>
          <a:xfrm>
            <a:off x="11265262" y="2393626"/>
            <a:ext cx="6400800" cy="64017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tr-TR" sz="3200" dirty="0">
                <a:solidFill>
                  <a:schemeClr val="bg1"/>
                </a:solidFill>
                <a:latin typeface="Fira Code"/>
                <a:ea typeface="Fira Code"/>
                <a:cs typeface="Fira Code"/>
              </a:rPr>
              <a:t>Bu örnekte i değişkenine ilk değer olarak 0 (sıfır) atanmıştır. </a:t>
            </a:r>
            <a:r>
              <a:rPr lang="tr-TR" sz="3200" dirty="0" err="1">
                <a:solidFill>
                  <a:schemeClr val="bg1"/>
                </a:solidFill>
                <a:latin typeface="Fira Code"/>
                <a:ea typeface="Fira Code"/>
                <a:cs typeface="Fira Code"/>
              </a:rPr>
              <a:t>while</a:t>
            </a:r>
            <a:r>
              <a:rPr lang="tr-TR" sz="3200" dirty="0">
                <a:solidFill>
                  <a:schemeClr val="bg1"/>
                </a:solidFill>
                <a:latin typeface="Fira Code"/>
                <a:ea typeface="Fira Code"/>
                <a:cs typeface="Fira Code"/>
              </a:rPr>
              <a:t> (i&lt;5): satırı ile i değeri 5 olana kadar (5 dâhil değil) döngü devam eder. Her adımda bir kez “Kodlama” ifadesi ekrana yazdırılır ve i değeri 1 arttırılır. i değeri sırasıyla 0, 1, 2, 3 ve 4 olur. Yani döngü 5 kez döner ve program sonlanır.</a:t>
            </a:r>
            <a:endParaRPr lang="tr-TR" sz="3200" dirty="0">
              <a:solidFill>
                <a:schemeClr val="bg1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</p:spTree>
    <p:extLst>
      <p:ext uri="{BB962C8B-B14F-4D97-AF65-F5344CB8AC3E}">
        <p14:creationId xmlns:p14="http://schemas.microsoft.com/office/powerpoint/2010/main" val="15356574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477ECD-0F61-7743-D7E4-CD72C7E66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7CF0998F-236D-D59B-39B4-7CC65304F12E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32D14BE1-70AC-416B-34E8-6CEADE506BCC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9686FE71-2E40-7AA2-7A24-A6AE3C348E81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D293A714-FD5F-0C2E-05FB-B9467ABCF796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65E5DECC-BA36-D0F2-BE25-037E002E9834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3AE9AF5A-B800-2D6D-2305-A1AD4DE5C9F2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6982DC01-CD25-E754-C7D3-36E422295505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EB16FA0A-8646-1A8B-1FE8-D262D6D550C2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2BCD5024-1A55-3B40-E9EA-DA459C15DD34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59CDFFE0-BC43-41EA-CA2B-DC4F28B6A6B5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579F4D9C-1043-15F0-D4C3-2DFA6FDCFC8D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AA7B7A7E-55B6-0C4B-AC0A-020443B99BC0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F7A1EED7-CBCB-4ED1-ADA1-9A1269965704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B1182180-494E-C3A9-E3E9-873D1727D3D6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514308A7-6DF7-8361-8184-49B1E787F9F3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5525C4F3-2FD4-B204-48FB-7F850E2F17B6}"/>
              </a:ext>
            </a:extLst>
          </p:cNvPr>
          <p:cNvSpPr txBox="1"/>
          <p:nvPr/>
        </p:nvSpPr>
        <p:spPr>
          <a:xfrm>
            <a:off x="306057" y="2895263"/>
            <a:ext cx="8490835" cy="38779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Sonsuz döngü: Programlama dillerinde döngü oluştururken yapılacak bir mantık hatası sonsuz döngüye neden olabilir. Sonsuz döngüde program sürekli çalışacaktır. </a:t>
            </a: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Sonsuz döngüden çıkmak için </a:t>
            </a:r>
            <a:r>
              <a:rPr lang="tr-TR" sz="2800" b="1" dirty="0" err="1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Crtl+C</a:t>
            </a:r>
            <a:r>
              <a:rPr lang="tr-TR" sz="2800" b="1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tuş kombinasyonu kullanılabilir.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E6149D60-7318-44C2-4126-7B5E2DAAD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3E9CE63D-EF68-C6D9-33C3-5FF1D0A0DEEC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3</a:t>
            </a: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While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Döngüsü</a:t>
            </a: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E889A0AD-6D5A-1F1B-20A1-FC3AAA564ECF}"/>
              </a:ext>
            </a:extLst>
          </p:cNvPr>
          <p:cNvGrpSpPr/>
          <p:nvPr/>
        </p:nvGrpSpPr>
        <p:grpSpPr>
          <a:xfrm>
            <a:off x="8991600" y="2628900"/>
            <a:ext cx="8990343" cy="7686368"/>
            <a:chOff x="2781854" y="3916888"/>
            <a:chExt cx="13029902" cy="6370112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6483C5D8-DBE2-4B51-88AF-488F5F7A49D3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19" name="Group 3">
                <a:extLst>
                  <a:ext uri="{FF2B5EF4-FFF2-40B4-BE49-F238E27FC236}">
                    <a16:creationId xmlns:a16="http://schemas.microsoft.com/office/drawing/2014/main" id="{20BD3AD2-1DC8-A8E8-AD52-DDFE913EDED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25BF6841-B780-4B91-4BB3-4CE7E04D33A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71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8BCDBD54-D0DD-D65A-EE40-F961386617AB}"/>
                    </a:ext>
                  </a:extLst>
                </p:cNvPr>
                <p:cNvSpPr/>
                <p:nvPr/>
              </p:nvSpPr>
              <p:spPr>
                <a:xfrm>
                  <a:off x="0" y="4744417"/>
                  <a:ext cx="7467600" cy="466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1043250C-6AF6-0573-8B6D-8AC03709D8A6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Dikdörtgen 19">
                <a:extLst>
                  <a:ext uri="{FF2B5EF4-FFF2-40B4-BE49-F238E27FC236}">
                    <a16:creationId xmlns:a16="http://schemas.microsoft.com/office/drawing/2014/main" id="{8DB70517-A202-3200-D26B-98A3C974136A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62371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1620BD0-ECE2-7B6C-2120-758FEC76F70F}"/>
                </a:ext>
              </a:extLst>
            </p:cNvPr>
            <p:cNvSpPr txBox="1"/>
            <p:nvPr/>
          </p:nvSpPr>
          <p:spPr>
            <a:xfrm>
              <a:off x="3340223" y="4000951"/>
              <a:ext cx="11630971" cy="420867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55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tr-TR" sz="55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5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</a:t>
              </a:r>
              <a:r>
                <a:rPr kumimoji="0" lang="tr-TR" sz="5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= 30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tr-TR" sz="55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sz="55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while</a:t>
              </a:r>
              <a:r>
                <a:rPr lang="tr-TR" sz="55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</a:t>
              </a:r>
              <a:r>
                <a:rPr lang="tr-TR" sz="55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</a:t>
              </a:r>
              <a:r>
                <a:rPr lang="tr-TR" sz="55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&lt; 50)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5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	</a:t>
              </a:r>
              <a:r>
                <a:rPr kumimoji="0" lang="tr-TR" sz="5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lang="tr-TR" sz="55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</a:t>
              </a:r>
              <a:r>
                <a:rPr lang="tr-TR" sz="55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</a:t>
              </a:r>
              <a:r>
                <a:rPr lang="tr-TR" sz="55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)</a:t>
              </a:r>
              <a:endParaRPr kumimoji="0" lang="tr-TR" sz="55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45022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A256DC-C458-9257-EAA9-3A295E461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2AEBAC06-ADDC-43EC-C312-2902B763527C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9EA38B06-061C-74C9-0A7C-5CA82BE078EC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9646ECDB-6D9C-7802-9AC4-265F702696A9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5E642A2B-1D20-0323-DD44-9382B199BC97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9BB8C013-1F91-D44A-4594-A0F059A8F358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C9CFF942-10CE-FFD5-CE96-263301F46F95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710A3533-AEFF-D4E0-52FB-C2879699A0F2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217B330C-AEAE-A6A3-3F10-233F227D51FC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DF95132E-45D1-E36D-63E7-39AC6C27F042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565AFF91-F9C9-001D-CDFA-8938ADBB95A2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4A8CE67A-AF7A-27FE-6B70-AC7C34624CE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7DB93C06-FAA3-2D6C-51B4-17F040C84135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7CC43D36-499F-2F4D-7679-FDF04DBA7B56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36983458-65EA-388A-7EAC-4038988DF02B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D45484C8-B06B-A748-BBAD-291B938EAB1C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E7870DCC-BE21-E366-7792-80051B48BB9B}"/>
              </a:ext>
            </a:extLst>
          </p:cNvPr>
          <p:cNvSpPr txBox="1"/>
          <p:nvPr/>
        </p:nvSpPr>
        <p:spPr>
          <a:xfrm>
            <a:off x="306057" y="2895263"/>
            <a:ext cx="7923543" cy="3447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Bu örnekte de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while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True satırı aksi belirtilmediği sürece devam edilmesi anlamı taşır ve bu nedenle kullanıcı döngüden çıkana kadar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print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satırında bulunan ifadeyi yazar.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A0E83F12-796A-D823-0411-00AF75E5D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1D7A6500-B4FE-8087-6AEF-FEB162E95BEF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3</a:t>
            </a: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While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Döngüsü</a:t>
            </a: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AB3FE605-9DC9-62E2-B590-356030B52114}"/>
              </a:ext>
            </a:extLst>
          </p:cNvPr>
          <p:cNvGrpSpPr/>
          <p:nvPr/>
        </p:nvGrpSpPr>
        <p:grpSpPr>
          <a:xfrm>
            <a:off x="8991600" y="2628900"/>
            <a:ext cx="8990343" cy="7686368"/>
            <a:chOff x="2781854" y="3916888"/>
            <a:chExt cx="13029902" cy="6370112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6F2DAB96-1623-309C-AE7C-CBD2D6F6B173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19" name="Group 3">
                <a:extLst>
                  <a:ext uri="{FF2B5EF4-FFF2-40B4-BE49-F238E27FC236}">
                    <a16:creationId xmlns:a16="http://schemas.microsoft.com/office/drawing/2014/main" id="{2AB7F684-F993-A378-99E7-606F00F9CE8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7B4AC7A8-1AD0-D579-14C6-171B7BEA556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71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19B0CBD8-5188-3A86-222F-03D3E4238305}"/>
                    </a:ext>
                  </a:extLst>
                </p:cNvPr>
                <p:cNvSpPr/>
                <p:nvPr/>
              </p:nvSpPr>
              <p:spPr>
                <a:xfrm>
                  <a:off x="0" y="4744417"/>
                  <a:ext cx="7467600" cy="466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BA7F41BC-1D6B-DD7B-A54E-4B822E064235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Dikdörtgen 19">
                <a:extLst>
                  <a:ext uri="{FF2B5EF4-FFF2-40B4-BE49-F238E27FC236}">
                    <a16:creationId xmlns:a16="http://schemas.microsoft.com/office/drawing/2014/main" id="{CE7AB17B-56DA-E3C5-4AB0-19568013F7B0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62371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58A3957-33C9-F4E4-6527-E2D9DAD5C411}"/>
                </a:ext>
              </a:extLst>
            </p:cNvPr>
            <p:cNvSpPr txBox="1"/>
            <p:nvPr/>
          </p:nvSpPr>
          <p:spPr>
            <a:xfrm>
              <a:off x="3313629" y="4628649"/>
              <a:ext cx="11630971" cy="223187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tr-TR" sz="55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tr-TR" sz="40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sz="40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while</a:t>
              </a:r>
              <a:r>
                <a:rPr lang="tr-TR" sz="40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(True)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	</a:t>
              </a:r>
              <a:r>
                <a:rPr kumimoji="0" lang="tr-TR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lang="tr-TR" sz="40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(‘Sonsuz Döngü’)</a:t>
              </a:r>
              <a:endParaRPr kumimoji="0" lang="tr-TR" sz="40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73605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3A71BA-AE50-8158-9ED8-6D58A237A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B4FFB13F-03D6-BE9F-7B04-83CF62798997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363EA867-BB4F-8658-A75D-0F2C108465B1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C4F51C77-2E0A-FC1D-DD25-CC694ACD56FC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F80145B2-BE44-39E1-BEA6-7B40C81AABBA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078CC2C2-8FDE-F0F1-234F-5D0205BC0BA8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D431831B-7527-0EEB-0D73-CD05533C1244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6C3078FB-0CD2-BE76-4932-3D8ACEE4AF9C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2B75316B-13AD-182D-A47C-C61128AAB29B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D720064C-2605-8B46-97A4-650FB23EA4CA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94544C56-83C3-1EF2-70FD-184E2A139A65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28E12F10-6A56-AC6C-84B5-7095DB00493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2D4FCE19-3D24-A593-9DCA-4AC5F81F3E39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2BCCAB6B-FB94-87FA-1BE7-32FBAFD36837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CA0DE975-A13F-E0ED-92E0-4D1447233B03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20151B92-856D-293C-DDD7-A435A3BC9B58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3C3E731E-44E2-A000-05F7-A12C02BF6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1BBBC193-0A45-50A0-95A2-B82CE49CF949}"/>
              </a:ext>
            </a:extLst>
          </p:cNvPr>
          <p:cNvSpPr txBox="1"/>
          <p:nvPr/>
        </p:nvSpPr>
        <p:spPr>
          <a:xfrm>
            <a:off x="685800" y="1470727"/>
            <a:ext cx="17602200" cy="126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US" sz="72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Döngülere Giriş</a:t>
            </a: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B0BCE38F-4E4E-5830-DC1F-9EAF6DA29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300" y="2811343"/>
            <a:ext cx="5135399" cy="656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081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41C38-2812-8ED7-EBCF-C93A5B3F46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7CA045A1-69B2-F94A-A8C2-BD852F403135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C61A8534-F0D8-616C-BB4E-AD80F09425AA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6F16229C-9702-6A4E-4BCF-90657CE7A00D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D7288820-9EDA-1E4D-C2B3-39333DAA28BC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E8600872-03D8-3B86-C63E-9BC580D5EA5E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B7DB6AC9-E5A1-6C14-ADBA-80BAC20F3D07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02A5FFB8-A910-E8A4-3274-64372CDD5A41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F8C6BC16-E6F4-FEC4-B7FC-5EA43FFC7B1C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C23DD1CC-B3D8-7575-F880-8C2C3AA68A5B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4B335DAC-E30C-C70E-ABAD-F9F373AB0FA1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A5D72864-854A-2F55-76C3-A834DF81270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8C184F93-E6C3-0B9F-3793-256781A37AE4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65EF641C-23C5-A3A6-03AD-AC35CF02FEAC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2029E680-B623-64E4-203B-4729C005287C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CB7B6975-DD10-794C-5E09-50BDA674CE93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CF7526BE-4FF7-E15B-3CED-02977CA8D483}"/>
              </a:ext>
            </a:extLst>
          </p:cNvPr>
          <p:cNvSpPr txBox="1"/>
          <p:nvPr/>
        </p:nvSpPr>
        <p:spPr>
          <a:xfrm>
            <a:off x="1295400" y="2895263"/>
            <a:ext cx="16215486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1-30 (30 dâhil) arasındaki tek sayıları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while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döngüsü ile ekrana yazdırınız.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52F5AD43-6E54-DE6A-60D3-FABE36582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341A5340-F407-1A88-A460-A08A4F29A2F6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3</a:t>
            </a: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While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Döngüsü</a:t>
            </a: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64722234-9F9E-B8A7-BE9A-A185D828159E}"/>
              </a:ext>
            </a:extLst>
          </p:cNvPr>
          <p:cNvGrpSpPr/>
          <p:nvPr/>
        </p:nvGrpSpPr>
        <p:grpSpPr>
          <a:xfrm>
            <a:off x="6518225" y="6326789"/>
            <a:ext cx="5251549" cy="3960211"/>
            <a:chOff x="5308820" y="3906555"/>
            <a:chExt cx="7962346" cy="6370112"/>
          </a:xfrm>
        </p:grpSpPr>
        <p:grpSp>
          <p:nvGrpSpPr>
            <p:cNvPr id="21" name="Grup 20">
              <a:extLst>
                <a:ext uri="{FF2B5EF4-FFF2-40B4-BE49-F238E27FC236}">
                  <a16:creationId xmlns:a16="http://schemas.microsoft.com/office/drawing/2014/main" id="{357C9B7B-95FB-AED6-1E17-DC7F5D0EC94B}"/>
                </a:ext>
              </a:extLst>
            </p:cNvPr>
            <p:cNvGrpSpPr/>
            <p:nvPr/>
          </p:nvGrpSpPr>
          <p:grpSpPr>
            <a:xfrm>
              <a:off x="5308820" y="3906555"/>
              <a:ext cx="7962346" cy="6370112"/>
              <a:chOff x="2781854" y="3916888"/>
              <a:chExt cx="13029902" cy="6370112"/>
            </a:xfrm>
          </p:grpSpPr>
          <p:grpSp>
            <p:nvGrpSpPr>
              <p:cNvPr id="24" name="Grup 23">
                <a:extLst>
                  <a:ext uri="{FF2B5EF4-FFF2-40B4-BE49-F238E27FC236}">
                    <a16:creationId xmlns:a16="http://schemas.microsoft.com/office/drawing/2014/main" id="{D195D297-9773-D582-BAC3-5A2FC4913625}"/>
                  </a:ext>
                </a:extLst>
              </p:cNvPr>
              <p:cNvGrpSpPr/>
              <p:nvPr/>
            </p:nvGrpSpPr>
            <p:grpSpPr>
              <a:xfrm>
                <a:off x="2781854" y="3916888"/>
                <a:ext cx="13029902" cy="6370112"/>
                <a:chOff x="2781854" y="3872603"/>
                <a:chExt cx="13029902" cy="6370112"/>
              </a:xfrm>
            </p:grpSpPr>
            <p:grpSp>
              <p:nvGrpSpPr>
                <p:cNvPr id="27" name="Group 3">
                  <a:extLst>
                    <a:ext uri="{FF2B5EF4-FFF2-40B4-BE49-F238E27FC236}">
                      <a16:creationId xmlns:a16="http://schemas.microsoft.com/office/drawing/2014/main" id="{F38A5135-D524-85A0-78F0-2D9645B19A1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81854" y="3872603"/>
                  <a:ext cx="13029902" cy="6370112"/>
                  <a:chOff x="0" y="0"/>
                  <a:chExt cx="7467600" cy="6002020"/>
                </a:xfrm>
              </p:grpSpPr>
              <p:sp>
                <p:nvSpPr>
                  <p:cNvPr id="29" name="Freeform 4">
                    <a:extLst>
                      <a:ext uri="{FF2B5EF4-FFF2-40B4-BE49-F238E27FC236}">
                        <a16:creationId xmlns:a16="http://schemas.microsoft.com/office/drawing/2014/main" id="{6202ECB4-E8D9-98F6-D9E9-3285C9312608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467600" cy="4513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4513580">
                        <a:moveTo>
                          <a:pt x="7127240" y="0"/>
                        </a:moveTo>
                        <a:lnTo>
                          <a:pt x="340360" y="0"/>
                        </a:lnTo>
                        <a:cubicBezTo>
                          <a:pt x="152400" y="0"/>
                          <a:pt x="0" y="152400"/>
                          <a:pt x="0" y="340360"/>
                        </a:cubicBezTo>
                        <a:lnTo>
                          <a:pt x="0" y="4513580"/>
                        </a:lnTo>
                        <a:lnTo>
                          <a:pt x="7467600" y="4513580"/>
                        </a:lnTo>
                        <a:lnTo>
                          <a:pt x="7467600" y="340360"/>
                        </a:lnTo>
                        <a:cubicBezTo>
                          <a:pt x="7467600" y="152400"/>
                          <a:pt x="7315200" y="0"/>
                          <a:pt x="7127240" y="0"/>
                        </a:cubicBezTo>
                        <a:close/>
                        <a:moveTo>
                          <a:pt x="7142480" y="4188460"/>
                        </a:moveTo>
                        <a:lnTo>
                          <a:pt x="314961" y="4188460"/>
                        </a:lnTo>
                        <a:lnTo>
                          <a:pt x="314961" y="353060"/>
                        </a:lnTo>
                        <a:lnTo>
                          <a:pt x="7142480" y="353060"/>
                        </a:lnTo>
                        <a:lnTo>
                          <a:pt x="7142480" y="41884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Freeform 5">
                    <a:extLst>
                      <a:ext uri="{FF2B5EF4-FFF2-40B4-BE49-F238E27FC236}">
                        <a16:creationId xmlns:a16="http://schemas.microsoft.com/office/drawing/2014/main" id="{59EAFD4E-6328-B47F-57B4-5C7536DE63C1}"/>
                      </a:ext>
                    </a:extLst>
                  </p:cNvPr>
                  <p:cNvSpPr/>
                  <p:nvPr/>
                </p:nvSpPr>
                <p:spPr>
                  <a:xfrm>
                    <a:off x="0" y="4514850"/>
                    <a:ext cx="7467600" cy="695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695960">
                        <a:moveTo>
                          <a:pt x="0" y="355600"/>
                        </a:moveTo>
                        <a:cubicBezTo>
                          <a:pt x="0" y="543560"/>
                          <a:pt x="152400" y="695960"/>
                          <a:pt x="340360" y="695960"/>
                        </a:cubicBezTo>
                        <a:lnTo>
                          <a:pt x="7127240" y="695960"/>
                        </a:lnTo>
                        <a:cubicBezTo>
                          <a:pt x="7315200" y="695960"/>
                          <a:pt x="7467600" y="543560"/>
                          <a:pt x="7467600" y="355600"/>
                        </a:cubicBezTo>
                        <a:lnTo>
                          <a:pt x="7467600" y="0"/>
                        </a:lnTo>
                        <a:lnTo>
                          <a:pt x="0" y="0"/>
                        </a:lnTo>
                        <a:lnTo>
                          <a:pt x="0" y="355600"/>
                        </a:lnTo>
                        <a:close/>
                      </a:path>
                    </a:pathLst>
                  </a:custGeom>
                  <a:solidFill>
                    <a:srgbClr val="E9E9E9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" name="Freeform 6">
                    <a:extLst>
                      <a:ext uri="{FF2B5EF4-FFF2-40B4-BE49-F238E27FC236}">
                        <a16:creationId xmlns:a16="http://schemas.microsoft.com/office/drawing/2014/main" id="{C65A0754-E988-EC27-1D3C-8F0D0F323965}"/>
                      </a:ext>
                    </a:extLst>
                  </p:cNvPr>
                  <p:cNvSpPr/>
                  <p:nvPr/>
                </p:nvSpPr>
                <p:spPr>
                  <a:xfrm>
                    <a:off x="2429510" y="5210810"/>
                    <a:ext cx="2606040" cy="791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6040" h="791210">
                        <a:moveTo>
                          <a:pt x="1258570" y="0"/>
                        </a:moveTo>
                        <a:lnTo>
                          <a:pt x="453390" y="0"/>
                        </a:lnTo>
                        <a:cubicBezTo>
                          <a:pt x="453390" y="0"/>
                          <a:pt x="429260" y="370840"/>
                          <a:pt x="403860" y="525780"/>
                        </a:cubicBezTo>
                        <a:cubicBezTo>
                          <a:pt x="359410" y="791210"/>
                          <a:pt x="87630" y="706120"/>
                          <a:pt x="10160" y="762000"/>
                        </a:cubicBezTo>
                        <a:cubicBezTo>
                          <a:pt x="0" y="769620"/>
                          <a:pt x="5080" y="786130"/>
                          <a:pt x="17780" y="786130"/>
                        </a:cubicBezTo>
                        <a:lnTo>
                          <a:pt x="2588260" y="786130"/>
                        </a:lnTo>
                        <a:cubicBezTo>
                          <a:pt x="2600960" y="786130"/>
                          <a:pt x="2606040" y="769620"/>
                          <a:pt x="2595880" y="762000"/>
                        </a:cubicBezTo>
                        <a:cubicBezTo>
                          <a:pt x="2518410" y="706120"/>
                          <a:pt x="2246630" y="791210"/>
                          <a:pt x="2202180" y="525780"/>
                        </a:cubicBezTo>
                        <a:cubicBezTo>
                          <a:pt x="2176780" y="370840"/>
                          <a:pt x="2152650" y="0"/>
                          <a:pt x="2152650" y="0"/>
                        </a:cubicBezTo>
                        <a:lnTo>
                          <a:pt x="1258570" y="0"/>
                        </a:lnTo>
                        <a:close/>
                      </a:path>
                    </a:pathLst>
                  </a:custGeom>
                  <a:solidFill>
                    <a:srgbClr val="BBBBBB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8" name="Dikdörtgen 27">
                  <a:extLst>
                    <a:ext uri="{FF2B5EF4-FFF2-40B4-BE49-F238E27FC236}">
                      <a16:creationId xmlns:a16="http://schemas.microsoft.com/office/drawing/2014/main" id="{F1F78B52-37E9-C26E-D55D-9FBF1392B88C}"/>
                    </a:ext>
                  </a:extLst>
                </p:cNvPr>
                <p:cNvSpPr/>
                <p:nvPr/>
              </p:nvSpPr>
              <p:spPr>
                <a:xfrm>
                  <a:off x="3340223" y="4152900"/>
                  <a:ext cx="11975977" cy="4267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6" name="TextBox 17">
                <a:extLst>
                  <a:ext uri="{FF2B5EF4-FFF2-40B4-BE49-F238E27FC236}">
                    <a16:creationId xmlns:a16="http://schemas.microsoft.com/office/drawing/2014/main" id="{F1167EF9-826A-AE84-BE1F-41D4B41ED9FF}"/>
                  </a:ext>
                </a:extLst>
              </p:cNvPr>
              <p:cNvSpPr txBox="1"/>
              <p:nvPr/>
            </p:nvSpPr>
            <p:spPr>
              <a:xfrm>
                <a:off x="3629053" y="4914237"/>
                <a:ext cx="11398317" cy="244442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2009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2025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yas = </a:t>
                </a: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- </a:t>
                </a: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endPara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endParaRPr>
              </a:p>
            </p:txBody>
          </p:sp>
        </p:grpSp>
        <p:pic>
          <p:nvPicPr>
            <p:cNvPr id="23" name="Picture 2" descr="Html GIFs - Find &amp; Share on GIPHY">
              <a:extLst>
                <a:ext uri="{FF2B5EF4-FFF2-40B4-BE49-F238E27FC236}">
                  <a16:creationId xmlns:a16="http://schemas.microsoft.com/office/drawing/2014/main" id="{5D334865-0F8D-89FE-6B24-3466A0C2C6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041" y="4214918"/>
              <a:ext cx="7339300" cy="4239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637407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BCC01-BFAC-B33A-53C5-7E51E7930C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B208AC43-A699-E2F4-7DB9-D8DF4DEB1E16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A5564DF4-DD7A-B1F7-C970-F9BF16624570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25B6B306-8504-4B8E-1826-BF9BF027E254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73988C5A-349B-AA4D-F21B-833AC8D09475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4BBB962F-0675-046F-1D11-7FF7380ED517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15655A6A-2E0C-8C63-B215-1307FBF46A54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932D7F31-6382-7491-938A-DF1D7B055365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281B09AA-229D-9B30-5DA2-479CEA50B053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3D5D0F4F-A2BD-369D-5FEC-2ADE91D7281B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2DFEC85E-8099-721E-63B0-2C1B1686C525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DBC128A7-1B25-924A-20C6-7F528939E5F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6E0D47A6-9AB7-65A4-4762-02E24BACED33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4B0C049E-3FCF-F320-8757-6D39AF7B4504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F613753E-9F63-C2B7-E098-ABDC51C41CC9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11379DEE-504B-4F61-BF93-05E27BAB4DF9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004104A9-047C-F0C5-7610-DC3F24D7CA11}"/>
              </a:ext>
            </a:extLst>
          </p:cNvPr>
          <p:cNvSpPr txBox="1"/>
          <p:nvPr/>
        </p:nvSpPr>
        <p:spPr>
          <a:xfrm>
            <a:off x="1295400" y="2895263"/>
            <a:ext cx="7116231" cy="1723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1-30 (30 dâhil) arasındaki tek sayıları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while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döngüsü ile ekrana yazdırınız.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F71B006A-B9EA-42D0-E16D-8BFBD1D05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348BA79D-8CA5-98EF-FA98-E52B4DBBFA0A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3</a:t>
            </a: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While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Döngüsü</a:t>
            </a: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60F0CA87-5BA5-1E69-BA50-A5399ED49ADE}"/>
              </a:ext>
            </a:extLst>
          </p:cNvPr>
          <p:cNvGrpSpPr/>
          <p:nvPr/>
        </p:nvGrpSpPr>
        <p:grpSpPr>
          <a:xfrm>
            <a:off x="8991600" y="2628900"/>
            <a:ext cx="8990343" cy="7686368"/>
            <a:chOff x="2781854" y="3916888"/>
            <a:chExt cx="13029902" cy="6370112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DDDD1367-1638-DA10-453E-F051B91ED88A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19" name="Group 3">
                <a:extLst>
                  <a:ext uri="{FF2B5EF4-FFF2-40B4-BE49-F238E27FC236}">
                    <a16:creationId xmlns:a16="http://schemas.microsoft.com/office/drawing/2014/main" id="{5CBD8F03-2B15-FC0D-1011-0688A44D411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3F8E60F7-8BEF-4055-3D48-EEF5951264C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71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ADDCB2B3-00EC-0C43-56B2-F20D3EDC8405}"/>
                    </a:ext>
                  </a:extLst>
                </p:cNvPr>
                <p:cNvSpPr/>
                <p:nvPr/>
              </p:nvSpPr>
              <p:spPr>
                <a:xfrm>
                  <a:off x="0" y="4744417"/>
                  <a:ext cx="7467600" cy="466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314C48DB-5BF6-ABC1-2E36-2D18C7895414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Dikdörtgen 19">
                <a:extLst>
                  <a:ext uri="{FF2B5EF4-FFF2-40B4-BE49-F238E27FC236}">
                    <a16:creationId xmlns:a16="http://schemas.microsoft.com/office/drawing/2014/main" id="{7E7DBAC1-A9D4-5F89-AAF3-AE47329B1E96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62371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46F6B0F-7338-B03C-2D11-20F221218737}"/>
                </a:ext>
              </a:extLst>
            </p:cNvPr>
            <p:cNvSpPr txBox="1"/>
            <p:nvPr/>
          </p:nvSpPr>
          <p:spPr>
            <a:xfrm>
              <a:off x="3340223" y="4441033"/>
              <a:ext cx="11975977" cy="344346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en-US" sz="45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</a:t>
              </a:r>
              <a:r>
                <a:rPr lang="en-US" sz="45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= 1</a:t>
              </a:r>
            </a:p>
            <a:p>
              <a:pPr lvl="0">
                <a:spcBef>
                  <a:spcPct val="0"/>
                </a:spcBef>
                <a:defRPr/>
              </a:pPr>
              <a:endParaRPr lang="en-US" sz="45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en-US" sz="45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while </a:t>
              </a:r>
              <a:r>
                <a:rPr lang="en-US" sz="45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</a:t>
              </a:r>
              <a:r>
                <a:rPr lang="en-US" sz="45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&lt;= 30: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en-US" sz="45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if </a:t>
              </a:r>
              <a:r>
                <a:rPr lang="en-US" sz="45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</a:t>
              </a:r>
              <a:r>
                <a:rPr lang="en-US" sz="45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% 2 == 1: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en-US" sz="45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    print(</a:t>
              </a:r>
              <a:r>
                <a:rPr lang="en-US" sz="45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</a:t>
              </a:r>
              <a:r>
                <a:rPr lang="en-US" sz="45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)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en-US" sz="45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</a:t>
              </a:r>
              <a:r>
                <a:rPr lang="en-US" sz="45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</a:t>
              </a:r>
              <a:r>
                <a:rPr lang="en-US" sz="45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+= 1</a:t>
              </a:r>
              <a:endParaRPr lang="tr-TR" sz="45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71364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DF75D-3180-FEF7-0EDF-BAA74C39C5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B97A92A6-6AA5-8E7C-B4C6-A1CE7E200EF1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E3DCFC8A-9624-A00D-9EBD-0E7EDEE15A2F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628F5F6E-852D-3078-4C33-238FBC7BC9A0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0F9CF565-E2C4-F071-7B4F-2DAFF1124021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6430D164-9CB0-205F-280E-305DA44BD9DB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5201EAAF-0568-7642-4445-BD9F75176185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A1A1A3B5-A21B-DD22-A231-39438C8D5398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C90542C9-FDF6-1AF5-D1F2-FD68C89B99A3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F330EF27-241C-BA83-A9A6-2D3675E84514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7AD60AE2-6C2E-1C85-E792-5030A6F634F0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FC0862B7-0E91-C528-4988-C33F9681953D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AB797D8B-5077-462C-7D41-5BABA6A18310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72FB0B0F-93F0-8826-89E6-CD869BE57138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0664CE45-0C8B-2D9F-652D-7328AE6A37F2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531A8582-C221-3A62-3E1A-FB24A65D58AE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A9BE684E-DAC1-3A9B-87CB-3A875396682A}"/>
              </a:ext>
            </a:extLst>
          </p:cNvPr>
          <p:cNvSpPr txBox="1"/>
          <p:nvPr/>
        </p:nvSpPr>
        <p:spPr>
          <a:xfrm>
            <a:off x="1295400" y="2895263"/>
            <a:ext cx="16215486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60-30 (30 dâhil değil) arasındaki çift sayıları azalan sırada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while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döngüsü ile ekrana yazdırınız.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C7AFE872-9D82-7F09-4D4C-62837A34D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DA69CA3C-1991-B2D6-0C24-3E93E0B78933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3</a:t>
            </a: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While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Döngüsü</a:t>
            </a: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BDDB1A33-D225-F37E-0CDD-2F222B70DD64}"/>
              </a:ext>
            </a:extLst>
          </p:cNvPr>
          <p:cNvGrpSpPr/>
          <p:nvPr/>
        </p:nvGrpSpPr>
        <p:grpSpPr>
          <a:xfrm>
            <a:off x="6518225" y="6326789"/>
            <a:ext cx="5251549" cy="3960211"/>
            <a:chOff x="5308820" y="3906555"/>
            <a:chExt cx="7962346" cy="6370112"/>
          </a:xfrm>
        </p:grpSpPr>
        <p:grpSp>
          <p:nvGrpSpPr>
            <p:cNvPr id="21" name="Grup 20">
              <a:extLst>
                <a:ext uri="{FF2B5EF4-FFF2-40B4-BE49-F238E27FC236}">
                  <a16:creationId xmlns:a16="http://schemas.microsoft.com/office/drawing/2014/main" id="{6DBB59B1-86E3-6CD5-2604-654BB37F6982}"/>
                </a:ext>
              </a:extLst>
            </p:cNvPr>
            <p:cNvGrpSpPr/>
            <p:nvPr/>
          </p:nvGrpSpPr>
          <p:grpSpPr>
            <a:xfrm>
              <a:off x="5308820" y="3906555"/>
              <a:ext cx="7962346" cy="6370112"/>
              <a:chOff x="2781854" y="3916888"/>
              <a:chExt cx="13029902" cy="6370112"/>
            </a:xfrm>
          </p:grpSpPr>
          <p:grpSp>
            <p:nvGrpSpPr>
              <p:cNvPr id="24" name="Grup 23">
                <a:extLst>
                  <a:ext uri="{FF2B5EF4-FFF2-40B4-BE49-F238E27FC236}">
                    <a16:creationId xmlns:a16="http://schemas.microsoft.com/office/drawing/2014/main" id="{E41E5789-9841-6302-42D5-D6178B415B5C}"/>
                  </a:ext>
                </a:extLst>
              </p:cNvPr>
              <p:cNvGrpSpPr/>
              <p:nvPr/>
            </p:nvGrpSpPr>
            <p:grpSpPr>
              <a:xfrm>
                <a:off x="2781854" y="3916888"/>
                <a:ext cx="13029902" cy="6370112"/>
                <a:chOff x="2781854" y="3872603"/>
                <a:chExt cx="13029902" cy="6370112"/>
              </a:xfrm>
            </p:grpSpPr>
            <p:grpSp>
              <p:nvGrpSpPr>
                <p:cNvPr id="27" name="Group 3">
                  <a:extLst>
                    <a:ext uri="{FF2B5EF4-FFF2-40B4-BE49-F238E27FC236}">
                      <a16:creationId xmlns:a16="http://schemas.microsoft.com/office/drawing/2014/main" id="{3DEE95B7-9F23-A966-F8FF-9EE3D0F9E9A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81854" y="3872603"/>
                  <a:ext cx="13029902" cy="6370112"/>
                  <a:chOff x="0" y="0"/>
                  <a:chExt cx="7467600" cy="6002020"/>
                </a:xfrm>
              </p:grpSpPr>
              <p:sp>
                <p:nvSpPr>
                  <p:cNvPr id="29" name="Freeform 4">
                    <a:extLst>
                      <a:ext uri="{FF2B5EF4-FFF2-40B4-BE49-F238E27FC236}">
                        <a16:creationId xmlns:a16="http://schemas.microsoft.com/office/drawing/2014/main" id="{E50E487D-9F9B-DA67-6297-56923652D216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467600" cy="4513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4513580">
                        <a:moveTo>
                          <a:pt x="7127240" y="0"/>
                        </a:moveTo>
                        <a:lnTo>
                          <a:pt x="340360" y="0"/>
                        </a:lnTo>
                        <a:cubicBezTo>
                          <a:pt x="152400" y="0"/>
                          <a:pt x="0" y="152400"/>
                          <a:pt x="0" y="340360"/>
                        </a:cubicBezTo>
                        <a:lnTo>
                          <a:pt x="0" y="4513580"/>
                        </a:lnTo>
                        <a:lnTo>
                          <a:pt x="7467600" y="4513580"/>
                        </a:lnTo>
                        <a:lnTo>
                          <a:pt x="7467600" y="340360"/>
                        </a:lnTo>
                        <a:cubicBezTo>
                          <a:pt x="7467600" y="152400"/>
                          <a:pt x="7315200" y="0"/>
                          <a:pt x="7127240" y="0"/>
                        </a:cubicBezTo>
                        <a:close/>
                        <a:moveTo>
                          <a:pt x="7142480" y="4188460"/>
                        </a:moveTo>
                        <a:lnTo>
                          <a:pt x="314961" y="4188460"/>
                        </a:lnTo>
                        <a:lnTo>
                          <a:pt x="314961" y="353060"/>
                        </a:lnTo>
                        <a:lnTo>
                          <a:pt x="7142480" y="353060"/>
                        </a:lnTo>
                        <a:lnTo>
                          <a:pt x="7142480" y="41884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Freeform 5">
                    <a:extLst>
                      <a:ext uri="{FF2B5EF4-FFF2-40B4-BE49-F238E27FC236}">
                        <a16:creationId xmlns:a16="http://schemas.microsoft.com/office/drawing/2014/main" id="{D01E0617-7459-DE68-2BE6-2CA40C7C2462}"/>
                      </a:ext>
                    </a:extLst>
                  </p:cNvPr>
                  <p:cNvSpPr/>
                  <p:nvPr/>
                </p:nvSpPr>
                <p:spPr>
                  <a:xfrm>
                    <a:off x="0" y="4514850"/>
                    <a:ext cx="7467600" cy="695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695960">
                        <a:moveTo>
                          <a:pt x="0" y="355600"/>
                        </a:moveTo>
                        <a:cubicBezTo>
                          <a:pt x="0" y="543560"/>
                          <a:pt x="152400" y="695960"/>
                          <a:pt x="340360" y="695960"/>
                        </a:cubicBezTo>
                        <a:lnTo>
                          <a:pt x="7127240" y="695960"/>
                        </a:lnTo>
                        <a:cubicBezTo>
                          <a:pt x="7315200" y="695960"/>
                          <a:pt x="7467600" y="543560"/>
                          <a:pt x="7467600" y="355600"/>
                        </a:cubicBezTo>
                        <a:lnTo>
                          <a:pt x="7467600" y="0"/>
                        </a:lnTo>
                        <a:lnTo>
                          <a:pt x="0" y="0"/>
                        </a:lnTo>
                        <a:lnTo>
                          <a:pt x="0" y="355600"/>
                        </a:lnTo>
                        <a:close/>
                      </a:path>
                    </a:pathLst>
                  </a:custGeom>
                  <a:solidFill>
                    <a:srgbClr val="E9E9E9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" name="Freeform 6">
                    <a:extLst>
                      <a:ext uri="{FF2B5EF4-FFF2-40B4-BE49-F238E27FC236}">
                        <a16:creationId xmlns:a16="http://schemas.microsoft.com/office/drawing/2014/main" id="{5B7D8A86-2ED6-D594-37C2-9E179CB94756}"/>
                      </a:ext>
                    </a:extLst>
                  </p:cNvPr>
                  <p:cNvSpPr/>
                  <p:nvPr/>
                </p:nvSpPr>
                <p:spPr>
                  <a:xfrm>
                    <a:off x="2429510" y="5210810"/>
                    <a:ext cx="2606040" cy="791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6040" h="791210">
                        <a:moveTo>
                          <a:pt x="1258570" y="0"/>
                        </a:moveTo>
                        <a:lnTo>
                          <a:pt x="453390" y="0"/>
                        </a:lnTo>
                        <a:cubicBezTo>
                          <a:pt x="453390" y="0"/>
                          <a:pt x="429260" y="370840"/>
                          <a:pt x="403860" y="525780"/>
                        </a:cubicBezTo>
                        <a:cubicBezTo>
                          <a:pt x="359410" y="791210"/>
                          <a:pt x="87630" y="706120"/>
                          <a:pt x="10160" y="762000"/>
                        </a:cubicBezTo>
                        <a:cubicBezTo>
                          <a:pt x="0" y="769620"/>
                          <a:pt x="5080" y="786130"/>
                          <a:pt x="17780" y="786130"/>
                        </a:cubicBezTo>
                        <a:lnTo>
                          <a:pt x="2588260" y="786130"/>
                        </a:lnTo>
                        <a:cubicBezTo>
                          <a:pt x="2600960" y="786130"/>
                          <a:pt x="2606040" y="769620"/>
                          <a:pt x="2595880" y="762000"/>
                        </a:cubicBezTo>
                        <a:cubicBezTo>
                          <a:pt x="2518410" y="706120"/>
                          <a:pt x="2246630" y="791210"/>
                          <a:pt x="2202180" y="525780"/>
                        </a:cubicBezTo>
                        <a:cubicBezTo>
                          <a:pt x="2176780" y="370840"/>
                          <a:pt x="2152650" y="0"/>
                          <a:pt x="2152650" y="0"/>
                        </a:cubicBezTo>
                        <a:lnTo>
                          <a:pt x="1258570" y="0"/>
                        </a:lnTo>
                        <a:close/>
                      </a:path>
                    </a:pathLst>
                  </a:custGeom>
                  <a:solidFill>
                    <a:srgbClr val="BBBBBB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8" name="Dikdörtgen 27">
                  <a:extLst>
                    <a:ext uri="{FF2B5EF4-FFF2-40B4-BE49-F238E27FC236}">
                      <a16:creationId xmlns:a16="http://schemas.microsoft.com/office/drawing/2014/main" id="{A4CAAEE7-CFA1-D678-A554-A2C63C9BBDB7}"/>
                    </a:ext>
                  </a:extLst>
                </p:cNvPr>
                <p:cNvSpPr/>
                <p:nvPr/>
              </p:nvSpPr>
              <p:spPr>
                <a:xfrm>
                  <a:off x="3340223" y="4152900"/>
                  <a:ext cx="11975977" cy="4267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6" name="TextBox 17">
                <a:extLst>
                  <a:ext uri="{FF2B5EF4-FFF2-40B4-BE49-F238E27FC236}">
                    <a16:creationId xmlns:a16="http://schemas.microsoft.com/office/drawing/2014/main" id="{444D3092-E360-8FEE-5B95-C9B8D4A0E881}"/>
                  </a:ext>
                </a:extLst>
              </p:cNvPr>
              <p:cNvSpPr txBox="1"/>
              <p:nvPr/>
            </p:nvSpPr>
            <p:spPr>
              <a:xfrm>
                <a:off x="3629053" y="4914237"/>
                <a:ext cx="11398317" cy="244442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2009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2025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yas = </a:t>
                </a: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- </a:t>
                </a: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endPara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endParaRPr>
              </a:p>
            </p:txBody>
          </p:sp>
        </p:grpSp>
        <p:pic>
          <p:nvPicPr>
            <p:cNvPr id="23" name="Picture 2" descr="Html GIFs - Find &amp; Share on GIPHY">
              <a:extLst>
                <a:ext uri="{FF2B5EF4-FFF2-40B4-BE49-F238E27FC236}">
                  <a16:creationId xmlns:a16="http://schemas.microsoft.com/office/drawing/2014/main" id="{5C9B0D24-7CD8-E5E4-6DC1-82BB0DE6B4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041" y="4214918"/>
              <a:ext cx="7339300" cy="4239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67986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3AEF1-D3E9-DF27-07B7-519E6A631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0CFA8032-F48B-20B6-1FEA-76ED48435B97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CD2176F2-3DF4-A650-04BB-82C07DB24A39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EE08910F-9865-6C5E-FA80-0A88050E2458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1EE5F542-4262-5950-6E78-A94853755B8C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2B280BC6-419B-062A-EAE2-4111BB87AD78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1B247447-B3FB-B5D1-0E57-E7821BCF3FAA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DC36AA63-5D2E-1B50-B386-035D02B14C42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A7A2F630-DC24-3B55-5DC6-E116D9DC5864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8B825209-C9D1-4C00-BC27-03B1E72BD11E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4A5A025F-DD22-6F14-4693-C30B822E5F5E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6CC13D45-26AB-CD95-37B1-9D6618B1E7B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B9E05CAB-7414-5B26-4A77-1FDF4D8E133F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8BB6E056-1A15-8DF8-DFC9-E98B74587D51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A1B7AB5F-75B3-24F4-9039-E32E14A0D20D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69F656F8-50DE-9269-A7EB-774E6A57BCA3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7DB23951-C8C1-D41C-243C-DCFFE5940476}"/>
              </a:ext>
            </a:extLst>
          </p:cNvPr>
          <p:cNvSpPr txBox="1"/>
          <p:nvPr/>
        </p:nvSpPr>
        <p:spPr>
          <a:xfrm>
            <a:off x="1295400" y="2895263"/>
            <a:ext cx="7116231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60-30 (30 dâhil değil) arasındaki çift sayıları azalan sırada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while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döngüsü ile ekrana yazdırınız.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456063CE-CDC9-40D7-26A1-7FFDE975E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6CA275C5-1A0B-9A93-95E2-D8766AEF3D43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3</a:t>
            </a: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While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Döngüsü</a:t>
            </a: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D3B0C781-86F7-C848-6A04-919E15653891}"/>
              </a:ext>
            </a:extLst>
          </p:cNvPr>
          <p:cNvGrpSpPr/>
          <p:nvPr/>
        </p:nvGrpSpPr>
        <p:grpSpPr>
          <a:xfrm>
            <a:off x="8991600" y="2628900"/>
            <a:ext cx="8990343" cy="7686368"/>
            <a:chOff x="2781854" y="3916888"/>
            <a:chExt cx="13029902" cy="6370112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DDF75353-5DDE-E1A9-A334-81DCA2648B03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19" name="Group 3">
                <a:extLst>
                  <a:ext uri="{FF2B5EF4-FFF2-40B4-BE49-F238E27FC236}">
                    <a16:creationId xmlns:a16="http://schemas.microsoft.com/office/drawing/2014/main" id="{C79DE7CB-5834-D188-46D2-C3464FFE89D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015E2859-CB02-2BC1-CC49-07FA4409527D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71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11050E6C-82F0-6923-07ED-CFB1EA13BFD2}"/>
                    </a:ext>
                  </a:extLst>
                </p:cNvPr>
                <p:cNvSpPr/>
                <p:nvPr/>
              </p:nvSpPr>
              <p:spPr>
                <a:xfrm>
                  <a:off x="0" y="4744417"/>
                  <a:ext cx="7467600" cy="466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CCF1A1CE-C7E2-80FA-78B9-5F778FC50AA6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Dikdörtgen 19">
                <a:extLst>
                  <a:ext uri="{FF2B5EF4-FFF2-40B4-BE49-F238E27FC236}">
                    <a16:creationId xmlns:a16="http://schemas.microsoft.com/office/drawing/2014/main" id="{FB81DF6E-6559-0501-3ED8-C3155AFC7D55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62371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AF83C0B-5A24-8DD1-D1AB-4EFD20A9ADE2}"/>
                </a:ext>
              </a:extLst>
            </p:cNvPr>
            <p:cNvSpPr txBox="1"/>
            <p:nvPr/>
          </p:nvSpPr>
          <p:spPr>
            <a:xfrm>
              <a:off x="3340223" y="4441033"/>
              <a:ext cx="11975977" cy="344346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en-US" sz="45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</a:t>
              </a:r>
              <a:r>
                <a:rPr lang="en-US" sz="45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= 60</a:t>
              </a:r>
            </a:p>
            <a:p>
              <a:pPr lvl="0">
                <a:spcBef>
                  <a:spcPct val="0"/>
                </a:spcBef>
                <a:defRPr/>
              </a:pPr>
              <a:endParaRPr lang="en-US" sz="45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en-US" sz="45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while </a:t>
              </a:r>
              <a:r>
                <a:rPr lang="en-US" sz="45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</a:t>
              </a:r>
              <a:r>
                <a:rPr lang="en-US" sz="45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&gt; 30: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en-US" sz="45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if </a:t>
              </a:r>
              <a:r>
                <a:rPr lang="en-US" sz="45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</a:t>
              </a:r>
              <a:r>
                <a:rPr lang="en-US" sz="45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% 2 == 0: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en-US" sz="45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    print(</a:t>
              </a:r>
              <a:r>
                <a:rPr lang="en-US" sz="45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</a:t>
              </a:r>
              <a:r>
                <a:rPr lang="en-US" sz="45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)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en-US" sz="45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</a:t>
              </a:r>
              <a:r>
                <a:rPr lang="en-US" sz="45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</a:t>
              </a:r>
              <a:r>
                <a:rPr lang="en-US" sz="45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-= 1</a:t>
              </a:r>
              <a:endParaRPr lang="tr-TR" sz="45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76828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0E4184-1612-1DDE-4E01-83B6F7DE0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1714D80F-24D1-8DF5-748D-CC144B89A948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C036AA88-1AE4-DEDE-B133-0645F6A3C136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B3E35C0C-83F4-A04D-064D-ECC18F9E93C3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8812C55E-CD2E-DCC7-FCBF-0D773432E208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3DF441AE-6AEA-7339-3459-7A66868AC009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AA475CDB-8257-2FA0-6883-CB7A6E0DED1C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FAB1F927-AC53-50F6-B108-DC304C443371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4E94CC74-92C1-4D82-1FC9-7EFEEB54CDBA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032E0996-8BBF-36D3-3725-A8763C21D774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F9E5F98D-EB8D-910E-7F9F-78015AD1A38B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C1C64A79-83B8-3A3A-563B-5D46C54C4DB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4E4BC968-8819-8BB6-17DB-3DD3FD95CCF2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51B25B03-8676-A2B4-21A4-E874F82D4B34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23746A3F-9CC4-FBC5-E23B-66770F8161D5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DAA20C8B-0010-2463-1D57-59BDC31931A3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B6F7291D-5BB1-865C-CB8D-9C61AB7A7F99}"/>
              </a:ext>
            </a:extLst>
          </p:cNvPr>
          <p:cNvSpPr txBox="1"/>
          <p:nvPr/>
        </p:nvSpPr>
        <p:spPr>
          <a:xfrm>
            <a:off x="1295400" y="2895263"/>
            <a:ext cx="16215486" cy="60324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Ekran çıktısı aşağıdaki gibi olan kodu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while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döngüsü ile yazınız.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1 . sınıf 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2 . sınıf 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3 . sınıf 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4 . sınıf 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5 . sınıf 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6 . sınıf 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7 . sınıf 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8 . sınıf 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9 . sınıf 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10 . sınıf 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11 . sınıf 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12 . sınıf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97A77781-412A-9BDA-B291-6B83B70DA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8844EA49-3918-7D72-5314-C46D6381C34B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3</a:t>
            </a: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While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Döngüsü</a:t>
            </a: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F73784E4-B102-1D1E-9B0A-3E1FDEBAACFE}"/>
              </a:ext>
            </a:extLst>
          </p:cNvPr>
          <p:cNvGrpSpPr/>
          <p:nvPr/>
        </p:nvGrpSpPr>
        <p:grpSpPr>
          <a:xfrm>
            <a:off x="6518225" y="6326789"/>
            <a:ext cx="5251549" cy="3960211"/>
            <a:chOff x="5308820" y="3906555"/>
            <a:chExt cx="7962346" cy="6370112"/>
          </a:xfrm>
        </p:grpSpPr>
        <p:grpSp>
          <p:nvGrpSpPr>
            <p:cNvPr id="21" name="Grup 20">
              <a:extLst>
                <a:ext uri="{FF2B5EF4-FFF2-40B4-BE49-F238E27FC236}">
                  <a16:creationId xmlns:a16="http://schemas.microsoft.com/office/drawing/2014/main" id="{35762131-2FFB-49D0-21EE-E8C7705C1C8D}"/>
                </a:ext>
              </a:extLst>
            </p:cNvPr>
            <p:cNvGrpSpPr/>
            <p:nvPr/>
          </p:nvGrpSpPr>
          <p:grpSpPr>
            <a:xfrm>
              <a:off x="5308820" y="3906555"/>
              <a:ext cx="7962346" cy="6370112"/>
              <a:chOff x="2781854" y="3916888"/>
              <a:chExt cx="13029902" cy="6370112"/>
            </a:xfrm>
          </p:grpSpPr>
          <p:grpSp>
            <p:nvGrpSpPr>
              <p:cNvPr id="24" name="Grup 23">
                <a:extLst>
                  <a:ext uri="{FF2B5EF4-FFF2-40B4-BE49-F238E27FC236}">
                    <a16:creationId xmlns:a16="http://schemas.microsoft.com/office/drawing/2014/main" id="{213A92EC-B4FB-590E-FAD7-D26844C7BC3D}"/>
                  </a:ext>
                </a:extLst>
              </p:cNvPr>
              <p:cNvGrpSpPr/>
              <p:nvPr/>
            </p:nvGrpSpPr>
            <p:grpSpPr>
              <a:xfrm>
                <a:off x="2781854" y="3916888"/>
                <a:ext cx="13029902" cy="6370112"/>
                <a:chOff x="2781854" y="3872603"/>
                <a:chExt cx="13029902" cy="6370112"/>
              </a:xfrm>
            </p:grpSpPr>
            <p:grpSp>
              <p:nvGrpSpPr>
                <p:cNvPr id="27" name="Group 3">
                  <a:extLst>
                    <a:ext uri="{FF2B5EF4-FFF2-40B4-BE49-F238E27FC236}">
                      <a16:creationId xmlns:a16="http://schemas.microsoft.com/office/drawing/2014/main" id="{C0C5C5CB-AA4E-7BFA-F1D3-C404AE5992FE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81854" y="3872603"/>
                  <a:ext cx="13029902" cy="6370112"/>
                  <a:chOff x="0" y="0"/>
                  <a:chExt cx="7467600" cy="6002020"/>
                </a:xfrm>
              </p:grpSpPr>
              <p:sp>
                <p:nvSpPr>
                  <p:cNvPr id="29" name="Freeform 4">
                    <a:extLst>
                      <a:ext uri="{FF2B5EF4-FFF2-40B4-BE49-F238E27FC236}">
                        <a16:creationId xmlns:a16="http://schemas.microsoft.com/office/drawing/2014/main" id="{CEF96E52-48C2-B156-402C-8A8E1BB81830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467600" cy="4513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4513580">
                        <a:moveTo>
                          <a:pt x="7127240" y="0"/>
                        </a:moveTo>
                        <a:lnTo>
                          <a:pt x="340360" y="0"/>
                        </a:lnTo>
                        <a:cubicBezTo>
                          <a:pt x="152400" y="0"/>
                          <a:pt x="0" y="152400"/>
                          <a:pt x="0" y="340360"/>
                        </a:cubicBezTo>
                        <a:lnTo>
                          <a:pt x="0" y="4513580"/>
                        </a:lnTo>
                        <a:lnTo>
                          <a:pt x="7467600" y="4513580"/>
                        </a:lnTo>
                        <a:lnTo>
                          <a:pt x="7467600" y="340360"/>
                        </a:lnTo>
                        <a:cubicBezTo>
                          <a:pt x="7467600" y="152400"/>
                          <a:pt x="7315200" y="0"/>
                          <a:pt x="7127240" y="0"/>
                        </a:cubicBezTo>
                        <a:close/>
                        <a:moveTo>
                          <a:pt x="7142480" y="4188460"/>
                        </a:moveTo>
                        <a:lnTo>
                          <a:pt x="314961" y="4188460"/>
                        </a:lnTo>
                        <a:lnTo>
                          <a:pt x="314961" y="353060"/>
                        </a:lnTo>
                        <a:lnTo>
                          <a:pt x="7142480" y="353060"/>
                        </a:lnTo>
                        <a:lnTo>
                          <a:pt x="7142480" y="41884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Freeform 5">
                    <a:extLst>
                      <a:ext uri="{FF2B5EF4-FFF2-40B4-BE49-F238E27FC236}">
                        <a16:creationId xmlns:a16="http://schemas.microsoft.com/office/drawing/2014/main" id="{0E694BCF-7945-B74F-8EC2-4C11501A8A50}"/>
                      </a:ext>
                    </a:extLst>
                  </p:cNvPr>
                  <p:cNvSpPr/>
                  <p:nvPr/>
                </p:nvSpPr>
                <p:spPr>
                  <a:xfrm>
                    <a:off x="0" y="4514850"/>
                    <a:ext cx="7467600" cy="695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695960">
                        <a:moveTo>
                          <a:pt x="0" y="355600"/>
                        </a:moveTo>
                        <a:cubicBezTo>
                          <a:pt x="0" y="543560"/>
                          <a:pt x="152400" y="695960"/>
                          <a:pt x="340360" y="695960"/>
                        </a:cubicBezTo>
                        <a:lnTo>
                          <a:pt x="7127240" y="695960"/>
                        </a:lnTo>
                        <a:cubicBezTo>
                          <a:pt x="7315200" y="695960"/>
                          <a:pt x="7467600" y="543560"/>
                          <a:pt x="7467600" y="355600"/>
                        </a:cubicBezTo>
                        <a:lnTo>
                          <a:pt x="7467600" y="0"/>
                        </a:lnTo>
                        <a:lnTo>
                          <a:pt x="0" y="0"/>
                        </a:lnTo>
                        <a:lnTo>
                          <a:pt x="0" y="355600"/>
                        </a:lnTo>
                        <a:close/>
                      </a:path>
                    </a:pathLst>
                  </a:custGeom>
                  <a:solidFill>
                    <a:srgbClr val="E9E9E9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" name="Freeform 6">
                    <a:extLst>
                      <a:ext uri="{FF2B5EF4-FFF2-40B4-BE49-F238E27FC236}">
                        <a16:creationId xmlns:a16="http://schemas.microsoft.com/office/drawing/2014/main" id="{933346C5-A647-C8BC-E899-3D3746988FEB}"/>
                      </a:ext>
                    </a:extLst>
                  </p:cNvPr>
                  <p:cNvSpPr/>
                  <p:nvPr/>
                </p:nvSpPr>
                <p:spPr>
                  <a:xfrm>
                    <a:off x="2429510" y="5210810"/>
                    <a:ext cx="2606040" cy="791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6040" h="791210">
                        <a:moveTo>
                          <a:pt x="1258570" y="0"/>
                        </a:moveTo>
                        <a:lnTo>
                          <a:pt x="453390" y="0"/>
                        </a:lnTo>
                        <a:cubicBezTo>
                          <a:pt x="453390" y="0"/>
                          <a:pt x="429260" y="370840"/>
                          <a:pt x="403860" y="525780"/>
                        </a:cubicBezTo>
                        <a:cubicBezTo>
                          <a:pt x="359410" y="791210"/>
                          <a:pt x="87630" y="706120"/>
                          <a:pt x="10160" y="762000"/>
                        </a:cubicBezTo>
                        <a:cubicBezTo>
                          <a:pt x="0" y="769620"/>
                          <a:pt x="5080" y="786130"/>
                          <a:pt x="17780" y="786130"/>
                        </a:cubicBezTo>
                        <a:lnTo>
                          <a:pt x="2588260" y="786130"/>
                        </a:lnTo>
                        <a:cubicBezTo>
                          <a:pt x="2600960" y="786130"/>
                          <a:pt x="2606040" y="769620"/>
                          <a:pt x="2595880" y="762000"/>
                        </a:cubicBezTo>
                        <a:cubicBezTo>
                          <a:pt x="2518410" y="706120"/>
                          <a:pt x="2246630" y="791210"/>
                          <a:pt x="2202180" y="525780"/>
                        </a:cubicBezTo>
                        <a:cubicBezTo>
                          <a:pt x="2176780" y="370840"/>
                          <a:pt x="2152650" y="0"/>
                          <a:pt x="2152650" y="0"/>
                        </a:cubicBezTo>
                        <a:lnTo>
                          <a:pt x="1258570" y="0"/>
                        </a:lnTo>
                        <a:close/>
                      </a:path>
                    </a:pathLst>
                  </a:custGeom>
                  <a:solidFill>
                    <a:srgbClr val="BBBBBB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8" name="Dikdörtgen 27">
                  <a:extLst>
                    <a:ext uri="{FF2B5EF4-FFF2-40B4-BE49-F238E27FC236}">
                      <a16:creationId xmlns:a16="http://schemas.microsoft.com/office/drawing/2014/main" id="{AE3A9236-03C3-F359-0D49-F39971D9CB61}"/>
                    </a:ext>
                  </a:extLst>
                </p:cNvPr>
                <p:cNvSpPr/>
                <p:nvPr/>
              </p:nvSpPr>
              <p:spPr>
                <a:xfrm>
                  <a:off x="3340223" y="4152900"/>
                  <a:ext cx="11975977" cy="4267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6" name="TextBox 17">
                <a:extLst>
                  <a:ext uri="{FF2B5EF4-FFF2-40B4-BE49-F238E27FC236}">
                    <a16:creationId xmlns:a16="http://schemas.microsoft.com/office/drawing/2014/main" id="{EB80A146-282E-A535-5B80-FD17289D60B2}"/>
                  </a:ext>
                </a:extLst>
              </p:cNvPr>
              <p:cNvSpPr txBox="1"/>
              <p:nvPr/>
            </p:nvSpPr>
            <p:spPr>
              <a:xfrm>
                <a:off x="3629053" y="4914237"/>
                <a:ext cx="11398317" cy="244442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2009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2025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yas = </a:t>
                </a: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- </a:t>
                </a: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endPara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endParaRPr>
              </a:p>
            </p:txBody>
          </p:sp>
        </p:grpSp>
        <p:pic>
          <p:nvPicPr>
            <p:cNvPr id="23" name="Picture 2" descr="Html GIFs - Find &amp; Share on GIPHY">
              <a:extLst>
                <a:ext uri="{FF2B5EF4-FFF2-40B4-BE49-F238E27FC236}">
                  <a16:creationId xmlns:a16="http://schemas.microsoft.com/office/drawing/2014/main" id="{37E4C8AC-8858-111B-D992-8B82E240CB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041" y="4214918"/>
              <a:ext cx="7339300" cy="4239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052570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7C1071-8B3B-18DB-3C9D-8D00F49B9D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F426D398-36D4-0C09-411C-EB524149A84D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445D72CA-BCCB-B86B-5CFA-93329777EEC2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D1A977C6-5D3E-2D7A-50AA-3E7B05857EF2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AE27FEA8-A855-FD94-2597-9C7F4914DD85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029BD283-1C65-022E-B58F-177ED07274AF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20BFB794-6239-1726-0E91-B2BC9B3AEC37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BD74A011-F399-44D4-EF17-EBEB9E3F4D15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D66FECA1-C38F-4764-6D12-CE2D6D8151AA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D4307E65-860F-F34D-C229-591B759A583F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9E772F8F-E6AC-1BD4-C694-A99C50279872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ACA84D91-594E-2EAB-4FFF-21CFD127C43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E93FDCF7-18E8-838C-4551-3D36CB0331FA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8F9EDD50-6046-4EA6-B08F-7218194220F9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AB6DBE09-4715-C8B0-9E44-2726B67516DB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14D47612-DDEF-A677-5476-1E01067BBEAE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449A6CE9-D3A9-F2A4-35A5-2FD3CBF46C09}"/>
              </a:ext>
            </a:extLst>
          </p:cNvPr>
          <p:cNvSpPr txBox="1"/>
          <p:nvPr/>
        </p:nvSpPr>
        <p:spPr>
          <a:xfrm>
            <a:off x="1295400" y="2895263"/>
            <a:ext cx="7116231" cy="5170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1 . sınıf 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2 . sınıf 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3 . sınıf 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4 . sınıf 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5 . sınıf 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6 . sınıf 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7 . sınıf 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8 . sınıf 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9 . sınıf 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10 . sınıf 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11 . sınıf 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12 . sınıf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9A22F680-D5A1-3E0A-7F34-53EBC6931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14A5A128-8A99-BBD6-DEE3-95CC08480348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3</a:t>
            </a: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While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Döngüsü</a:t>
            </a: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49FDABAC-DD0F-39FF-5703-B1BA37236AD0}"/>
              </a:ext>
            </a:extLst>
          </p:cNvPr>
          <p:cNvGrpSpPr/>
          <p:nvPr/>
        </p:nvGrpSpPr>
        <p:grpSpPr>
          <a:xfrm>
            <a:off x="8991600" y="2628900"/>
            <a:ext cx="8990343" cy="7686368"/>
            <a:chOff x="2781854" y="3916888"/>
            <a:chExt cx="13029902" cy="6370112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9F752E23-6C71-49E8-0E36-783879575DD6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19" name="Group 3">
                <a:extLst>
                  <a:ext uri="{FF2B5EF4-FFF2-40B4-BE49-F238E27FC236}">
                    <a16:creationId xmlns:a16="http://schemas.microsoft.com/office/drawing/2014/main" id="{CFFB69A5-FFD9-CA84-7B86-0C7807284E8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14905F76-7C73-05E6-9CC6-9D5A3D61F6B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71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C8D43559-3B53-CF24-D988-FED53CB8C0BA}"/>
                    </a:ext>
                  </a:extLst>
                </p:cNvPr>
                <p:cNvSpPr/>
                <p:nvPr/>
              </p:nvSpPr>
              <p:spPr>
                <a:xfrm>
                  <a:off x="0" y="4744417"/>
                  <a:ext cx="7467600" cy="466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9B289BE9-5D39-14F9-EA9B-4691E58D3983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Dikdörtgen 19">
                <a:extLst>
                  <a:ext uri="{FF2B5EF4-FFF2-40B4-BE49-F238E27FC236}">
                    <a16:creationId xmlns:a16="http://schemas.microsoft.com/office/drawing/2014/main" id="{BDF32817-21F9-FCF4-5CC3-FF639C13A734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62371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7BB2716-FD2E-9875-621E-052B63D3850F}"/>
                </a:ext>
              </a:extLst>
            </p:cNvPr>
            <p:cNvSpPr txBox="1"/>
            <p:nvPr/>
          </p:nvSpPr>
          <p:spPr>
            <a:xfrm>
              <a:off x="3340223" y="4441033"/>
              <a:ext cx="11975977" cy="23594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en-US" sz="37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sinif</a:t>
              </a:r>
              <a:r>
                <a:rPr lang="en-US" sz="3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= 1</a:t>
              </a:r>
            </a:p>
            <a:p>
              <a:pPr lvl="0">
                <a:spcBef>
                  <a:spcPct val="0"/>
                </a:spcBef>
                <a:defRPr/>
              </a:pPr>
              <a:endParaRPr lang="en-US" sz="37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en-US" sz="3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while </a:t>
              </a:r>
              <a:r>
                <a:rPr lang="en-US" sz="37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sinif</a:t>
              </a:r>
              <a:r>
                <a:rPr lang="en-US" sz="3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&lt;= 12: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en-US" sz="3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print(f"{</a:t>
              </a:r>
              <a:r>
                <a:rPr lang="en-US" sz="37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sinif</a:t>
              </a:r>
              <a:r>
                <a:rPr lang="en-US" sz="3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} . </a:t>
              </a:r>
              <a:r>
                <a:rPr lang="en-US" sz="37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sınıf</a:t>
              </a:r>
              <a:r>
                <a:rPr lang="en-US" sz="3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")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en-US" sz="3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</a:t>
              </a:r>
              <a:r>
                <a:rPr lang="en-US" sz="37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sinif</a:t>
              </a:r>
              <a:r>
                <a:rPr lang="en-US" sz="3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+= 1</a:t>
              </a:r>
              <a:endParaRPr lang="tr-TR" sz="37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0293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60A136-5E94-17F8-949C-BCEE7B640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A2A7B410-9B57-E2B8-7E6D-931653449D01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175EABA9-F601-4CF8-914A-19457FAA2497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6E06E7D9-5153-8B7E-0082-521C6F2D2646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9B8DB78F-4812-4D82-BB23-8C2F5BF255DF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D09F11BC-A1B2-61F4-20CF-6FF1AEA879C5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D8523721-BD58-F9A8-D6C8-A828FC68078F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C3BA5E2B-84FB-FE81-B035-24361540B029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B9BEBDE5-536B-B346-69F8-1DA853399448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959BFF68-21D7-FC94-E050-781E3CE1AFCD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D8C59A13-40B5-DD3D-FE0B-6E21A9CB58B0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168D2EAE-A8AF-A099-7A82-9887E836C52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7B9427B7-2253-A507-ACD5-255B7FE5F8E9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9B7F1061-C81C-11EC-D573-57A5C9C7985D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F3489305-1E86-487D-D23E-940233255A67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66491132-5342-B68B-BEF2-40DB2E76A1DD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1E93E083-76DA-965E-8B0B-3AAD9EEB8F80}"/>
              </a:ext>
            </a:extLst>
          </p:cNvPr>
          <p:cNvSpPr txBox="1"/>
          <p:nvPr/>
        </p:nvSpPr>
        <p:spPr>
          <a:xfrm>
            <a:off x="1295400" y="2895263"/>
            <a:ext cx="16215486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Kullanıcı ekrana 5 sayısı girene kadar sayıyı tekrar isteyin. 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1D7C7CD5-2DA3-400B-91B0-2CC6CDCCD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F5F82133-237B-54E2-82D9-FC70FD9DF75B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3</a:t>
            </a: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While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Döngüsü</a:t>
            </a: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6DE296E3-4D9B-2935-8567-E574390ADD4E}"/>
              </a:ext>
            </a:extLst>
          </p:cNvPr>
          <p:cNvGrpSpPr/>
          <p:nvPr/>
        </p:nvGrpSpPr>
        <p:grpSpPr>
          <a:xfrm>
            <a:off x="6518225" y="6326789"/>
            <a:ext cx="5251549" cy="3960211"/>
            <a:chOff x="5308820" y="3906555"/>
            <a:chExt cx="7962346" cy="6370112"/>
          </a:xfrm>
        </p:grpSpPr>
        <p:grpSp>
          <p:nvGrpSpPr>
            <p:cNvPr id="21" name="Grup 20">
              <a:extLst>
                <a:ext uri="{FF2B5EF4-FFF2-40B4-BE49-F238E27FC236}">
                  <a16:creationId xmlns:a16="http://schemas.microsoft.com/office/drawing/2014/main" id="{AD8374A9-72C3-582E-687D-B556994282B8}"/>
                </a:ext>
              </a:extLst>
            </p:cNvPr>
            <p:cNvGrpSpPr/>
            <p:nvPr/>
          </p:nvGrpSpPr>
          <p:grpSpPr>
            <a:xfrm>
              <a:off x="5308820" y="3906555"/>
              <a:ext cx="7962346" cy="6370112"/>
              <a:chOff x="2781854" y="3916888"/>
              <a:chExt cx="13029902" cy="6370112"/>
            </a:xfrm>
          </p:grpSpPr>
          <p:grpSp>
            <p:nvGrpSpPr>
              <p:cNvPr id="24" name="Grup 23">
                <a:extLst>
                  <a:ext uri="{FF2B5EF4-FFF2-40B4-BE49-F238E27FC236}">
                    <a16:creationId xmlns:a16="http://schemas.microsoft.com/office/drawing/2014/main" id="{3D82790C-5567-A8C1-CA3F-4B7E344BA9A5}"/>
                  </a:ext>
                </a:extLst>
              </p:cNvPr>
              <p:cNvGrpSpPr/>
              <p:nvPr/>
            </p:nvGrpSpPr>
            <p:grpSpPr>
              <a:xfrm>
                <a:off x="2781854" y="3916888"/>
                <a:ext cx="13029902" cy="6370112"/>
                <a:chOff x="2781854" y="3872603"/>
                <a:chExt cx="13029902" cy="6370112"/>
              </a:xfrm>
            </p:grpSpPr>
            <p:grpSp>
              <p:nvGrpSpPr>
                <p:cNvPr id="27" name="Group 3">
                  <a:extLst>
                    <a:ext uri="{FF2B5EF4-FFF2-40B4-BE49-F238E27FC236}">
                      <a16:creationId xmlns:a16="http://schemas.microsoft.com/office/drawing/2014/main" id="{1F2C9651-0516-ACF8-D40E-30E0882E66C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81854" y="3872603"/>
                  <a:ext cx="13029902" cy="6370112"/>
                  <a:chOff x="0" y="0"/>
                  <a:chExt cx="7467600" cy="6002020"/>
                </a:xfrm>
              </p:grpSpPr>
              <p:sp>
                <p:nvSpPr>
                  <p:cNvPr id="29" name="Freeform 4">
                    <a:extLst>
                      <a:ext uri="{FF2B5EF4-FFF2-40B4-BE49-F238E27FC236}">
                        <a16:creationId xmlns:a16="http://schemas.microsoft.com/office/drawing/2014/main" id="{EC5F959C-4781-2F7D-1425-3C1ACB37C47E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467600" cy="4513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4513580">
                        <a:moveTo>
                          <a:pt x="7127240" y="0"/>
                        </a:moveTo>
                        <a:lnTo>
                          <a:pt x="340360" y="0"/>
                        </a:lnTo>
                        <a:cubicBezTo>
                          <a:pt x="152400" y="0"/>
                          <a:pt x="0" y="152400"/>
                          <a:pt x="0" y="340360"/>
                        </a:cubicBezTo>
                        <a:lnTo>
                          <a:pt x="0" y="4513580"/>
                        </a:lnTo>
                        <a:lnTo>
                          <a:pt x="7467600" y="4513580"/>
                        </a:lnTo>
                        <a:lnTo>
                          <a:pt x="7467600" y="340360"/>
                        </a:lnTo>
                        <a:cubicBezTo>
                          <a:pt x="7467600" y="152400"/>
                          <a:pt x="7315200" y="0"/>
                          <a:pt x="7127240" y="0"/>
                        </a:cubicBezTo>
                        <a:close/>
                        <a:moveTo>
                          <a:pt x="7142480" y="4188460"/>
                        </a:moveTo>
                        <a:lnTo>
                          <a:pt x="314961" y="4188460"/>
                        </a:lnTo>
                        <a:lnTo>
                          <a:pt x="314961" y="353060"/>
                        </a:lnTo>
                        <a:lnTo>
                          <a:pt x="7142480" y="353060"/>
                        </a:lnTo>
                        <a:lnTo>
                          <a:pt x="7142480" y="41884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Freeform 5">
                    <a:extLst>
                      <a:ext uri="{FF2B5EF4-FFF2-40B4-BE49-F238E27FC236}">
                        <a16:creationId xmlns:a16="http://schemas.microsoft.com/office/drawing/2014/main" id="{281E6C03-D807-79C2-D5E1-5A21D9991132}"/>
                      </a:ext>
                    </a:extLst>
                  </p:cNvPr>
                  <p:cNvSpPr/>
                  <p:nvPr/>
                </p:nvSpPr>
                <p:spPr>
                  <a:xfrm>
                    <a:off x="0" y="4514850"/>
                    <a:ext cx="7467600" cy="695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695960">
                        <a:moveTo>
                          <a:pt x="0" y="355600"/>
                        </a:moveTo>
                        <a:cubicBezTo>
                          <a:pt x="0" y="543560"/>
                          <a:pt x="152400" y="695960"/>
                          <a:pt x="340360" y="695960"/>
                        </a:cubicBezTo>
                        <a:lnTo>
                          <a:pt x="7127240" y="695960"/>
                        </a:lnTo>
                        <a:cubicBezTo>
                          <a:pt x="7315200" y="695960"/>
                          <a:pt x="7467600" y="543560"/>
                          <a:pt x="7467600" y="355600"/>
                        </a:cubicBezTo>
                        <a:lnTo>
                          <a:pt x="7467600" y="0"/>
                        </a:lnTo>
                        <a:lnTo>
                          <a:pt x="0" y="0"/>
                        </a:lnTo>
                        <a:lnTo>
                          <a:pt x="0" y="355600"/>
                        </a:lnTo>
                        <a:close/>
                      </a:path>
                    </a:pathLst>
                  </a:custGeom>
                  <a:solidFill>
                    <a:srgbClr val="E9E9E9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" name="Freeform 6">
                    <a:extLst>
                      <a:ext uri="{FF2B5EF4-FFF2-40B4-BE49-F238E27FC236}">
                        <a16:creationId xmlns:a16="http://schemas.microsoft.com/office/drawing/2014/main" id="{55A66B97-D51B-CCB1-52C1-4124DE19FD1F}"/>
                      </a:ext>
                    </a:extLst>
                  </p:cNvPr>
                  <p:cNvSpPr/>
                  <p:nvPr/>
                </p:nvSpPr>
                <p:spPr>
                  <a:xfrm>
                    <a:off x="2429510" y="5210810"/>
                    <a:ext cx="2606040" cy="791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6040" h="791210">
                        <a:moveTo>
                          <a:pt x="1258570" y="0"/>
                        </a:moveTo>
                        <a:lnTo>
                          <a:pt x="453390" y="0"/>
                        </a:lnTo>
                        <a:cubicBezTo>
                          <a:pt x="453390" y="0"/>
                          <a:pt x="429260" y="370840"/>
                          <a:pt x="403860" y="525780"/>
                        </a:cubicBezTo>
                        <a:cubicBezTo>
                          <a:pt x="359410" y="791210"/>
                          <a:pt x="87630" y="706120"/>
                          <a:pt x="10160" y="762000"/>
                        </a:cubicBezTo>
                        <a:cubicBezTo>
                          <a:pt x="0" y="769620"/>
                          <a:pt x="5080" y="786130"/>
                          <a:pt x="17780" y="786130"/>
                        </a:cubicBezTo>
                        <a:lnTo>
                          <a:pt x="2588260" y="786130"/>
                        </a:lnTo>
                        <a:cubicBezTo>
                          <a:pt x="2600960" y="786130"/>
                          <a:pt x="2606040" y="769620"/>
                          <a:pt x="2595880" y="762000"/>
                        </a:cubicBezTo>
                        <a:cubicBezTo>
                          <a:pt x="2518410" y="706120"/>
                          <a:pt x="2246630" y="791210"/>
                          <a:pt x="2202180" y="525780"/>
                        </a:cubicBezTo>
                        <a:cubicBezTo>
                          <a:pt x="2176780" y="370840"/>
                          <a:pt x="2152650" y="0"/>
                          <a:pt x="2152650" y="0"/>
                        </a:cubicBezTo>
                        <a:lnTo>
                          <a:pt x="1258570" y="0"/>
                        </a:lnTo>
                        <a:close/>
                      </a:path>
                    </a:pathLst>
                  </a:custGeom>
                  <a:solidFill>
                    <a:srgbClr val="BBBBBB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8" name="Dikdörtgen 27">
                  <a:extLst>
                    <a:ext uri="{FF2B5EF4-FFF2-40B4-BE49-F238E27FC236}">
                      <a16:creationId xmlns:a16="http://schemas.microsoft.com/office/drawing/2014/main" id="{1BDB020E-B8C1-C61F-77E7-20301C39B221}"/>
                    </a:ext>
                  </a:extLst>
                </p:cNvPr>
                <p:cNvSpPr/>
                <p:nvPr/>
              </p:nvSpPr>
              <p:spPr>
                <a:xfrm>
                  <a:off x="3340223" y="4152900"/>
                  <a:ext cx="11975977" cy="4267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6" name="TextBox 17">
                <a:extLst>
                  <a:ext uri="{FF2B5EF4-FFF2-40B4-BE49-F238E27FC236}">
                    <a16:creationId xmlns:a16="http://schemas.microsoft.com/office/drawing/2014/main" id="{420C8CE4-0D9B-0176-7EBB-5C11C6BD3D9C}"/>
                  </a:ext>
                </a:extLst>
              </p:cNvPr>
              <p:cNvSpPr txBox="1"/>
              <p:nvPr/>
            </p:nvSpPr>
            <p:spPr>
              <a:xfrm>
                <a:off x="3629053" y="4914237"/>
                <a:ext cx="11398317" cy="244442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2009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2025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yas = </a:t>
                </a: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- </a:t>
                </a: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endPara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endParaRPr>
              </a:p>
            </p:txBody>
          </p:sp>
        </p:grpSp>
        <p:pic>
          <p:nvPicPr>
            <p:cNvPr id="23" name="Picture 2" descr="Html GIFs - Find &amp; Share on GIPHY">
              <a:extLst>
                <a:ext uri="{FF2B5EF4-FFF2-40B4-BE49-F238E27FC236}">
                  <a16:creationId xmlns:a16="http://schemas.microsoft.com/office/drawing/2014/main" id="{0F833675-9BC4-6F5A-3B41-BE809A83A0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041" y="4214918"/>
              <a:ext cx="7339300" cy="4239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053410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AF214F-F5B6-A6D7-DA39-FBFBF7D9F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5FF0BE2F-126E-4DF5-C9EA-7B52B06E2186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24FFA095-E59F-9B7A-48C8-09C16B839CBD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BF8E7BEE-FF87-DF30-5F38-4CC21BB7146C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68461627-C3B1-61A7-E8AD-5CF349B07377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35B06E74-A0A6-F3B9-2873-823F220287BD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CDE14AC3-DA79-3C54-4D26-4574C2F31E7B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DF969062-33BE-51E2-1DF6-BD7899D99904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9F846395-0053-8C81-C615-189A9AB59A6E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B419A2CC-8706-A0E9-B234-3A892D3B078F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5F30C3E9-ABDD-33F1-1916-2C68F7E59738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930926CD-9D09-D9A5-0E80-67CF52A8E2B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AA71D08D-61AB-1FBC-BCD0-52642B2FFF3B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D62D9F28-57A0-D97D-C03F-51451127CA76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C007E0CB-6BCD-C68B-E23B-D597BF91329B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D2DBF19B-803F-949F-F7C7-72CB11EB5CC0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BBCB8756-6FB0-6DBA-4FF9-9FDE73E832D0}"/>
              </a:ext>
            </a:extLst>
          </p:cNvPr>
          <p:cNvSpPr txBox="1"/>
          <p:nvPr/>
        </p:nvSpPr>
        <p:spPr>
          <a:xfrm>
            <a:off x="1295400" y="2895263"/>
            <a:ext cx="7116231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Kullanıcı ekrana 5 sayısı girene kadar sayıyı tekrar isteyin. 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276F2225-E093-338A-CDE2-B7E845444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22DC32B1-30F5-18A2-3D7B-1191AC4FF6E5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3</a:t>
            </a: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While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Döngüsü</a:t>
            </a: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05042EB9-EA92-0867-5CEA-3D18774BDB74}"/>
              </a:ext>
            </a:extLst>
          </p:cNvPr>
          <p:cNvGrpSpPr/>
          <p:nvPr/>
        </p:nvGrpSpPr>
        <p:grpSpPr>
          <a:xfrm>
            <a:off x="8991600" y="2628900"/>
            <a:ext cx="8990343" cy="7686368"/>
            <a:chOff x="2781854" y="3916888"/>
            <a:chExt cx="13029902" cy="6370112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C5E283B3-ABB9-5E2C-63E4-60D89B1FC437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19" name="Group 3">
                <a:extLst>
                  <a:ext uri="{FF2B5EF4-FFF2-40B4-BE49-F238E27FC236}">
                    <a16:creationId xmlns:a16="http://schemas.microsoft.com/office/drawing/2014/main" id="{8A299A36-91F3-27AE-4A19-DAA33D2E06F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702B96A9-CEE1-D3AE-AE6F-1350632364B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71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0C71F161-0BC0-1259-3DB4-8F014DF39E5C}"/>
                    </a:ext>
                  </a:extLst>
                </p:cNvPr>
                <p:cNvSpPr/>
                <p:nvPr/>
              </p:nvSpPr>
              <p:spPr>
                <a:xfrm>
                  <a:off x="0" y="4744417"/>
                  <a:ext cx="7467600" cy="466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339B67E4-D460-C2AD-1B3D-294A82769CD0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Dikdörtgen 19">
                <a:extLst>
                  <a:ext uri="{FF2B5EF4-FFF2-40B4-BE49-F238E27FC236}">
                    <a16:creationId xmlns:a16="http://schemas.microsoft.com/office/drawing/2014/main" id="{BF8A0694-77FE-7BAE-66AD-8A70AE017918}"/>
                  </a:ext>
                </a:extLst>
              </p:cNvPr>
              <p:cNvSpPr/>
              <p:nvPr/>
            </p:nvSpPr>
            <p:spPr>
              <a:xfrm>
                <a:off x="3361597" y="4093353"/>
                <a:ext cx="11975977" cy="462371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5DE1511-A9DD-1A2F-1678-99E189388497}"/>
                </a:ext>
              </a:extLst>
            </p:cNvPr>
            <p:cNvSpPr txBox="1"/>
            <p:nvPr/>
          </p:nvSpPr>
          <p:spPr>
            <a:xfrm>
              <a:off x="3153066" y="5522768"/>
              <a:ext cx="11975977" cy="168347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en-US" sz="2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</a:t>
              </a:r>
              <a:r>
                <a:rPr lang="en-US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= int(input("5 </a:t>
              </a:r>
              <a:r>
                <a:rPr lang="en-US" sz="2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sayısını</a:t>
              </a:r>
              <a:r>
                <a:rPr lang="en-US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lang="en-US" sz="2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girin</a:t>
              </a:r>
              <a:r>
                <a:rPr lang="en-US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: "))</a:t>
              </a:r>
              <a:endParaRPr lang="tr-TR" sz="22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endParaRPr lang="en-US" sz="22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en-US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while </a:t>
              </a:r>
              <a:r>
                <a:rPr lang="en-US" sz="2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</a:t>
              </a:r>
              <a:r>
                <a:rPr lang="en-US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!= 5: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en-US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</a:t>
              </a:r>
              <a:r>
                <a:rPr lang="en-US" sz="2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</a:t>
              </a:r>
              <a:r>
                <a:rPr lang="en-US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= int(input("</a:t>
              </a:r>
              <a:r>
                <a:rPr lang="en-US" sz="2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Yanlış</a:t>
              </a:r>
              <a:r>
                <a:rPr lang="en-US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! </a:t>
              </a:r>
              <a:r>
                <a:rPr lang="en-US" sz="2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Tekrar</a:t>
              </a:r>
              <a:r>
                <a:rPr lang="en-US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lang="en-US" sz="2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deneyin</a:t>
              </a:r>
              <a:r>
                <a:rPr lang="en-US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: "))</a:t>
              </a:r>
              <a:endParaRPr lang="tr-TR" sz="22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endParaRPr lang="en-US" sz="22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en-US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print("Doğru </a:t>
              </a:r>
              <a:r>
                <a:rPr lang="en-US" sz="2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sayıyı</a:t>
              </a:r>
              <a:r>
                <a:rPr lang="en-US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lang="en-US" sz="2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girdiniz</a:t>
              </a:r>
              <a:r>
                <a:rPr lang="en-US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!")</a:t>
              </a:r>
              <a:endParaRPr lang="tr-TR" sz="22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17297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F59F73-D48D-620F-6C20-0D0D0A53D4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B400FC61-A749-FD4F-2146-253CD90241B2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FD7966EA-6D0C-48D1-EF7D-B3B6569C3475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7167283A-508B-B664-7004-CEE888BD490F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F27EECA6-D9BF-479D-EBE8-3E12965F5279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9688C3F9-CABF-FA10-8413-3A71870B1FD1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B0CE63B5-DB0F-0A28-A6AB-8EFB9AF0220D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84577B11-595A-1F5A-EB1F-208BAFD4A627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772EBDB9-FD25-F5F5-16D7-A4DC66962CEC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C5A99F50-36D7-C3C4-9895-6D35BF9D1646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8B75D20E-E53A-00A2-135D-05958F91744F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43C477AD-55EF-DA07-255E-509056133D9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A045481F-6441-4ACE-F61D-C9EAB10F625C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3CB3D7BB-4DF8-3480-B488-F56C0CDCE735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AA8968BC-2FFB-D09C-30D0-A50438C7C9E7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D1B98CCA-EF32-BD70-7884-6EE03E93CF7F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8C00E152-EBF1-AEDC-17CF-D9CF25F1DA55}"/>
              </a:ext>
            </a:extLst>
          </p:cNvPr>
          <p:cNvSpPr txBox="1"/>
          <p:nvPr/>
        </p:nvSpPr>
        <p:spPr>
          <a:xfrm>
            <a:off x="1295400" y="2895263"/>
            <a:ext cx="16215486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Girilen iki sayı arasındaki sayıları toplayan programı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while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döngüsü ile yazınız.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FE3D895A-F89B-7EF8-5555-AAF181B39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7721C9FD-240F-782D-E285-81563F1C9828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3</a:t>
            </a: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While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Döngüsü</a:t>
            </a: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7C99A30A-7D59-052D-1098-B526D81EFA8B}"/>
              </a:ext>
            </a:extLst>
          </p:cNvPr>
          <p:cNvGrpSpPr/>
          <p:nvPr/>
        </p:nvGrpSpPr>
        <p:grpSpPr>
          <a:xfrm>
            <a:off x="6518225" y="6326789"/>
            <a:ext cx="5251549" cy="3960211"/>
            <a:chOff x="5308820" y="3906555"/>
            <a:chExt cx="7962346" cy="6370112"/>
          </a:xfrm>
        </p:grpSpPr>
        <p:grpSp>
          <p:nvGrpSpPr>
            <p:cNvPr id="21" name="Grup 20">
              <a:extLst>
                <a:ext uri="{FF2B5EF4-FFF2-40B4-BE49-F238E27FC236}">
                  <a16:creationId xmlns:a16="http://schemas.microsoft.com/office/drawing/2014/main" id="{C62FEB15-05DE-20B2-0DFE-34D5DF633B26}"/>
                </a:ext>
              </a:extLst>
            </p:cNvPr>
            <p:cNvGrpSpPr/>
            <p:nvPr/>
          </p:nvGrpSpPr>
          <p:grpSpPr>
            <a:xfrm>
              <a:off x="5308820" y="3906555"/>
              <a:ext cx="7962346" cy="6370112"/>
              <a:chOff x="2781854" y="3916888"/>
              <a:chExt cx="13029902" cy="6370112"/>
            </a:xfrm>
          </p:grpSpPr>
          <p:grpSp>
            <p:nvGrpSpPr>
              <p:cNvPr id="24" name="Grup 23">
                <a:extLst>
                  <a:ext uri="{FF2B5EF4-FFF2-40B4-BE49-F238E27FC236}">
                    <a16:creationId xmlns:a16="http://schemas.microsoft.com/office/drawing/2014/main" id="{6426A486-4B4A-696C-3752-6496F5C49690}"/>
                  </a:ext>
                </a:extLst>
              </p:cNvPr>
              <p:cNvGrpSpPr/>
              <p:nvPr/>
            </p:nvGrpSpPr>
            <p:grpSpPr>
              <a:xfrm>
                <a:off x="2781854" y="3916888"/>
                <a:ext cx="13029902" cy="6370112"/>
                <a:chOff x="2781854" y="3872603"/>
                <a:chExt cx="13029902" cy="6370112"/>
              </a:xfrm>
            </p:grpSpPr>
            <p:grpSp>
              <p:nvGrpSpPr>
                <p:cNvPr id="27" name="Group 3">
                  <a:extLst>
                    <a:ext uri="{FF2B5EF4-FFF2-40B4-BE49-F238E27FC236}">
                      <a16:creationId xmlns:a16="http://schemas.microsoft.com/office/drawing/2014/main" id="{80661385-2310-CAB7-9F79-EAA8A06C2463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81854" y="3872603"/>
                  <a:ext cx="13029902" cy="6370112"/>
                  <a:chOff x="0" y="0"/>
                  <a:chExt cx="7467600" cy="6002020"/>
                </a:xfrm>
              </p:grpSpPr>
              <p:sp>
                <p:nvSpPr>
                  <p:cNvPr id="29" name="Freeform 4">
                    <a:extLst>
                      <a:ext uri="{FF2B5EF4-FFF2-40B4-BE49-F238E27FC236}">
                        <a16:creationId xmlns:a16="http://schemas.microsoft.com/office/drawing/2014/main" id="{2D8B2851-587E-EA46-B193-AE2F2F52C064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467600" cy="4513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4513580">
                        <a:moveTo>
                          <a:pt x="7127240" y="0"/>
                        </a:moveTo>
                        <a:lnTo>
                          <a:pt x="340360" y="0"/>
                        </a:lnTo>
                        <a:cubicBezTo>
                          <a:pt x="152400" y="0"/>
                          <a:pt x="0" y="152400"/>
                          <a:pt x="0" y="340360"/>
                        </a:cubicBezTo>
                        <a:lnTo>
                          <a:pt x="0" y="4513580"/>
                        </a:lnTo>
                        <a:lnTo>
                          <a:pt x="7467600" y="4513580"/>
                        </a:lnTo>
                        <a:lnTo>
                          <a:pt x="7467600" y="340360"/>
                        </a:lnTo>
                        <a:cubicBezTo>
                          <a:pt x="7467600" y="152400"/>
                          <a:pt x="7315200" y="0"/>
                          <a:pt x="7127240" y="0"/>
                        </a:cubicBezTo>
                        <a:close/>
                        <a:moveTo>
                          <a:pt x="7142480" y="4188460"/>
                        </a:moveTo>
                        <a:lnTo>
                          <a:pt x="314961" y="4188460"/>
                        </a:lnTo>
                        <a:lnTo>
                          <a:pt x="314961" y="353060"/>
                        </a:lnTo>
                        <a:lnTo>
                          <a:pt x="7142480" y="353060"/>
                        </a:lnTo>
                        <a:lnTo>
                          <a:pt x="7142480" y="41884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Freeform 5">
                    <a:extLst>
                      <a:ext uri="{FF2B5EF4-FFF2-40B4-BE49-F238E27FC236}">
                        <a16:creationId xmlns:a16="http://schemas.microsoft.com/office/drawing/2014/main" id="{8E4DE8FC-4904-FEAE-4545-42AEF4FB5251}"/>
                      </a:ext>
                    </a:extLst>
                  </p:cNvPr>
                  <p:cNvSpPr/>
                  <p:nvPr/>
                </p:nvSpPr>
                <p:spPr>
                  <a:xfrm>
                    <a:off x="0" y="4514850"/>
                    <a:ext cx="7467600" cy="695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695960">
                        <a:moveTo>
                          <a:pt x="0" y="355600"/>
                        </a:moveTo>
                        <a:cubicBezTo>
                          <a:pt x="0" y="543560"/>
                          <a:pt x="152400" y="695960"/>
                          <a:pt x="340360" y="695960"/>
                        </a:cubicBezTo>
                        <a:lnTo>
                          <a:pt x="7127240" y="695960"/>
                        </a:lnTo>
                        <a:cubicBezTo>
                          <a:pt x="7315200" y="695960"/>
                          <a:pt x="7467600" y="543560"/>
                          <a:pt x="7467600" y="355600"/>
                        </a:cubicBezTo>
                        <a:lnTo>
                          <a:pt x="7467600" y="0"/>
                        </a:lnTo>
                        <a:lnTo>
                          <a:pt x="0" y="0"/>
                        </a:lnTo>
                        <a:lnTo>
                          <a:pt x="0" y="355600"/>
                        </a:lnTo>
                        <a:close/>
                      </a:path>
                    </a:pathLst>
                  </a:custGeom>
                  <a:solidFill>
                    <a:srgbClr val="E9E9E9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" name="Freeform 6">
                    <a:extLst>
                      <a:ext uri="{FF2B5EF4-FFF2-40B4-BE49-F238E27FC236}">
                        <a16:creationId xmlns:a16="http://schemas.microsoft.com/office/drawing/2014/main" id="{E4E06959-6AD9-654C-9978-44B9C23DE94A}"/>
                      </a:ext>
                    </a:extLst>
                  </p:cNvPr>
                  <p:cNvSpPr/>
                  <p:nvPr/>
                </p:nvSpPr>
                <p:spPr>
                  <a:xfrm>
                    <a:off x="2429510" y="5210810"/>
                    <a:ext cx="2606040" cy="791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6040" h="791210">
                        <a:moveTo>
                          <a:pt x="1258570" y="0"/>
                        </a:moveTo>
                        <a:lnTo>
                          <a:pt x="453390" y="0"/>
                        </a:lnTo>
                        <a:cubicBezTo>
                          <a:pt x="453390" y="0"/>
                          <a:pt x="429260" y="370840"/>
                          <a:pt x="403860" y="525780"/>
                        </a:cubicBezTo>
                        <a:cubicBezTo>
                          <a:pt x="359410" y="791210"/>
                          <a:pt x="87630" y="706120"/>
                          <a:pt x="10160" y="762000"/>
                        </a:cubicBezTo>
                        <a:cubicBezTo>
                          <a:pt x="0" y="769620"/>
                          <a:pt x="5080" y="786130"/>
                          <a:pt x="17780" y="786130"/>
                        </a:cubicBezTo>
                        <a:lnTo>
                          <a:pt x="2588260" y="786130"/>
                        </a:lnTo>
                        <a:cubicBezTo>
                          <a:pt x="2600960" y="786130"/>
                          <a:pt x="2606040" y="769620"/>
                          <a:pt x="2595880" y="762000"/>
                        </a:cubicBezTo>
                        <a:cubicBezTo>
                          <a:pt x="2518410" y="706120"/>
                          <a:pt x="2246630" y="791210"/>
                          <a:pt x="2202180" y="525780"/>
                        </a:cubicBezTo>
                        <a:cubicBezTo>
                          <a:pt x="2176780" y="370840"/>
                          <a:pt x="2152650" y="0"/>
                          <a:pt x="2152650" y="0"/>
                        </a:cubicBezTo>
                        <a:lnTo>
                          <a:pt x="1258570" y="0"/>
                        </a:lnTo>
                        <a:close/>
                      </a:path>
                    </a:pathLst>
                  </a:custGeom>
                  <a:solidFill>
                    <a:srgbClr val="BBBBBB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8" name="Dikdörtgen 27">
                  <a:extLst>
                    <a:ext uri="{FF2B5EF4-FFF2-40B4-BE49-F238E27FC236}">
                      <a16:creationId xmlns:a16="http://schemas.microsoft.com/office/drawing/2014/main" id="{4DDB1078-E754-750D-1C0C-8F9388ADF065}"/>
                    </a:ext>
                  </a:extLst>
                </p:cNvPr>
                <p:cNvSpPr/>
                <p:nvPr/>
              </p:nvSpPr>
              <p:spPr>
                <a:xfrm>
                  <a:off x="3340223" y="4152900"/>
                  <a:ext cx="11975977" cy="4267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6" name="TextBox 17">
                <a:extLst>
                  <a:ext uri="{FF2B5EF4-FFF2-40B4-BE49-F238E27FC236}">
                    <a16:creationId xmlns:a16="http://schemas.microsoft.com/office/drawing/2014/main" id="{E846FE7F-7DD5-4494-EF6E-0488F9B5164D}"/>
                  </a:ext>
                </a:extLst>
              </p:cNvPr>
              <p:cNvSpPr txBox="1"/>
              <p:nvPr/>
            </p:nvSpPr>
            <p:spPr>
              <a:xfrm>
                <a:off x="3629053" y="4914237"/>
                <a:ext cx="11398317" cy="244442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2009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2025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yas = </a:t>
                </a: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- </a:t>
                </a: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endPara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endParaRPr>
              </a:p>
            </p:txBody>
          </p:sp>
        </p:grpSp>
        <p:pic>
          <p:nvPicPr>
            <p:cNvPr id="23" name="Picture 2" descr="Html GIFs - Find &amp; Share on GIPHY">
              <a:extLst>
                <a:ext uri="{FF2B5EF4-FFF2-40B4-BE49-F238E27FC236}">
                  <a16:creationId xmlns:a16="http://schemas.microsoft.com/office/drawing/2014/main" id="{6047D48A-EB32-567D-B521-3212C56572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041" y="4214918"/>
              <a:ext cx="7339300" cy="4239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186711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542F0-A0E9-C3C3-10A6-82C94FCF4B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F07BDA0F-A479-3364-58F2-078B7D6E4B82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CE619F18-BF00-B4C8-4578-7AD549580CDD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C5444892-E00F-A6B6-8991-1F1EF98AC61B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A20951B7-9EAD-712C-4891-0F742FF69B9D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09647648-6BA4-4EFB-6C5B-89338E6A4A75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2C4CC20F-1766-08F3-8B24-20420F6355C2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48D5A492-AA41-5AAE-E2F4-3F52C69E1C8D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0A6925A6-8CEF-9F7E-6A74-FC9B659660BD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6FE935AE-C35A-FDEC-2267-3C0CF4C51B0B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D398309D-AB1E-9F3C-8A16-F826B54AFE49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41F8C616-4431-4CFE-4128-954295EF477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E9AB6BEE-FE78-3860-F99B-EB8E63FF474D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461B7E49-003C-F72C-426A-E323D54B9CE6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5C31C766-2999-34EB-6DA9-91967621BBC4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E71976A1-F439-78B4-9595-E591DE327359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06063F93-8EDA-134D-5BDE-40D29AB2F985}"/>
              </a:ext>
            </a:extLst>
          </p:cNvPr>
          <p:cNvSpPr txBox="1"/>
          <p:nvPr/>
        </p:nvSpPr>
        <p:spPr>
          <a:xfrm>
            <a:off x="1295400" y="2895263"/>
            <a:ext cx="7116231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Girilen iki sayı arasındaki sayıları toplayan programı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while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döngüsü ile yazınız.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F5BE91C8-1ABE-480E-109E-E74C1DC0C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77147AE8-C193-23C2-AB67-F804979E11B3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3</a:t>
            </a: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While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Döngüsü</a:t>
            </a: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D3451B43-C8CB-AABF-5DA1-C3CFEB276692}"/>
              </a:ext>
            </a:extLst>
          </p:cNvPr>
          <p:cNvGrpSpPr/>
          <p:nvPr/>
        </p:nvGrpSpPr>
        <p:grpSpPr>
          <a:xfrm>
            <a:off x="8991600" y="2628900"/>
            <a:ext cx="8990343" cy="7686368"/>
            <a:chOff x="2781854" y="3916888"/>
            <a:chExt cx="13029902" cy="6370112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CE0E7FC2-87E6-EEB1-0F25-C45C7EF93A90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19" name="Group 3">
                <a:extLst>
                  <a:ext uri="{FF2B5EF4-FFF2-40B4-BE49-F238E27FC236}">
                    <a16:creationId xmlns:a16="http://schemas.microsoft.com/office/drawing/2014/main" id="{CC1AF33D-7B0A-9E00-6160-62C75B9DDF9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8E2E5A2A-32F7-993D-5CCE-BE4D22D38FC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71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4E04788A-1AF9-F3A5-E005-90C97E80F76A}"/>
                    </a:ext>
                  </a:extLst>
                </p:cNvPr>
                <p:cNvSpPr/>
                <p:nvPr/>
              </p:nvSpPr>
              <p:spPr>
                <a:xfrm>
                  <a:off x="0" y="4744417"/>
                  <a:ext cx="7467600" cy="466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C1F3924E-B615-0575-D0ED-303FF9962FBD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Dikdörtgen 19">
                <a:extLst>
                  <a:ext uri="{FF2B5EF4-FFF2-40B4-BE49-F238E27FC236}">
                    <a16:creationId xmlns:a16="http://schemas.microsoft.com/office/drawing/2014/main" id="{1F1F1FDF-3AFF-CCE9-10CA-AFD1739268C5}"/>
                  </a:ext>
                </a:extLst>
              </p:cNvPr>
              <p:cNvSpPr/>
              <p:nvPr/>
            </p:nvSpPr>
            <p:spPr>
              <a:xfrm>
                <a:off x="3361597" y="4093353"/>
                <a:ext cx="11975977" cy="462371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A71FA3E-331C-E8D8-3C77-0507E0179093}"/>
                </a:ext>
              </a:extLst>
            </p:cNvPr>
            <p:cNvSpPr txBox="1"/>
            <p:nvPr/>
          </p:nvSpPr>
          <p:spPr>
            <a:xfrm>
              <a:off x="3027668" y="4314660"/>
              <a:ext cx="11975977" cy="336694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en-US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sayi1 = int(input("Birinci </a:t>
              </a:r>
              <a:r>
                <a:rPr lang="en-US" sz="2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sayıyı</a:t>
              </a:r>
              <a:r>
                <a:rPr lang="en-US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lang="en-US" sz="2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giriniz</a:t>
              </a:r>
              <a:r>
                <a:rPr lang="en-US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: "))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en-US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sayi2 = int(input("İkinci </a:t>
              </a:r>
              <a:r>
                <a:rPr lang="en-US" sz="2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sayıyı</a:t>
              </a:r>
              <a:r>
                <a:rPr lang="en-US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lang="en-US" sz="2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giriniz</a:t>
              </a:r>
              <a:r>
                <a:rPr lang="en-US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: "))</a:t>
              </a:r>
            </a:p>
            <a:p>
              <a:pPr lvl="0">
                <a:spcBef>
                  <a:spcPct val="0"/>
                </a:spcBef>
                <a:defRPr/>
              </a:pPr>
              <a:endParaRPr lang="en-US" sz="22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en-US" sz="2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toplam</a:t>
              </a:r>
              <a:r>
                <a:rPr lang="en-US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= 0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en-US" sz="2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baslangic</a:t>
              </a:r>
              <a:r>
                <a:rPr lang="en-US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= sayi1</a:t>
              </a:r>
            </a:p>
            <a:p>
              <a:pPr lvl="0">
                <a:spcBef>
                  <a:spcPct val="0"/>
                </a:spcBef>
                <a:defRPr/>
              </a:pPr>
              <a:endParaRPr lang="en-US" sz="22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en-US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while </a:t>
              </a:r>
              <a:r>
                <a:rPr lang="en-US" sz="2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baslangic</a:t>
              </a:r>
              <a:r>
                <a:rPr lang="en-US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&lt;= sayi2: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en-US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</a:t>
              </a:r>
              <a:r>
                <a:rPr lang="en-US" sz="2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toplam</a:t>
              </a:r>
              <a:r>
                <a:rPr lang="en-US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+= </a:t>
              </a:r>
              <a:r>
                <a:rPr lang="en-US" sz="2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baslangic</a:t>
              </a:r>
              <a:endParaRPr lang="en-US" sz="22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en-US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</a:t>
              </a:r>
              <a:r>
                <a:rPr lang="en-US" sz="2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baslangic</a:t>
              </a:r>
              <a:r>
                <a:rPr lang="en-US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+= 1</a:t>
              </a:r>
            </a:p>
            <a:p>
              <a:pPr lvl="0">
                <a:spcBef>
                  <a:spcPct val="0"/>
                </a:spcBef>
                <a:defRPr/>
              </a:pPr>
              <a:endParaRPr lang="en-US" sz="22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en-US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print(f"{sayi1} </a:t>
              </a:r>
              <a:r>
                <a:rPr lang="en-US" sz="2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ile</a:t>
              </a:r>
              <a:r>
                <a:rPr lang="en-US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{sayi2} </a:t>
              </a:r>
              <a:r>
                <a:rPr lang="en-US" sz="2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arasındaki</a:t>
              </a:r>
              <a:r>
                <a:rPr lang="en-US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lang="en-US" sz="2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sayıların</a:t>
              </a:r>
              <a:r>
                <a:rPr lang="en-US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lang="en-US" sz="2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toplamı</a:t>
              </a:r>
              <a:r>
                <a:rPr lang="en-US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: {</a:t>
              </a:r>
              <a:r>
                <a:rPr lang="en-US" sz="2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toplam</a:t>
              </a:r>
              <a:r>
                <a:rPr lang="en-US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}")</a:t>
              </a:r>
              <a:endParaRPr lang="tr-TR" sz="22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15202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74F4D2-B402-FF78-F694-E2AAF35C18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C0FCBA1E-C3D2-7D7B-6B70-EBB37F1A2BB3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A8ED7A59-2754-826B-4C22-3E1225D8D2C8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C022DF45-658C-8D37-79B1-B99E6D0E0D04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77F54845-8DAB-3AEF-01A2-FBDAA2B4A782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ACA4010E-95BD-50E1-05FF-BBF183F3534D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A2F350D3-29BA-BB20-B00A-760896213C1C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DC23B0D9-BC9B-A8D9-C4CC-8EA6EBF23E00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BB31557A-3F83-7CEE-02B4-3F68544CAD29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A206E830-104F-F497-E063-06FBD5A6F2EC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5DD08555-9F23-0505-7765-79EA7A79466E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5D38A367-C727-88A9-BB68-F3BA664271D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7CABECEF-80B2-2A6E-6CD4-C38EAF9EC347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E4BEEB05-CC55-ABC8-CB79-36F8FD94ED2C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81403A38-E6AC-F024-EDCF-390C52FC1434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DFCE33DA-DD5C-BF4B-B0D3-5A378BA8B569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EC027A3B-EF0D-C0F2-70C3-E9319B42B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AFAA2321-0790-A778-63FB-EEB28B3154A8}"/>
              </a:ext>
            </a:extLst>
          </p:cNvPr>
          <p:cNvSpPr txBox="1"/>
          <p:nvPr/>
        </p:nvSpPr>
        <p:spPr>
          <a:xfrm>
            <a:off x="685800" y="1470727"/>
            <a:ext cx="17602200" cy="126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US" sz="72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Döngülere Giriş</a:t>
            </a:r>
          </a:p>
        </p:txBody>
      </p:sp>
      <p:grpSp>
        <p:nvGrpSpPr>
          <p:cNvPr id="62" name="Grup 61">
            <a:extLst>
              <a:ext uri="{FF2B5EF4-FFF2-40B4-BE49-F238E27FC236}">
                <a16:creationId xmlns:a16="http://schemas.microsoft.com/office/drawing/2014/main" id="{C3F20C75-E67D-CBA5-B228-8E809527E0F0}"/>
              </a:ext>
            </a:extLst>
          </p:cNvPr>
          <p:cNvGrpSpPr/>
          <p:nvPr/>
        </p:nvGrpSpPr>
        <p:grpSpPr>
          <a:xfrm>
            <a:off x="6537862" y="2839768"/>
            <a:ext cx="5372100" cy="6906986"/>
            <a:chOff x="6305550" y="2800392"/>
            <a:chExt cx="5372100" cy="6906986"/>
          </a:xfrm>
        </p:grpSpPr>
        <p:sp>
          <p:nvSpPr>
            <p:cNvPr id="17" name="AutoShape 4">
              <a:extLst>
                <a:ext uri="{FF2B5EF4-FFF2-40B4-BE49-F238E27FC236}">
                  <a16:creationId xmlns:a16="http://schemas.microsoft.com/office/drawing/2014/main" id="{9A8F2F3E-FE11-4C96-3D9A-196455CCB42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991600" y="4991100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pic>
          <p:nvPicPr>
            <p:cNvPr id="19" name="Resim 18" descr="metin, ekran görüntüsü, yazı tipi, diyagram içeren bir resim&#10;&#10;Yapay zeka tarafından oluşturulmuş içerik yanlış olabilir.">
              <a:extLst>
                <a:ext uri="{FF2B5EF4-FFF2-40B4-BE49-F238E27FC236}">
                  <a16:creationId xmlns:a16="http://schemas.microsoft.com/office/drawing/2014/main" id="{3BF4EAC7-3816-5F41-DF32-6324550109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5550" y="2800392"/>
              <a:ext cx="5372100" cy="6906986"/>
            </a:xfrm>
            <a:prstGeom prst="rect">
              <a:avLst/>
            </a:prstGeom>
          </p:spPr>
        </p:pic>
        <p:sp>
          <p:nvSpPr>
            <p:cNvPr id="20" name="Dikdörtgen 19">
              <a:extLst>
                <a:ext uri="{FF2B5EF4-FFF2-40B4-BE49-F238E27FC236}">
                  <a16:creationId xmlns:a16="http://schemas.microsoft.com/office/drawing/2014/main" id="{4265F118-DDF5-B2AB-3DB5-A97BB6F7A958}"/>
                </a:ext>
              </a:extLst>
            </p:cNvPr>
            <p:cNvSpPr/>
            <p:nvPr/>
          </p:nvSpPr>
          <p:spPr>
            <a:xfrm>
              <a:off x="7505700" y="4000500"/>
              <a:ext cx="2971800" cy="381000"/>
            </a:xfrm>
            <a:prstGeom prst="rect">
              <a:avLst/>
            </a:prstGeom>
            <a:solidFill>
              <a:srgbClr val="0077B6"/>
            </a:solidFill>
            <a:ln>
              <a:solidFill>
                <a:srgbClr val="0077B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/>
                <a:t>Lütfen Pozitif bir sayı giriniz.</a:t>
              </a:r>
            </a:p>
          </p:txBody>
        </p:sp>
        <p:sp>
          <p:nvSpPr>
            <p:cNvPr id="21" name="Dikdörtgen 20">
              <a:extLst>
                <a:ext uri="{FF2B5EF4-FFF2-40B4-BE49-F238E27FC236}">
                  <a16:creationId xmlns:a16="http://schemas.microsoft.com/office/drawing/2014/main" id="{F4BA8C36-3901-387B-D0B6-C725E73F10F4}"/>
                </a:ext>
              </a:extLst>
            </p:cNvPr>
            <p:cNvSpPr/>
            <p:nvPr/>
          </p:nvSpPr>
          <p:spPr>
            <a:xfrm>
              <a:off x="8458200" y="6515100"/>
              <a:ext cx="1143000" cy="381000"/>
            </a:xfrm>
            <a:prstGeom prst="rect">
              <a:avLst/>
            </a:prstGeom>
            <a:solidFill>
              <a:srgbClr val="0077B6"/>
            </a:solidFill>
            <a:ln>
              <a:solidFill>
                <a:srgbClr val="0077B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/>
                <a:t>Sayı &gt; 0 ?</a:t>
              </a:r>
            </a:p>
          </p:txBody>
        </p:sp>
        <p:sp>
          <p:nvSpPr>
            <p:cNvPr id="48" name="Dikdörtgen 47">
              <a:extLst>
                <a:ext uri="{FF2B5EF4-FFF2-40B4-BE49-F238E27FC236}">
                  <a16:creationId xmlns:a16="http://schemas.microsoft.com/office/drawing/2014/main" id="{164E6F6D-2CA2-A5FD-16C5-432FA5573AB3}"/>
                </a:ext>
              </a:extLst>
            </p:cNvPr>
            <p:cNvSpPr/>
            <p:nvPr/>
          </p:nvSpPr>
          <p:spPr>
            <a:xfrm>
              <a:off x="7071262" y="6515100"/>
              <a:ext cx="777338" cy="1295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9" name="Dikdörtgen 48">
              <a:extLst>
                <a:ext uri="{FF2B5EF4-FFF2-40B4-BE49-F238E27FC236}">
                  <a16:creationId xmlns:a16="http://schemas.microsoft.com/office/drawing/2014/main" id="{87A32CDB-9F87-15A8-356D-548E73BAD3B3}"/>
                </a:ext>
              </a:extLst>
            </p:cNvPr>
            <p:cNvSpPr/>
            <p:nvPr/>
          </p:nvSpPr>
          <p:spPr>
            <a:xfrm>
              <a:off x="6850330" y="4991100"/>
              <a:ext cx="777337" cy="5791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>
                  <a:solidFill>
                    <a:sysClr val="windowText" lastClr="000000"/>
                  </a:solidFill>
                </a:rPr>
                <a:t>Hayır</a:t>
              </a:r>
            </a:p>
          </p:txBody>
        </p:sp>
        <p:sp>
          <p:nvSpPr>
            <p:cNvPr id="50" name="Dikdörtgen 49">
              <a:extLst>
                <a:ext uri="{FF2B5EF4-FFF2-40B4-BE49-F238E27FC236}">
                  <a16:creationId xmlns:a16="http://schemas.microsoft.com/office/drawing/2014/main" id="{49EDE9F0-B0CF-D150-8C9F-6154A2209050}"/>
                </a:ext>
              </a:extLst>
            </p:cNvPr>
            <p:cNvSpPr/>
            <p:nvPr/>
          </p:nvSpPr>
          <p:spPr>
            <a:xfrm>
              <a:off x="9938808" y="6887633"/>
              <a:ext cx="1468967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52" name="Bağlayıcı: Eğri 51">
              <a:extLst>
                <a:ext uri="{FF2B5EF4-FFF2-40B4-BE49-F238E27FC236}">
                  <a16:creationId xmlns:a16="http://schemas.microsoft.com/office/drawing/2014/main" id="{0A08BF0D-5773-5E61-8600-26AAC75F77CB}"/>
                </a:ext>
              </a:extLst>
            </p:cNvPr>
            <p:cNvCxnSpPr>
              <a:cxnSpLocks/>
              <a:stCxn id="20" idx="1"/>
              <a:endCxn id="21" idx="1"/>
            </p:cNvCxnSpPr>
            <p:nvPr/>
          </p:nvCxnSpPr>
          <p:spPr>
            <a:xfrm rot="10800000" flipH="1" flipV="1">
              <a:off x="7505700" y="4191000"/>
              <a:ext cx="952500" cy="2514600"/>
            </a:xfrm>
            <a:prstGeom prst="curvedConnector3">
              <a:avLst>
                <a:gd name="adj1" fmla="val -103111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Dikdörtgen 58">
              <a:extLst>
                <a:ext uri="{FF2B5EF4-FFF2-40B4-BE49-F238E27FC236}">
                  <a16:creationId xmlns:a16="http://schemas.microsoft.com/office/drawing/2014/main" id="{650C2921-C2FA-686F-8480-9F709AA84B4B}"/>
                </a:ext>
              </a:extLst>
            </p:cNvPr>
            <p:cNvSpPr/>
            <p:nvPr/>
          </p:nvSpPr>
          <p:spPr>
            <a:xfrm>
              <a:off x="7459931" y="7620001"/>
              <a:ext cx="1468967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>
                  <a:solidFill>
                    <a:sysClr val="windowText" lastClr="000000"/>
                  </a:solidFill>
                </a:rPr>
                <a:t>Evet</a:t>
              </a:r>
            </a:p>
          </p:txBody>
        </p:sp>
        <p:sp>
          <p:nvSpPr>
            <p:cNvPr id="60" name="Dikdörtgen 59">
              <a:extLst>
                <a:ext uri="{FF2B5EF4-FFF2-40B4-BE49-F238E27FC236}">
                  <a16:creationId xmlns:a16="http://schemas.microsoft.com/office/drawing/2014/main" id="{E0424FCE-11BE-5CA8-864A-B26A0BE6C1B7}"/>
                </a:ext>
              </a:extLst>
            </p:cNvPr>
            <p:cNvSpPr/>
            <p:nvPr/>
          </p:nvSpPr>
          <p:spPr>
            <a:xfrm>
              <a:off x="7848600" y="8115300"/>
              <a:ext cx="2286000" cy="381000"/>
            </a:xfrm>
            <a:prstGeom prst="rect">
              <a:avLst/>
            </a:prstGeom>
            <a:solidFill>
              <a:srgbClr val="0077B6"/>
            </a:solidFill>
            <a:ln>
              <a:solidFill>
                <a:srgbClr val="0077B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/>
                <a:t>Girilen Sayı : </a:t>
              </a:r>
            </a:p>
          </p:txBody>
        </p:sp>
        <p:sp>
          <p:nvSpPr>
            <p:cNvPr id="61" name="Dikdörtgen 60">
              <a:extLst>
                <a:ext uri="{FF2B5EF4-FFF2-40B4-BE49-F238E27FC236}">
                  <a16:creationId xmlns:a16="http://schemas.microsoft.com/office/drawing/2014/main" id="{3B134B88-68F2-8950-3BD3-B51FA14B9EAB}"/>
                </a:ext>
              </a:extLst>
            </p:cNvPr>
            <p:cNvSpPr/>
            <p:nvPr/>
          </p:nvSpPr>
          <p:spPr>
            <a:xfrm>
              <a:off x="8387291" y="9136062"/>
              <a:ext cx="1213909" cy="520520"/>
            </a:xfrm>
            <a:prstGeom prst="rect">
              <a:avLst/>
            </a:prstGeom>
            <a:solidFill>
              <a:srgbClr val="0077B6"/>
            </a:solidFill>
            <a:ln>
              <a:solidFill>
                <a:srgbClr val="0077B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/>
                <a:t>Çıkış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42065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9FD7B-FE3A-AE99-23B3-00181CF85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1E34EF3-0E9E-E3E5-7CEC-B317B0BEC6F9}"/>
              </a:ext>
            </a:extLst>
          </p:cNvPr>
          <p:cNvSpPr/>
          <p:nvPr/>
        </p:nvSpPr>
        <p:spPr>
          <a:xfrm rot="-5400000" flipH="1" flipV="1">
            <a:off x="3302655" y="-3708842"/>
            <a:ext cx="11927910" cy="18533220"/>
          </a:xfrm>
          <a:custGeom>
            <a:avLst/>
            <a:gdLst/>
            <a:ahLst/>
            <a:cxnLst/>
            <a:rect l="l" t="t" r="r" b="b"/>
            <a:pathLst>
              <a:path w="11927910" h="18533220">
                <a:moveTo>
                  <a:pt x="11927910" y="18533220"/>
                </a:moveTo>
                <a:lnTo>
                  <a:pt x="0" y="18533220"/>
                </a:lnTo>
                <a:lnTo>
                  <a:pt x="0" y="0"/>
                </a:lnTo>
                <a:lnTo>
                  <a:pt x="11927910" y="0"/>
                </a:lnTo>
                <a:lnTo>
                  <a:pt x="11927910" y="1853322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 t="-7208" b="-7208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11AB5E4A-6F6F-53CA-1754-21874C96D42F}"/>
              </a:ext>
            </a:extLst>
          </p:cNvPr>
          <p:cNvSpPr txBox="1"/>
          <p:nvPr/>
        </p:nvSpPr>
        <p:spPr>
          <a:xfrm>
            <a:off x="5280936" y="4509801"/>
            <a:ext cx="7726128" cy="1267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32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Son</a:t>
            </a:r>
            <a:endParaRPr kumimoji="0" lang="en-US" sz="7328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8" name="Slayt Numarası Yer Tutucusu 7">
            <a:extLst>
              <a:ext uri="{FF2B5EF4-FFF2-40B4-BE49-F238E27FC236}">
                <a16:creationId xmlns:a16="http://schemas.microsoft.com/office/drawing/2014/main" id="{84CC98C1-C5C8-E3B5-0A6B-9E103C6D2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</p:spTree>
    <p:extLst>
      <p:ext uri="{BB962C8B-B14F-4D97-AF65-F5344CB8AC3E}">
        <p14:creationId xmlns:p14="http://schemas.microsoft.com/office/powerpoint/2010/main" val="514075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5C0F8-BCA9-6920-EB60-6894B61E06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203B0F53-857D-135D-7E87-DC2F14D0E50E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A8277ED3-0B73-C838-1607-C8A3C4433966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2F6776A7-1682-1E7F-2E62-A0A0761D0013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934C495B-BCFB-CDE1-5D46-FC051DD14959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941B9AB0-C6F0-B101-89E7-ECB16ED97B34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A564EBCB-896C-2813-0393-D8458DF52CC9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4EEAE565-26DD-2EDE-DC9E-3B0B7783549B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128DEF52-DD4E-95E7-07B8-FCCF40C4DBFC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B6A99EE9-5B08-7DFD-F813-DF7882F4C017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E0E60876-951C-F331-96C2-47304326FCEF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7927959B-F492-DBF6-B07E-C7CE73C139A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7299E690-2B5D-EA5D-A4FF-04C9FCB5EA7D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64E43B68-2988-F4E2-2A62-0BA694470F8C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8604CA56-90F0-6BD8-FD23-A815476B7DE6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7C5FC972-1711-7D09-BABB-2CD6A44CE61E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E87346DE-BF49-EBEB-B425-F67B757EB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347B3465-96EE-F8BE-D565-A34D4E330DA3}"/>
              </a:ext>
            </a:extLst>
          </p:cNvPr>
          <p:cNvSpPr txBox="1"/>
          <p:nvPr/>
        </p:nvSpPr>
        <p:spPr>
          <a:xfrm>
            <a:off x="685800" y="1470727"/>
            <a:ext cx="17602200" cy="126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US" sz="72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Döngülere Giriş</a:t>
            </a:r>
          </a:p>
        </p:txBody>
      </p:sp>
      <p:pic>
        <p:nvPicPr>
          <p:cNvPr id="3076" name="Picture 4" descr="While Döngüsü Grafiklerini Anlamak ve Nasıl Oluşturulacağını Öğrenmek">
            <a:extLst>
              <a:ext uri="{FF2B5EF4-FFF2-40B4-BE49-F238E27FC236}">
                <a16:creationId xmlns:a16="http://schemas.microsoft.com/office/drawing/2014/main" id="{89D44EC1-B5A0-38D1-C305-467C4A116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238" y="2733316"/>
            <a:ext cx="11743029" cy="733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0981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39B373-BE01-8EEC-D0DA-A95F223CC2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8874E6DD-380F-0A8E-3A20-CF4A0CA8436F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01C4747E-E436-3BA4-88AA-D1086BD5C11B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8E0C5417-FD58-CA1B-335F-D0DABE7E4B9B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C7394526-0DED-7D82-D2F3-2226E1DDE456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F09CEEAC-70B1-E21F-1045-8444C70484AA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5BEEE67B-4FB1-3E79-DF37-7AC81037D3F0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86830CB2-6851-7613-47F7-B798494EE2E7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BC886268-9454-A14A-5947-E12783389C3F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4A8156DC-0299-4745-5321-04ED5867B805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438AD98C-13C4-3B2D-1360-1EE01513F37D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D85F533B-12A2-1377-A131-822C930ED9D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57BAE293-A04B-6556-36E2-C3B6C2774963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C731EDDD-896D-08CB-74AF-645C7D5C6E52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D9ECFBB8-CE27-29AC-C2A5-31634DA325F9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2663A0AF-A290-B972-8FD1-B57583091644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B18B44E6-0BE9-6508-0273-24AFB14E5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69799807-1F4C-0117-A707-504EC96A3CE1}"/>
              </a:ext>
            </a:extLst>
          </p:cNvPr>
          <p:cNvSpPr txBox="1"/>
          <p:nvPr/>
        </p:nvSpPr>
        <p:spPr>
          <a:xfrm>
            <a:off x="685800" y="1470727"/>
            <a:ext cx="17602200" cy="126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US" sz="72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Döngülere Giriş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C5710527-E06D-13F3-EE8A-90529FB29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412" y="2769795"/>
            <a:ext cx="11388188" cy="667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4840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2377</TotalTime>
  <Words>3517</Words>
  <Application>Microsoft Office PowerPoint</Application>
  <PresentationFormat>Özel</PresentationFormat>
  <Paragraphs>697</Paragraphs>
  <Slides>70</Slides>
  <Notes>60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70</vt:i4>
      </vt:variant>
    </vt:vector>
  </HeadingPairs>
  <TitlesOfParts>
    <vt:vector size="77" baseType="lpstr">
      <vt:lpstr>Calibri</vt:lpstr>
      <vt:lpstr>Fira Code</vt:lpstr>
      <vt:lpstr>Aptos</vt:lpstr>
      <vt:lpstr>Arial</vt:lpstr>
      <vt:lpstr>Consolas</vt:lpstr>
      <vt:lpstr>Office Theme</vt:lpstr>
      <vt:lpstr>1_Office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Language Workshop for Beginners Presentation Kopyası</dc:title>
  <dc:creator>SAMU-Furkan_Durmus</dc:creator>
  <cp:lastModifiedBy>Office</cp:lastModifiedBy>
  <cp:revision>70</cp:revision>
  <dcterms:created xsi:type="dcterms:W3CDTF">2006-08-16T00:00:00Z</dcterms:created>
  <dcterms:modified xsi:type="dcterms:W3CDTF">2025-12-14T17:52:21Z</dcterms:modified>
  <dc:identifier>DAG0Y_Vgdrk</dc:identifier>
</cp:coreProperties>
</file>